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6" r:id="rId12"/>
    <p:sldId id="265"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BDF9CC-DC50-470D-AB05-106022743B1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7B5CCFB-DA39-4D1B-9E85-4B32F68A1B8F}">
      <dgm:prSet/>
      <dgm:spPr/>
      <dgm:t>
        <a:bodyPr/>
        <a:lstStyle/>
        <a:p>
          <a:r>
            <a:rPr lang="en-US"/>
            <a:t>It is very important that before starting to work on the Defect Life Cycle, the whole team clearly understands the different states of a defect (discussed above).</a:t>
          </a:r>
        </a:p>
      </dgm:t>
    </dgm:pt>
    <dgm:pt modelId="{BA22A152-1160-48B6-AB56-45D9BA9B83CF}" type="parTrans" cxnId="{2D5172A1-4017-478C-B618-AA6ABAB47C51}">
      <dgm:prSet/>
      <dgm:spPr/>
      <dgm:t>
        <a:bodyPr/>
        <a:lstStyle/>
        <a:p>
          <a:endParaRPr lang="en-US"/>
        </a:p>
      </dgm:t>
    </dgm:pt>
    <dgm:pt modelId="{C3A040AF-16A0-4DE6-937A-2A917E84A54C}" type="sibTrans" cxnId="{2D5172A1-4017-478C-B618-AA6ABAB47C51}">
      <dgm:prSet/>
      <dgm:spPr/>
      <dgm:t>
        <a:bodyPr/>
        <a:lstStyle/>
        <a:p>
          <a:endParaRPr lang="en-US"/>
        </a:p>
      </dgm:t>
    </dgm:pt>
    <dgm:pt modelId="{7DDB5627-E29F-47E2-B4C0-BA897CE379E7}">
      <dgm:prSet/>
      <dgm:spPr/>
      <dgm:t>
        <a:bodyPr/>
        <a:lstStyle/>
        <a:p>
          <a:r>
            <a:rPr lang="en-US"/>
            <a:t>Defect Life Cycle should be properly documented to avoid any confusion in the future.</a:t>
          </a:r>
        </a:p>
      </dgm:t>
    </dgm:pt>
    <dgm:pt modelId="{768FF607-5CD3-4533-A86B-17F732A60936}" type="parTrans" cxnId="{602EEACF-96EF-4C2D-AC7F-891312B35BB1}">
      <dgm:prSet/>
      <dgm:spPr/>
      <dgm:t>
        <a:bodyPr/>
        <a:lstStyle/>
        <a:p>
          <a:endParaRPr lang="en-US"/>
        </a:p>
      </dgm:t>
    </dgm:pt>
    <dgm:pt modelId="{6A6BBC72-3A44-42DA-B21D-6D11DA567579}" type="sibTrans" cxnId="{602EEACF-96EF-4C2D-AC7F-891312B35BB1}">
      <dgm:prSet/>
      <dgm:spPr/>
      <dgm:t>
        <a:bodyPr/>
        <a:lstStyle/>
        <a:p>
          <a:endParaRPr lang="en-US"/>
        </a:p>
      </dgm:t>
    </dgm:pt>
    <dgm:pt modelId="{0FBA5870-D7D6-4877-8A94-640F2AE45689}">
      <dgm:prSet/>
      <dgm:spPr/>
      <dgm:t>
        <a:bodyPr/>
        <a:lstStyle/>
        <a:p>
          <a:r>
            <a:rPr lang="en-US"/>
            <a:t>Make sure that each individual who has been assigned any task related to the Defect Life Cycle should understand his/her responsibility very clearly for better results.</a:t>
          </a:r>
        </a:p>
      </dgm:t>
    </dgm:pt>
    <dgm:pt modelId="{2216200D-03D5-49E7-8894-9CAC189F298E}" type="parTrans" cxnId="{509C1770-736F-490D-82E2-04EBB12AD582}">
      <dgm:prSet/>
      <dgm:spPr/>
      <dgm:t>
        <a:bodyPr/>
        <a:lstStyle/>
        <a:p>
          <a:endParaRPr lang="en-US"/>
        </a:p>
      </dgm:t>
    </dgm:pt>
    <dgm:pt modelId="{AA167CF5-163C-4ED4-843F-4F79B225A58C}" type="sibTrans" cxnId="{509C1770-736F-490D-82E2-04EBB12AD582}">
      <dgm:prSet/>
      <dgm:spPr/>
      <dgm:t>
        <a:bodyPr/>
        <a:lstStyle/>
        <a:p>
          <a:endParaRPr lang="en-US"/>
        </a:p>
      </dgm:t>
    </dgm:pt>
    <dgm:pt modelId="{DA8D823F-40D8-4D80-B4E0-4EDBB78E4815}">
      <dgm:prSet/>
      <dgm:spPr/>
      <dgm:t>
        <a:bodyPr/>
        <a:lstStyle/>
        <a:p>
          <a:r>
            <a:rPr lang="en-US"/>
            <a:t>Each individual who is changing the status of a defect should be properly aware of that status and should provide enough details about the status and the reason for putting that status so that everyone who is working on that particular defect can understand the reason of such a status of a defect very easily.</a:t>
          </a:r>
        </a:p>
      </dgm:t>
    </dgm:pt>
    <dgm:pt modelId="{D662BDD1-673A-4BE6-B472-153808C12680}" type="parTrans" cxnId="{92F0F092-03E9-4689-8DC9-9561EFDD6218}">
      <dgm:prSet/>
      <dgm:spPr/>
      <dgm:t>
        <a:bodyPr/>
        <a:lstStyle/>
        <a:p>
          <a:endParaRPr lang="en-US"/>
        </a:p>
      </dgm:t>
    </dgm:pt>
    <dgm:pt modelId="{083C8552-7A99-4037-A1CB-112006643129}" type="sibTrans" cxnId="{92F0F092-03E9-4689-8DC9-9561EFDD6218}">
      <dgm:prSet/>
      <dgm:spPr/>
      <dgm:t>
        <a:bodyPr/>
        <a:lstStyle/>
        <a:p>
          <a:endParaRPr lang="en-US"/>
        </a:p>
      </dgm:t>
    </dgm:pt>
    <dgm:pt modelId="{F96C0CE2-2873-4DB0-A6F7-9DCC2CCA3613}">
      <dgm:prSet/>
      <dgm:spPr/>
      <dgm:t>
        <a:bodyPr/>
        <a:lstStyle/>
        <a:p>
          <a:r>
            <a:rPr lang="en-US"/>
            <a:t>The defect tracking tool should be handled with care to maintain consistency among the defects and thus, in the workflow of the Defect Life Cycle.</a:t>
          </a:r>
        </a:p>
      </dgm:t>
    </dgm:pt>
    <dgm:pt modelId="{1FD927D2-A759-4A7C-A68D-44766E1DACD0}" type="parTrans" cxnId="{11F9D995-2582-4A89-9FA9-54048A537814}">
      <dgm:prSet/>
      <dgm:spPr/>
      <dgm:t>
        <a:bodyPr/>
        <a:lstStyle/>
        <a:p>
          <a:endParaRPr lang="en-US"/>
        </a:p>
      </dgm:t>
    </dgm:pt>
    <dgm:pt modelId="{B8E0484A-8005-4715-BCAA-458680DF5959}" type="sibTrans" cxnId="{11F9D995-2582-4A89-9FA9-54048A537814}">
      <dgm:prSet/>
      <dgm:spPr/>
      <dgm:t>
        <a:bodyPr/>
        <a:lstStyle/>
        <a:p>
          <a:endParaRPr lang="en-US"/>
        </a:p>
      </dgm:t>
    </dgm:pt>
    <dgm:pt modelId="{71C929CD-BFEE-4A03-AE35-897C410E8D7C}" type="pres">
      <dgm:prSet presAssocID="{16BDF9CC-DC50-470D-AB05-106022743B1E}" presName="root" presStyleCnt="0">
        <dgm:presLayoutVars>
          <dgm:dir/>
          <dgm:resizeHandles val="exact"/>
        </dgm:presLayoutVars>
      </dgm:prSet>
      <dgm:spPr/>
    </dgm:pt>
    <dgm:pt modelId="{46807343-75B6-4CD5-8A50-A9016BC07BDA}" type="pres">
      <dgm:prSet presAssocID="{E7B5CCFB-DA39-4D1B-9E85-4B32F68A1B8F}" presName="compNode" presStyleCnt="0"/>
      <dgm:spPr/>
    </dgm:pt>
    <dgm:pt modelId="{EE2CE5B4-B619-4E69-A07E-84A1B268FF51}" type="pres">
      <dgm:prSet presAssocID="{E7B5CCFB-DA39-4D1B-9E85-4B32F68A1B8F}" presName="bgRect" presStyleLbl="bgShp" presStyleIdx="0" presStyleCnt="5"/>
      <dgm:spPr/>
    </dgm:pt>
    <dgm:pt modelId="{9DFDD6E3-5263-43CF-9D28-2402A5704999}" type="pres">
      <dgm:prSet presAssocID="{E7B5CCFB-DA39-4D1B-9E85-4B32F68A1B8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kflow"/>
        </a:ext>
      </dgm:extLst>
    </dgm:pt>
    <dgm:pt modelId="{320FD7DC-C57A-4DEB-9B38-18DDF005C3EF}" type="pres">
      <dgm:prSet presAssocID="{E7B5CCFB-DA39-4D1B-9E85-4B32F68A1B8F}" presName="spaceRect" presStyleCnt="0"/>
      <dgm:spPr/>
    </dgm:pt>
    <dgm:pt modelId="{99D4ADEC-D635-4151-9B47-88C6BE7DACE3}" type="pres">
      <dgm:prSet presAssocID="{E7B5CCFB-DA39-4D1B-9E85-4B32F68A1B8F}" presName="parTx" presStyleLbl="revTx" presStyleIdx="0" presStyleCnt="5">
        <dgm:presLayoutVars>
          <dgm:chMax val="0"/>
          <dgm:chPref val="0"/>
        </dgm:presLayoutVars>
      </dgm:prSet>
      <dgm:spPr/>
    </dgm:pt>
    <dgm:pt modelId="{2794FE61-D111-4132-89C1-FEB6DDECF2F3}" type="pres">
      <dgm:prSet presAssocID="{C3A040AF-16A0-4DE6-937A-2A917E84A54C}" presName="sibTrans" presStyleCnt="0"/>
      <dgm:spPr/>
    </dgm:pt>
    <dgm:pt modelId="{A20E838F-E707-47C9-BD18-5BABCE0C6462}" type="pres">
      <dgm:prSet presAssocID="{7DDB5627-E29F-47E2-B4C0-BA897CE379E7}" presName="compNode" presStyleCnt="0"/>
      <dgm:spPr/>
    </dgm:pt>
    <dgm:pt modelId="{C2A0ABF9-0E62-48B3-AC06-C48F302C35BE}" type="pres">
      <dgm:prSet presAssocID="{7DDB5627-E29F-47E2-B4C0-BA897CE379E7}" presName="bgRect" presStyleLbl="bgShp" presStyleIdx="1" presStyleCnt="5"/>
      <dgm:spPr/>
    </dgm:pt>
    <dgm:pt modelId="{F78C34F3-5471-4C3D-9C90-BD351B24430E}" type="pres">
      <dgm:prSet presAssocID="{7DDB5627-E29F-47E2-B4C0-BA897CE379E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row Circle"/>
        </a:ext>
      </dgm:extLst>
    </dgm:pt>
    <dgm:pt modelId="{DD295958-FE54-42EC-A264-1BA2D6A3FC37}" type="pres">
      <dgm:prSet presAssocID="{7DDB5627-E29F-47E2-B4C0-BA897CE379E7}" presName="spaceRect" presStyleCnt="0"/>
      <dgm:spPr/>
    </dgm:pt>
    <dgm:pt modelId="{12810E9F-08E8-42F5-9979-6BE908D740A6}" type="pres">
      <dgm:prSet presAssocID="{7DDB5627-E29F-47E2-B4C0-BA897CE379E7}" presName="parTx" presStyleLbl="revTx" presStyleIdx="1" presStyleCnt="5">
        <dgm:presLayoutVars>
          <dgm:chMax val="0"/>
          <dgm:chPref val="0"/>
        </dgm:presLayoutVars>
      </dgm:prSet>
      <dgm:spPr/>
    </dgm:pt>
    <dgm:pt modelId="{293F756A-F07F-4C2E-8817-3CCDF0133456}" type="pres">
      <dgm:prSet presAssocID="{6A6BBC72-3A44-42DA-B21D-6D11DA567579}" presName="sibTrans" presStyleCnt="0"/>
      <dgm:spPr/>
    </dgm:pt>
    <dgm:pt modelId="{90D03AB7-D8D5-4941-95E6-F1221C1DCDBF}" type="pres">
      <dgm:prSet presAssocID="{0FBA5870-D7D6-4877-8A94-640F2AE45689}" presName="compNode" presStyleCnt="0"/>
      <dgm:spPr/>
    </dgm:pt>
    <dgm:pt modelId="{7735C4D8-64A7-473E-801B-EC73D6252E8D}" type="pres">
      <dgm:prSet presAssocID="{0FBA5870-D7D6-4877-8A94-640F2AE45689}" presName="bgRect" presStyleLbl="bgShp" presStyleIdx="2" presStyleCnt="5"/>
      <dgm:spPr/>
    </dgm:pt>
    <dgm:pt modelId="{F4F8B9B8-A64F-4FA9-9A8C-1CF9023642F1}" type="pres">
      <dgm:prSet presAssocID="{0FBA5870-D7D6-4877-8A94-640F2AE4568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nching Diagram"/>
        </a:ext>
      </dgm:extLst>
    </dgm:pt>
    <dgm:pt modelId="{3A9DFB6E-F5D0-40FE-9815-97F9B7689573}" type="pres">
      <dgm:prSet presAssocID="{0FBA5870-D7D6-4877-8A94-640F2AE45689}" presName="spaceRect" presStyleCnt="0"/>
      <dgm:spPr/>
    </dgm:pt>
    <dgm:pt modelId="{EE00DFE6-B161-4262-818D-82F91B1E7985}" type="pres">
      <dgm:prSet presAssocID="{0FBA5870-D7D6-4877-8A94-640F2AE45689}" presName="parTx" presStyleLbl="revTx" presStyleIdx="2" presStyleCnt="5">
        <dgm:presLayoutVars>
          <dgm:chMax val="0"/>
          <dgm:chPref val="0"/>
        </dgm:presLayoutVars>
      </dgm:prSet>
      <dgm:spPr/>
    </dgm:pt>
    <dgm:pt modelId="{C4AA17B5-5357-4EAD-A5CF-6CEDE1FB015E}" type="pres">
      <dgm:prSet presAssocID="{AA167CF5-163C-4ED4-843F-4F79B225A58C}" presName="sibTrans" presStyleCnt="0"/>
      <dgm:spPr/>
    </dgm:pt>
    <dgm:pt modelId="{BE8513A3-C1EF-454D-AD71-BDDDD0727DA9}" type="pres">
      <dgm:prSet presAssocID="{DA8D823F-40D8-4D80-B4E0-4EDBB78E4815}" presName="compNode" presStyleCnt="0"/>
      <dgm:spPr/>
    </dgm:pt>
    <dgm:pt modelId="{9981E8B0-7B78-4504-933B-3E0BB3D5F41F}" type="pres">
      <dgm:prSet presAssocID="{DA8D823F-40D8-4D80-B4E0-4EDBB78E4815}" presName="bgRect" presStyleLbl="bgShp" presStyleIdx="3" presStyleCnt="5"/>
      <dgm:spPr/>
    </dgm:pt>
    <dgm:pt modelId="{10F1004E-D069-4EDC-9D42-8DEBEB54A0E3}" type="pres">
      <dgm:prSet presAssocID="{DA8D823F-40D8-4D80-B4E0-4EDBB78E481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Checklist"/>
        </a:ext>
      </dgm:extLst>
    </dgm:pt>
    <dgm:pt modelId="{39B31E93-1DE9-4753-BD25-AA10B2FE719D}" type="pres">
      <dgm:prSet presAssocID="{DA8D823F-40D8-4D80-B4E0-4EDBB78E4815}" presName="spaceRect" presStyleCnt="0"/>
      <dgm:spPr/>
    </dgm:pt>
    <dgm:pt modelId="{10AC3E72-B455-46BF-8325-46B2F70C8511}" type="pres">
      <dgm:prSet presAssocID="{DA8D823F-40D8-4D80-B4E0-4EDBB78E4815}" presName="parTx" presStyleLbl="revTx" presStyleIdx="3" presStyleCnt="5">
        <dgm:presLayoutVars>
          <dgm:chMax val="0"/>
          <dgm:chPref val="0"/>
        </dgm:presLayoutVars>
      </dgm:prSet>
      <dgm:spPr/>
    </dgm:pt>
    <dgm:pt modelId="{7268397D-A39F-4809-B83B-007A8F416AE7}" type="pres">
      <dgm:prSet presAssocID="{083C8552-7A99-4037-A1CB-112006643129}" presName="sibTrans" presStyleCnt="0"/>
      <dgm:spPr/>
    </dgm:pt>
    <dgm:pt modelId="{08F14290-24D4-4AB2-86F3-32731602AD73}" type="pres">
      <dgm:prSet presAssocID="{F96C0CE2-2873-4DB0-A6F7-9DCC2CCA3613}" presName="compNode" presStyleCnt="0"/>
      <dgm:spPr/>
    </dgm:pt>
    <dgm:pt modelId="{53D55C7B-BB94-456B-9979-D2E217D34300}" type="pres">
      <dgm:prSet presAssocID="{F96C0CE2-2873-4DB0-A6F7-9DCC2CCA3613}" presName="bgRect" presStyleLbl="bgShp" presStyleIdx="4" presStyleCnt="5"/>
      <dgm:spPr/>
    </dgm:pt>
    <dgm:pt modelId="{59B9F2CF-39FE-475B-A153-73B7BA030CEF}" type="pres">
      <dgm:prSet presAssocID="{F96C0CE2-2873-4DB0-A6F7-9DCC2CCA361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E764749C-1FE0-4F29-8B89-782F10669E7C}" type="pres">
      <dgm:prSet presAssocID="{F96C0CE2-2873-4DB0-A6F7-9DCC2CCA3613}" presName="spaceRect" presStyleCnt="0"/>
      <dgm:spPr/>
    </dgm:pt>
    <dgm:pt modelId="{79856279-C364-42E9-A4E9-E5795633608B}" type="pres">
      <dgm:prSet presAssocID="{F96C0CE2-2873-4DB0-A6F7-9DCC2CCA3613}" presName="parTx" presStyleLbl="revTx" presStyleIdx="4" presStyleCnt="5">
        <dgm:presLayoutVars>
          <dgm:chMax val="0"/>
          <dgm:chPref val="0"/>
        </dgm:presLayoutVars>
      </dgm:prSet>
      <dgm:spPr/>
    </dgm:pt>
  </dgm:ptLst>
  <dgm:cxnLst>
    <dgm:cxn modelId="{5C467106-AB4B-42D4-853F-4DC51BD46C57}" type="presOf" srcId="{7DDB5627-E29F-47E2-B4C0-BA897CE379E7}" destId="{12810E9F-08E8-42F5-9979-6BE908D740A6}" srcOrd="0" destOrd="0" presId="urn:microsoft.com/office/officeart/2018/2/layout/IconVerticalSolidList"/>
    <dgm:cxn modelId="{7DCE951C-ADD6-4478-B912-3FB4B4C7F5DA}" type="presOf" srcId="{F96C0CE2-2873-4DB0-A6F7-9DCC2CCA3613}" destId="{79856279-C364-42E9-A4E9-E5795633608B}" srcOrd="0" destOrd="0" presId="urn:microsoft.com/office/officeart/2018/2/layout/IconVerticalSolidList"/>
    <dgm:cxn modelId="{1A10BD5C-CDDC-4EAC-8645-AAB3281ECD1D}" type="presOf" srcId="{16BDF9CC-DC50-470D-AB05-106022743B1E}" destId="{71C929CD-BFEE-4A03-AE35-897C410E8D7C}" srcOrd="0" destOrd="0" presId="urn:microsoft.com/office/officeart/2018/2/layout/IconVerticalSolidList"/>
    <dgm:cxn modelId="{F152EA46-9BA1-4BC0-A257-447E92F719B0}" type="presOf" srcId="{DA8D823F-40D8-4D80-B4E0-4EDBB78E4815}" destId="{10AC3E72-B455-46BF-8325-46B2F70C8511}" srcOrd="0" destOrd="0" presId="urn:microsoft.com/office/officeart/2018/2/layout/IconVerticalSolidList"/>
    <dgm:cxn modelId="{509C1770-736F-490D-82E2-04EBB12AD582}" srcId="{16BDF9CC-DC50-470D-AB05-106022743B1E}" destId="{0FBA5870-D7D6-4877-8A94-640F2AE45689}" srcOrd="2" destOrd="0" parTransId="{2216200D-03D5-49E7-8894-9CAC189F298E}" sibTransId="{AA167CF5-163C-4ED4-843F-4F79B225A58C}"/>
    <dgm:cxn modelId="{92F0F092-03E9-4689-8DC9-9561EFDD6218}" srcId="{16BDF9CC-DC50-470D-AB05-106022743B1E}" destId="{DA8D823F-40D8-4D80-B4E0-4EDBB78E4815}" srcOrd="3" destOrd="0" parTransId="{D662BDD1-673A-4BE6-B472-153808C12680}" sibTransId="{083C8552-7A99-4037-A1CB-112006643129}"/>
    <dgm:cxn modelId="{11F9D995-2582-4A89-9FA9-54048A537814}" srcId="{16BDF9CC-DC50-470D-AB05-106022743B1E}" destId="{F96C0CE2-2873-4DB0-A6F7-9DCC2CCA3613}" srcOrd="4" destOrd="0" parTransId="{1FD927D2-A759-4A7C-A68D-44766E1DACD0}" sibTransId="{B8E0484A-8005-4715-BCAA-458680DF5959}"/>
    <dgm:cxn modelId="{2D5172A1-4017-478C-B618-AA6ABAB47C51}" srcId="{16BDF9CC-DC50-470D-AB05-106022743B1E}" destId="{E7B5CCFB-DA39-4D1B-9E85-4B32F68A1B8F}" srcOrd="0" destOrd="0" parTransId="{BA22A152-1160-48B6-AB56-45D9BA9B83CF}" sibTransId="{C3A040AF-16A0-4DE6-937A-2A917E84A54C}"/>
    <dgm:cxn modelId="{9C5EFAB9-A769-4BE9-99F4-509D19CA7230}" type="presOf" srcId="{0FBA5870-D7D6-4877-8A94-640F2AE45689}" destId="{EE00DFE6-B161-4262-818D-82F91B1E7985}" srcOrd="0" destOrd="0" presId="urn:microsoft.com/office/officeart/2018/2/layout/IconVerticalSolidList"/>
    <dgm:cxn modelId="{738F8EC2-EBBC-4EC9-8555-F990B2F57184}" type="presOf" srcId="{E7B5CCFB-DA39-4D1B-9E85-4B32F68A1B8F}" destId="{99D4ADEC-D635-4151-9B47-88C6BE7DACE3}" srcOrd="0" destOrd="0" presId="urn:microsoft.com/office/officeart/2018/2/layout/IconVerticalSolidList"/>
    <dgm:cxn modelId="{602EEACF-96EF-4C2D-AC7F-891312B35BB1}" srcId="{16BDF9CC-DC50-470D-AB05-106022743B1E}" destId="{7DDB5627-E29F-47E2-B4C0-BA897CE379E7}" srcOrd="1" destOrd="0" parTransId="{768FF607-5CD3-4533-A86B-17F732A60936}" sibTransId="{6A6BBC72-3A44-42DA-B21D-6D11DA567579}"/>
    <dgm:cxn modelId="{62EC4C88-7604-4CE5-A4F9-5C606978CF95}" type="presParOf" srcId="{71C929CD-BFEE-4A03-AE35-897C410E8D7C}" destId="{46807343-75B6-4CD5-8A50-A9016BC07BDA}" srcOrd="0" destOrd="0" presId="urn:microsoft.com/office/officeart/2018/2/layout/IconVerticalSolidList"/>
    <dgm:cxn modelId="{F7A4E71B-904A-4669-BECC-552C3AD1BD7C}" type="presParOf" srcId="{46807343-75B6-4CD5-8A50-A9016BC07BDA}" destId="{EE2CE5B4-B619-4E69-A07E-84A1B268FF51}" srcOrd="0" destOrd="0" presId="urn:microsoft.com/office/officeart/2018/2/layout/IconVerticalSolidList"/>
    <dgm:cxn modelId="{E59513B4-C4C7-441D-8AC8-AD4662C61ACB}" type="presParOf" srcId="{46807343-75B6-4CD5-8A50-A9016BC07BDA}" destId="{9DFDD6E3-5263-43CF-9D28-2402A5704999}" srcOrd="1" destOrd="0" presId="urn:microsoft.com/office/officeart/2018/2/layout/IconVerticalSolidList"/>
    <dgm:cxn modelId="{28A2C65D-973B-4CC1-B7E5-6147FCBB0925}" type="presParOf" srcId="{46807343-75B6-4CD5-8A50-A9016BC07BDA}" destId="{320FD7DC-C57A-4DEB-9B38-18DDF005C3EF}" srcOrd="2" destOrd="0" presId="urn:microsoft.com/office/officeart/2018/2/layout/IconVerticalSolidList"/>
    <dgm:cxn modelId="{35043549-A68E-4891-8F6C-42D3057C453D}" type="presParOf" srcId="{46807343-75B6-4CD5-8A50-A9016BC07BDA}" destId="{99D4ADEC-D635-4151-9B47-88C6BE7DACE3}" srcOrd="3" destOrd="0" presId="urn:microsoft.com/office/officeart/2018/2/layout/IconVerticalSolidList"/>
    <dgm:cxn modelId="{5FAE1CC8-9958-4660-BDA7-BD298F05E94F}" type="presParOf" srcId="{71C929CD-BFEE-4A03-AE35-897C410E8D7C}" destId="{2794FE61-D111-4132-89C1-FEB6DDECF2F3}" srcOrd="1" destOrd="0" presId="urn:microsoft.com/office/officeart/2018/2/layout/IconVerticalSolidList"/>
    <dgm:cxn modelId="{AABEA03C-6F5C-4598-95B5-74C21BACA1FD}" type="presParOf" srcId="{71C929CD-BFEE-4A03-AE35-897C410E8D7C}" destId="{A20E838F-E707-47C9-BD18-5BABCE0C6462}" srcOrd="2" destOrd="0" presId="urn:microsoft.com/office/officeart/2018/2/layout/IconVerticalSolidList"/>
    <dgm:cxn modelId="{1C3345F2-E3B5-40CF-B58D-1C73F2C130F3}" type="presParOf" srcId="{A20E838F-E707-47C9-BD18-5BABCE0C6462}" destId="{C2A0ABF9-0E62-48B3-AC06-C48F302C35BE}" srcOrd="0" destOrd="0" presId="urn:microsoft.com/office/officeart/2018/2/layout/IconVerticalSolidList"/>
    <dgm:cxn modelId="{D8FD488F-5F17-4602-AA5A-0539122E9CFD}" type="presParOf" srcId="{A20E838F-E707-47C9-BD18-5BABCE0C6462}" destId="{F78C34F3-5471-4C3D-9C90-BD351B24430E}" srcOrd="1" destOrd="0" presId="urn:microsoft.com/office/officeart/2018/2/layout/IconVerticalSolidList"/>
    <dgm:cxn modelId="{321C50F1-133D-480F-BFFC-71B18C1F3D17}" type="presParOf" srcId="{A20E838F-E707-47C9-BD18-5BABCE0C6462}" destId="{DD295958-FE54-42EC-A264-1BA2D6A3FC37}" srcOrd="2" destOrd="0" presId="urn:microsoft.com/office/officeart/2018/2/layout/IconVerticalSolidList"/>
    <dgm:cxn modelId="{C320BE64-5AB0-4640-A9C2-1AF77A3A5CB3}" type="presParOf" srcId="{A20E838F-E707-47C9-BD18-5BABCE0C6462}" destId="{12810E9F-08E8-42F5-9979-6BE908D740A6}" srcOrd="3" destOrd="0" presId="urn:microsoft.com/office/officeart/2018/2/layout/IconVerticalSolidList"/>
    <dgm:cxn modelId="{C93D8272-5BC3-4DA9-A999-5795287334A1}" type="presParOf" srcId="{71C929CD-BFEE-4A03-AE35-897C410E8D7C}" destId="{293F756A-F07F-4C2E-8817-3CCDF0133456}" srcOrd="3" destOrd="0" presId="urn:microsoft.com/office/officeart/2018/2/layout/IconVerticalSolidList"/>
    <dgm:cxn modelId="{95A08DDD-8F37-47B1-9F21-1C67A9499A79}" type="presParOf" srcId="{71C929CD-BFEE-4A03-AE35-897C410E8D7C}" destId="{90D03AB7-D8D5-4941-95E6-F1221C1DCDBF}" srcOrd="4" destOrd="0" presId="urn:microsoft.com/office/officeart/2018/2/layout/IconVerticalSolidList"/>
    <dgm:cxn modelId="{56CEEE40-F728-4117-BA64-8259568C31D3}" type="presParOf" srcId="{90D03AB7-D8D5-4941-95E6-F1221C1DCDBF}" destId="{7735C4D8-64A7-473E-801B-EC73D6252E8D}" srcOrd="0" destOrd="0" presId="urn:microsoft.com/office/officeart/2018/2/layout/IconVerticalSolidList"/>
    <dgm:cxn modelId="{6EB49B31-BE9E-43B3-A003-A22B44AFA385}" type="presParOf" srcId="{90D03AB7-D8D5-4941-95E6-F1221C1DCDBF}" destId="{F4F8B9B8-A64F-4FA9-9A8C-1CF9023642F1}" srcOrd="1" destOrd="0" presId="urn:microsoft.com/office/officeart/2018/2/layout/IconVerticalSolidList"/>
    <dgm:cxn modelId="{E42C116D-C397-4F66-B50D-B17D881D10D3}" type="presParOf" srcId="{90D03AB7-D8D5-4941-95E6-F1221C1DCDBF}" destId="{3A9DFB6E-F5D0-40FE-9815-97F9B7689573}" srcOrd="2" destOrd="0" presId="urn:microsoft.com/office/officeart/2018/2/layout/IconVerticalSolidList"/>
    <dgm:cxn modelId="{932D50B6-E5C1-494F-BC62-DFA8CADA048E}" type="presParOf" srcId="{90D03AB7-D8D5-4941-95E6-F1221C1DCDBF}" destId="{EE00DFE6-B161-4262-818D-82F91B1E7985}" srcOrd="3" destOrd="0" presId="urn:microsoft.com/office/officeart/2018/2/layout/IconVerticalSolidList"/>
    <dgm:cxn modelId="{EE461398-28D2-475B-BDA1-C1D21172F492}" type="presParOf" srcId="{71C929CD-BFEE-4A03-AE35-897C410E8D7C}" destId="{C4AA17B5-5357-4EAD-A5CF-6CEDE1FB015E}" srcOrd="5" destOrd="0" presId="urn:microsoft.com/office/officeart/2018/2/layout/IconVerticalSolidList"/>
    <dgm:cxn modelId="{1B76D371-0BCD-4F92-9C19-0232E27264F5}" type="presParOf" srcId="{71C929CD-BFEE-4A03-AE35-897C410E8D7C}" destId="{BE8513A3-C1EF-454D-AD71-BDDDD0727DA9}" srcOrd="6" destOrd="0" presId="urn:microsoft.com/office/officeart/2018/2/layout/IconVerticalSolidList"/>
    <dgm:cxn modelId="{3004D630-933C-4BFF-B6ED-E8B6DC5631FA}" type="presParOf" srcId="{BE8513A3-C1EF-454D-AD71-BDDDD0727DA9}" destId="{9981E8B0-7B78-4504-933B-3E0BB3D5F41F}" srcOrd="0" destOrd="0" presId="urn:microsoft.com/office/officeart/2018/2/layout/IconVerticalSolidList"/>
    <dgm:cxn modelId="{1D5C424D-3266-4C42-9442-AB3E9C2DD784}" type="presParOf" srcId="{BE8513A3-C1EF-454D-AD71-BDDDD0727DA9}" destId="{10F1004E-D069-4EDC-9D42-8DEBEB54A0E3}" srcOrd="1" destOrd="0" presId="urn:microsoft.com/office/officeart/2018/2/layout/IconVerticalSolidList"/>
    <dgm:cxn modelId="{84967FB1-E97D-47E7-9BF2-4196D9B7293B}" type="presParOf" srcId="{BE8513A3-C1EF-454D-AD71-BDDDD0727DA9}" destId="{39B31E93-1DE9-4753-BD25-AA10B2FE719D}" srcOrd="2" destOrd="0" presId="urn:microsoft.com/office/officeart/2018/2/layout/IconVerticalSolidList"/>
    <dgm:cxn modelId="{255F8C11-1C27-4988-BD5D-9071D75C4F86}" type="presParOf" srcId="{BE8513A3-C1EF-454D-AD71-BDDDD0727DA9}" destId="{10AC3E72-B455-46BF-8325-46B2F70C8511}" srcOrd="3" destOrd="0" presId="urn:microsoft.com/office/officeart/2018/2/layout/IconVerticalSolidList"/>
    <dgm:cxn modelId="{4FC6DA5C-3FA5-41C5-9E7C-F432419D0934}" type="presParOf" srcId="{71C929CD-BFEE-4A03-AE35-897C410E8D7C}" destId="{7268397D-A39F-4809-B83B-007A8F416AE7}" srcOrd="7" destOrd="0" presId="urn:microsoft.com/office/officeart/2018/2/layout/IconVerticalSolidList"/>
    <dgm:cxn modelId="{2CE79CC5-AC52-4F66-9B43-72106573DCAA}" type="presParOf" srcId="{71C929CD-BFEE-4A03-AE35-897C410E8D7C}" destId="{08F14290-24D4-4AB2-86F3-32731602AD73}" srcOrd="8" destOrd="0" presId="urn:microsoft.com/office/officeart/2018/2/layout/IconVerticalSolidList"/>
    <dgm:cxn modelId="{78E87561-9F16-4C31-9CA1-1DF8DD619908}" type="presParOf" srcId="{08F14290-24D4-4AB2-86F3-32731602AD73}" destId="{53D55C7B-BB94-456B-9979-D2E217D34300}" srcOrd="0" destOrd="0" presId="urn:microsoft.com/office/officeart/2018/2/layout/IconVerticalSolidList"/>
    <dgm:cxn modelId="{C46F02C2-EC34-4BB6-A2DB-3B3318F873C1}" type="presParOf" srcId="{08F14290-24D4-4AB2-86F3-32731602AD73}" destId="{59B9F2CF-39FE-475B-A153-73B7BA030CEF}" srcOrd="1" destOrd="0" presId="urn:microsoft.com/office/officeart/2018/2/layout/IconVerticalSolidList"/>
    <dgm:cxn modelId="{C3FB3E60-F6D0-4CE0-950A-1964324867F6}" type="presParOf" srcId="{08F14290-24D4-4AB2-86F3-32731602AD73}" destId="{E764749C-1FE0-4F29-8B89-782F10669E7C}" srcOrd="2" destOrd="0" presId="urn:microsoft.com/office/officeart/2018/2/layout/IconVerticalSolidList"/>
    <dgm:cxn modelId="{D77719FE-DC42-4202-8736-0A324BFD4834}" type="presParOf" srcId="{08F14290-24D4-4AB2-86F3-32731602AD73}" destId="{79856279-C364-42E9-A4E9-E5795633608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086010-7DCC-4A0A-922C-CEAB02A2F1C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968E75B-D6AC-4CBC-A81F-A82D554AF3A7}">
      <dgm:prSet/>
      <dgm:spPr/>
      <dgm:t>
        <a:bodyPr/>
        <a:lstStyle/>
        <a:p>
          <a:r>
            <a:rPr lang="en-US"/>
            <a:t>The logo of the company on the front-page is wrong, so as a result it’s considered to be High Priority and Low Severity defect. </a:t>
          </a:r>
        </a:p>
      </dgm:t>
    </dgm:pt>
    <dgm:pt modelId="{727BDD00-70C2-4B76-99CA-3AF472BBD74C}" type="parTrans" cxnId="{D0D41115-83A3-4A0B-93A5-AEB1131F41DD}">
      <dgm:prSet/>
      <dgm:spPr/>
      <dgm:t>
        <a:bodyPr/>
        <a:lstStyle/>
        <a:p>
          <a:endParaRPr lang="en-US"/>
        </a:p>
      </dgm:t>
    </dgm:pt>
    <dgm:pt modelId="{4511C98B-03C4-431C-8FEF-18431A3655C8}" type="sibTrans" cxnId="{D0D41115-83A3-4A0B-93A5-AEB1131F41DD}">
      <dgm:prSet/>
      <dgm:spPr/>
      <dgm:t>
        <a:bodyPr/>
        <a:lstStyle/>
        <a:p>
          <a:endParaRPr lang="en-US"/>
        </a:p>
      </dgm:t>
    </dgm:pt>
    <dgm:pt modelId="{9FFF0B24-0B14-4B8F-9C7C-0BAFF1A5966A}">
      <dgm:prSet/>
      <dgm:spPr/>
      <dgm:t>
        <a:bodyPr/>
        <a:lstStyle/>
        <a:p>
          <a:r>
            <a:rPr lang="en-US"/>
            <a:t>Defects that must be fixed but do not affect the application come under this category.</a:t>
          </a:r>
        </a:p>
      </dgm:t>
    </dgm:pt>
    <dgm:pt modelId="{38739035-7C76-4532-AFD0-8531193CFC6B}" type="parTrans" cxnId="{A534F1CF-44ED-4343-91C1-D0D75286419A}">
      <dgm:prSet/>
      <dgm:spPr/>
      <dgm:t>
        <a:bodyPr/>
        <a:lstStyle/>
        <a:p>
          <a:endParaRPr lang="en-US"/>
        </a:p>
      </dgm:t>
    </dgm:pt>
    <dgm:pt modelId="{F49A9DC7-E292-4BCC-8055-AC692F058655}" type="sibTrans" cxnId="{A534F1CF-44ED-4343-91C1-D0D75286419A}">
      <dgm:prSet/>
      <dgm:spPr/>
      <dgm:t>
        <a:bodyPr/>
        <a:lstStyle/>
        <a:p>
          <a:endParaRPr lang="en-US"/>
        </a:p>
      </dgm:t>
    </dgm:pt>
    <dgm:pt modelId="{EC4C1FB9-941A-440C-B4CB-728DA2865D1C}">
      <dgm:prSet/>
      <dgm:spPr/>
      <dgm:t>
        <a:bodyPr/>
        <a:lstStyle/>
        <a:p>
          <a:r>
            <a:rPr lang="en-US"/>
            <a:t>In terms of functionality, it’s not affecting anything so we can mark as Low Severity, but it has an impact on user experience. This kind of defects needs to be fixed on high priority even though they may have very less impact on the application side.</a:t>
          </a:r>
        </a:p>
      </dgm:t>
    </dgm:pt>
    <dgm:pt modelId="{878F995D-A2C0-43F6-8AD2-A5B4D962962C}" type="parTrans" cxnId="{991FD081-1159-4E7D-91EA-15C9583430CA}">
      <dgm:prSet/>
      <dgm:spPr/>
      <dgm:t>
        <a:bodyPr/>
        <a:lstStyle/>
        <a:p>
          <a:endParaRPr lang="en-US"/>
        </a:p>
      </dgm:t>
    </dgm:pt>
    <dgm:pt modelId="{FFEFE758-4E24-4943-85C8-270EBAC6668D}" type="sibTrans" cxnId="{991FD081-1159-4E7D-91EA-15C9583430CA}">
      <dgm:prSet/>
      <dgm:spPr/>
      <dgm:t>
        <a:bodyPr/>
        <a:lstStyle/>
        <a:p>
          <a:endParaRPr lang="en-US"/>
        </a:p>
      </dgm:t>
    </dgm:pt>
    <dgm:pt modelId="{99B896E9-3FDE-446D-AE3F-02AF2F563B23}" type="pres">
      <dgm:prSet presAssocID="{D7086010-7DCC-4A0A-922C-CEAB02A2F1CA}" presName="root" presStyleCnt="0">
        <dgm:presLayoutVars>
          <dgm:dir/>
          <dgm:resizeHandles val="exact"/>
        </dgm:presLayoutVars>
      </dgm:prSet>
      <dgm:spPr/>
    </dgm:pt>
    <dgm:pt modelId="{02ABE94A-FAC6-43BD-B913-9E124F331319}" type="pres">
      <dgm:prSet presAssocID="{6968E75B-D6AC-4CBC-A81F-A82D554AF3A7}" presName="compNode" presStyleCnt="0"/>
      <dgm:spPr/>
    </dgm:pt>
    <dgm:pt modelId="{D76148EF-CEB2-413E-85CB-30CAC6AB887B}" type="pres">
      <dgm:prSet presAssocID="{6968E75B-D6AC-4CBC-A81F-A82D554AF3A7}" presName="bgRect" presStyleLbl="bgShp" presStyleIdx="0" presStyleCnt="3"/>
      <dgm:spPr/>
    </dgm:pt>
    <dgm:pt modelId="{2750A6E3-B23C-4733-9C7C-3BED85E45C67}" type="pres">
      <dgm:prSet presAssocID="{6968E75B-D6AC-4CBC-A81F-A82D554AF3A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
        </a:ext>
      </dgm:extLst>
    </dgm:pt>
    <dgm:pt modelId="{3B9DE99C-5A06-46E1-BC9F-347747B945D5}" type="pres">
      <dgm:prSet presAssocID="{6968E75B-D6AC-4CBC-A81F-A82D554AF3A7}" presName="spaceRect" presStyleCnt="0"/>
      <dgm:spPr/>
    </dgm:pt>
    <dgm:pt modelId="{20CF65A2-FB6E-4FE8-A1B2-D245A00866BC}" type="pres">
      <dgm:prSet presAssocID="{6968E75B-D6AC-4CBC-A81F-A82D554AF3A7}" presName="parTx" presStyleLbl="revTx" presStyleIdx="0" presStyleCnt="3">
        <dgm:presLayoutVars>
          <dgm:chMax val="0"/>
          <dgm:chPref val="0"/>
        </dgm:presLayoutVars>
      </dgm:prSet>
      <dgm:spPr/>
    </dgm:pt>
    <dgm:pt modelId="{B5A97786-D0BF-499F-8FF1-D16D371133AA}" type="pres">
      <dgm:prSet presAssocID="{4511C98B-03C4-431C-8FEF-18431A3655C8}" presName="sibTrans" presStyleCnt="0"/>
      <dgm:spPr/>
    </dgm:pt>
    <dgm:pt modelId="{F2416C95-E2FC-4BB7-9DF9-B74890A46615}" type="pres">
      <dgm:prSet presAssocID="{9FFF0B24-0B14-4B8F-9C7C-0BAFF1A5966A}" presName="compNode" presStyleCnt="0"/>
      <dgm:spPr/>
    </dgm:pt>
    <dgm:pt modelId="{75378FC3-CFCA-4299-BDF6-CFF36CFE0DD9}" type="pres">
      <dgm:prSet presAssocID="{9FFF0B24-0B14-4B8F-9C7C-0BAFF1A5966A}" presName="bgRect" presStyleLbl="bgShp" presStyleIdx="1" presStyleCnt="3"/>
      <dgm:spPr/>
    </dgm:pt>
    <dgm:pt modelId="{412349AA-BE88-4EF6-9EAC-F914D6C3505A}" type="pres">
      <dgm:prSet presAssocID="{9FFF0B24-0B14-4B8F-9C7C-0BAFF1A5966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bidden"/>
        </a:ext>
      </dgm:extLst>
    </dgm:pt>
    <dgm:pt modelId="{A08D6F12-537A-4F99-84C3-2C533326DE2D}" type="pres">
      <dgm:prSet presAssocID="{9FFF0B24-0B14-4B8F-9C7C-0BAFF1A5966A}" presName="spaceRect" presStyleCnt="0"/>
      <dgm:spPr/>
    </dgm:pt>
    <dgm:pt modelId="{4B5E9152-2127-454C-B5FC-7E597E084C1F}" type="pres">
      <dgm:prSet presAssocID="{9FFF0B24-0B14-4B8F-9C7C-0BAFF1A5966A}" presName="parTx" presStyleLbl="revTx" presStyleIdx="1" presStyleCnt="3">
        <dgm:presLayoutVars>
          <dgm:chMax val="0"/>
          <dgm:chPref val="0"/>
        </dgm:presLayoutVars>
      </dgm:prSet>
      <dgm:spPr/>
    </dgm:pt>
    <dgm:pt modelId="{3804EDDB-F858-4C39-BB94-722E8DDCDF61}" type="pres">
      <dgm:prSet presAssocID="{F49A9DC7-E292-4BCC-8055-AC692F058655}" presName="sibTrans" presStyleCnt="0"/>
      <dgm:spPr/>
    </dgm:pt>
    <dgm:pt modelId="{5CA702BE-3696-4275-BD60-DE7744C843F3}" type="pres">
      <dgm:prSet presAssocID="{EC4C1FB9-941A-440C-B4CB-728DA2865D1C}" presName="compNode" presStyleCnt="0"/>
      <dgm:spPr/>
    </dgm:pt>
    <dgm:pt modelId="{2C3B666C-C5FC-40EB-8816-11C20D984AC6}" type="pres">
      <dgm:prSet presAssocID="{EC4C1FB9-941A-440C-B4CB-728DA2865D1C}" presName="bgRect" presStyleLbl="bgShp" presStyleIdx="2" presStyleCnt="3"/>
      <dgm:spPr/>
    </dgm:pt>
    <dgm:pt modelId="{57562FE4-2705-48B3-BAE8-D0F2FB2FD998}" type="pres">
      <dgm:prSet presAssocID="{EC4C1FB9-941A-440C-B4CB-728DA2865D1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nformation"/>
        </a:ext>
      </dgm:extLst>
    </dgm:pt>
    <dgm:pt modelId="{30231DC5-083C-4D16-AA5F-FF6E620F5D8C}" type="pres">
      <dgm:prSet presAssocID="{EC4C1FB9-941A-440C-B4CB-728DA2865D1C}" presName="spaceRect" presStyleCnt="0"/>
      <dgm:spPr/>
    </dgm:pt>
    <dgm:pt modelId="{9DB75231-5646-462D-9B7D-05ECE28D5D61}" type="pres">
      <dgm:prSet presAssocID="{EC4C1FB9-941A-440C-B4CB-728DA2865D1C}" presName="parTx" presStyleLbl="revTx" presStyleIdx="2" presStyleCnt="3">
        <dgm:presLayoutVars>
          <dgm:chMax val="0"/>
          <dgm:chPref val="0"/>
        </dgm:presLayoutVars>
      </dgm:prSet>
      <dgm:spPr/>
    </dgm:pt>
  </dgm:ptLst>
  <dgm:cxnLst>
    <dgm:cxn modelId="{D0D41115-83A3-4A0B-93A5-AEB1131F41DD}" srcId="{D7086010-7DCC-4A0A-922C-CEAB02A2F1CA}" destId="{6968E75B-D6AC-4CBC-A81F-A82D554AF3A7}" srcOrd="0" destOrd="0" parTransId="{727BDD00-70C2-4B76-99CA-3AF472BBD74C}" sibTransId="{4511C98B-03C4-431C-8FEF-18431A3655C8}"/>
    <dgm:cxn modelId="{446CCD23-7B1C-4392-9C95-AB09AFCA0BE5}" type="presOf" srcId="{D7086010-7DCC-4A0A-922C-CEAB02A2F1CA}" destId="{99B896E9-3FDE-446D-AE3F-02AF2F563B23}" srcOrd="0" destOrd="0" presId="urn:microsoft.com/office/officeart/2018/2/layout/IconVerticalSolidList"/>
    <dgm:cxn modelId="{62390A24-79F0-4807-BCFD-B74D22BD95BE}" type="presOf" srcId="{EC4C1FB9-941A-440C-B4CB-728DA2865D1C}" destId="{9DB75231-5646-462D-9B7D-05ECE28D5D61}" srcOrd="0" destOrd="0" presId="urn:microsoft.com/office/officeart/2018/2/layout/IconVerticalSolidList"/>
    <dgm:cxn modelId="{6254703D-A3E1-4D68-A7DE-F9B45E7AA934}" type="presOf" srcId="{9FFF0B24-0B14-4B8F-9C7C-0BAFF1A5966A}" destId="{4B5E9152-2127-454C-B5FC-7E597E084C1F}" srcOrd="0" destOrd="0" presId="urn:microsoft.com/office/officeart/2018/2/layout/IconVerticalSolidList"/>
    <dgm:cxn modelId="{991FD081-1159-4E7D-91EA-15C9583430CA}" srcId="{D7086010-7DCC-4A0A-922C-CEAB02A2F1CA}" destId="{EC4C1FB9-941A-440C-B4CB-728DA2865D1C}" srcOrd="2" destOrd="0" parTransId="{878F995D-A2C0-43F6-8AD2-A5B4D962962C}" sibTransId="{FFEFE758-4E24-4943-85C8-270EBAC6668D}"/>
    <dgm:cxn modelId="{A534F1CF-44ED-4343-91C1-D0D75286419A}" srcId="{D7086010-7DCC-4A0A-922C-CEAB02A2F1CA}" destId="{9FFF0B24-0B14-4B8F-9C7C-0BAFF1A5966A}" srcOrd="1" destOrd="0" parTransId="{38739035-7C76-4532-AFD0-8531193CFC6B}" sibTransId="{F49A9DC7-E292-4BCC-8055-AC692F058655}"/>
    <dgm:cxn modelId="{338ED7DF-42D0-497D-A64F-4ED54EF4878D}" type="presOf" srcId="{6968E75B-D6AC-4CBC-A81F-A82D554AF3A7}" destId="{20CF65A2-FB6E-4FE8-A1B2-D245A00866BC}" srcOrd="0" destOrd="0" presId="urn:microsoft.com/office/officeart/2018/2/layout/IconVerticalSolidList"/>
    <dgm:cxn modelId="{A1557573-2A9D-4A43-84C3-F4AC16BAB722}" type="presParOf" srcId="{99B896E9-3FDE-446D-AE3F-02AF2F563B23}" destId="{02ABE94A-FAC6-43BD-B913-9E124F331319}" srcOrd="0" destOrd="0" presId="urn:microsoft.com/office/officeart/2018/2/layout/IconVerticalSolidList"/>
    <dgm:cxn modelId="{057307C7-456B-4225-B6A8-0619C077A47A}" type="presParOf" srcId="{02ABE94A-FAC6-43BD-B913-9E124F331319}" destId="{D76148EF-CEB2-413E-85CB-30CAC6AB887B}" srcOrd="0" destOrd="0" presId="urn:microsoft.com/office/officeart/2018/2/layout/IconVerticalSolidList"/>
    <dgm:cxn modelId="{21CB46A5-83D3-48B7-880E-ABA026644822}" type="presParOf" srcId="{02ABE94A-FAC6-43BD-B913-9E124F331319}" destId="{2750A6E3-B23C-4733-9C7C-3BED85E45C67}" srcOrd="1" destOrd="0" presId="urn:microsoft.com/office/officeart/2018/2/layout/IconVerticalSolidList"/>
    <dgm:cxn modelId="{76471DA3-F9BC-4AFF-B2EE-6DA4B93D824A}" type="presParOf" srcId="{02ABE94A-FAC6-43BD-B913-9E124F331319}" destId="{3B9DE99C-5A06-46E1-BC9F-347747B945D5}" srcOrd="2" destOrd="0" presId="urn:microsoft.com/office/officeart/2018/2/layout/IconVerticalSolidList"/>
    <dgm:cxn modelId="{AD9496CE-0C9B-4A24-AE23-293EBCED5042}" type="presParOf" srcId="{02ABE94A-FAC6-43BD-B913-9E124F331319}" destId="{20CF65A2-FB6E-4FE8-A1B2-D245A00866BC}" srcOrd="3" destOrd="0" presId="urn:microsoft.com/office/officeart/2018/2/layout/IconVerticalSolidList"/>
    <dgm:cxn modelId="{E41A75CA-39E9-4575-B3DC-1BB9039BCBF9}" type="presParOf" srcId="{99B896E9-3FDE-446D-AE3F-02AF2F563B23}" destId="{B5A97786-D0BF-499F-8FF1-D16D371133AA}" srcOrd="1" destOrd="0" presId="urn:microsoft.com/office/officeart/2018/2/layout/IconVerticalSolidList"/>
    <dgm:cxn modelId="{93AD9438-9487-4D88-AD69-0A8698292B58}" type="presParOf" srcId="{99B896E9-3FDE-446D-AE3F-02AF2F563B23}" destId="{F2416C95-E2FC-4BB7-9DF9-B74890A46615}" srcOrd="2" destOrd="0" presId="urn:microsoft.com/office/officeart/2018/2/layout/IconVerticalSolidList"/>
    <dgm:cxn modelId="{DD868135-2413-4CA9-BE21-44F86E4F56E7}" type="presParOf" srcId="{F2416C95-E2FC-4BB7-9DF9-B74890A46615}" destId="{75378FC3-CFCA-4299-BDF6-CFF36CFE0DD9}" srcOrd="0" destOrd="0" presId="urn:microsoft.com/office/officeart/2018/2/layout/IconVerticalSolidList"/>
    <dgm:cxn modelId="{F057FDA1-59E7-4A16-B5BA-7BDDCFA4EF3C}" type="presParOf" srcId="{F2416C95-E2FC-4BB7-9DF9-B74890A46615}" destId="{412349AA-BE88-4EF6-9EAC-F914D6C3505A}" srcOrd="1" destOrd="0" presId="urn:microsoft.com/office/officeart/2018/2/layout/IconVerticalSolidList"/>
    <dgm:cxn modelId="{EB6E8837-9A63-4F10-913A-5A8A2ECA9AE0}" type="presParOf" srcId="{F2416C95-E2FC-4BB7-9DF9-B74890A46615}" destId="{A08D6F12-537A-4F99-84C3-2C533326DE2D}" srcOrd="2" destOrd="0" presId="urn:microsoft.com/office/officeart/2018/2/layout/IconVerticalSolidList"/>
    <dgm:cxn modelId="{EE45AAD0-8866-4381-A919-A7C6309CA0DB}" type="presParOf" srcId="{F2416C95-E2FC-4BB7-9DF9-B74890A46615}" destId="{4B5E9152-2127-454C-B5FC-7E597E084C1F}" srcOrd="3" destOrd="0" presId="urn:microsoft.com/office/officeart/2018/2/layout/IconVerticalSolidList"/>
    <dgm:cxn modelId="{B4C66FFB-1B66-4053-A8CD-AEC3D1653D4C}" type="presParOf" srcId="{99B896E9-3FDE-446D-AE3F-02AF2F563B23}" destId="{3804EDDB-F858-4C39-BB94-722E8DDCDF61}" srcOrd="3" destOrd="0" presId="urn:microsoft.com/office/officeart/2018/2/layout/IconVerticalSolidList"/>
    <dgm:cxn modelId="{267268F4-FA9A-46A9-A43F-9084E50B0225}" type="presParOf" srcId="{99B896E9-3FDE-446D-AE3F-02AF2F563B23}" destId="{5CA702BE-3696-4275-BD60-DE7744C843F3}" srcOrd="4" destOrd="0" presId="urn:microsoft.com/office/officeart/2018/2/layout/IconVerticalSolidList"/>
    <dgm:cxn modelId="{54F2269B-AC53-46D2-B663-E1C34FD33C1E}" type="presParOf" srcId="{5CA702BE-3696-4275-BD60-DE7744C843F3}" destId="{2C3B666C-C5FC-40EB-8816-11C20D984AC6}" srcOrd="0" destOrd="0" presId="urn:microsoft.com/office/officeart/2018/2/layout/IconVerticalSolidList"/>
    <dgm:cxn modelId="{CBAE7C13-9883-40BF-AC92-1ED0C1C58430}" type="presParOf" srcId="{5CA702BE-3696-4275-BD60-DE7744C843F3}" destId="{57562FE4-2705-48B3-BAE8-D0F2FB2FD998}" srcOrd="1" destOrd="0" presId="urn:microsoft.com/office/officeart/2018/2/layout/IconVerticalSolidList"/>
    <dgm:cxn modelId="{170767AA-D059-4E3B-BEF8-492F0D094334}" type="presParOf" srcId="{5CA702BE-3696-4275-BD60-DE7744C843F3}" destId="{30231DC5-083C-4D16-AA5F-FF6E620F5D8C}" srcOrd="2" destOrd="0" presId="urn:microsoft.com/office/officeart/2018/2/layout/IconVerticalSolidList"/>
    <dgm:cxn modelId="{8BE69869-FDFD-4FD9-994A-35027228039D}" type="presParOf" srcId="{5CA702BE-3696-4275-BD60-DE7744C843F3}" destId="{9DB75231-5646-462D-9B7D-05ECE28D5D6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E82F75-EBC2-46FD-B8B1-C0D4E5F4B621}" type="doc">
      <dgm:prSet loTypeId="urn:microsoft.com/office/officeart/2005/8/layout/process4" loCatId="process" qsTypeId="urn:microsoft.com/office/officeart/2005/8/quickstyle/simple1" qsCatId="simple" csTypeId="urn:microsoft.com/office/officeart/2005/8/colors/colorful5" csCatId="colorful"/>
      <dgm:spPr/>
      <dgm:t>
        <a:bodyPr/>
        <a:lstStyle/>
        <a:p>
          <a:endParaRPr lang="en-US"/>
        </a:p>
      </dgm:t>
    </dgm:pt>
    <dgm:pt modelId="{4CCCE17E-190B-4A07-A12C-81C89D63B8F4}">
      <dgm:prSet/>
      <dgm:spPr/>
      <dgm:t>
        <a:bodyPr/>
        <a:lstStyle/>
        <a:p>
          <a:r>
            <a:rPr lang="en-US" b="1"/>
            <a:t>What is ad-hoc Testing?</a:t>
          </a:r>
          <a:endParaRPr lang="en-US"/>
        </a:p>
      </dgm:t>
    </dgm:pt>
    <dgm:pt modelId="{69BA017F-DC25-41E6-9078-0E17F199D0D8}" type="parTrans" cxnId="{4702DBE5-F3AC-4DCE-8658-4A1674EB3611}">
      <dgm:prSet/>
      <dgm:spPr/>
      <dgm:t>
        <a:bodyPr/>
        <a:lstStyle/>
        <a:p>
          <a:endParaRPr lang="en-US"/>
        </a:p>
      </dgm:t>
    </dgm:pt>
    <dgm:pt modelId="{209D7CAF-4BDC-40F2-84E7-35675B2BBF7B}" type="sibTrans" cxnId="{4702DBE5-F3AC-4DCE-8658-4A1674EB3611}">
      <dgm:prSet/>
      <dgm:spPr/>
      <dgm:t>
        <a:bodyPr/>
        <a:lstStyle/>
        <a:p>
          <a:endParaRPr lang="en-US"/>
        </a:p>
      </dgm:t>
    </dgm:pt>
    <dgm:pt modelId="{F18517EB-85FB-4B77-8AB9-FA02F1F3E6FA}">
      <dgm:prSet/>
      <dgm:spPr/>
      <dgm:t>
        <a:bodyPr/>
        <a:lstStyle/>
        <a:p>
          <a:r>
            <a:rPr lang="en-US" b="1"/>
            <a:t>ADHOC TESTING</a:t>
          </a:r>
          <a:r>
            <a:rPr lang="en-US"/>
            <a:t> is an informal testing type with an aim to break the system. This Software Testing type is usually an unplanned activity. It does not follow any test design techniques to create test cases. In fact, it does not create test cases altogether</a:t>
          </a:r>
        </a:p>
      </dgm:t>
    </dgm:pt>
    <dgm:pt modelId="{C766229A-9C0C-4434-B755-D7F37E73FD86}" type="parTrans" cxnId="{C014A0BA-24F3-4250-987A-23F98C754FD9}">
      <dgm:prSet/>
      <dgm:spPr/>
      <dgm:t>
        <a:bodyPr/>
        <a:lstStyle/>
        <a:p>
          <a:endParaRPr lang="en-US"/>
        </a:p>
      </dgm:t>
    </dgm:pt>
    <dgm:pt modelId="{991276BA-EA25-4DE4-90A8-A3F18508EE55}" type="sibTrans" cxnId="{C014A0BA-24F3-4250-987A-23F98C754FD9}">
      <dgm:prSet/>
      <dgm:spPr/>
      <dgm:t>
        <a:bodyPr/>
        <a:lstStyle/>
        <a:p>
          <a:endParaRPr lang="en-US"/>
        </a:p>
      </dgm:t>
    </dgm:pt>
    <dgm:pt modelId="{1B474872-66EF-4588-A6C5-08CA9DF51D75}" type="pres">
      <dgm:prSet presAssocID="{3EE82F75-EBC2-46FD-B8B1-C0D4E5F4B621}" presName="Name0" presStyleCnt="0">
        <dgm:presLayoutVars>
          <dgm:dir/>
          <dgm:animLvl val="lvl"/>
          <dgm:resizeHandles val="exact"/>
        </dgm:presLayoutVars>
      </dgm:prSet>
      <dgm:spPr/>
    </dgm:pt>
    <dgm:pt modelId="{247AB689-C93E-476D-9F72-F44BD5ABBBD7}" type="pres">
      <dgm:prSet presAssocID="{F18517EB-85FB-4B77-8AB9-FA02F1F3E6FA}" presName="boxAndChildren" presStyleCnt="0"/>
      <dgm:spPr/>
    </dgm:pt>
    <dgm:pt modelId="{129F82C8-3A69-4533-B078-A8F7B8CCC0A3}" type="pres">
      <dgm:prSet presAssocID="{F18517EB-85FB-4B77-8AB9-FA02F1F3E6FA}" presName="parentTextBox" presStyleLbl="node1" presStyleIdx="0" presStyleCnt="2"/>
      <dgm:spPr/>
    </dgm:pt>
    <dgm:pt modelId="{79EB186D-40EC-4638-B910-6D8777B2A38D}" type="pres">
      <dgm:prSet presAssocID="{209D7CAF-4BDC-40F2-84E7-35675B2BBF7B}" presName="sp" presStyleCnt="0"/>
      <dgm:spPr/>
    </dgm:pt>
    <dgm:pt modelId="{D6DA0287-CE6C-411B-9E24-D0347CB22E1F}" type="pres">
      <dgm:prSet presAssocID="{4CCCE17E-190B-4A07-A12C-81C89D63B8F4}" presName="arrowAndChildren" presStyleCnt="0"/>
      <dgm:spPr/>
    </dgm:pt>
    <dgm:pt modelId="{4C868DA8-FB71-4817-AB20-161989EACE2C}" type="pres">
      <dgm:prSet presAssocID="{4CCCE17E-190B-4A07-A12C-81C89D63B8F4}" presName="parentTextArrow" presStyleLbl="node1" presStyleIdx="1" presStyleCnt="2"/>
      <dgm:spPr/>
    </dgm:pt>
  </dgm:ptLst>
  <dgm:cxnLst>
    <dgm:cxn modelId="{1BA0DF06-FBD5-4401-B14A-169151E3B2FC}" type="presOf" srcId="{F18517EB-85FB-4B77-8AB9-FA02F1F3E6FA}" destId="{129F82C8-3A69-4533-B078-A8F7B8CCC0A3}" srcOrd="0" destOrd="0" presId="urn:microsoft.com/office/officeart/2005/8/layout/process4"/>
    <dgm:cxn modelId="{CDC87A34-F2DB-418C-97EA-0D8C2946E431}" type="presOf" srcId="{4CCCE17E-190B-4A07-A12C-81C89D63B8F4}" destId="{4C868DA8-FB71-4817-AB20-161989EACE2C}" srcOrd="0" destOrd="0" presId="urn:microsoft.com/office/officeart/2005/8/layout/process4"/>
    <dgm:cxn modelId="{36DDF242-23D6-4A5E-90E2-3E2384AACB82}" type="presOf" srcId="{3EE82F75-EBC2-46FD-B8B1-C0D4E5F4B621}" destId="{1B474872-66EF-4588-A6C5-08CA9DF51D75}" srcOrd="0" destOrd="0" presId="urn:microsoft.com/office/officeart/2005/8/layout/process4"/>
    <dgm:cxn modelId="{C014A0BA-24F3-4250-987A-23F98C754FD9}" srcId="{3EE82F75-EBC2-46FD-B8B1-C0D4E5F4B621}" destId="{F18517EB-85FB-4B77-8AB9-FA02F1F3E6FA}" srcOrd="1" destOrd="0" parTransId="{C766229A-9C0C-4434-B755-D7F37E73FD86}" sibTransId="{991276BA-EA25-4DE4-90A8-A3F18508EE55}"/>
    <dgm:cxn modelId="{4702DBE5-F3AC-4DCE-8658-4A1674EB3611}" srcId="{3EE82F75-EBC2-46FD-B8B1-C0D4E5F4B621}" destId="{4CCCE17E-190B-4A07-A12C-81C89D63B8F4}" srcOrd="0" destOrd="0" parTransId="{69BA017F-DC25-41E6-9078-0E17F199D0D8}" sibTransId="{209D7CAF-4BDC-40F2-84E7-35675B2BBF7B}"/>
    <dgm:cxn modelId="{B42C502A-39B0-4148-84C7-37574DDABF87}" type="presParOf" srcId="{1B474872-66EF-4588-A6C5-08CA9DF51D75}" destId="{247AB689-C93E-476D-9F72-F44BD5ABBBD7}" srcOrd="0" destOrd="0" presId="urn:microsoft.com/office/officeart/2005/8/layout/process4"/>
    <dgm:cxn modelId="{C9A6843C-3B45-4BBF-AE87-C3A25E20471B}" type="presParOf" srcId="{247AB689-C93E-476D-9F72-F44BD5ABBBD7}" destId="{129F82C8-3A69-4533-B078-A8F7B8CCC0A3}" srcOrd="0" destOrd="0" presId="urn:microsoft.com/office/officeart/2005/8/layout/process4"/>
    <dgm:cxn modelId="{EA393E3A-A82F-4240-AFCC-DCC8B7195B52}" type="presParOf" srcId="{1B474872-66EF-4588-A6C5-08CA9DF51D75}" destId="{79EB186D-40EC-4638-B910-6D8777B2A38D}" srcOrd="1" destOrd="0" presId="urn:microsoft.com/office/officeart/2005/8/layout/process4"/>
    <dgm:cxn modelId="{5AE6DE4C-7FC3-402E-8BC7-279AB1F40EFB}" type="presParOf" srcId="{1B474872-66EF-4588-A6C5-08CA9DF51D75}" destId="{D6DA0287-CE6C-411B-9E24-D0347CB22E1F}" srcOrd="2" destOrd="0" presId="urn:microsoft.com/office/officeart/2005/8/layout/process4"/>
    <dgm:cxn modelId="{F065DE4B-5F9E-4430-985E-A3107E6D9142}" type="presParOf" srcId="{D6DA0287-CE6C-411B-9E24-D0347CB22E1F}" destId="{4C868DA8-FB71-4817-AB20-161989EACE2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CE5B4-B619-4E69-A07E-84A1B268FF51}">
      <dsp:nvSpPr>
        <dsp:cNvPr id="0" name=""/>
        <dsp:cNvSpPr/>
      </dsp:nvSpPr>
      <dsp:spPr>
        <a:xfrm>
          <a:off x="0" y="3543"/>
          <a:ext cx="10506456" cy="75472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FDD6E3-5263-43CF-9D28-2402A5704999}">
      <dsp:nvSpPr>
        <dsp:cNvPr id="0" name=""/>
        <dsp:cNvSpPr/>
      </dsp:nvSpPr>
      <dsp:spPr>
        <a:xfrm>
          <a:off x="228303" y="173355"/>
          <a:ext cx="415097" cy="4150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D4ADEC-D635-4151-9B47-88C6BE7DACE3}">
      <dsp:nvSpPr>
        <dsp:cNvPr id="0" name=""/>
        <dsp:cNvSpPr/>
      </dsp:nvSpPr>
      <dsp:spPr>
        <a:xfrm>
          <a:off x="871704" y="3543"/>
          <a:ext cx="9634751" cy="754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75" tIns="79875" rIns="79875" bIns="79875" numCol="1" spcCol="1270" anchor="ctr" anchorCtr="0">
          <a:noAutofit/>
        </a:bodyPr>
        <a:lstStyle/>
        <a:p>
          <a:pPr marL="0" lvl="0" indent="0" algn="l" defTabSz="622300">
            <a:lnSpc>
              <a:spcPct val="90000"/>
            </a:lnSpc>
            <a:spcBef>
              <a:spcPct val="0"/>
            </a:spcBef>
            <a:spcAft>
              <a:spcPct val="35000"/>
            </a:spcAft>
            <a:buNone/>
          </a:pPr>
          <a:r>
            <a:rPr lang="en-US" sz="1400" kern="1200"/>
            <a:t>It is very important that before starting to work on the Defect Life Cycle, the whole team clearly understands the different states of a defect (discussed above).</a:t>
          </a:r>
        </a:p>
      </dsp:txBody>
      <dsp:txXfrm>
        <a:off x="871704" y="3543"/>
        <a:ext cx="9634751" cy="754722"/>
      </dsp:txXfrm>
    </dsp:sp>
    <dsp:sp modelId="{C2A0ABF9-0E62-48B3-AC06-C48F302C35BE}">
      <dsp:nvSpPr>
        <dsp:cNvPr id="0" name=""/>
        <dsp:cNvSpPr/>
      </dsp:nvSpPr>
      <dsp:spPr>
        <a:xfrm>
          <a:off x="0" y="946946"/>
          <a:ext cx="10506456" cy="75472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8C34F3-5471-4C3D-9C90-BD351B24430E}">
      <dsp:nvSpPr>
        <dsp:cNvPr id="0" name=""/>
        <dsp:cNvSpPr/>
      </dsp:nvSpPr>
      <dsp:spPr>
        <a:xfrm>
          <a:off x="228303" y="1116759"/>
          <a:ext cx="415097" cy="4150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810E9F-08E8-42F5-9979-6BE908D740A6}">
      <dsp:nvSpPr>
        <dsp:cNvPr id="0" name=""/>
        <dsp:cNvSpPr/>
      </dsp:nvSpPr>
      <dsp:spPr>
        <a:xfrm>
          <a:off x="871704" y="946946"/>
          <a:ext cx="9634751" cy="754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75" tIns="79875" rIns="79875" bIns="79875" numCol="1" spcCol="1270" anchor="ctr" anchorCtr="0">
          <a:noAutofit/>
        </a:bodyPr>
        <a:lstStyle/>
        <a:p>
          <a:pPr marL="0" lvl="0" indent="0" algn="l" defTabSz="622300">
            <a:lnSpc>
              <a:spcPct val="90000"/>
            </a:lnSpc>
            <a:spcBef>
              <a:spcPct val="0"/>
            </a:spcBef>
            <a:spcAft>
              <a:spcPct val="35000"/>
            </a:spcAft>
            <a:buNone/>
          </a:pPr>
          <a:r>
            <a:rPr lang="en-US" sz="1400" kern="1200"/>
            <a:t>Defect Life Cycle should be properly documented to avoid any confusion in the future.</a:t>
          </a:r>
        </a:p>
      </dsp:txBody>
      <dsp:txXfrm>
        <a:off x="871704" y="946946"/>
        <a:ext cx="9634751" cy="754722"/>
      </dsp:txXfrm>
    </dsp:sp>
    <dsp:sp modelId="{7735C4D8-64A7-473E-801B-EC73D6252E8D}">
      <dsp:nvSpPr>
        <dsp:cNvPr id="0" name=""/>
        <dsp:cNvSpPr/>
      </dsp:nvSpPr>
      <dsp:spPr>
        <a:xfrm>
          <a:off x="0" y="1890350"/>
          <a:ext cx="10506456" cy="75472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F8B9B8-A64F-4FA9-9A8C-1CF9023642F1}">
      <dsp:nvSpPr>
        <dsp:cNvPr id="0" name=""/>
        <dsp:cNvSpPr/>
      </dsp:nvSpPr>
      <dsp:spPr>
        <a:xfrm>
          <a:off x="228303" y="2060163"/>
          <a:ext cx="415097" cy="4150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00DFE6-B161-4262-818D-82F91B1E7985}">
      <dsp:nvSpPr>
        <dsp:cNvPr id="0" name=""/>
        <dsp:cNvSpPr/>
      </dsp:nvSpPr>
      <dsp:spPr>
        <a:xfrm>
          <a:off x="871704" y="1890350"/>
          <a:ext cx="9634751" cy="754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75" tIns="79875" rIns="79875" bIns="79875" numCol="1" spcCol="1270" anchor="ctr" anchorCtr="0">
          <a:noAutofit/>
        </a:bodyPr>
        <a:lstStyle/>
        <a:p>
          <a:pPr marL="0" lvl="0" indent="0" algn="l" defTabSz="622300">
            <a:lnSpc>
              <a:spcPct val="90000"/>
            </a:lnSpc>
            <a:spcBef>
              <a:spcPct val="0"/>
            </a:spcBef>
            <a:spcAft>
              <a:spcPct val="35000"/>
            </a:spcAft>
            <a:buNone/>
          </a:pPr>
          <a:r>
            <a:rPr lang="en-US" sz="1400" kern="1200"/>
            <a:t>Make sure that each individual who has been assigned any task related to the Defect Life Cycle should understand his/her responsibility very clearly for better results.</a:t>
          </a:r>
        </a:p>
      </dsp:txBody>
      <dsp:txXfrm>
        <a:off x="871704" y="1890350"/>
        <a:ext cx="9634751" cy="754722"/>
      </dsp:txXfrm>
    </dsp:sp>
    <dsp:sp modelId="{9981E8B0-7B78-4504-933B-3E0BB3D5F41F}">
      <dsp:nvSpPr>
        <dsp:cNvPr id="0" name=""/>
        <dsp:cNvSpPr/>
      </dsp:nvSpPr>
      <dsp:spPr>
        <a:xfrm>
          <a:off x="0" y="2833754"/>
          <a:ext cx="10506456" cy="75472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F1004E-D069-4EDC-9D42-8DEBEB54A0E3}">
      <dsp:nvSpPr>
        <dsp:cNvPr id="0" name=""/>
        <dsp:cNvSpPr/>
      </dsp:nvSpPr>
      <dsp:spPr>
        <a:xfrm>
          <a:off x="228303" y="3003566"/>
          <a:ext cx="415097" cy="4150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AC3E72-B455-46BF-8325-46B2F70C8511}">
      <dsp:nvSpPr>
        <dsp:cNvPr id="0" name=""/>
        <dsp:cNvSpPr/>
      </dsp:nvSpPr>
      <dsp:spPr>
        <a:xfrm>
          <a:off x="871704" y="2833754"/>
          <a:ext cx="9634751" cy="754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75" tIns="79875" rIns="79875" bIns="79875" numCol="1" spcCol="1270" anchor="ctr" anchorCtr="0">
          <a:noAutofit/>
        </a:bodyPr>
        <a:lstStyle/>
        <a:p>
          <a:pPr marL="0" lvl="0" indent="0" algn="l" defTabSz="622300">
            <a:lnSpc>
              <a:spcPct val="90000"/>
            </a:lnSpc>
            <a:spcBef>
              <a:spcPct val="0"/>
            </a:spcBef>
            <a:spcAft>
              <a:spcPct val="35000"/>
            </a:spcAft>
            <a:buNone/>
          </a:pPr>
          <a:r>
            <a:rPr lang="en-US" sz="1400" kern="1200"/>
            <a:t>Each individual who is changing the status of a defect should be properly aware of that status and should provide enough details about the status and the reason for putting that status so that everyone who is working on that particular defect can understand the reason of such a status of a defect very easily.</a:t>
          </a:r>
        </a:p>
      </dsp:txBody>
      <dsp:txXfrm>
        <a:off x="871704" y="2833754"/>
        <a:ext cx="9634751" cy="754722"/>
      </dsp:txXfrm>
    </dsp:sp>
    <dsp:sp modelId="{53D55C7B-BB94-456B-9979-D2E217D34300}">
      <dsp:nvSpPr>
        <dsp:cNvPr id="0" name=""/>
        <dsp:cNvSpPr/>
      </dsp:nvSpPr>
      <dsp:spPr>
        <a:xfrm>
          <a:off x="0" y="3777157"/>
          <a:ext cx="10506456" cy="75472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B9F2CF-39FE-475B-A153-73B7BA030CEF}">
      <dsp:nvSpPr>
        <dsp:cNvPr id="0" name=""/>
        <dsp:cNvSpPr/>
      </dsp:nvSpPr>
      <dsp:spPr>
        <a:xfrm>
          <a:off x="228303" y="3946970"/>
          <a:ext cx="415097" cy="41509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856279-C364-42E9-A4E9-E5795633608B}">
      <dsp:nvSpPr>
        <dsp:cNvPr id="0" name=""/>
        <dsp:cNvSpPr/>
      </dsp:nvSpPr>
      <dsp:spPr>
        <a:xfrm>
          <a:off x="871704" y="3777157"/>
          <a:ext cx="9634751" cy="754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75" tIns="79875" rIns="79875" bIns="79875" numCol="1" spcCol="1270" anchor="ctr" anchorCtr="0">
          <a:noAutofit/>
        </a:bodyPr>
        <a:lstStyle/>
        <a:p>
          <a:pPr marL="0" lvl="0" indent="0" algn="l" defTabSz="622300">
            <a:lnSpc>
              <a:spcPct val="90000"/>
            </a:lnSpc>
            <a:spcBef>
              <a:spcPct val="0"/>
            </a:spcBef>
            <a:spcAft>
              <a:spcPct val="35000"/>
            </a:spcAft>
            <a:buNone/>
          </a:pPr>
          <a:r>
            <a:rPr lang="en-US" sz="1400" kern="1200"/>
            <a:t>The defect tracking tool should be handled with care to maintain consistency among the defects and thus, in the workflow of the Defect Life Cycle.</a:t>
          </a:r>
        </a:p>
      </dsp:txBody>
      <dsp:txXfrm>
        <a:off x="871704" y="3777157"/>
        <a:ext cx="9634751" cy="7547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6148EF-CEB2-413E-85CB-30CAC6AB887B}">
      <dsp:nvSpPr>
        <dsp:cNvPr id="0" name=""/>
        <dsp:cNvSpPr/>
      </dsp:nvSpPr>
      <dsp:spPr>
        <a:xfrm>
          <a:off x="0" y="553"/>
          <a:ext cx="10506456" cy="12955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50A6E3-B23C-4733-9C7C-3BED85E45C67}">
      <dsp:nvSpPr>
        <dsp:cNvPr id="0" name=""/>
        <dsp:cNvSpPr/>
      </dsp:nvSpPr>
      <dsp:spPr>
        <a:xfrm>
          <a:off x="391894" y="292045"/>
          <a:ext cx="712535" cy="712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CF65A2-FB6E-4FE8-A1B2-D245A00866BC}">
      <dsp:nvSpPr>
        <dsp:cNvPr id="0" name=""/>
        <dsp:cNvSpPr/>
      </dsp:nvSpPr>
      <dsp:spPr>
        <a:xfrm>
          <a:off x="1496324" y="553"/>
          <a:ext cx="9010131" cy="1295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09" tIns="137109" rIns="137109" bIns="137109" numCol="1" spcCol="1270" anchor="ctr" anchorCtr="0">
          <a:noAutofit/>
        </a:bodyPr>
        <a:lstStyle/>
        <a:p>
          <a:pPr marL="0" lvl="0" indent="0" algn="l" defTabSz="889000">
            <a:lnSpc>
              <a:spcPct val="90000"/>
            </a:lnSpc>
            <a:spcBef>
              <a:spcPct val="0"/>
            </a:spcBef>
            <a:spcAft>
              <a:spcPct val="35000"/>
            </a:spcAft>
            <a:buNone/>
          </a:pPr>
          <a:r>
            <a:rPr lang="en-US" sz="2000" kern="1200"/>
            <a:t>The logo of the company on the front-page is wrong, so as a result it’s considered to be High Priority and Low Severity defect. </a:t>
          </a:r>
        </a:p>
      </dsp:txBody>
      <dsp:txXfrm>
        <a:off x="1496324" y="553"/>
        <a:ext cx="9010131" cy="1295519"/>
      </dsp:txXfrm>
    </dsp:sp>
    <dsp:sp modelId="{75378FC3-CFCA-4299-BDF6-CFF36CFE0DD9}">
      <dsp:nvSpPr>
        <dsp:cNvPr id="0" name=""/>
        <dsp:cNvSpPr/>
      </dsp:nvSpPr>
      <dsp:spPr>
        <a:xfrm>
          <a:off x="0" y="1619952"/>
          <a:ext cx="10506456" cy="12955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2349AA-BE88-4EF6-9EAC-F914D6C3505A}">
      <dsp:nvSpPr>
        <dsp:cNvPr id="0" name=""/>
        <dsp:cNvSpPr/>
      </dsp:nvSpPr>
      <dsp:spPr>
        <a:xfrm>
          <a:off x="391894" y="1911444"/>
          <a:ext cx="712535" cy="712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5E9152-2127-454C-B5FC-7E597E084C1F}">
      <dsp:nvSpPr>
        <dsp:cNvPr id="0" name=""/>
        <dsp:cNvSpPr/>
      </dsp:nvSpPr>
      <dsp:spPr>
        <a:xfrm>
          <a:off x="1496324" y="1619952"/>
          <a:ext cx="9010131" cy="1295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09" tIns="137109" rIns="137109" bIns="137109" numCol="1" spcCol="1270" anchor="ctr" anchorCtr="0">
          <a:noAutofit/>
        </a:bodyPr>
        <a:lstStyle/>
        <a:p>
          <a:pPr marL="0" lvl="0" indent="0" algn="l" defTabSz="889000">
            <a:lnSpc>
              <a:spcPct val="90000"/>
            </a:lnSpc>
            <a:spcBef>
              <a:spcPct val="0"/>
            </a:spcBef>
            <a:spcAft>
              <a:spcPct val="35000"/>
            </a:spcAft>
            <a:buNone/>
          </a:pPr>
          <a:r>
            <a:rPr lang="en-US" sz="2000" kern="1200"/>
            <a:t>Defects that must be fixed but do not affect the application come under this category.</a:t>
          </a:r>
        </a:p>
      </dsp:txBody>
      <dsp:txXfrm>
        <a:off x="1496324" y="1619952"/>
        <a:ext cx="9010131" cy="1295519"/>
      </dsp:txXfrm>
    </dsp:sp>
    <dsp:sp modelId="{2C3B666C-C5FC-40EB-8816-11C20D984AC6}">
      <dsp:nvSpPr>
        <dsp:cNvPr id="0" name=""/>
        <dsp:cNvSpPr/>
      </dsp:nvSpPr>
      <dsp:spPr>
        <a:xfrm>
          <a:off x="0" y="3239351"/>
          <a:ext cx="10506456" cy="12955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562FE4-2705-48B3-BAE8-D0F2FB2FD998}">
      <dsp:nvSpPr>
        <dsp:cNvPr id="0" name=""/>
        <dsp:cNvSpPr/>
      </dsp:nvSpPr>
      <dsp:spPr>
        <a:xfrm>
          <a:off x="391894" y="3530843"/>
          <a:ext cx="712535" cy="712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B75231-5646-462D-9B7D-05ECE28D5D61}">
      <dsp:nvSpPr>
        <dsp:cNvPr id="0" name=""/>
        <dsp:cNvSpPr/>
      </dsp:nvSpPr>
      <dsp:spPr>
        <a:xfrm>
          <a:off x="1496324" y="3239351"/>
          <a:ext cx="9010131" cy="1295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09" tIns="137109" rIns="137109" bIns="137109" numCol="1" spcCol="1270" anchor="ctr" anchorCtr="0">
          <a:noAutofit/>
        </a:bodyPr>
        <a:lstStyle/>
        <a:p>
          <a:pPr marL="0" lvl="0" indent="0" algn="l" defTabSz="889000">
            <a:lnSpc>
              <a:spcPct val="90000"/>
            </a:lnSpc>
            <a:spcBef>
              <a:spcPct val="0"/>
            </a:spcBef>
            <a:spcAft>
              <a:spcPct val="35000"/>
            </a:spcAft>
            <a:buNone/>
          </a:pPr>
          <a:r>
            <a:rPr lang="en-US" sz="2000" kern="1200"/>
            <a:t>In terms of functionality, it’s not affecting anything so we can mark as Low Severity, but it has an impact on user experience. This kind of defects needs to be fixed on high priority even though they may have very less impact on the application side.</a:t>
          </a:r>
        </a:p>
      </dsp:txBody>
      <dsp:txXfrm>
        <a:off x="1496324" y="3239351"/>
        <a:ext cx="9010131" cy="12955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9F82C8-3A69-4533-B078-A8F7B8CCC0A3}">
      <dsp:nvSpPr>
        <dsp:cNvPr id="0" name=""/>
        <dsp:cNvSpPr/>
      </dsp:nvSpPr>
      <dsp:spPr>
        <a:xfrm>
          <a:off x="0" y="2242015"/>
          <a:ext cx="9507778" cy="147100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1" kern="1200"/>
            <a:t>ADHOC TESTING</a:t>
          </a:r>
          <a:r>
            <a:rPr lang="en-US" sz="2100" kern="1200"/>
            <a:t> is an informal testing type with an aim to break the system. This Software Testing type is usually an unplanned activity. It does not follow any test design techniques to create test cases. In fact, it does not create test cases altogether</a:t>
          </a:r>
        </a:p>
      </dsp:txBody>
      <dsp:txXfrm>
        <a:off x="0" y="2242015"/>
        <a:ext cx="9507778" cy="1471005"/>
      </dsp:txXfrm>
    </dsp:sp>
    <dsp:sp modelId="{4C868DA8-FB71-4817-AB20-161989EACE2C}">
      <dsp:nvSpPr>
        <dsp:cNvPr id="0" name=""/>
        <dsp:cNvSpPr/>
      </dsp:nvSpPr>
      <dsp:spPr>
        <a:xfrm rot="10800000">
          <a:off x="0" y="1675"/>
          <a:ext cx="9507778" cy="2262405"/>
        </a:xfrm>
        <a:prstGeom prst="upArrowCallou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1" kern="1200"/>
            <a:t>What is ad-hoc Testing?</a:t>
          </a:r>
          <a:endParaRPr lang="en-US" sz="2100" kern="1200"/>
        </a:p>
      </dsp:txBody>
      <dsp:txXfrm rot="10800000">
        <a:off x="0" y="1675"/>
        <a:ext cx="9507778" cy="147004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47842-B54D-48AD-99DD-D832D55CC1EC}" type="datetimeFigureOut">
              <a:rPr lang="en-US" smtClean="0"/>
              <a:t>7/14/2020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3F427A-B2B9-46F1-96AF-60824C5C4EA5}" type="slidenum">
              <a:rPr lang="en-US" smtClean="0"/>
              <a:t>‹#›</a:t>
            </a:fld>
            <a:endParaRPr lang="en-US"/>
          </a:p>
        </p:txBody>
      </p:sp>
    </p:spTree>
    <p:extLst>
      <p:ext uri="{BB962C8B-B14F-4D97-AF65-F5344CB8AC3E}">
        <p14:creationId xmlns:p14="http://schemas.microsoft.com/office/powerpoint/2010/main" val="3893900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F8485-AB28-4769-B371-D8BD0C5852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38C1DF-94CA-4ECA-BD4A-A0066FC20E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69C1F7-A874-46DF-84F6-EC386EDCE49B}"/>
              </a:ext>
            </a:extLst>
          </p:cNvPr>
          <p:cNvSpPr>
            <a:spLocks noGrp="1"/>
          </p:cNvSpPr>
          <p:nvPr>
            <p:ph type="dt" sz="half" idx="10"/>
          </p:nvPr>
        </p:nvSpPr>
        <p:spPr/>
        <p:txBody>
          <a:bodyPr/>
          <a:lstStyle/>
          <a:p>
            <a:fld id="{1FE0E51A-2CB4-4C31-A9D8-29D58B38811B}" type="datetime1">
              <a:rPr lang="en-US" smtClean="0"/>
              <a:t>7/14/2020</a:t>
            </a:fld>
            <a:endParaRPr lang="en-US"/>
          </a:p>
        </p:txBody>
      </p:sp>
      <p:sp>
        <p:nvSpPr>
          <p:cNvPr id="5" name="Footer Placeholder 4">
            <a:extLst>
              <a:ext uri="{FF2B5EF4-FFF2-40B4-BE49-F238E27FC236}">
                <a16:creationId xmlns:a16="http://schemas.microsoft.com/office/drawing/2014/main" id="{20722E62-C38E-439D-90FA-7749635FEBBB}"/>
              </a:ext>
            </a:extLst>
          </p:cNvPr>
          <p:cNvSpPr>
            <a:spLocks noGrp="1"/>
          </p:cNvSpPr>
          <p:nvPr>
            <p:ph type="ftr" sz="quarter" idx="11"/>
          </p:nvPr>
        </p:nvSpPr>
        <p:spPr/>
        <p:txBody>
          <a:bodyPr/>
          <a:lstStyle/>
          <a:p>
            <a:r>
              <a:rPr lang="en-US"/>
              <a:t>Bug Life Cycle</a:t>
            </a:r>
          </a:p>
        </p:txBody>
      </p:sp>
      <p:sp>
        <p:nvSpPr>
          <p:cNvPr id="6" name="Slide Number Placeholder 5">
            <a:extLst>
              <a:ext uri="{FF2B5EF4-FFF2-40B4-BE49-F238E27FC236}">
                <a16:creationId xmlns:a16="http://schemas.microsoft.com/office/drawing/2014/main" id="{4FD58BA7-5BFF-41D6-96E8-7EE3FA7C99E3}"/>
              </a:ext>
            </a:extLst>
          </p:cNvPr>
          <p:cNvSpPr>
            <a:spLocks noGrp="1"/>
          </p:cNvSpPr>
          <p:nvPr>
            <p:ph type="sldNum" sz="quarter" idx="12"/>
          </p:nvPr>
        </p:nvSpPr>
        <p:spPr/>
        <p:txBody>
          <a:bodyPr/>
          <a:lstStyle/>
          <a:p>
            <a:fld id="{EFE52016-23E8-4BF8-BC65-1429E09B720F}" type="slidenum">
              <a:rPr lang="en-US" smtClean="0"/>
              <a:t>‹#›</a:t>
            </a:fld>
            <a:endParaRPr lang="en-US"/>
          </a:p>
        </p:txBody>
      </p:sp>
    </p:spTree>
    <p:extLst>
      <p:ext uri="{BB962C8B-B14F-4D97-AF65-F5344CB8AC3E}">
        <p14:creationId xmlns:p14="http://schemas.microsoft.com/office/powerpoint/2010/main" val="1048048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07C79-7AB9-4E48-A5E1-D0AD2DA5C4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98DA80-3C7F-44EC-BA85-108DF7A43F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E7EEA-29DD-4CF7-AA8E-BDCB3DD0F9B1}"/>
              </a:ext>
            </a:extLst>
          </p:cNvPr>
          <p:cNvSpPr>
            <a:spLocks noGrp="1"/>
          </p:cNvSpPr>
          <p:nvPr>
            <p:ph type="dt" sz="half" idx="10"/>
          </p:nvPr>
        </p:nvSpPr>
        <p:spPr/>
        <p:txBody>
          <a:bodyPr/>
          <a:lstStyle/>
          <a:p>
            <a:fld id="{0C3E1226-9661-46CE-8082-D944BECE67EE}" type="datetime1">
              <a:rPr lang="en-US" smtClean="0"/>
              <a:t>7/14/2020</a:t>
            </a:fld>
            <a:endParaRPr lang="en-US"/>
          </a:p>
        </p:txBody>
      </p:sp>
      <p:sp>
        <p:nvSpPr>
          <p:cNvPr id="5" name="Footer Placeholder 4">
            <a:extLst>
              <a:ext uri="{FF2B5EF4-FFF2-40B4-BE49-F238E27FC236}">
                <a16:creationId xmlns:a16="http://schemas.microsoft.com/office/drawing/2014/main" id="{44703A5A-5EAD-4BBD-B428-D37765FA18DD}"/>
              </a:ext>
            </a:extLst>
          </p:cNvPr>
          <p:cNvSpPr>
            <a:spLocks noGrp="1"/>
          </p:cNvSpPr>
          <p:nvPr>
            <p:ph type="ftr" sz="quarter" idx="11"/>
          </p:nvPr>
        </p:nvSpPr>
        <p:spPr/>
        <p:txBody>
          <a:bodyPr/>
          <a:lstStyle/>
          <a:p>
            <a:r>
              <a:rPr lang="en-US"/>
              <a:t>Bug Life Cycle</a:t>
            </a:r>
          </a:p>
        </p:txBody>
      </p:sp>
      <p:sp>
        <p:nvSpPr>
          <p:cNvPr id="6" name="Slide Number Placeholder 5">
            <a:extLst>
              <a:ext uri="{FF2B5EF4-FFF2-40B4-BE49-F238E27FC236}">
                <a16:creationId xmlns:a16="http://schemas.microsoft.com/office/drawing/2014/main" id="{48F22C92-9AE5-4D72-8B26-F1DD8CB6470A}"/>
              </a:ext>
            </a:extLst>
          </p:cNvPr>
          <p:cNvSpPr>
            <a:spLocks noGrp="1"/>
          </p:cNvSpPr>
          <p:nvPr>
            <p:ph type="sldNum" sz="quarter" idx="12"/>
          </p:nvPr>
        </p:nvSpPr>
        <p:spPr/>
        <p:txBody>
          <a:bodyPr/>
          <a:lstStyle/>
          <a:p>
            <a:fld id="{EFE52016-23E8-4BF8-BC65-1429E09B720F}" type="slidenum">
              <a:rPr lang="en-US" smtClean="0"/>
              <a:t>‹#›</a:t>
            </a:fld>
            <a:endParaRPr lang="en-US"/>
          </a:p>
        </p:txBody>
      </p:sp>
    </p:spTree>
    <p:extLst>
      <p:ext uri="{BB962C8B-B14F-4D97-AF65-F5344CB8AC3E}">
        <p14:creationId xmlns:p14="http://schemas.microsoft.com/office/powerpoint/2010/main" val="182797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9538BE-415C-47AF-977F-8CA35ECBFF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D00EEC-0961-44A9-BE35-E1F337AD90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8FD931-AD2D-4600-8A06-3B64B49890B7}"/>
              </a:ext>
            </a:extLst>
          </p:cNvPr>
          <p:cNvSpPr>
            <a:spLocks noGrp="1"/>
          </p:cNvSpPr>
          <p:nvPr>
            <p:ph type="dt" sz="half" idx="10"/>
          </p:nvPr>
        </p:nvSpPr>
        <p:spPr/>
        <p:txBody>
          <a:bodyPr/>
          <a:lstStyle/>
          <a:p>
            <a:fld id="{93E2EF6D-9AC7-4073-BD50-2F2002F92128}" type="datetime1">
              <a:rPr lang="en-US" smtClean="0"/>
              <a:t>7/14/2020</a:t>
            </a:fld>
            <a:endParaRPr lang="en-US"/>
          </a:p>
        </p:txBody>
      </p:sp>
      <p:sp>
        <p:nvSpPr>
          <p:cNvPr id="5" name="Footer Placeholder 4">
            <a:extLst>
              <a:ext uri="{FF2B5EF4-FFF2-40B4-BE49-F238E27FC236}">
                <a16:creationId xmlns:a16="http://schemas.microsoft.com/office/drawing/2014/main" id="{7181E18D-3826-4C22-AB57-B2AC1AF5E0FC}"/>
              </a:ext>
            </a:extLst>
          </p:cNvPr>
          <p:cNvSpPr>
            <a:spLocks noGrp="1"/>
          </p:cNvSpPr>
          <p:nvPr>
            <p:ph type="ftr" sz="quarter" idx="11"/>
          </p:nvPr>
        </p:nvSpPr>
        <p:spPr/>
        <p:txBody>
          <a:bodyPr/>
          <a:lstStyle/>
          <a:p>
            <a:r>
              <a:rPr lang="en-US"/>
              <a:t>Bug Life Cycle</a:t>
            </a:r>
          </a:p>
        </p:txBody>
      </p:sp>
      <p:sp>
        <p:nvSpPr>
          <p:cNvPr id="6" name="Slide Number Placeholder 5">
            <a:extLst>
              <a:ext uri="{FF2B5EF4-FFF2-40B4-BE49-F238E27FC236}">
                <a16:creationId xmlns:a16="http://schemas.microsoft.com/office/drawing/2014/main" id="{DBD6C466-F09D-486E-A720-9230038399EE}"/>
              </a:ext>
            </a:extLst>
          </p:cNvPr>
          <p:cNvSpPr>
            <a:spLocks noGrp="1"/>
          </p:cNvSpPr>
          <p:nvPr>
            <p:ph type="sldNum" sz="quarter" idx="12"/>
          </p:nvPr>
        </p:nvSpPr>
        <p:spPr/>
        <p:txBody>
          <a:bodyPr/>
          <a:lstStyle/>
          <a:p>
            <a:fld id="{EFE52016-23E8-4BF8-BC65-1429E09B720F}" type="slidenum">
              <a:rPr lang="en-US" smtClean="0"/>
              <a:t>‹#›</a:t>
            </a:fld>
            <a:endParaRPr lang="en-US"/>
          </a:p>
        </p:txBody>
      </p:sp>
    </p:spTree>
    <p:extLst>
      <p:ext uri="{BB962C8B-B14F-4D97-AF65-F5344CB8AC3E}">
        <p14:creationId xmlns:p14="http://schemas.microsoft.com/office/powerpoint/2010/main" val="2392178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79A4-346E-42B2-AC8B-43F0CA9773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CC1716-592E-488D-8805-B9E9F063AB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0693A2-52F6-4535-AC82-056A60D9E499}"/>
              </a:ext>
            </a:extLst>
          </p:cNvPr>
          <p:cNvSpPr>
            <a:spLocks noGrp="1"/>
          </p:cNvSpPr>
          <p:nvPr>
            <p:ph type="dt" sz="half" idx="10"/>
          </p:nvPr>
        </p:nvSpPr>
        <p:spPr/>
        <p:txBody>
          <a:bodyPr/>
          <a:lstStyle/>
          <a:p>
            <a:fld id="{EFE8D273-DEC4-4D86-9BF5-7E69A7F936D1}" type="datetime1">
              <a:rPr lang="en-US" smtClean="0"/>
              <a:t>7/14/2020</a:t>
            </a:fld>
            <a:endParaRPr lang="en-US"/>
          </a:p>
        </p:txBody>
      </p:sp>
      <p:sp>
        <p:nvSpPr>
          <p:cNvPr id="5" name="Footer Placeholder 4">
            <a:extLst>
              <a:ext uri="{FF2B5EF4-FFF2-40B4-BE49-F238E27FC236}">
                <a16:creationId xmlns:a16="http://schemas.microsoft.com/office/drawing/2014/main" id="{930331CF-5720-49EF-94C5-C99B3EFEF745}"/>
              </a:ext>
            </a:extLst>
          </p:cNvPr>
          <p:cNvSpPr>
            <a:spLocks noGrp="1"/>
          </p:cNvSpPr>
          <p:nvPr>
            <p:ph type="ftr" sz="quarter" idx="11"/>
          </p:nvPr>
        </p:nvSpPr>
        <p:spPr/>
        <p:txBody>
          <a:bodyPr/>
          <a:lstStyle/>
          <a:p>
            <a:r>
              <a:rPr lang="en-US"/>
              <a:t>Bug Life Cycle</a:t>
            </a:r>
          </a:p>
        </p:txBody>
      </p:sp>
      <p:sp>
        <p:nvSpPr>
          <p:cNvPr id="6" name="Slide Number Placeholder 5">
            <a:extLst>
              <a:ext uri="{FF2B5EF4-FFF2-40B4-BE49-F238E27FC236}">
                <a16:creationId xmlns:a16="http://schemas.microsoft.com/office/drawing/2014/main" id="{71864CB7-354C-4399-BD78-13C53915B238}"/>
              </a:ext>
            </a:extLst>
          </p:cNvPr>
          <p:cNvSpPr>
            <a:spLocks noGrp="1"/>
          </p:cNvSpPr>
          <p:nvPr>
            <p:ph type="sldNum" sz="quarter" idx="12"/>
          </p:nvPr>
        </p:nvSpPr>
        <p:spPr/>
        <p:txBody>
          <a:bodyPr/>
          <a:lstStyle/>
          <a:p>
            <a:fld id="{E9510C99-F21E-4369-A2AF-BFA13961D1A4}" type="slidenum">
              <a:rPr lang="en-US" smtClean="0"/>
              <a:t>‹#›</a:t>
            </a:fld>
            <a:endParaRPr lang="en-US"/>
          </a:p>
        </p:txBody>
      </p:sp>
    </p:spTree>
    <p:extLst>
      <p:ext uri="{BB962C8B-B14F-4D97-AF65-F5344CB8AC3E}">
        <p14:creationId xmlns:p14="http://schemas.microsoft.com/office/powerpoint/2010/main" val="168252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BF75-A164-423C-8588-7A95958768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1C1F54-661D-412B-B449-EAB8A14050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6A4250-45A3-45E9-922C-119FE325589C}"/>
              </a:ext>
            </a:extLst>
          </p:cNvPr>
          <p:cNvSpPr>
            <a:spLocks noGrp="1"/>
          </p:cNvSpPr>
          <p:nvPr>
            <p:ph type="dt" sz="half" idx="10"/>
          </p:nvPr>
        </p:nvSpPr>
        <p:spPr/>
        <p:txBody>
          <a:bodyPr/>
          <a:lstStyle/>
          <a:p>
            <a:fld id="{443EA8EE-8B95-4933-8803-9D08289E3C84}" type="datetime1">
              <a:rPr lang="en-US" smtClean="0"/>
              <a:t>7/14/2020</a:t>
            </a:fld>
            <a:endParaRPr lang="en-US"/>
          </a:p>
        </p:txBody>
      </p:sp>
      <p:sp>
        <p:nvSpPr>
          <p:cNvPr id="5" name="Footer Placeholder 4">
            <a:extLst>
              <a:ext uri="{FF2B5EF4-FFF2-40B4-BE49-F238E27FC236}">
                <a16:creationId xmlns:a16="http://schemas.microsoft.com/office/drawing/2014/main" id="{5FB12CD6-5F7A-4BF3-9CF2-FF3402182853}"/>
              </a:ext>
            </a:extLst>
          </p:cNvPr>
          <p:cNvSpPr>
            <a:spLocks noGrp="1"/>
          </p:cNvSpPr>
          <p:nvPr>
            <p:ph type="ftr" sz="quarter" idx="11"/>
          </p:nvPr>
        </p:nvSpPr>
        <p:spPr/>
        <p:txBody>
          <a:bodyPr/>
          <a:lstStyle/>
          <a:p>
            <a:r>
              <a:rPr lang="en-US"/>
              <a:t>Bug Life Cycle</a:t>
            </a:r>
          </a:p>
        </p:txBody>
      </p:sp>
      <p:sp>
        <p:nvSpPr>
          <p:cNvPr id="6" name="Slide Number Placeholder 5">
            <a:extLst>
              <a:ext uri="{FF2B5EF4-FFF2-40B4-BE49-F238E27FC236}">
                <a16:creationId xmlns:a16="http://schemas.microsoft.com/office/drawing/2014/main" id="{FECD6692-2D1F-41B6-909E-6B2484D0F9FC}"/>
              </a:ext>
            </a:extLst>
          </p:cNvPr>
          <p:cNvSpPr>
            <a:spLocks noGrp="1"/>
          </p:cNvSpPr>
          <p:nvPr>
            <p:ph type="sldNum" sz="quarter" idx="12"/>
          </p:nvPr>
        </p:nvSpPr>
        <p:spPr/>
        <p:txBody>
          <a:bodyPr/>
          <a:lstStyle/>
          <a:p>
            <a:fld id="{E9510C99-F21E-4369-A2AF-BFA13961D1A4}" type="slidenum">
              <a:rPr lang="en-US" smtClean="0"/>
              <a:t>‹#›</a:t>
            </a:fld>
            <a:endParaRPr lang="en-US"/>
          </a:p>
        </p:txBody>
      </p:sp>
    </p:spTree>
    <p:extLst>
      <p:ext uri="{BB962C8B-B14F-4D97-AF65-F5344CB8AC3E}">
        <p14:creationId xmlns:p14="http://schemas.microsoft.com/office/powerpoint/2010/main" val="4190872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EE78-56F4-4F62-949D-FC2A8FBD48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A2BB3B-AA53-4A5B-A3B8-3A7AB6BDC2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ACCB51-44F7-4187-BB5E-E9EEC63AC4F1}"/>
              </a:ext>
            </a:extLst>
          </p:cNvPr>
          <p:cNvSpPr>
            <a:spLocks noGrp="1"/>
          </p:cNvSpPr>
          <p:nvPr>
            <p:ph type="dt" sz="half" idx="10"/>
          </p:nvPr>
        </p:nvSpPr>
        <p:spPr/>
        <p:txBody>
          <a:bodyPr/>
          <a:lstStyle/>
          <a:p>
            <a:fld id="{87FF4CF8-6585-489B-8026-A2685AF90FBB}" type="datetime1">
              <a:rPr lang="en-US" smtClean="0"/>
              <a:t>7/14/2020</a:t>
            </a:fld>
            <a:endParaRPr lang="en-US"/>
          </a:p>
        </p:txBody>
      </p:sp>
      <p:sp>
        <p:nvSpPr>
          <p:cNvPr id="5" name="Footer Placeholder 4">
            <a:extLst>
              <a:ext uri="{FF2B5EF4-FFF2-40B4-BE49-F238E27FC236}">
                <a16:creationId xmlns:a16="http://schemas.microsoft.com/office/drawing/2014/main" id="{CE26DBF2-F8B0-4F9B-AA23-5B7309B7775A}"/>
              </a:ext>
            </a:extLst>
          </p:cNvPr>
          <p:cNvSpPr>
            <a:spLocks noGrp="1"/>
          </p:cNvSpPr>
          <p:nvPr>
            <p:ph type="ftr" sz="quarter" idx="11"/>
          </p:nvPr>
        </p:nvSpPr>
        <p:spPr/>
        <p:txBody>
          <a:bodyPr/>
          <a:lstStyle/>
          <a:p>
            <a:r>
              <a:rPr lang="en-US"/>
              <a:t>Bug Life Cycle</a:t>
            </a:r>
          </a:p>
        </p:txBody>
      </p:sp>
      <p:sp>
        <p:nvSpPr>
          <p:cNvPr id="6" name="Slide Number Placeholder 5">
            <a:extLst>
              <a:ext uri="{FF2B5EF4-FFF2-40B4-BE49-F238E27FC236}">
                <a16:creationId xmlns:a16="http://schemas.microsoft.com/office/drawing/2014/main" id="{BC7F8553-1EEF-463C-BC9A-18B107B7D2D0}"/>
              </a:ext>
            </a:extLst>
          </p:cNvPr>
          <p:cNvSpPr>
            <a:spLocks noGrp="1"/>
          </p:cNvSpPr>
          <p:nvPr>
            <p:ph type="sldNum" sz="quarter" idx="12"/>
          </p:nvPr>
        </p:nvSpPr>
        <p:spPr/>
        <p:txBody>
          <a:bodyPr/>
          <a:lstStyle/>
          <a:p>
            <a:fld id="{E9510C99-F21E-4369-A2AF-BFA13961D1A4}" type="slidenum">
              <a:rPr lang="en-US" smtClean="0"/>
              <a:t>‹#›</a:t>
            </a:fld>
            <a:endParaRPr lang="en-US"/>
          </a:p>
        </p:txBody>
      </p:sp>
    </p:spTree>
    <p:extLst>
      <p:ext uri="{BB962C8B-B14F-4D97-AF65-F5344CB8AC3E}">
        <p14:creationId xmlns:p14="http://schemas.microsoft.com/office/powerpoint/2010/main" val="285184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8313-D518-45F2-A51A-490AE020B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EBD408-0CBB-4650-ACE0-7A4FBD80E3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78D497-9A25-4A70-9AA4-0185D5F371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A06C3E-4480-49C8-9AE0-423ED8FB5DC5}"/>
              </a:ext>
            </a:extLst>
          </p:cNvPr>
          <p:cNvSpPr>
            <a:spLocks noGrp="1"/>
          </p:cNvSpPr>
          <p:nvPr>
            <p:ph type="dt" sz="half" idx="10"/>
          </p:nvPr>
        </p:nvSpPr>
        <p:spPr/>
        <p:txBody>
          <a:bodyPr/>
          <a:lstStyle/>
          <a:p>
            <a:fld id="{84C01363-2AF8-4F5F-B052-B5435E4E6192}" type="datetime1">
              <a:rPr lang="en-US" smtClean="0"/>
              <a:t>7/14/2020</a:t>
            </a:fld>
            <a:endParaRPr lang="en-US"/>
          </a:p>
        </p:txBody>
      </p:sp>
      <p:sp>
        <p:nvSpPr>
          <p:cNvPr id="6" name="Footer Placeholder 5">
            <a:extLst>
              <a:ext uri="{FF2B5EF4-FFF2-40B4-BE49-F238E27FC236}">
                <a16:creationId xmlns:a16="http://schemas.microsoft.com/office/drawing/2014/main" id="{964DEA70-2762-4670-8D12-069477739CB1}"/>
              </a:ext>
            </a:extLst>
          </p:cNvPr>
          <p:cNvSpPr>
            <a:spLocks noGrp="1"/>
          </p:cNvSpPr>
          <p:nvPr>
            <p:ph type="ftr" sz="quarter" idx="11"/>
          </p:nvPr>
        </p:nvSpPr>
        <p:spPr/>
        <p:txBody>
          <a:bodyPr/>
          <a:lstStyle/>
          <a:p>
            <a:r>
              <a:rPr lang="en-US"/>
              <a:t>Bug Life Cycle</a:t>
            </a:r>
          </a:p>
        </p:txBody>
      </p:sp>
      <p:sp>
        <p:nvSpPr>
          <p:cNvPr id="7" name="Slide Number Placeholder 6">
            <a:extLst>
              <a:ext uri="{FF2B5EF4-FFF2-40B4-BE49-F238E27FC236}">
                <a16:creationId xmlns:a16="http://schemas.microsoft.com/office/drawing/2014/main" id="{682F86CB-F2FC-4B10-9BE2-316EE3B001D2}"/>
              </a:ext>
            </a:extLst>
          </p:cNvPr>
          <p:cNvSpPr>
            <a:spLocks noGrp="1"/>
          </p:cNvSpPr>
          <p:nvPr>
            <p:ph type="sldNum" sz="quarter" idx="12"/>
          </p:nvPr>
        </p:nvSpPr>
        <p:spPr/>
        <p:txBody>
          <a:bodyPr/>
          <a:lstStyle/>
          <a:p>
            <a:fld id="{E9510C99-F21E-4369-A2AF-BFA13961D1A4}" type="slidenum">
              <a:rPr lang="en-US" smtClean="0"/>
              <a:t>‹#›</a:t>
            </a:fld>
            <a:endParaRPr lang="en-US"/>
          </a:p>
        </p:txBody>
      </p:sp>
    </p:spTree>
    <p:extLst>
      <p:ext uri="{BB962C8B-B14F-4D97-AF65-F5344CB8AC3E}">
        <p14:creationId xmlns:p14="http://schemas.microsoft.com/office/powerpoint/2010/main" val="2431993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9FA0-AD96-446A-85E5-32A028A410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EB0AFA-5C97-4C33-89B4-B9F380EDF8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536522-0ADC-46E6-B92D-7AE5C66B22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E33C06-CB0C-44DB-AA3E-CA1635CC65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E44BFF-B89C-48FF-A161-7CDE831E1F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474721-0F23-4C79-85AF-F9FF063F12F9}"/>
              </a:ext>
            </a:extLst>
          </p:cNvPr>
          <p:cNvSpPr>
            <a:spLocks noGrp="1"/>
          </p:cNvSpPr>
          <p:nvPr>
            <p:ph type="dt" sz="half" idx="10"/>
          </p:nvPr>
        </p:nvSpPr>
        <p:spPr/>
        <p:txBody>
          <a:bodyPr/>
          <a:lstStyle/>
          <a:p>
            <a:fld id="{45C577BC-3CA7-4B2E-82FC-26805E29F4F3}" type="datetime1">
              <a:rPr lang="en-US" smtClean="0"/>
              <a:t>7/14/2020</a:t>
            </a:fld>
            <a:endParaRPr lang="en-US"/>
          </a:p>
        </p:txBody>
      </p:sp>
      <p:sp>
        <p:nvSpPr>
          <p:cNvPr id="8" name="Footer Placeholder 7">
            <a:extLst>
              <a:ext uri="{FF2B5EF4-FFF2-40B4-BE49-F238E27FC236}">
                <a16:creationId xmlns:a16="http://schemas.microsoft.com/office/drawing/2014/main" id="{CE46324E-B381-4016-900E-D6FDEDD2A6B4}"/>
              </a:ext>
            </a:extLst>
          </p:cNvPr>
          <p:cNvSpPr>
            <a:spLocks noGrp="1"/>
          </p:cNvSpPr>
          <p:nvPr>
            <p:ph type="ftr" sz="quarter" idx="11"/>
          </p:nvPr>
        </p:nvSpPr>
        <p:spPr/>
        <p:txBody>
          <a:bodyPr/>
          <a:lstStyle/>
          <a:p>
            <a:r>
              <a:rPr lang="en-US"/>
              <a:t>Bug Life Cycle</a:t>
            </a:r>
          </a:p>
        </p:txBody>
      </p:sp>
      <p:sp>
        <p:nvSpPr>
          <p:cNvPr id="9" name="Slide Number Placeholder 8">
            <a:extLst>
              <a:ext uri="{FF2B5EF4-FFF2-40B4-BE49-F238E27FC236}">
                <a16:creationId xmlns:a16="http://schemas.microsoft.com/office/drawing/2014/main" id="{695B94C7-8702-490A-ABC5-E6C8F9CDA90E}"/>
              </a:ext>
            </a:extLst>
          </p:cNvPr>
          <p:cNvSpPr>
            <a:spLocks noGrp="1"/>
          </p:cNvSpPr>
          <p:nvPr>
            <p:ph type="sldNum" sz="quarter" idx="12"/>
          </p:nvPr>
        </p:nvSpPr>
        <p:spPr/>
        <p:txBody>
          <a:bodyPr/>
          <a:lstStyle/>
          <a:p>
            <a:fld id="{E9510C99-F21E-4369-A2AF-BFA13961D1A4}" type="slidenum">
              <a:rPr lang="en-US" smtClean="0"/>
              <a:t>‹#›</a:t>
            </a:fld>
            <a:endParaRPr lang="en-US"/>
          </a:p>
        </p:txBody>
      </p:sp>
    </p:spTree>
    <p:extLst>
      <p:ext uri="{BB962C8B-B14F-4D97-AF65-F5344CB8AC3E}">
        <p14:creationId xmlns:p14="http://schemas.microsoft.com/office/powerpoint/2010/main" val="935567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A253F-BAC5-4AE6-9B3F-DA5199A507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1E37C8-5699-4981-B493-F4F843F1B467}"/>
              </a:ext>
            </a:extLst>
          </p:cNvPr>
          <p:cNvSpPr>
            <a:spLocks noGrp="1"/>
          </p:cNvSpPr>
          <p:nvPr>
            <p:ph type="dt" sz="half" idx="10"/>
          </p:nvPr>
        </p:nvSpPr>
        <p:spPr/>
        <p:txBody>
          <a:bodyPr/>
          <a:lstStyle/>
          <a:p>
            <a:fld id="{A238BC4B-D314-4255-8F35-540FD1E540A9}" type="datetime1">
              <a:rPr lang="en-US" smtClean="0"/>
              <a:t>7/14/2020</a:t>
            </a:fld>
            <a:endParaRPr lang="en-US"/>
          </a:p>
        </p:txBody>
      </p:sp>
      <p:sp>
        <p:nvSpPr>
          <p:cNvPr id="4" name="Footer Placeholder 3">
            <a:extLst>
              <a:ext uri="{FF2B5EF4-FFF2-40B4-BE49-F238E27FC236}">
                <a16:creationId xmlns:a16="http://schemas.microsoft.com/office/drawing/2014/main" id="{ACE23138-E2BC-43AA-8B24-DD92D44D4E6D}"/>
              </a:ext>
            </a:extLst>
          </p:cNvPr>
          <p:cNvSpPr>
            <a:spLocks noGrp="1"/>
          </p:cNvSpPr>
          <p:nvPr>
            <p:ph type="ftr" sz="quarter" idx="11"/>
          </p:nvPr>
        </p:nvSpPr>
        <p:spPr/>
        <p:txBody>
          <a:bodyPr/>
          <a:lstStyle/>
          <a:p>
            <a:r>
              <a:rPr lang="en-US"/>
              <a:t>Bug Life Cycle</a:t>
            </a:r>
          </a:p>
        </p:txBody>
      </p:sp>
      <p:sp>
        <p:nvSpPr>
          <p:cNvPr id="5" name="Slide Number Placeholder 4">
            <a:extLst>
              <a:ext uri="{FF2B5EF4-FFF2-40B4-BE49-F238E27FC236}">
                <a16:creationId xmlns:a16="http://schemas.microsoft.com/office/drawing/2014/main" id="{0DAEA25E-866A-4ED7-8AA2-1779921C2A38}"/>
              </a:ext>
            </a:extLst>
          </p:cNvPr>
          <p:cNvSpPr>
            <a:spLocks noGrp="1"/>
          </p:cNvSpPr>
          <p:nvPr>
            <p:ph type="sldNum" sz="quarter" idx="12"/>
          </p:nvPr>
        </p:nvSpPr>
        <p:spPr/>
        <p:txBody>
          <a:bodyPr/>
          <a:lstStyle/>
          <a:p>
            <a:fld id="{E9510C99-F21E-4369-A2AF-BFA13961D1A4}" type="slidenum">
              <a:rPr lang="en-US" smtClean="0"/>
              <a:t>‹#›</a:t>
            </a:fld>
            <a:endParaRPr lang="en-US"/>
          </a:p>
        </p:txBody>
      </p:sp>
    </p:spTree>
    <p:extLst>
      <p:ext uri="{BB962C8B-B14F-4D97-AF65-F5344CB8AC3E}">
        <p14:creationId xmlns:p14="http://schemas.microsoft.com/office/powerpoint/2010/main" val="23103438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2B351F-000D-4ABC-BCB1-E0803EA36BEB}"/>
              </a:ext>
            </a:extLst>
          </p:cNvPr>
          <p:cNvSpPr>
            <a:spLocks noGrp="1"/>
          </p:cNvSpPr>
          <p:nvPr>
            <p:ph type="dt" sz="half" idx="10"/>
          </p:nvPr>
        </p:nvSpPr>
        <p:spPr/>
        <p:txBody>
          <a:bodyPr/>
          <a:lstStyle/>
          <a:p>
            <a:fld id="{96037A7F-618E-424E-8222-6D228B0362AA}" type="datetime1">
              <a:rPr lang="en-US" smtClean="0"/>
              <a:t>7/14/2020</a:t>
            </a:fld>
            <a:endParaRPr lang="en-US"/>
          </a:p>
        </p:txBody>
      </p:sp>
      <p:sp>
        <p:nvSpPr>
          <p:cNvPr id="3" name="Footer Placeholder 2">
            <a:extLst>
              <a:ext uri="{FF2B5EF4-FFF2-40B4-BE49-F238E27FC236}">
                <a16:creationId xmlns:a16="http://schemas.microsoft.com/office/drawing/2014/main" id="{C358D577-08EE-45C0-8EE7-B12E1151CFAD}"/>
              </a:ext>
            </a:extLst>
          </p:cNvPr>
          <p:cNvSpPr>
            <a:spLocks noGrp="1"/>
          </p:cNvSpPr>
          <p:nvPr>
            <p:ph type="ftr" sz="quarter" idx="11"/>
          </p:nvPr>
        </p:nvSpPr>
        <p:spPr/>
        <p:txBody>
          <a:bodyPr/>
          <a:lstStyle/>
          <a:p>
            <a:r>
              <a:rPr lang="en-US"/>
              <a:t>Bug Life Cycle</a:t>
            </a:r>
          </a:p>
        </p:txBody>
      </p:sp>
      <p:sp>
        <p:nvSpPr>
          <p:cNvPr id="4" name="Slide Number Placeholder 3">
            <a:extLst>
              <a:ext uri="{FF2B5EF4-FFF2-40B4-BE49-F238E27FC236}">
                <a16:creationId xmlns:a16="http://schemas.microsoft.com/office/drawing/2014/main" id="{D9D1A9D2-FFF9-4BDA-AE55-932AF6B76F87}"/>
              </a:ext>
            </a:extLst>
          </p:cNvPr>
          <p:cNvSpPr>
            <a:spLocks noGrp="1"/>
          </p:cNvSpPr>
          <p:nvPr>
            <p:ph type="sldNum" sz="quarter" idx="12"/>
          </p:nvPr>
        </p:nvSpPr>
        <p:spPr/>
        <p:txBody>
          <a:bodyPr/>
          <a:lstStyle/>
          <a:p>
            <a:fld id="{E9510C99-F21E-4369-A2AF-BFA13961D1A4}" type="slidenum">
              <a:rPr lang="en-US" smtClean="0"/>
              <a:t>‹#›</a:t>
            </a:fld>
            <a:endParaRPr lang="en-US"/>
          </a:p>
        </p:txBody>
      </p:sp>
    </p:spTree>
    <p:extLst>
      <p:ext uri="{BB962C8B-B14F-4D97-AF65-F5344CB8AC3E}">
        <p14:creationId xmlns:p14="http://schemas.microsoft.com/office/powerpoint/2010/main" val="4352426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09AF-70DE-473D-A7BD-454EB602F4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7B9370-3383-4409-AF38-6BDA64B650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286AC1-FC89-45CF-B4E1-8D4D9F666E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923BDB-F069-4A14-9B15-CFE54FD680ED}"/>
              </a:ext>
            </a:extLst>
          </p:cNvPr>
          <p:cNvSpPr>
            <a:spLocks noGrp="1"/>
          </p:cNvSpPr>
          <p:nvPr>
            <p:ph type="dt" sz="half" idx="10"/>
          </p:nvPr>
        </p:nvSpPr>
        <p:spPr/>
        <p:txBody>
          <a:bodyPr/>
          <a:lstStyle/>
          <a:p>
            <a:fld id="{7DF947B2-582D-48C3-818B-57A299283F32}" type="datetime1">
              <a:rPr lang="en-US" smtClean="0"/>
              <a:t>7/14/2020</a:t>
            </a:fld>
            <a:endParaRPr lang="en-US"/>
          </a:p>
        </p:txBody>
      </p:sp>
      <p:sp>
        <p:nvSpPr>
          <p:cNvPr id="6" name="Footer Placeholder 5">
            <a:extLst>
              <a:ext uri="{FF2B5EF4-FFF2-40B4-BE49-F238E27FC236}">
                <a16:creationId xmlns:a16="http://schemas.microsoft.com/office/drawing/2014/main" id="{9EB793BC-F2F0-4FD4-B9A1-A528E8F9DDEC}"/>
              </a:ext>
            </a:extLst>
          </p:cNvPr>
          <p:cNvSpPr>
            <a:spLocks noGrp="1"/>
          </p:cNvSpPr>
          <p:nvPr>
            <p:ph type="ftr" sz="quarter" idx="11"/>
          </p:nvPr>
        </p:nvSpPr>
        <p:spPr/>
        <p:txBody>
          <a:bodyPr/>
          <a:lstStyle/>
          <a:p>
            <a:r>
              <a:rPr lang="en-US"/>
              <a:t>Bug Life Cycle</a:t>
            </a:r>
          </a:p>
        </p:txBody>
      </p:sp>
      <p:sp>
        <p:nvSpPr>
          <p:cNvPr id="7" name="Slide Number Placeholder 6">
            <a:extLst>
              <a:ext uri="{FF2B5EF4-FFF2-40B4-BE49-F238E27FC236}">
                <a16:creationId xmlns:a16="http://schemas.microsoft.com/office/drawing/2014/main" id="{7B13C4D0-6A55-46E6-BFFE-586D017E0736}"/>
              </a:ext>
            </a:extLst>
          </p:cNvPr>
          <p:cNvSpPr>
            <a:spLocks noGrp="1"/>
          </p:cNvSpPr>
          <p:nvPr>
            <p:ph type="sldNum" sz="quarter" idx="12"/>
          </p:nvPr>
        </p:nvSpPr>
        <p:spPr/>
        <p:txBody>
          <a:bodyPr/>
          <a:lstStyle/>
          <a:p>
            <a:fld id="{E9510C99-F21E-4369-A2AF-BFA13961D1A4}" type="slidenum">
              <a:rPr lang="en-US" smtClean="0"/>
              <a:t>‹#›</a:t>
            </a:fld>
            <a:endParaRPr lang="en-US"/>
          </a:p>
        </p:txBody>
      </p:sp>
    </p:spTree>
    <p:extLst>
      <p:ext uri="{BB962C8B-B14F-4D97-AF65-F5344CB8AC3E}">
        <p14:creationId xmlns:p14="http://schemas.microsoft.com/office/powerpoint/2010/main" val="99715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AC379-721D-427C-AD90-C86295ABFC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A0E14B-ED9C-49EB-A53B-B402CC7999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99D714-490E-4D8B-852E-4E4F1E66C05F}"/>
              </a:ext>
            </a:extLst>
          </p:cNvPr>
          <p:cNvSpPr>
            <a:spLocks noGrp="1"/>
          </p:cNvSpPr>
          <p:nvPr>
            <p:ph type="dt" sz="half" idx="10"/>
          </p:nvPr>
        </p:nvSpPr>
        <p:spPr/>
        <p:txBody>
          <a:bodyPr/>
          <a:lstStyle/>
          <a:p>
            <a:fld id="{F190AB0B-D66A-4A94-AA13-9B45C593F8C1}" type="datetime1">
              <a:rPr lang="en-US" smtClean="0"/>
              <a:t>7/14/2020</a:t>
            </a:fld>
            <a:endParaRPr lang="en-US"/>
          </a:p>
        </p:txBody>
      </p:sp>
      <p:sp>
        <p:nvSpPr>
          <p:cNvPr id="5" name="Footer Placeholder 4">
            <a:extLst>
              <a:ext uri="{FF2B5EF4-FFF2-40B4-BE49-F238E27FC236}">
                <a16:creationId xmlns:a16="http://schemas.microsoft.com/office/drawing/2014/main" id="{ED21F317-FBEC-4213-A2B3-46D1C119C253}"/>
              </a:ext>
            </a:extLst>
          </p:cNvPr>
          <p:cNvSpPr>
            <a:spLocks noGrp="1"/>
          </p:cNvSpPr>
          <p:nvPr>
            <p:ph type="ftr" sz="quarter" idx="11"/>
          </p:nvPr>
        </p:nvSpPr>
        <p:spPr/>
        <p:txBody>
          <a:bodyPr/>
          <a:lstStyle/>
          <a:p>
            <a:r>
              <a:rPr lang="en-US"/>
              <a:t>Bug Life Cycle</a:t>
            </a:r>
          </a:p>
        </p:txBody>
      </p:sp>
      <p:sp>
        <p:nvSpPr>
          <p:cNvPr id="6" name="Slide Number Placeholder 5">
            <a:extLst>
              <a:ext uri="{FF2B5EF4-FFF2-40B4-BE49-F238E27FC236}">
                <a16:creationId xmlns:a16="http://schemas.microsoft.com/office/drawing/2014/main" id="{3EF1AEF2-4162-446B-94F8-66085849A591}"/>
              </a:ext>
            </a:extLst>
          </p:cNvPr>
          <p:cNvSpPr>
            <a:spLocks noGrp="1"/>
          </p:cNvSpPr>
          <p:nvPr>
            <p:ph type="sldNum" sz="quarter" idx="12"/>
          </p:nvPr>
        </p:nvSpPr>
        <p:spPr/>
        <p:txBody>
          <a:bodyPr/>
          <a:lstStyle/>
          <a:p>
            <a:fld id="{EFE52016-23E8-4BF8-BC65-1429E09B720F}" type="slidenum">
              <a:rPr lang="en-US" smtClean="0"/>
              <a:t>‹#›</a:t>
            </a:fld>
            <a:endParaRPr lang="en-US"/>
          </a:p>
        </p:txBody>
      </p:sp>
    </p:spTree>
    <p:extLst>
      <p:ext uri="{BB962C8B-B14F-4D97-AF65-F5344CB8AC3E}">
        <p14:creationId xmlns:p14="http://schemas.microsoft.com/office/powerpoint/2010/main" val="2555673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BD3C-872E-4B5B-9A55-B4FC522AB0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661191-575C-46B1-AE6B-F4735AF460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F7D12C-559E-428C-9315-AC26DD00F6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092421-4E00-4AB3-989B-25FEDF2D46FB}"/>
              </a:ext>
            </a:extLst>
          </p:cNvPr>
          <p:cNvSpPr>
            <a:spLocks noGrp="1"/>
          </p:cNvSpPr>
          <p:nvPr>
            <p:ph type="dt" sz="half" idx="10"/>
          </p:nvPr>
        </p:nvSpPr>
        <p:spPr/>
        <p:txBody>
          <a:bodyPr/>
          <a:lstStyle/>
          <a:p>
            <a:fld id="{B5D4A56C-6F73-42EA-BCAF-2C9FE51D7A29}" type="datetime1">
              <a:rPr lang="en-US" smtClean="0"/>
              <a:t>7/14/2020</a:t>
            </a:fld>
            <a:endParaRPr lang="en-US"/>
          </a:p>
        </p:txBody>
      </p:sp>
      <p:sp>
        <p:nvSpPr>
          <p:cNvPr id="6" name="Footer Placeholder 5">
            <a:extLst>
              <a:ext uri="{FF2B5EF4-FFF2-40B4-BE49-F238E27FC236}">
                <a16:creationId xmlns:a16="http://schemas.microsoft.com/office/drawing/2014/main" id="{4726B7D6-3960-40B2-AAAE-F1A0C4173BFA}"/>
              </a:ext>
            </a:extLst>
          </p:cNvPr>
          <p:cNvSpPr>
            <a:spLocks noGrp="1"/>
          </p:cNvSpPr>
          <p:nvPr>
            <p:ph type="ftr" sz="quarter" idx="11"/>
          </p:nvPr>
        </p:nvSpPr>
        <p:spPr/>
        <p:txBody>
          <a:bodyPr/>
          <a:lstStyle/>
          <a:p>
            <a:r>
              <a:rPr lang="en-US"/>
              <a:t>Bug Life Cycle</a:t>
            </a:r>
          </a:p>
        </p:txBody>
      </p:sp>
      <p:sp>
        <p:nvSpPr>
          <p:cNvPr id="7" name="Slide Number Placeholder 6">
            <a:extLst>
              <a:ext uri="{FF2B5EF4-FFF2-40B4-BE49-F238E27FC236}">
                <a16:creationId xmlns:a16="http://schemas.microsoft.com/office/drawing/2014/main" id="{3CCCA75A-0245-4E17-A993-BF70FA42CFBB}"/>
              </a:ext>
            </a:extLst>
          </p:cNvPr>
          <p:cNvSpPr>
            <a:spLocks noGrp="1"/>
          </p:cNvSpPr>
          <p:nvPr>
            <p:ph type="sldNum" sz="quarter" idx="12"/>
          </p:nvPr>
        </p:nvSpPr>
        <p:spPr/>
        <p:txBody>
          <a:bodyPr/>
          <a:lstStyle/>
          <a:p>
            <a:fld id="{E9510C99-F21E-4369-A2AF-BFA13961D1A4}" type="slidenum">
              <a:rPr lang="en-US" smtClean="0"/>
              <a:t>‹#›</a:t>
            </a:fld>
            <a:endParaRPr lang="en-US"/>
          </a:p>
        </p:txBody>
      </p:sp>
    </p:spTree>
    <p:extLst>
      <p:ext uri="{BB962C8B-B14F-4D97-AF65-F5344CB8AC3E}">
        <p14:creationId xmlns:p14="http://schemas.microsoft.com/office/powerpoint/2010/main" val="816862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40FDD-6C0A-4A64-A947-B27E66046D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EE517D-F538-409B-B380-B3FB2C2D9D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792A5-4FE0-4267-95E2-7974D7FDE446}"/>
              </a:ext>
            </a:extLst>
          </p:cNvPr>
          <p:cNvSpPr>
            <a:spLocks noGrp="1"/>
          </p:cNvSpPr>
          <p:nvPr>
            <p:ph type="dt" sz="half" idx="10"/>
          </p:nvPr>
        </p:nvSpPr>
        <p:spPr/>
        <p:txBody>
          <a:bodyPr/>
          <a:lstStyle/>
          <a:p>
            <a:fld id="{DF275711-4A9F-450E-B869-2D17458435CC}" type="datetime1">
              <a:rPr lang="en-US" smtClean="0"/>
              <a:t>7/14/2020</a:t>
            </a:fld>
            <a:endParaRPr lang="en-US"/>
          </a:p>
        </p:txBody>
      </p:sp>
      <p:sp>
        <p:nvSpPr>
          <p:cNvPr id="5" name="Footer Placeholder 4">
            <a:extLst>
              <a:ext uri="{FF2B5EF4-FFF2-40B4-BE49-F238E27FC236}">
                <a16:creationId xmlns:a16="http://schemas.microsoft.com/office/drawing/2014/main" id="{BFF032D0-36A5-4E3C-9747-65D70B9C6BE7}"/>
              </a:ext>
            </a:extLst>
          </p:cNvPr>
          <p:cNvSpPr>
            <a:spLocks noGrp="1"/>
          </p:cNvSpPr>
          <p:nvPr>
            <p:ph type="ftr" sz="quarter" idx="11"/>
          </p:nvPr>
        </p:nvSpPr>
        <p:spPr/>
        <p:txBody>
          <a:bodyPr/>
          <a:lstStyle/>
          <a:p>
            <a:r>
              <a:rPr lang="en-US"/>
              <a:t>Bug Life Cycle</a:t>
            </a:r>
          </a:p>
        </p:txBody>
      </p:sp>
      <p:sp>
        <p:nvSpPr>
          <p:cNvPr id="6" name="Slide Number Placeholder 5">
            <a:extLst>
              <a:ext uri="{FF2B5EF4-FFF2-40B4-BE49-F238E27FC236}">
                <a16:creationId xmlns:a16="http://schemas.microsoft.com/office/drawing/2014/main" id="{BE50A01A-2417-4C91-BA7B-6FF028A588EF}"/>
              </a:ext>
            </a:extLst>
          </p:cNvPr>
          <p:cNvSpPr>
            <a:spLocks noGrp="1"/>
          </p:cNvSpPr>
          <p:nvPr>
            <p:ph type="sldNum" sz="quarter" idx="12"/>
          </p:nvPr>
        </p:nvSpPr>
        <p:spPr/>
        <p:txBody>
          <a:bodyPr/>
          <a:lstStyle/>
          <a:p>
            <a:fld id="{E9510C99-F21E-4369-A2AF-BFA13961D1A4}" type="slidenum">
              <a:rPr lang="en-US" smtClean="0"/>
              <a:t>‹#›</a:t>
            </a:fld>
            <a:endParaRPr lang="en-US"/>
          </a:p>
        </p:txBody>
      </p:sp>
    </p:spTree>
    <p:extLst>
      <p:ext uri="{BB962C8B-B14F-4D97-AF65-F5344CB8AC3E}">
        <p14:creationId xmlns:p14="http://schemas.microsoft.com/office/powerpoint/2010/main" val="343184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B12704-053D-4264-ADD4-D8E567159D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A8E23C-A63A-4254-AADF-67322E8B1D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51E39-A04F-44CA-888C-63282F239E30}"/>
              </a:ext>
            </a:extLst>
          </p:cNvPr>
          <p:cNvSpPr>
            <a:spLocks noGrp="1"/>
          </p:cNvSpPr>
          <p:nvPr>
            <p:ph type="dt" sz="half" idx="10"/>
          </p:nvPr>
        </p:nvSpPr>
        <p:spPr/>
        <p:txBody>
          <a:bodyPr/>
          <a:lstStyle/>
          <a:p>
            <a:fld id="{CC9DE947-A3DC-4B79-9382-3C0286547870}" type="datetime1">
              <a:rPr lang="en-US" smtClean="0"/>
              <a:t>7/14/2020</a:t>
            </a:fld>
            <a:endParaRPr lang="en-US"/>
          </a:p>
        </p:txBody>
      </p:sp>
      <p:sp>
        <p:nvSpPr>
          <p:cNvPr id="5" name="Footer Placeholder 4">
            <a:extLst>
              <a:ext uri="{FF2B5EF4-FFF2-40B4-BE49-F238E27FC236}">
                <a16:creationId xmlns:a16="http://schemas.microsoft.com/office/drawing/2014/main" id="{8E316DB0-7DB5-41B5-9D0B-CE0292038B4E}"/>
              </a:ext>
            </a:extLst>
          </p:cNvPr>
          <p:cNvSpPr>
            <a:spLocks noGrp="1"/>
          </p:cNvSpPr>
          <p:nvPr>
            <p:ph type="ftr" sz="quarter" idx="11"/>
          </p:nvPr>
        </p:nvSpPr>
        <p:spPr/>
        <p:txBody>
          <a:bodyPr/>
          <a:lstStyle/>
          <a:p>
            <a:r>
              <a:rPr lang="en-US"/>
              <a:t>Bug Life Cycle</a:t>
            </a:r>
          </a:p>
        </p:txBody>
      </p:sp>
      <p:sp>
        <p:nvSpPr>
          <p:cNvPr id="6" name="Slide Number Placeholder 5">
            <a:extLst>
              <a:ext uri="{FF2B5EF4-FFF2-40B4-BE49-F238E27FC236}">
                <a16:creationId xmlns:a16="http://schemas.microsoft.com/office/drawing/2014/main" id="{82B1A312-6A9E-42D1-AABD-DB03C16BEDBE}"/>
              </a:ext>
            </a:extLst>
          </p:cNvPr>
          <p:cNvSpPr>
            <a:spLocks noGrp="1"/>
          </p:cNvSpPr>
          <p:nvPr>
            <p:ph type="sldNum" sz="quarter" idx="12"/>
          </p:nvPr>
        </p:nvSpPr>
        <p:spPr/>
        <p:txBody>
          <a:bodyPr/>
          <a:lstStyle/>
          <a:p>
            <a:fld id="{E9510C99-F21E-4369-A2AF-BFA13961D1A4}" type="slidenum">
              <a:rPr lang="en-US" smtClean="0"/>
              <a:t>‹#›</a:t>
            </a:fld>
            <a:endParaRPr lang="en-US"/>
          </a:p>
        </p:txBody>
      </p:sp>
    </p:spTree>
    <p:extLst>
      <p:ext uri="{BB962C8B-B14F-4D97-AF65-F5344CB8AC3E}">
        <p14:creationId xmlns:p14="http://schemas.microsoft.com/office/powerpoint/2010/main" val="279800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BD991-9B19-4F7A-B9B9-3501A20421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4FFAC7-5DFF-4BF1-9116-22E3848BC2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166DE6-9B4C-4327-9997-E3792E687CBF}"/>
              </a:ext>
            </a:extLst>
          </p:cNvPr>
          <p:cNvSpPr>
            <a:spLocks noGrp="1"/>
          </p:cNvSpPr>
          <p:nvPr>
            <p:ph type="dt" sz="half" idx="10"/>
          </p:nvPr>
        </p:nvSpPr>
        <p:spPr/>
        <p:txBody>
          <a:bodyPr/>
          <a:lstStyle/>
          <a:p>
            <a:fld id="{F15A958A-0C34-425C-9C7C-91A18D1527EE}" type="datetime1">
              <a:rPr lang="en-US" smtClean="0"/>
              <a:t>7/14/2020</a:t>
            </a:fld>
            <a:endParaRPr lang="en-US"/>
          </a:p>
        </p:txBody>
      </p:sp>
      <p:sp>
        <p:nvSpPr>
          <p:cNvPr id="5" name="Footer Placeholder 4">
            <a:extLst>
              <a:ext uri="{FF2B5EF4-FFF2-40B4-BE49-F238E27FC236}">
                <a16:creationId xmlns:a16="http://schemas.microsoft.com/office/drawing/2014/main" id="{D745B6E5-83AD-4A48-B703-A2CD2684605A}"/>
              </a:ext>
            </a:extLst>
          </p:cNvPr>
          <p:cNvSpPr>
            <a:spLocks noGrp="1"/>
          </p:cNvSpPr>
          <p:nvPr>
            <p:ph type="ftr" sz="quarter" idx="11"/>
          </p:nvPr>
        </p:nvSpPr>
        <p:spPr/>
        <p:txBody>
          <a:bodyPr/>
          <a:lstStyle/>
          <a:p>
            <a:r>
              <a:rPr lang="en-US"/>
              <a:t>Bug Life Cycle</a:t>
            </a:r>
          </a:p>
        </p:txBody>
      </p:sp>
      <p:sp>
        <p:nvSpPr>
          <p:cNvPr id="6" name="Slide Number Placeholder 5">
            <a:extLst>
              <a:ext uri="{FF2B5EF4-FFF2-40B4-BE49-F238E27FC236}">
                <a16:creationId xmlns:a16="http://schemas.microsoft.com/office/drawing/2014/main" id="{12456F69-DF58-4F4B-9FA9-87EA2F3BD9F8}"/>
              </a:ext>
            </a:extLst>
          </p:cNvPr>
          <p:cNvSpPr>
            <a:spLocks noGrp="1"/>
          </p:cNvSpPr>
          <p:nvPr>
            <p:ph type="sldNum" sz="quarter" idx="12"/>
          </p:nvPr>
        </p:nvSpPr>
        <p:spPr/>
        <p:txBody>
          <a:bodyPr/>
          <a:lstStyle/>
          <a:p>
            <a:fld id="{EFE52016-23E8-4BF8-BC65-1429E09B720F}" type="slidenum">
              <a:rPr lang="en-US" smtClean="0"/>
              <a:t>‹#›</a:t>
            </a:fld>
            <a:endParaRPr lang="en-US"/>
          </a:p>
        </p:txBody>
      </p:sp>
    </p:spTree>
    <p:extLst>
      <p:ext uri="{BB962C8B-B14F-4D97-AF65-F5344CB8AC3E}">
        <p14:creationId xmlns:p14="http://schemas.microsoft.com/office/powerpoint/2010/main" val="1519497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B64FD-5D05-4CC7-A05F-80C2D2B909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61125B-DE7A-4839-A5A4-92671D3A94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0943E9-1BCF-4270-8A80-2562398EE4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EC9ADE-75B8-42B7-A435-614249C7E092}"/>
              </a:ext>
            </a:extLst>
          </p:cNvPr>
          <p:cNvSpPr>
            <a:spLocks noGrp="1"/>
          </p:cNvSpPr>
          <p:nvPr>
            <p:ph type="dt" sz="half" idx="10"/>
          </p:nvPr>
        </p:nvSpPr>
        <p:spPr/>
        <p:txBody>
          <a:bodyPr/>
          <a:lstStyle/>
          <a:p>
            <a:fld id="{890CD95F-5EB1-4186-AEFC-8C9197352458}" type="datetime1">
              <a:rPr lang="en-US" smtClean="0"/>
              <a:t>7/14/2020</a:t>
            </a:fld>
            <a:endParaRPr lang="en-US"/>
          </a:p>
        </p:txBody>
      </p:sp>
      <p:sp>
        <p:nvSpPr>
          <p:cNvPr id="6" name="Footer Placeholder 5">
            <a:extLst>
              <a:ext uri="{FF2B5EF4-FFF2-40B4-BE49-F238E27FC236}">
                <a16:creationId xmlns:a16="http://schemas.microsoft.com/office/drawing/2014/main" id="{45754BC9-0926-471C-AF5F-26EEB61323A7}"/>
              </a:ext>
            </a:extLst>
          </p:cNvPr>
          <p:cNvSpPr>
            <a:spLocks noGrp="1"/>
          </p:cNvSpPr>
          <p:nvPr>
            <p:ph type="ftr" sz="quarter" idx="11"/>
          </p:nvPr>
        </p:nvSpPr>
        <p:spPr/>
        <p:txBody>
          <a:bodyPr/>
          <a:lstStyle/>
          <a:p>
            <a:r>
              <a:rPr lang="en-US"/>
              <a:t>Bug Life Cycle</a:t>
            </a:r>
          </a:p>
        </p:txBody>
      </p:sp>
      <p:sp>
        <p:nvSpPr>
          <p:cNvPr id="7" name="Slide Number Placeholder 6">
            <a:extLst>
              <a:ext uri="{FF2B5EF4-FFF2-40B4-BE49-F238E27FC236}">
                <a16:creationId xmlns:a16="http://schemas.microsoft.com/office/drawing/2014/main" id="{673F3E15-C108-4293-AA58-80770B9BC8A6}"/>
              </a:ext>
            </a:extLst>
          </p:cNvPr>
          <p:cNvSpPr>
            <a:spLocks noGrp="1"/>
          </p:cNvSpPr>
          <p:nvPr>
            <p:ph type="sldNum" sz="quarter" idx="12"/>
          </p:nvPr>
        </p:nvSpPr>
        <p:spPr/>
        <p:txBody>
          <a:bodyPr/>
          <a:lstStyle/>
          <a:p>
            <a:fld id="{EFE52016-23E8-4BF8-BC65-1429E09B720F}" type="slidenum">
              <a:rPr lang="en-US" smtClean="0"/>
              <a:t>‹#›</a:t>
            </a:fld>
            <a:endParaRPr lang="en-US"/>
          </a:p>
        </p:txBody>
      </p:sp>
    </p:spTree>
    <p:extLst>
      <p:ext uri="{BB962C8B-B14F-4D97-AF65-F5344CB8AC3E}">
        <p14:creationId xmlns:p14="http://schemas.microsoft.com/office/powerpoint/2010/main" val="2698358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491F-C97A-4FC3-959F-5B99140CB0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056B81-2843-48A9-827E-0D026FBF61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1F2038-A7F7-483A-915D-8E7DF55C46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FD9971-A2E3-48AB-A38D-633EC40F11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23BD26-9107-4370-9F52-E49B056F0E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38FCB1-5EBC-49D4-9C8A-93C19C675E76}"/>
              </a:ext>
            </a:extLst>
          </p:cNvPr>
          <p:cNvSpPr>
            <a:spLocks noGrp="1"/>
          </p:cNvSpPr>
          <p:nvPr>
            <p:ph type="dt" sz="half" idx="10"/>
          </p:nvPr>
        </p:nvSpPr>
        <p:spPr/>
        <p:txBody>
          <a:bodyPr/>
          <a:lstStyle/>
          <a:p>
            <a:fld id="{0C05C87E-D3AA-40C5-AC87-9ECDD23EF8D2}" type="datetime1">
              <a:rPr lang="en-US" smtClean="0"/>
              <a:t>7/14/2020</a:t>
            </a:fld>
            <a:endParaRPr lang="en-US"/>
          </a:p>
        </p:txBody>
      </p:sp>
      <p:sp>
        <p:nvSpPr>
          <p:cNvPr id="8" name="Footer Placeholder 7">
            <a:extLst>
              <a:ext uri="{FF2B5EF4-FFF2-40B4-BE49-F238E27FC236}">
                <a16:creationId xmlns:a16="http://schemas.microsoft.com/office/drawing/2014/main" id="{4D13D40B-A5FF-41EC-81C5-85267B6D7912}"/>
              </a:ext>
            </a:extLst>
          </p:cNvPr>
          <p:cNvSpPr>
            <a:spLocks noGrp="1"/>
          </p:cNvSpPr>
          <p:nvPr>
            <p:ph type="ftr" sz="quarter" idx="11"/>
          </p:nvPr>
        </p:nvSpPr>
        <p:spPr/>
        <p:txBody>
          <a:bodyPr/>
          <a:lstStyle/>
          <a:p>
            <a:r>
              <a:rPr lang="en-US"/>
              <a:t>Bug Life Cycle</a:t>
            </a:r>
          </a:p>
        </p:txBody>
      </p:sp>
      <p:sp>
        <p:nvSpPr>
          <p:cNvPr id="9" name="Slide Number Placeholder 8">
            <a:extLst>
              <a:ext uri="{FF2B5EF4-FFF2-40B4-BE49-F238E27FC236}">
                <a16:creationId xmlns:a16="http://schemas.microsoft.com/office/drawing/2014/main" id="{CED92990-3583-42CA-9282-F60514E95826}"/>
              </a:ext>
            </a:extLst>
          </p:cNvPr>
          <p:cNvSpPr>
            <a:spLocks noGrp="1"/>
          </p:cNvSpPr>
          <p:nvPr>
            <p:ph type="sldNum" sz="quarter" idx="12"/>
          </p:nvPr>
        </p:nvSpPr>
        <p:spPr/>
        <p:txBody>
          <a:bodyPr/>
          <a:lstStyle/>
          <a:p>
            <a:fld id="{EFE52016-23E8-4BF8-BC65-1429E09B720F}" type="slidenum">
              <a:rPr lang="en-US" smtClean="0"/>
              <a:t>‹#›</a:t>
            </a:fld>
            <a:endParaRPr lang="en-US"/>
          </a:p>
        </p:txBody>
      </p:sp>
    </p:spTree>
    <p:extLst>
      <p:ext uri="{BB962C8B-B14F-4D97-AF65-F5344CB8AC3E}">
        <p14:creationId xmlns:p14="http://schemas.microsoft.com/office/powerpoint/2010/main" val="2435687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85D58-B9D7-4795-8AF2-7B4A4296D4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978B14-3CCB-4199-A598-B6DA48A77FCF}"/>
              </a:ext>
            </a:extLst>
          </p:cNvPr>
          <p:cNvSpPr>
            <a:spLocks noGrp="1"/>
          </p:cNvSpPr>
          <p:nvPr>
            <p:ph type="dt" sz="half" idx="10"/>
          </p:nvPr>
        </p:nvSpPr>
        <p:spPr/>
        <p:txBody>
          <a:bodyPr/>
          <a:lstStyle/>
          <a:p>
            <a:fld id="{9D968CCD-CCAD-4816-BB36-80C2053E7D55}" type="datetime1">
              <a:rPr lang="en-US" smtClean="0"/>
              <a:t>7/14/2020</a:t>
            </a:fld>
            <a:endParaRPr lang="en-US"/>
          </a:p>
        </p:txBody>
      </p:sp>
      <p:sp>
        <p:nvSpPr>
          <p:cNvPr id="4" name="Footer Placeholder 3">
            <a:extLst>
              <a:ext uri="{FF2B5EF4-FFF2-40B4-BE49-F238E27FC236}">
                <a16:creationId xmlns:a16="http://schemas.microsoft.com/office/drawing/2014/main" id="{BDEFF3AB-54B7-44CA-8A06-291221126AD6}"/>
              </a:ext>
            </a:extLst>
          </p:cNvPr>
          <p:cNvSpPr>
            <a:spLocks noGrp="1"/>
          </p:cNvSpPr>
          <p:nvPr>
            <p:ph type="ftr" sz="quarter" idx="11"/>
          </p:nvPr>
        </p:nvSpPr>
        <p:spPr/>
        <p:txBody>
          <a:bodyPr/>
          <a:lstStyle/>
          <a:p>
            <a:r>
              <a:rPr lang="en-US"/>
              <a:t>Bug Life Cycle</a:t>
            </a:r>
          </a:p>
        </p:txBody>
      </p:sp>
      <p:sp>
        <p:nvSpPr>
          <p:cNvPr id="5" name="Slide Number Placeholder 4">
            <a:extLst>
              <a:ext uri="{FF2B5EF4-FFF2-40B4-BE49-F238E27FC236}">
                <a16:creationId xmlns:a16="http://schemas.microsoft.com/office/drawing/2014/main" id="{1D5EA640-DB6B-4BAA-B8BA-EC1D41EADF1A}"/>
              </a:ext>
            </a:extLst>
          </p:cNvPr>
          <p:cNvSpPr>
            <a:spLocks noGrp="1"/>
          </p:cNvSpPr>
          <p:nvPr>
            <p:ph type="sldNum" sz="quarter" idx="12"/>
          </p:nvPr>
        </p:nvSpPr>
        <p:spPr/>
        <p:txBody>
          <a:bodyPr/>
          <a:lstStyle/>
          <a:p>
            <a:fld id="{EFE52016-23E8-4BF8-BC65-1429E09B720F}" type="slidenum">
              <a:rPr lang="en-US" smtClean="0"/>
              <a:t>‹#›</a:t>
            </a:fld>
            <a:endParaRPr lang="en-US"/>
          </a:p>
        </p:txBody>
      </p:sp>
    </p:spTree>
    <p:extLst>
      <p:ext uri="{BB962C8B-B14F-4D97-AF65-F5344CB8AC3E}">
        <p14:creationId xmlns:p14="http://schemas.microsoft.com/office/powerpoint/2010/main" val="3745500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102FC1-FA0B-411E-A025-E7947BA09698}"/>
              </a:ext>
            </a:extLst>
          </p:cNvPr>
          <p:cNvSpPr>
            <a:spLocks noGrp="1"/>
          </p:cNvSpPr>
          <p:nvPr>
            <p:ph type="dt" sz="half" idx="10"/>
          </p:nvPr>
        </p:nvSpPr>
        <p:spPr/>
        <p:txBody>
          <a:bodyPr/>
          <a:lstStyle/>
          <a:p>
            <a:fld id="{00A53291-1D48-4415-84B8-AC558C2ACAAE}" type="datetime1">
              <a:rPr lang="en-US" smtClean="0"/>
              <a:t>7/14/2020</a:t>
            </a:fld>
            <a:endParaRPr lang="en-US"/>
          </a:p>
        </p:txBody>
      </p:sp>
      <p:sp>
        <p:nvSpPr>
          <p:cNvPr id="3" name="Footer Placeholder 2">
            <a:extLst>
              <a:ext uri="{FF2B5EF4-FFF2-40B4-BE49-F238E27FC236}">
                <a16:creationId xmlns:a16="http://schemas.microsoft.com/office/drawing/2014/main" id="{1D2F6C01-1EDE-4652-BDFA-AF0AA73CF605}"/>
              </a:ext>
            </a:extLst>
          </p:cNvPr>
          <p:cNvSpPr>
            <a:spLocks noGrp="1"/>
          </p:cNvSpPr>
          <p:nvPr>
            <p:ph type="ftr" sz="quarter" idx="11"/>
          </p:nvPr>
        </p:nvSpPr>
        <p:spPr/>
        <p:txBody>
          <a:bodyPr/>
          <a:lstStyle/>
          <a:p>
            <a:r>
              <a:rPr lang="en-US"/>
              <a:t>Bug Life Cycle</a:t>
            </a:r>
          </a:p>
        </p:txBody>
      </p:sp>
      <p:sp>
        <p:nvSpPr>
          <p:cNvPr id="4" name="Slide Number Placeholder 3">
            <a:extLst>
              <a:ext uri="{FF2B5EF4-FFF2-40B4-BE49-F238E27FC236}">
                <a16:creationId xmlns:a16="http://schemas.microsoft.com/office/drawing/2014/main" id="{47AC9EAF-00A6-4873-B8EE-807E1553BF94}"/>
              </a:ext>
            </a:extLst>
          </p:cNvPr>
          <p:cNvSpPr>
            <a:spLocks noGrp="1"/>
          </p:cNvSpPr>
          <p:nvPr>
            <p:ph type="sldNum" sz="quarter" idx="12"/>
          </p:nvPr>
        </p:nvSpPr>
        <p:spPr/>
        <p:txBody>
          <a:bodyPr/>
          <a:lstStyle/>
          <a:p>
            <a:fld id="{EFE52016-23E8-4BF8-BC65-1429E09B720F}" type="slidenum">
              <a:rPr lang="en-US" smtClean="0"/>
              <a:t>‹#›</a:t>
            </a:fld>
            <a:endParaRPr lang="en-US"/>
          </a:p>
        </p:txBody>
      </p:sp>
    </p:spTree>
    <p:extLst>
      <p:ext uri="{BB962C8B-B14F-4D97-AF65-F5344CB8AC3E}">
        <p14:creationId xmlns:p14="http://schemas.microsoft.com/office/powerpoint/2010/main" val="3485459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191F-419F-48D9-812F-C7DB0D25C7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A5EA75-A1B9-4B99-8BA1-981E6B2100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D7C9E4-0D9F-417C-9569-34B376B71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3DEC79-AAC1-4097-B024-CA4E2634122B}"/>
              </a:ext>
            </a:extLst>
          </p:cNvPr>
          <p:cNvSpPr>
            <a:spLocks noGrp="1"/>
          </p:cNvSpPr>
          <p:nvPr>
            <p:ph type="dt" sz="half" idx="10"/>
          </p:nvPr>
        </p:nvSpPr>
        <p:spPr/>
        <p:txBody>
          <a:bodyPr/>
          <a:lstStyle/>
          <a:p>
            <a:fld id="{769D54A9-6D9E-45CC-B326-0A1E8387EB04}" type="datetime1">
              <a:rPr lang="en-US" smtClean="0"/>
              <a:t>7/14/2020</a:t>
            </a:fld>
            <a:endParaRPr lang="en-US"/>
          </a:p>
        </p:txBody>
      </p:sp>
      <p:sp>
        <p:nvSpPr>
          <p:cNvPr id="6" name="Footer Placeholder 5">
            <a:extLst>
              <a:ext uri="{FF2B5EF4-FFF2-40B4-BE49-F238E27FC236}">
                <a16:creationId xmlns:a16="http://schemas.microsoft.com/office/drawing/2014/main" id="{7C3AA5AF-D421-4AB3-8BFF-102FF73AC00B}"/>
              </a:ext>
            </a:extLst>
          </p:cNvPr>
          <p:cNvSpPr>
            <a:spLocks noGrp="1"/>
          </p:cNvSpPr>
          <p:nvPr>
            <p:ph type="ftr" sz="quarter" idx="11"/>
          </p:nvPr>
        </p:nvSpPr>
        <p:spPr/>
        <p:txBody>
          <a:bodyPr/>
          <a:lstStyle/>
          <a:p>
            <a:r>
              <a:rPr lang="en-US"/>
              <a:t>Bug Life Cycle</a:t>
            </a:r>
          </a:p>
        </p:txBody>
      </p:sp>
      <p:sp>
        <p:nvSpPr>
          <p:cNvPr id="7" name="Slide Number Placeholder 6">
            <a:extLst>
              <a:ext uri="{FF2B5EF4-FFF2-40B4-BE49-F238E27FC236}">
                <a16:creationId xmlns:a16="http://schemas.microsoft.com/office/drawing/2014/main" id="{54D8A8BD-8408-4803-B325-D3A2E083F39B}"/>
              </a:ext>
            </a:extLst>
          </p:cNvPr>
          <p:cNvSpPr>
            <a:spLocks noGrp="1"/>
          </p:cNvSpPr>
          <p:nvPr>
            <p:ph type="sldNum" sz="quarter" idx="12"/>
          </p:nvPr>
        </p:nvSpPr>
        <p:spPr/>
        <p:txBody>
          <a:bodyPr/>
          <a:lstStyle/>
          <a:p>
            <a:fld id="{EFE52016-23E8-4BF8-BC65-1429E09B720F}" type="slidenum">
              <a:rPr lang="en-US" smtClean="0"/>
              <a:t>‹#›</a:t>
            </a:fld>
            <a:endParaRPr lang="en-US"/>
          </a:p>
        </p:txBody>
      </p:sp>
    </p:spTree>
    <p:extLst>
      <p:ext uri="{BB962C8B-B14F-4D97-AF65-F5344CB8AC3E}">
        <p14:creationId xmlns:p14="http://schemas.microsoft.com/office/powerpoint/2010/main" val="3867812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70A07-CE12-4152-BB82-ADECD2ACED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3AFC9A-44DF-46EC-8B0A-6A3FE1EA8A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F4D619-B66C-4D77-8AD5-BB2490B474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3AF319-D27E-4264-B7AA-27E0224FB372}"/>
              </a:ext>
            </a:extLst>
          </p:cNvPr>
          <p:cNvSpPr>
            <a:spLocks noGrp="1"/>
          </p:cNvSpPr>
          <p:nvPr>
            <p:ph type="dt" sz="half" idx="10"/>
          </p:nvPr>
        </p:nvSpPr>
        <p:spPr/>
        <p:txBody>
          <a:bodyPr/>
          <a:lstStyle/>
          <a:p>
            <a:fld id="{4807228F-B82C-40BB-ACE7-E440BA7C0F14}" type="datetime1">
              <a:rPr lang="en-US" smtClean="0"/>
              <a:t>7/14/2020</a:t>
            </a:fld>
            <a:endParaRPr lang="en-US"/>
          </a:p>
        </p:txBody>
      </p:sp>
      <p:sp>
        <p:nvSpPr>
          <p:cNvPr id="6" name="Footer Placeholder 5">
            <a:extLst>
              <a:ext uri="{FF2B5EF4-FFF2-40B4-BE49-F238E27FC236}">
                <a16:creationId xmlns:a16="http://schemas.microsoft.com/office/drawing/2014/main" id="{EE30C65D-872A-47E2-BFF6-AF2D511C77E2}"/>
              </a:ext>
            </a:extLst>
          </p:cNvPr>
          <p:cNvSpPr>
            <a:spLocks noGrp="1"/>
          </p:cNvSpPr>
          <p:nvPr>
            <p:ph type="ftr" sz="quarter" idx="11"/>
          </p:nvPr>
        </p:nvSpPr>
        <p:spPr/>
        <p:txBody>
          <a:bodyPr/>
          <a:lstStyle/>
          <a:p>
            <a:r>
              <a:rPr lang="en-US"/>
              <a:t>Bug Life Cycle</a:t>
            </a:r>
          </a:p>
        </p:txBody>
      </p:sp>
      <p:sp>
        <p:nvSpPr>
          <p:cNvPr id="7" name="Slide Number Placeholder 6">
            <a:extLst>
              <a:ext uri="{FF2B5EF4-FFF2-40B4-BE49-F238E27FC236}">
                <a16:creationId xmlns:a16="http://schemas.microsoft.com/office/drawing/2014/main" id="{6F7A22C7-B92E-499B-8AC1-2F9EAEA5A1EA}"/>
              </a:ext>
            </a:extLst>
          </p:cNvPr>
          <p:cNvSpPr>
            <a:spLocks noGrp="1"/>
          </p:cNvSpPr>
          <p:nvPr>
            <p:ph type="sldNum" sz="quarter" idx="12"/>
          </p:nvPr>
        </p:nvSpPr>
        <p:spPr/>
        <p:txBody>
          <a:bodyPr/>
          <a:lstStyle/>
          <a:p>
            <a:fld id="{EFE52016-23E8-4BF8-BC65-1429E09B720F}" type="slidenum">
              <a:rPr lang="en-US" smtClean="0"/>
              <a:t>‹#›</a:t>
            </a:fld>
            <a:endParaRPr lang="en-US"/>
          </a:p>
        </p:txBody>
      </p:sp>
    </p:spTree>
    <p:extLst>
      <p:ext uri="{BB962C8B-B14F-4D97-AF65-F5344CB8AC3E}">
        <p14:creationId xmlns:p14="http://schemas.microsoft.com/office/powerpoint/2010/main" val="1761608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7AC280-4A6D-459E-A3EB-EDB78F1A85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4F7446-38B5-41EF-B0F8-489DFC87BE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97F712-8F7D-4EE7-871D-8B5FC41CA7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B92C05-FB15-4E1A-BFE2-8B19BAABAF81}" type="datetime1">
              <a:rPr lang="en-US" smtClean="0"/>
              <a:t>7/14/2020</a:t>
            </a:fld>
            <a:endParaRPr lang="en-US"/>
          </a:p>
        </p:txBody>
      </p:sp>
      <p:sp>
        <p:nvSpPr>
          <p:cNvPr id="5" name="Footer Placeholder 4">
            <a:extLst>
              <a:ext uri="{FF2B5EF4-FFF2-40B4-BE49-F238E27FC236}">
                <a16:creationId xmlns:a16="http://schemas.microsoft.com/office/drawing/2014/main" id="{99B2C517-CC65-4A85-B71C-2450C4948C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Bug Life Cycle</a:t>
            </a:r>
          </a:p>
        </p:txBody>
      </p:sp>
      <p:sp>
        <p:nvSpPr>
          <p:cNvPr id="6" name="Slide Number Placeholder 5">
            <a:extLst>
              <a:ext uri="{FF2B5EF4-FFF2-40B4-BE49-F238E27FC236}">
                <a16:creationId xmlns:a16="http://schemas.microsoft.com/office/drawing/2014/main" id="{D982B8CB-1B96-4626-AC47-03B6170544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52016-23E8-4BF8-BC65-1429E09B720F}" type="slidenum">
              <a:rPr lang="en-US" smtClean="0"/>
              <a:t>‹#›</a:t>
            </a:fld>
            <a:endParaRPr lang="en-US"/>
          </a:p>
        </p:txBody>
      </p:sp>
    </p:spTree>
    <p:extLst>
      <p:ext uri="{BB962C8B-B14F-4D97-AF65-F5344CB8AC3E}">
        <p14:creationId xmlns:p14="http://schemas.microsoft.com/office/powerpoint/2010/main" val="135733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B8738C-66D7-42F7-B9C5-E4FF05B860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27BFF5-7331-406A-AE23-1A8551D3AD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49B9A0-0D77-4B7F-8A22-FCAE19489F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1459DE-29B7-4B1B-9C7D-0730EEB299AC}" type="datetime1">
              <a:rPr lang="en-US" smtClean="0"/>
              <a:t>7/14/2020</a:t>
            </a:fld>
            <a:endParaRPr lang="en-US"/>
          </a:p>
        </p:txBody>
      </p:sp>
      <p:sp>
        <p:nvSpPr>
          <p:cNvPr id="5" name="Footer Placeholder 4">
            <a:extLst>
              <a:ext uri="{FF2B5EF4-FFF2-40B4-BE49-F238E27FC236}">
                <a16:creationId xmlns:a16="http://schemas.microsoft.com/office/drawing/2014/main" id="{EEA84ED7-C6AF-44FF-91A1-890800D691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Bug Life Cycle</a:t>
            </a:r>
          </a:p>
        </p:txBody>
      </p:sp>
      <p:sp>
        <p:nvSpPr>
          <p:cNvPr id="6" name="Slide Number Placeholder 5">
            <a:extLst>
              <a:ext uri="{FF2B5EF4-FFF2-40B4-BE49-F238E27FC236}">
                <a16:creationId xmlns:a16="http://schemas.microsoft.com/office/drawing/2014/main" id="{742DBAB9-927F-41A2-A758-F8FA7FB55F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510C99-F21E-4369-A2AF-BFA13961D1A4}" type="slidenum">
              <a:rPr lang="en-US" smtClean="0"/>
              <a:t>‹#›</a:t>
            </a:fld>
            <a:endParaRPr lang="en-US"/>
          </a:p>
        </p:txBody>
      </p:sp>
    </p:spTree>
    <p:extLst>
      <p:ext uri="{BB962C8B-B14F-4D97-AF65-F5344CB8AC3E}">
        <p14:creationId xmlns:p14="http://schemas.microsoft.com/office/powerpoint/2010/main" val="682043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F8A92D-6297-46AA-9633-5AA7F0E50945}"/>
              </a:ext>
            </a:extLst>
          </p:cNvPr>
          <p:cNvSpPr>
            <a:spLocks noGrp="1"/>
          </p:cNvSpPr>
          <p:nvPr>
            <p:ph type="ctrTitle"/>
          </p:nvPr>
        </p:nvSpPr>
        <p:spPr>
          <a:xfrm>
            <a:off x="841248" y="426720"/>
            <a:ext cx="10506456" cy="1919141"/>
          </a:xfrm>
        </p:spPr>
        <p:txBody>
          <a:bodyPr vert="horz" lIns="91440" tIns="45720" rIns="91440" bIns="45720" rtlCol="0" anchor="b">
            <a:normAutofit/>
          </a:bodyPr>
          <a:lstStyle/>
          <a:p>
            <a:pPr algn="l"/>
            <a:r>
              <a:rPr lang="en-US" kern="1200">
                <a:solidFill>
                  <a:schemeClr val="tx1"/>
                </a:solidFill>
                <a:latin typeface="+mj-lt"/>
                <a:ea typeface="+mj-ea"/>
                <a:cs typeface="+mj-cs"/>
              </a:rPr>
              <a:t>Bug Life Cycle</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7474D422-CB87-4746-AA42-307B98A8CD84}"/>
              </a:ext>
            </a:extLst>
          </p:cNvPr>
          <p:cNvSpPr>
            <a:spLocks noGrp="1"/>
          </p:cNvSpPr>
          <p:nvPr>
            <p:ph type="subTitle" idx="1"/>
          </p:nvPr>
        </p:nvSpPr>
        <p:spPr>
          <a:xfrm>
            <a:off x="841248" y="3337269"/>
            <a:ext cx="10509504" cy="2905686"/>
          </a:xfrm>
        </p:spPr>
        <p:txBody>
          <a:bodyPr vert="horz" lIns="91440" tIns="45720" rIns="91440" bIns="45720" rtlCol="0">
            <a:normAutofit/>
          </a:bodyPr>
          <a:lstStyle/>
          <a:p>
            <a:pPr marL="342900" lvl="0" indent="-228600" algn="l">
              <a:buFont typeface="Arial" panose="020B0604020202020204" pitchFamily="34" charset="0"/>
              <a:buChar char="•"/>
            </a:pPr>
            <a:r>
              <a:rPr lang="en-US" sz="2200"/>
              <a:t>Defect Logging </a:t>
            </a:r>
          </a:p>
          <a:p>
            <a:pPr marL="342900" lvl="0" indent="-228600" algn="l">
              <a:buFont typeface="Arial" panose="020B0604020202020204" pitchFamily="34" charset="0"/>
              <a:buChar char="•"/>
            </a:pPr>
            <a:r>
              <a:rPr lang="en-US" sz="2200"/>
              <a:t>Defect Assign  </a:t>
            </a:r>
          </a:p>
          <a:p>
            <a:pPr marL="342900" lvl="0" indent="-228600" algn="l">
              <a:buFont typeface="Arial" panose="020B0604020202020204" pitchFamily="34" charset="0"/>
              <a:buChar char="•"/>
            </a:pPr>
            <a:r>
              <a:rPr lang="en-US" sz="2200"/>
              <a:t>Defect Tracking  </a:t>
            </a:r>
          </a:p>
          <a:p>
            <a:pPr marL="342900" lvl="0" indent="-228600" algn="l">
              <a:buFont typeface="Arial" panose="020B0604020202020204" pitchFamily="34" charset="0"/>
              <a:buChar char="•"/>
            </a:pPr>
            <a:r>
              <a:rPr lang="en-US" sz="2200"/>
              <a:t>Defect Severity and Priority </a:t>
            </a:r>
          </a:p>
          <a:p>
            <a:pPr marL="342900" lvl="0" indent="-228600" algn="l">
              <a:buFont typeface="Arial" panose="020B0604020202020204" pitchFamily="34" charset="0"/>
              <a:buChar char="•"/>
            </a:pPr>
            <a:r>
              <a:rPr lang="en-US" sz="2200"/>
              <a:t>Inconsistent Defect</a:t>
            </a:r>
          </a:p>
          <a:p>
            <a:pPr marL="342900" indent="-228600" algn="l">
              <a:buFont typeface="Arial" panose="020B0604020202020204" pitchFamily="34" charset="0"/>
              <a:buChar char="•"/>
            </a:pPr>
            <a:endParaRPr lang="en-US" sz="2200"/>
          </a:p>
        </p:txBody>
      </p:sp>
      <p:sp>
        <p:nvSpPr>
          <p:cNvPr id="4" name="Date Placeholder 3">
            <a:extLst>
              <a:ext uri="{FF2B5EF4-FFF2-40B4-BE49-F238E27FC236}">
                <a16:creationId xmlns:a16="http://schemas.microsoft.com/office/drawing/2014/main" id="{672987E8-FDCC-47A9-B4EF-08DB07E026B5}"/>
              </a:ext>
            </a:extLst>
          </p:cNvPr>
          <p:cNvSpPr>
            <a:spLocks noGrp="1"/>
          </p:cNvSpPr>
          <p:nvPr>
            <p:ph type="dt" sz="half" idx="10"/>
          </p:nvPr>
        </p:nvSpPr>
        <p:spPr/>
        <p:txBody>
          <a:bodyPr/>
          <a:lstStyle/>
          <a:p>
            <a:fld id="{A1346A86-1D26-4556-9B84-55FDC58E4A9E}" type="datetime1">
              <a:rPr lang="en-US" smtClean="0"/>
              <a:t>7/14/2020</a:t>
            </a:fld>
            <a:endParaRPr lang="en-US"/>
          </a:p>
        </p:txBody>
      </p:sp>
      <p:sp>
        <p:nvSpPr>
          <p:cNvPr id="5" name="Footer Placeholder 4">
            <a:extLst>
              <a:ext uri="{FF2B5EF4-FFF2-40B4-BE49-F238E27FC236}">
                <a16:creationId xmlns:a16="http://schemas.microsoft.com/office/drawing/2014/main" id="{F67326EA-FCDE-4BF6-B6E1-A84F317CA05A}"/>
              </a:ext>
            </a:extLst>
          </p:cNvPr>
          <p:cNvSpPr>
            <a:spLocks noGrp="1"/>
          </p:cNvSpPr>
          <p:nvPr>
            <p:ph type="ftr" sz="quarter" idx="11"/>
          </p:nvPr>
        </p:nvSpPr>
        <p:spPr/>
        <p:txBody>
          <a:bodyPr/>
          <a:lstStyle/>
          <a:p>
            <a:r>
              <a:rPr lang="en-US"/>
              <a:t>Bug Life Cycle</a:t>
            </a:r>
          </a:p>
        </p:txBody>
      </p:sp>
      <p:sp>
        <p:nvSpPr>
          <p:cNvPr id="6" name="Slide Number Placeholder 5">
            <a:extLst>
              <a:ext uri="{FF2B5EF4-FFF2-40B4-BE49-F238E27FC236}">
                <a16:creationId xmlns:a16="http://schemas.microsoft.com/office/drawing/2014/main" id="{F7287769-4794-47FF-814D-8A450F013C66}"/>
              </a:ext>
            </a:extLst>
          </p:cNvPr>
          <p:cNvSpPr>
            <a:spLocks noGrp="1"/>
          </p:cNvSpPr>
          <p:nvPr>
            <p:ph type="sldNum" sz="quarter" idx="12"/>
          </p:nvPr>
        </p:nvSpPr>
        <p:spPr/>
        <p:txBody>
          <a:bodyPr/>
          <a:lstStyle/>
          <a:p>
            <a:fld id="{EFE52016-23E8-4BF8-BC65-1429E09B720F}" type="slidenum">
              <a:rPr lang="en-US" smtClean="0"/>
              <a:t>1</a:t>
            </a:fld>
            <a:endParaRPr lang="en-US"/>
          </a:p>
        </p:txBody>
      </p:sp>
    </p:spTree>
    <p:extLst>
      <p:ext uri="{BB962C8B-B14F-4D97-AF65-F5344CB8AC3E}">
        <p14:creationId xmlns:p14="http://schemas.microsoft.com/office/powerpoint/2010/main" val="1928634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5729C7-21B5-460E-A5D3-F98914B8037C}"/>
              </a:ext>
            </a:extLst>
          </p:cNvPr>
          <p:cNvSpPr>
            <a:spLocks noGrp="1"/>
          </p:cNvSpPr>
          <p:nvPr>
            <p:ph type="title"/>
          </p:nvPr>
        </p:nvSpPr>
        <p:spPr>
          <a:xfrm>
            <a:off x="841248" y="426720"/>
            <a:ext cx="10506456" cy="1919141"/>
          </a:xfrm>
        </p:spPr>
        <p:txBody>
          <a:bodyPr anchor="b">
            <a:normAutofit/>
          </a:bodyPr>
          <a:lstStyle/>
          <a:p>
            <a:r>
              <a:rPr lang="en-US" sz="6000"/>
              <a:t>Severity and Priority definition</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547041F-C028-4AC2-AAFD-838A2168E617}"/>
              </a:ext>
            </a:extLst>
          </p:cNvPr>
          <p:cNvSpPr>
            <a:spLocks noGrp="1"/>
          </p:cNvSpPr>
          <p:nvPr>
            <p:ph idx="1"/>
          </p:nvPr>
        </p:nvSpPr>
        <p:spPr>
          <a:xfrm>
            <a:off x="841248" y="3337269"/>
            <a:ext cx="10509504" cy="2905686"/>
          </a:xfrm>
        </p:spPr>
        <p:txBody>
          <a:bodyPr>
            <a:normAutofit/>
          </a:bodyPr>
          <a:lstStyle/>
          <a:p>
            <a:r>
              <a:rPr lang="en-US" sz="2200"/>
              <a:t>Definition:</a:t>
            </a:r>
          </a:p>
          <a:p>
            <a:r>
              <a:rPr lang="en-US" sz="2200"/>
              <a:t>Severity is defined as the degree of impact a Defect has on the development or operation of a component application being tested</a:t>
            </a:r>
          </a:p>
          <a:p>
            <a:r>
              <a:rPr lang="en-US" sz="2200"/>
              <a:t>Priority is defined as the order in which a defect should be fixed. Higher the priority the sooner the defect should be resolved.</a:t>
            </a:r>
          </a:p>
        </p:txBody>
      </p:sp>
      <p:sp>
        <p:nvSpPr>
          <p:cNvPr id="4" name="Date Placeholder 3">
            <a:extLst>
              <a:ext uri="{FF2B5EF4-FFF2-40B4-BE49-F238E27FC236}">
                <a16:creationId xmlns:a16="http://schemas.microsoft.com/office/drawing/2014/main" id="{09E91488-9562-4F91-8B35-CDCC2955CDCB}"/>
              </a:ext>
            </a:extLst>
          </p:cNvPr>
          <p:cNvSpPr>
            <a:spLocks noGrp="1"/>
          </p:cNvSpPr>
          <p:nvPr>
            <p:ph type="dt" sz="half" idx="10"/>
          </p:nvPr>
        </p:nvSpPr>
        <p:spPr/>
        <p:txBody>
          <a:bodyPr/>
          <a:lstStyle/>
          <a:p>
            <a:fld id="{5262DCAB-EA16-4F5D-81FC-8A9BD5268B4F}" type="datetime1">
              <a:rPr lang="en-US" smtClean="0"/>
              <a:t>7/14/2020</a:t>
            </a:fld>
            <a:endParaRPr lang="en-US"/>
          </a:p>
        </p:txBody>
      </p:sp>
      <p:sp>
        <p:nvSpPr>
          <p:cNvPr id="5" name="Footer Placeholder 4">
            <a:extLst>
              <a:ext uri="{FF2B5EF4-FFF2-40B4-BE49-F238E27FC236}">
                <a16:creationId xmlns:a16="http://schemas.microsoft.com/office/drawing/2014/main" id="{F142755B-0441-44BC-8597-5F407EF63A12}"/>
              </a:ext>
            </a:extLst>
          </p:cNvPr>
          <p:cNvSpPr>
            <a:spLocks noGrp="1"/>
          </p:cNvSpPr>
          <p:nvPr>
            <p:ph type="ftr" sz="quarter" idx="11"/>
          </p:nvPr>
        </p:nvSpPr>
        <p:spPr/>
        <p:txBody>
          <a:bodyPr/>
          <a:lstStyle/>
          <a:p>
            <a:r>
              <a:rPr lang="en-US"/>
              <a:t>Bug Life Cycle</a:t>
            </a:r>
          </a:p>
        </p:txBody>
      </p:sp>
      <p:sp>
        <p:nvSpPr>
          <p:cNvPr id="6" name="Slide Number Placeholder 5">
            <a:extLst>
              <a:ext uri="{FF2B5EF4-FFF2-40B4-BE49-F238E27FC236}">
                <a16:creationId xmlns:a16="http://schemas.microsoft.com/office/drawing/2014/main" id="{9693293C-CD0C-426D-B545-2312AC976A65}"/>
              </a:ext>
            </a:extLst>
          </p:cNvPr>
          <p:cNvSpPr>
            <a:spLocks noGrp="1"/>
          </p:cNvSpPr>
          <p:nvPr>
            <p:ph type="sldNum" sz="quarter" idx="12"/>
          </p:nvPr>
        </p:nvSpPr>
        <p:spPr/>
        <p:txBody>
          <a:bodyPr/>
          <a:lstStyle/>
          <a:p>
            <a:fld id="{EFE52016-23E8-4BF8-BC65-1429E09B720F}" type="slidenum">
              <a:rPr lang="en-US" smtClean="0"/>
              <a:t>10</a:t>
            </a:fld>
            <a:endParaRPr lang="en-US"/>
          </a:p>
        </p:txBody>
      </p:sp>
    </p:spTree>
    <p:extLst>
      <p:ext uri="{BB962C8B-B14F-4D97-AF65-F5344CB8AC3E}">
        <p14:creationId xmlns:p14="http://schemas.microsoft.com/office/powerpoint/2010/main" val="1944178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722818-19E3-4646-BC98-353341ADB68B}"/>
              </a:ext>
            </a:extLst>
          </p:cNvPr>
          <p:cNvSpPr>
            <a:spLocks noGrp="1"/>
          </p:cNvSpPr>
          <p:nvPr>
            <p:ph type="title"/>
          </p:nvPr>
        </p:nvSpPr>
        <p:spPr>
          <a:xfrm>
            <a:off x="808638" y="386930"/>
            <a:ext cx="9236700" cy="1188950"/>
          </a:xfrm>
        </p:spPr>
        <p:txBody>
          <a:bodyPr anchor="b">
            <a:normAutofit/>
          </a:bodyPr>
          <a:lstStyle/>
          <a:p>
            <a:r>
              <a:rPr lang="en-US" sz="5400"/>
              <a:t>Severity and Priority status </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DFA13C-1A08-41D2-A474-16E586E1AE5B}"/>
              </a:ext>
            </a:extLst>
          </p:cNvPr>
          <p:cNvSpPr>
            <a:spLocks noGrp="1"/>
          </p:cNvSpPr>
          <p:nvPr>
            <p:ph idx="1"/>
          </p:nvPr>
        </p:nvSpPr>
        <p:spPr>
          <a:xfrm>
            <a:off x="793660" y="2599509"/>
            <a:ext cx="10143668" cy="3435531"/>
          </a:xfrm>
        </p:spPr>
        <p:txBody>
          <a:bodyPr anchor="ctr">
            <a:normAutofit/>
          </a:bodyPr>
          <a:lstStyle/>
          <a:p>
            <a:r>
              <a:rPr lang="en-US" sz="1300"/>
              <a:t>Severity status is updated by tester in defect tracking tool.</a:t>
            </a:r>
          </a:p>
          <a:p>
            <a:r>
              <a:rPr lang="en-US" sz="1300"/>
              <a:t>Priority status is updated by developer in defect tracking tool.</a:t>
            </a:r>
          </a:p>
          <a:p>
            <a:r>
              <a:rPr lang="en-US" sz="1300" b="1"/>
              <a:t>Severity is of 4 types:</a:t>
            </a:r>
          </a:p>
          <a:p>
            <a:r>
              <a:rPr lang="en-US" sz="1300"/>
              <a:t>Critical</a:t>
            </a:r>
          </a:p>
          <a:p>
            <a:r>
              <a:rPr lang="en-US" sz="1300"/>
              <a:t>Major</a:t>
            </a:r>
          </a:p>
          <a:p>
            <a:r>
              <a:rPr lang="en-US" sz="1300"/>
              <a:t>Minor</a:t>
            </a:r>
          </a:p>
          <a:p>
            <a:r>
              <a:rPr lang="en-US" sz="1300"/>
              <a:t>Low</a:t>
            </a:r>
          </a:p>
          <a:p>
            <a:r>
              <a:rPr lang="en-US" sz="1300" b="1"/>
              <a:t>Priority is of 3 types:</a:t>
            </a:r>
          </a:p>
          <a:p>
            <a:r>
              <a:rPr lang="en-US" sz="1300"/>
              <a:t>High</a:t>
            </a:r>
          </a:p>
          <a:p>
            <a:r>
              <a:rPr lang="en-US" sz="1300"/>
              <a:t>Medium</a:t>
            </a:r>
          </a:p>
          <a:p>
            <a:r>
              <a:rPr lang="en-US" sz="1300"/>
              <a:t>Low </a:t>
            </a:r>
          </a:p>
        </p:txBody>
      </p:sp>
      <p:sp>
        <p:nvSpPr>
          <p:cNvPr id="4" name="Date Placeholder 3">
            <a:extLst>
              <a:ext uri="{FF2B5EF4-FFF2-40B4-BE49-F238E27FC236}">
                <a16:creationId xmlns:a16="http://schemas.microsoft.com/office/drawing/2014/main" id="{D19FCF4B-DCA8-4715-9291-36134BBC53E7}"/>
              </a:ext>
            </a:extLst>
          </p:cNvPr>
          <p:cNvSpPr>
            <a:spLocks noGrp="1"/>
          </p:cNvSpPr>
          <p:nvPr>
            <p:ph type="dt" sz="half" idx="10"/>
          </p:nvPr>
        </p:nvSpPr>
        <p:spPr/>
        <p:txBody>
          <a:bodyPr/>
          <a:lstStyle/>
          <a:p>
            <a:fld id="{1BFA7700-E7EC-4F3C-95B8-579D0B76315B}" type="datetime1">
              <a:rPr lang="en-US" smtClean="0"/>
              <a:t>7/14/2020</a:t>
            </a:fld>
            <a:endParaRPr lang="en-US"/>
          </a:p>
        </p:txBody>
      </p:sp>
      <p:sp>
        <p:nvSpPr>
          <p:cNvPr id="5" name="Footer Placeholder 4">
            <a:extLst>
              <a:ext uri="{FF2B5EF4-FFF2-40B4-BE49-F238E27FC236}">
                <a16:creationId xmlns:a16="http://schemas.microsoft.com/office/drawing/2014/main" id="{E5C68926-ED82-4D30-BB70-D9612FCED81B}"/>
              </a:ext>
            </a:extLst>
          </p:cNvPr>
          <p:cNvSpPr>
            <a:spLocks noGrp="1"/>
          </p:cNvSpPr>
          <p:nvPr>
            <p:ph type="ftr" sz="quarter" idx="11"/>
          </p:nvPr>
        </p:nvSpPr>
        <p:spPr/>
        <p:txBody>
          <a:bodyPr/>
          <a:lstStyle/>
          <a:p>
            <a:r>
              <a:rPr lang="en-US"/>
              <a:t>Bug Life Cycle</a:t>
            </a:r>
          </a:p>
        </p:txBody>
      </p:sp>
      <p:sp>
        <p:nvSpPr>
          <p:cNvPr id="6" name="Slide Number Placeholder 5">
            <a:extLst>
              <a:ext uri="{FF2B5EF4-FFF2-40B4-BE49-F238E27FC236}">
                <a16:creationId xmlns:a16="http://schemas.microsoft.com/office/drawing/2014/main" id="{9A6A7FD8-20CE-49B1-A3E3-E36D7F667769}"/>
              </a:ext>
            </a:extLst>
          </p:cNvPr>
          <p:cNvSpPr>
            <a:spLocks noGrp="1"/>
          </p:cNvSpPr>
          <p:nvPr>
            <p:ph type="sldNum" sz="quarter" idx="12"/>
          </p:nvPr>
        </p:nvSpPr>
        <p:spPr/>
        <p:txBody>
          <a:bodyPr/>
          <a:lstStyle/>
          <a:p>
            <a:fld id="{EFE52016-23E8-4BF8-BC65-1429E09B720F}" type="slidenum">
              <a:rPr lang="en-US" smtClean="0"/>
              <a:t>11</a:t>
            </a:fld>
            <a:endParaRPr lang="en-US"/>
          </a:p>
        </p:txBody>
      </p:sp>
    </p:spTree>
    <p:extLst>
      <p:ext uri="{BB962C8B-B14F-4D97-AF65-F5344CB8AC3E}">
        <p14:creationId xmlns:p14="http://schemas.microsoft.com/office/powerpoint/2010/main" val="3292200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94096-9D23-482F-8E38-01101294798B}"/>
              </a:ext>
            </a:extLst>
          </p:cNvPr>
          <p:cNvSpPr>
            <a:spLocks noGrp="1"/>
          </p:cNvSpPr>
          <p:nvPr>
            <p:ph type="title"/>
          </p:nvPr>
        </p:nvSpPr>
        <p:spPr>
          <a:xfrm>
            <a:off x="808638" y="386930"/>
            <a:ext cx="9236700" cy="1188950"/>
          </a:xfrm>
        </p:spPr>
        <p:txBody>
          <a:bodyPr anchor="b">
            <a:normAutofit/>
          </a:bodyPr>
          <a:lstStyle/>
          <a:p>
            <a:r>
              <a:rPr lang="en-US" sz="5400"/>
              <a:t>High Priority, High Severity</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758652-4564-492B-92E2-ECD03CFF379E}"/>
              </a:ext>
            </a:extLst>
          </p:cNvPr>
          <p:cNvSpPr>
            <a:spLocks noGrp="1"/>
          </p:cNvSpPr>
          <p:nvPr>
            <p:ph idx="1"/>
          </p:nvPr>
        </p:nvSpPr>
        <p:spPr>
          <a:xfrm>
            <a:off x="793660" y="2599509"/>
            <a:ext cx="10143668" cy="3435531"/>
          </a:xfrm>
        </p:spPr>
        <p:txBody>
          <a:bodyPr anchor="ctr">
            <a:normAutofit/>
          </a:bodyPr>
          <a:lstStyle/>
          <a:p>
            <a:pPr fontAlgn="base"/>
            <a:r>
              <a:rPr lang="en-US" sz="2400" dirty="0"/>
              <a:t>It means bug can create a major problem on the functionality of the system but only in rare conditions.</a:t>
            </a:r>
          </a:p>
          <a:p>
            <a:pPr fontAlgn="base"/>
            <a:r>
              <a:rPr lang="en-US" sz="2400" dirty="0"/>
              <a:t> Any defects due to which the testing can’t continue at any cost or causes a severe system failure falls into this category.</a:t>
            </a:r>
          </a:p>
          <a:p>
            <a:endParaRPr lang="en-US" sz="2400" dirty="0"/>
          </a:p>
        </p:txBody>
      </p:sp>
      <p:sp>
        <p:nvSpPr>
          <p:cNvPr id="4" name="Date Placeholder 3">
            <a:extLst>
              <a:ext uri="{FF2B5EF4-FFF2-40B4-BE49-F238E27FC236}">
                <a16:creationId xmlns:a16="http://schemas.microsoft.com/office/drawing/2014/main" id="{B02B711E-FE70-4CB6-BBA9-A96A81798FDA}"/>
              </a:ext>
            </a:extLst>
          </p:cNvPr>
          <p:cNvSpPr>
            <a:spLocks noGrp="1"/>
          </p:cNvSpPr>
          <p:nvPr>
            <p:ph type="dt" sz="half" idx="10"/>
          </p:nvPr>
        </p:nvSpPr>
        <p:spPr/>
        <p:txBody>
          <a:bodyPr/>
          <a:lstStyle/>
          <a:p>
            <a:fld id="{C3776337-3520-4030-A2F9-FD035F04BCB0}" type="datetime1">
              <a:rPr lang="en-US" smtClean="0"/>
              <a:t>7/14/2020</a:t>
            </a:fld>
            <a:endParaRPr lang="en-US"/>
          </a:p>
        </p:txBody>
      </p:sp>
      <p:sp>
        <p:nvSpPr>
          <p:cNvPr id="5" name="Footer Placeholder 4">
            <a:extLst>
              <a:ext uri="{FF2B5EF4-FFF2-40B4-BE49-F238E27FC236}">
                <a16:creationId xmlns:a16="http://schemas.microsoft.com/office/drawing/2014/main" id="{287F1016-2E6E-4007-9B4E-785D544F14A2}"/>
              </a:ext>
            </a:extLst>
          </p:cNvPr>
          <p:cNvSpPr>
            <a:spLocks noGrp="1"/>
          </p:cNvSpPr>
          <p:nvPr>
            <p:ph type="ftr" sz="quarter" idx="11"/>
          </p:nvPr>
        </p:nvSpPr>
        <p:spPr/>
        <p:txBody>
          <a:bodyPr/>
          <a:lstStyle/>
          <a:p>
            <a:r>
              <a:rPr lang="en-US"/>
              <a:t>Bug Life Cycle</a:t>
            </a:r>
          </a:p>
        </p:txBody>
      </p:sp>
      <p:sp>
        <p:nvSpPr>
          <p:cNvPr id="6" name="Slide Number Placeholder 5">
            <a:extLst>
              <a:ext uri="{FF2B5EF4-FFF2-40B4-BE49-F238E27FC236}">
                <a16:creationId xmlns:a16="http://schemas.microsoft.com/office/drawing/2014/main" id="{83A0F081-A712-42D1-9BE4-9FA4201C8FDF}"/>
              </a:ext>
            </a:extLst>
          </p:cNvPr>
          <p:cNvSpPr>
            <a:spLocks noGrp="1"/>
          </p:cNvSpPr>
          <p:nvPr>
            <p:ph type="sldNum" sz="quarter" idx="12"/>
          </p:nvPr>
        </p:nvSpPr>
        <p:spPr/>
        <p:txBody>
          <a:bodyPr/>
          <a:lstStyle/>
          <a:p>
            <a:fld id="{EFE52016-23E8-4BF8-BC65-1429E09B720F}" type="slidenum">
              <a:rPr lang="en-US" smtClean="0"/>
              <a:t>12</a:t>
            </a:fld>
            <a:endParaRPr lang="en-US"/>
          </a:p>
        </p:txBody>
      </p:sp>
    </p:spTree>
    <p:extLst>
      <p:ext uri="{BB962C8B-B14F-4D97-AF65-F5344CB8AC3E}">
        <p14:creationId xmlns:p14="http://schemas.microsoft.com/office/powerpoint/2010/main" val="639888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957487-5FF2-449C-9B92-53EA4EF9DF72}"/>
              </a:ext>
            </a:extLst>
          </p:cNvPr>
          <p:cNvSpPr>
            <a:spLocks noGrp="1"/>
          </p:cNvSpPr>
          <p:nvPr>
            <p:ph type="title"/>
          </p:nvPr>
        </p:nvSpPr>
        <p:spPr>
          <a:xfrm>
            <a:off x="841248" y="334644"/>
            <a:ext cx="10509504" cy="1076914"/>
          </a:xfrm>
        </p:spPr>
        <p:txBody>
          <a:bodyPr anchor="ctr">
            <a:normAutofit/>
          </a:bodyPr>
          <a:lstStyle/>
          <a:p>
            <a:r>
              <a:rPr lang="en-US" sz="4000"/>
              <a:t>High Priority, Low Severity</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F07BA441-D706-41AD-AD3B-F11461E902DE}"/>
              </a:ext>
            </a:extLst>
          </p:cNvPr>
          <p:cNvGraphicFramePr>
            <a:graphicFrameLocks noGrp="1"/>
          </p:cNvGraphicFramePr>
          <p:nvPr>
            <p:ph idx="1"/>
            <p:extLst>
              <p:ext uri="{D42A27DB-BD31-4B8C-83A1-F6EECF244321}">
                <p14:modId xmlns:p14="http://schemas.microsoft.com/office/powerpoint/2010/main" val="2510559847"/>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DF679734-BF83-4F48-B4F9-C748681BE853}"/>
              </a:ext>
            </a:extLst>
          </p:cNvPr>
          <p:cNvSpPr>
            <a:spLocks noGrp="1"/>
          </p:cNvSpPr>
          <p:nvPr>
            <p:ph type="dt" sz="half" idx="10"/>
          </p:nvPr>
        </p:nvSpPr>
        <p:spPr/>
        <p:txBody>
          <a:bodyPr/>
          <a:lstStyle/>
          <a:p>
            <a:fld id="{48CACC79-82F1-470A-BB05-47492DEC9AAE}" type="datetime1">
              <a:rPr lang="en-US" smtClean="0"/>
              <a:t>7/14/2020</a:t>
            </a:fld>
            <a:endParaRPr lang="en-US"/>
          </a:p>
        </p:txBody>
      </p:sp>
      <p:sp>
        <p:nvSpPr>
          <p:cNvPr id="4" name="Footer Placeholder 3">
            <a:extLst>
              <a:ext uri="{FF2B5EF4-FFF2-40B4-BE49-F238E27FC236}">
                <a16:creationId xmlns:a16="http://schemas.microsoft.com/office/drawing/2014/main" id="{BD6D4F1F-23E8-4807-8B8C-343E2ADB76D3}"/>
              </a:ext>
            </a:extLst>
          </p:cNvPr>
          <p:cNvSpPr>
            <a:spLocks noGrp="1"/>
          </p:cNvSpPr>
          <p:nvPr>
            <p:ph type="ftr" sz="quarter" idx="11"/>
          </p:nvPr>
        </p:nvSpPr>
        <p:spPr/>
        <p:txBody>
          <a:bodyPr/>
          <a:lstStyle/>
          <a:p>
            <a:r>
              <a:rPr lang="en-US"/>
              <a:t>Bug Life Cycle</a:t>
            </a:r>
          </a:p>
        </p:txBody>
      </p:sp>
      <p:sp>
        <p:nvSpPr>
          <p:cNvPr id="6" name="Slide Number Placeholder 5">
            <a:extLst>
              <a:ext uri="{FF2B5EF4-FFF2-40B4-BE49-F238E27FC236}">
                <a16:creationId xmlns:a16="http://schemas.microsoft.com/office/drawing/2014/main" id="{6FD0F56F-3826-44AB-9BBB-4256A8B7BACB}"/>
              </a:ext>
            </a:extLst>
          </p:cNvPr>
          <p:cNvSpPr>
            <a:spLocks noGrp="1"/>
          </p:cNvSpPr>
          <p:nvPr>
            <p:ph type="sldNum" sz="quarter" idx="12"/>
          </p:nvPr>
        </p:nvSpPr>
        <p:spPr/>
        <p:txBody>
          <a:bodyPr/>
          <a:lstStyle/>
          <a:p>
            <a:fld id="{EFE52016-23E8-4BF8-BC65-1429E09B720F}" type="slidenum">
              <a:rPr lang="en-US" smtClean="0"/>
              <a:t>13</a:t>
            </a:fld>
            <a:endParaRPr lang="en-US"/>
          </a:p>
        </p:txBody>
      </p:sp>
    </p:spTree>
    <p:extLst>
      <p:ext uri="{BB962C8B-B14F-4D97-AF65-F5344CB8AC3E}">
        <p14:creationId xmlns:p14="http://schemas.microsoft.com/office/powerpoint/2010/main" val="1469166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BE98D0-FB1C-4954-9E70-9BCC564D2743}"/>
              </a:ext>
            </a:extLst>
          </p:cNvPr>
          <p:cNvSpPr>
            <a:spLocks noGrp="1"/>
          </p:cNvSpPr>
          <p:nvPr>
            <p:ph type="title"/>
          </p:nvPr>
        </p:nvSpPr>
        <p:spPr>
          <a:xfrm>
            <a:off x="808638" y="386930"/>
            <a:ext cx="9236700" cy="1188950"/>
          </a:xfrm>
        </p:spPr>
        <p:txBody>
          <a:bodyPr anchor="b">
            <a:normAutofit/>
          </a:bodyPr>
          <a:lstStyle/>
          <a:p>
            <a:r>
              <a:rPr lang="en-US" sz="5400"/>
              <a:t>Low Priority Low Severity</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92C847B-38AE-4688-A3E6-5FF2205EDCF1}"/>
              </a:ext>
            </a:extLst>
          </p:cNvPr>
          <p:cNvSpPr>
            <a:spLocks noGrp="1"/>
          </p:cNvSpPr>
          <p:nvPr>
            <p:ph idx="1"/>
          </p:nvPr>
        </p:nvSpPr>
        <p:spPr>
          <a:xfrm>
            <a:off x="793660" y="2599509"/>
            <a:ext cx="10143668" cy="3435531"/>
          </a:xfrm>
        </p:spPr>
        <p:txBody>
          <a:bodyPr anchor="ctr">
            <a:normAutofit/>
          </a:bodyPr>
          <a:lstStyle/>
          <a:p>
            <a:pPr fontAlgn="base"/>
            <a:r>
              <a:rPr lang="en-US" sz="2400" dirty="0"/>
              <a:t>If the website's privacy policy has a spelling error, this error is set as low intensity and low priority.</a:t>
            </a:r>
          </a:p>
          <a:p>
            <a:pPr marL="0" indent="0" fontAlgn="base">
              <a:buNone/>
            </a:pPr>
            <a:r>
              <a:rPr lang="en-US" sz="2400" dirty="0"/>
              <a:t>Example: </a:t>
            </a:r>
          </a:p>
          <a:p>
            <a:pPr fontAlgn="base"/>
            <a:r>
              <a:rPr lang="en-US" sz="2400" dirty="0"/>
              <a:t>“website” is spelled wrong. It should be spelled as “website”.</a:t>
            </a:r>
          </a:p>
          <a:p>
            <a:endParaRPr lang="en-US" sz="2400" dirty="0"/>
          </a:p>
        </p:txBody>
      </p:sp>
      <p:sp>
        <p:nvSpPr>
          <p:cNvPr id="4" name="Date Placeholder 3">
            <a:extLst>
              <a:ext uri="{FF2B5EF4-FFF2-40B4-BE49-F238E27FC236}">
                <a16:creationId xmlns:a16="http://schemas.microsoft.com/office/drawing/2014/main" id="{11A458F2-FA1E-4117-BE5F-63A1C53923A2}"/>
              </a:ext>
            </a:extLst>
          </p:cNvPr>
          <p:cNvSpPr>
            <a:spLocks noGrp="1"/>
          </p:cNvSpPr>
          <p:nvPr>
            <p:ph type="dt" sz="half" idx="10"/>
          </p:nvPr>
        </p:nvSpPr>
        <p:spPr/>
        <p:txBody>
          <a:bodyPr/>
          <a:lstStyle/>
          <a:p>
            <a:fld id="{726EA5A2-F720-47EA-9976-22212C2AD590}" type="datetime1">
              <a:rPr lang="en-US" smtClean="0"/>
              <a:t>7/14/2020</a:t>
            </a:fld>
            <a:endParaRPr lang="en-US"/>
          </a:p>
        </p:txBody>
      </p:sp>
      <p:sp>
        <p:nvSpPr>
          <p:cNvPr id="5" name="Footer Placeholder 4">
            <a:extLst>
              <a:ext uri="{FF2B5EF4-FFF2-40B4-BE49-F238E27FC236}">
                <a16:creationId xmlns:a16="http://schemas.microsoft.com/office/drawing/2014/main" id="{A8EF6E29-CEBD-4B15-A296-1612CE5225A0}"/>
              </a:ext>
            </a:extLst>
          </p:cNvPr>
          <p:cNvSpPr>
            <a:spLocks noGrp="1"/>
          </p:cNvSpPr>
          <p:nvPr>
            <p:ph type="ftr" sz="quarter" idx="11"/>
          </p:nvPr>
        </p:nvSpPr>
        <p:spPr/>
        <p:txBody>
          <a:bodyPr/>
          <a:lstStyle/>
          <a:p>
            <a:r>
              <a:rPr lang="en-US"/>
              <a:t>Bug Life Cycle</a:t>
            </a:r>
          </a:p>
        </p:txBody>
      </p:sp>
      <p:sp>
        <p:nvSpPr>
          <p:cNvPr id="6" name="Slide Number Placeholder 5">
            <a:extLst>
              <a:ext uri="{FF2B5EF4-FFF2-40B4-BE49-F238E27FC236}">
                <a16:creationId xmlns:a16="http://schemas.microsoft.com/office/drawing/2014/main" id="{87C6F11B-8BE5-481D-96C4-D295823CBFAC}"/>
              </a:ext>
            </a:extLst>
          </p:cNvPr>
          <p:cNvSpPr>
            <a:spLocks noGrp="1"/>
          </p:cNvSpPr>
          <p:nvPr>
            <p:ph type="sldNum" sz="quarter" idx="12"/>
          </p:nvPr>
        </p:nvSpPr>
        <p:spPr/>
        <p:txBody>
          <a:bodyPr/>
          <a:lstStyle/>
          <a:p>
            <a:fld id="{EFE52016-23E8-4BF8-BC65-1429E09B720F}" type="slidenum">
              <a:rPr lang="en-US" smtClean="0"/>
              <a:t>14</a:t>
            </a:fld>
            <a:endParaRPr lang="en-US"/>
          </a:p>
        </p:txBody>
      </p:sp>
    </p:spTree>
    <p:extLst>
      <p:ext uri="{BB962C8B-B14F-4D97-AF65-F5344CB8AC3E}">
        <p14:creationId xmlns:p14="http://schemas.microsoft.com/office/powerpoint/2010/main" val="940838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741019-BC30-44E0-809A-722DAEBC07D0}"/>
              </a:ext>
            </a:extLst>
          </p:cNvPr>
          <p:cNvSpPr>
            <a:spLocks noGrp="1"/>
          </p:cNvSpPr>
          <p:nvPr>
            <p:ph type="title"/>
          </p:nvPr>
        </p:nvSpPr>
        <p:spPr>
          <a:xfrm>
            <a:off x="1115568" y="548640"/>
            <a:ext cx="10168128" cy="1179576"/>
          </a:xfrm>
        </p:spPr>
        <p:txBody>
          <a:bodyPr>
            <a:normAutofit/>
          </a:bodyPr>
          <a:lstStyle/>
          <a:p>
            <a:r>
              <a:rPr lang="en-US" sz="4000"/>
              <a:t>Low Priority High Severity</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1751F6C-CBB2-4B4E-B181-5FEE69D70383}"/>
              </a:ext>
            </a:extLst>
          </p:cNvPr>
          <p:cNvSpPr>
            <a:spLocks noGrp="1"/>
          </p:cNvSpPr>
          <p:nvPr>
            <p:ph idx="1"/>
          </p:nvPr>
        </p:nvSpPr>
        <p:spPr>
          <a:xfrm>
            <a:off x="1115568" y="2481943"/>
            <a:ext cx="10168128" cy="3695020"/>
          </a:xfrm>
        </p:spPr>
        <p:txBody>
          <a:bodyPr>
            <a:normAutofit/>
          </a:bodyPr>
          <a:lstStyle/>
          <a:p>
            <a:pPr fontAlgn="base"/>
            <a:r>
              <a:rPr lang="en-US" sz="2200"/>
              <a:t>This is a high severity fault but can be prioritized to low priority as it can be fixed with the next release as a change request.</a:t>
            </a:r>
          </a:p>
          <a:p>
            <a:pPr fontAlgn="base"/>
            <a:r>
              <a:rPr lang="en-US" sz="2200"/>
              <a:t>Business stakeholders also prioritize this feature as a rarely used feature and do not impact any other features that have a direct impact on user experience. This kind of defects/flaws can be classified under High severity but Low Priority category.</a:t>
            </a:r>
          </a:p>
          <a:p>
            <a:pPr marL="0" indent="0" fontAlgn="base">
              <a:buNone/>
            </a:pPr>
            <a:r>
              <a:rPr lang="en-US" sz="2200"/>
              <a:t>Example: </a:t>
            </a:r>
          </a:p>
          <a:p>
            <a:pPr fontAlgn="base"/>
            <a:r>
              <a:rPr lang="en-US" sz="2200"/>
              <a:t>Profile picture uploaded at that time image quality decrease. </a:t>
            </a:r>
          </a:p>
          <a:p>
            <a:endParaRPr lang="en-US" sz="2200"/>
          </a:p>
        </p:txBody>
      </p:sp>
      <p:sp>
        <p:nvSpPr>
          <p:cNvPr id="4" name="Date Placeholder 3">
            <a:extLst>
              <a:ext uri="{FF2B5EF4-FFF2-40B4-BE49-F238E27FC236}">
                <a16:creationId xmlns:a16="http://schemas.microsoft.com/office/drawing/2014/main" id="{AA31DC0B-FBFD-4EA5-955E-4D2387349B5D}"/>
              </a:ext>
            </a:extLst>
          </p:cNvPr>
          <p:cNvSpPr>
            <a:spLocks noGrp="1"/>
          </p:cNvSpPr>
          <p:nvPr>
            <p:ph type="dt" sz="half" idx="10"/>
          </p:nvPr>
        </p:nvSpPr>
        <p:spPr/>
        <p:txBody>
          <a:bodyPr/>
          <a:lstStyle/>
          <a:p>
            <a:fld id="{65801D97-2F36-4861-A127-EBAFAD94E2DC}" type="datetime1">
              <a:rPr lang="en-US" smtClean="0"/>
              <a:t>7/14/2020</a:t>
            </a:fld>
            <a:endParaRPr lang="en-US"/>
          </a:p>
        </p:txBody>
      </p:sp>
      <p:sp>
        <p:nvSpPr>
          <p:cNvPr id="5" name="Footer Placeholder 4">
            <a:extLst>
              <a:ext uri="{FF2B5EF4-FFF2-40B4-BE49-F238E27FC236}">
                <a16:creationId xmlns:a16="http://schemas.microsoft.com/office/drawing/2014/main" id="{F83CA6F0-A8F5-43FC-94A0-6BA1295BD611}"/>
              </a:ext>
            </a:extLst>
          </p:cNvPr>
          <p:cNvSpPr>
            <a:spLocks noGrp="1"/>
          </p:cNvSpPr>
          <p:nvPr>
            <p:ph type="ftr" sz="quarter" idx="11"/>
          </p:nvPr>
        </p:nvSpPr>
        <p:spPr/>
        <p:txBody>
          <a:bodyPr/>
          <a:lstStyle/>
          <a:p>
            <a:r>
              <a:rPr lang="en-US"/>
              <a:t>Bug Life Cycle</a:t>
            </a:r>
          </a:p>
        </p:txBody>
      </p:sp>
      <p:sp>
        <p:nvSpPr>
          <p:cNvPr id="6" name="Slide Number Placeholder 5">
            <a:extLst>
              <a:ext uri="{FF2B5EF4-FFF2-40B4-BE49-F238E27FC236}">
                <a16:creationId xmlns:a16="http://schemas.microsoft.com/office/drawing/2014/main" id="{0211FB3C-022B-437D-BDF1-BAEE8FD042C1}"/>
              </a:ext>
            </a:extLst>
          </p:cNvPr>
          <p:cNvSpPr>
            <a:spLocks noGrp="1"/>
          </p:cNvSpPr>
          <p:nvPr>
            <p:ph type="sldNum" sz="quarter" idx="12"/>
          </p:nvPr>
        </p:nvSpPr>
        <p:spPr/>
        <p:txBody>
          <a:bodyPr/>
          <a:lstStyle/>
          <a:p>
            <a:fld id="{EFE52016-23E8-4BF8-BC65-1429E09B720F}" type="slidenum">
              <a:rPr lang="en-US" smtClean="0"/>
              <a:t>15</a:t>
            </a:fld>
            <a:endParaRPr lang="en-US"/>
          </a:p>
        </p:txBody>
      </p:sp>
    </p:spTree>
    <p:extLst>
      <p:ext uri="{BB962C8B-B14F-4D97-AF65-F5344CB8AC3E}">
        <p14:creationId xmlns:p14="http://schemas.microsoft.com/office/powerpoint/2010/main" val="3036406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727D98-E8EC-4182-BA26-AA8EDB327191}"/>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Inconsistence bug</a:t>
            </a:r>
          </a:p>
        </p:txBody>
      </p:sp>
      <p:sp>
        <p:nvSpPr>
          <p:cNvPr id="3" name="Content Placeholder 2">
            <a:extLst>
              <a:ext uri="{FF2B5EF4-FFF2-40B4-BE49-F238E27FC236}">
                <a16:creationId xmlns:a16="http://schemas.microsoft.com/office/drawing/2014/main" id="{A81F3824-8678-4A7E-A159-586846FFFCEA}"/>
              </a:ext>
            </a:extLst>
          </p:cNvPr>
          <p:cNvSpPr>
            <a:spLocks noGrp="1"/>
          </p:cNvSpPr>
          <p:nvPr>
            <p:ph idx="1"/>
          </p:nvPr>
        </p:nvSpPr>
        <p:spPr>
          <a:xfrm>
            <a:off x="1367624" y="2490436"/>
            <a:ext cx="9708995" cy="3567173"/>
          </a:xfrm>
        </p:spPr>
        <p:txBody>
          <a:bodyPr anchor="ctr">
            <a:normAutofit/>
          </a:bodyPr>
          <a:lstStyle/>
          <a:p>
            <a:r>
              <a:rPr lang="en-US" sz="2000"/>
              <a:t>A bug which is not reproducible when retesting the same in</a:t>
            </a:r>
            <a:br>
              <a:rPr lang="en-US" sz="2000"/>
            </a:br>
            <a:r>
              <a:rPr lang="en-US" sz="2000"/>
              <a:t>the same version of the application i.e. the defect is</a:t>
            </a:r>
            <a:br>
              <a:rPr lang="en-US" sz="2000"/>
            </a:br>
            <a:r>
              <a:rPr lang="en-US" sz="2000"/>
              <a:t>valid but its not reproducible always. This case, better to</a:t>
            </a:r>
            <a:br>
              <a:rPr lang="en-US" sz="2000"/>
            </a:br>
            <a:r>
              <a:rPr lang="en-US" sz="2000"/>
              <a:t>attach screenshots and clear steps to reproduce with test</a:t>
            </a:r>
            <a:br>
              <a:rPr lang="en-US" sz="2000"/>
            </a:br>
            <a:r>
              <a:rPr lang="en-US" sz="2000"/>
              <a:t>data while logging the defect to avoid unnecessary comments</a:t>
            </a:r>
            <a:br>
              <a:rPr lang="en-US" sz="2000"/>
            </a:br>
            <a:r>
              <a:rPr lang="en-US" sz="2000"/>
              <a:t>by other teams.</a:t>
            </a:r>
            <a:br>
              <a:rPr lang="en-US" sz="2000"/>
            </a:br>
            <a:br>
              <a:rPr lang="en-US" sz="2000"/>
            </a:br>
            <a:r>
              <a:rPr lang="en-US" sz="2000"/>
              <a:t>Its nothing but a Non-Reproducible Bug.</a:t>
            </a:r>
          </a:p>
          <a:p>
            <a:r>
              <a:rPr lang="en-US" sz="2000"/>
              <a:t>Tester need to add details like:</a:t>
            </a:r>
          </a:p>
          <a:p>
            <a:r>
              <a:rPr lang="en-US" sz="2000"/>
              <a:t>Environment it was tested like OS version, version of the browser,</a:t>
            </a:r>
          </a:p>
          <a:p>
            <a:r>
              <a:rPr lang="en-US" sz="2000"/>
              <a:t>Time when defect showing.</a:t>
            </a:r>
          </a:p>
        </p:txBody>
      </p:sp>
      <p:sp>
        <p:nvSpPr>
          <p:cNvPr id="4" name="Date Placeholder 3">
            <a:extLst>
              <a:ext uri="{FF2B5EF4-FFF2-40B4-BE49-F238E27FC236}">
                <a16:creationId xmlns:a16="http://schemas.microsoft.com/office/drawing/2014/main" id="{41C2FB0F-156E-4C63-91FC-AD37292750C6}"/>
              </a:ext>
            </a:extLst>
          </p:cNvPr>
          <p:cNvSpPr>
            <a:spLocks noGrp="1"/>
          </p:cNvSpPr>
          <p:nvPr>
            <p:ph type="dt" sz="half" idx="10"/>
          </p:nvPr>
        </p:nvSpPr>
        <p:spPr/>
        <p:txBody>
          <a:bodyPr/>
          <a:lstStyle/>
          <a:p>
            <a:fld id="{42FE3261-B88A-43B0-A668-3070CEFA5EE1}" type="datetime1">
              <a:rPr lang="en-US" smtClean="0"/>
              <a:t>7/14/2020</a:t>
            </a:fld>
            <a:endParaRPr lang="en-US"/>
          </a:p>
        </p:txBody>
      </p:sp>
      <p:sp>
        <p:nvSpPr>
          <p:cNvPr id="5" name="Footer Placeholder 4">
            <a:extLst>
              <a:ext uri="{FF2B5EF4-FFF2-40B4-BE49-F238E27FC236}">
                <a16:creationId xmlns:a16="http://schemas.microsoft.com/office/drawing/2014/main" id="{05E412A1-4DFE-4108-9AFB-002B2F76141A}"/>
              </a:ext>
            </a:extLst>
          </p:cNvPr>
          <p:cNvSpPr>
            <a:spLocks noGrp="1"/>
          </p:cNvSpPr>
          <p:nvPr>
            <p:ph type="ftr" sz="quarter" idx="11"/>
          </p:nvPr>
        </p:nvSpPr>
        <p:spPr/>
        <p:txBody>
          <a:bodyPr/>
          <a:lstStyle/>
          <a:p>
            <a:r>
              <a:rPr lang="en-US"/>
              <a:t>Bug Life Cycle</a:t>
            </a:r>
          </a:p>
        </p:txBody>
      </p:sp>
      <p:sp>
        <p:nvSpPr>
          <p:cNvPr id="6" name="Slide Number Placeholder 5">
            <a:extLst>
              <a:ext uri="{FF2B5EF4-FFF2-40B4-BE49-F238E27FC236}">
                <a16:creationId xmlns:a16="http://schemas.microsoft.com/office/drawing/2014/main" id="{155B1223-0890-40E2-9119-53930E799FF1}"/>
              </a:ext>
            </a:extLst>
          </p:cNvPr>
          <p:cNvSpPr>
            <a:spLocks noGrp="1"/>
          </p:cNvSpPr>
          <p:nvPr>
            <p:ph type="sldNum" sz="quarter" idx="12"/>
          </p:nvPr>
        </p:nvSpPr>
        <p:spPr/>
        <p:txBody>
          <a:bodyPr/>
          <a:lstStyle/>
          <a:p>
            <a:fld id="{E9510C99-F21E-4369-A2AF-BFA13961D1A4}" type="slidenum">
              <a:rPr lang="en-US" smtClean="0"/>
              <a:t>16</a:t>
            </a:fld>
            <a:endParaRPr lang="en-US"/>
          </a:p>
        </p:txBody>
      </p:sp>
    </p:spTree>
    <p:extLst>
      <p:ext uri="{BB962C8B-B14F-4D97-AF65-F5344CB8AC3E}">
        <p14:creationId xmlns:p14="http://schemas.microsoft.com/office/powerpoint/2010/main" val="4213645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E4F293-0A40-4AA3-8747-1C7D9F3E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5D1CC8B8-2CD1-45F6-9CED-CA31040022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D0486316-3F2D-434E-AF23-A8EDD6E78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45">
              <a:extLst>
                <a:ext uri="{FF2B5EF4-FFF2-40B4-BE49-F238E27FC236}">
                  <a16:creationId xmlns:a16="http://schemas.microsoft.com/office/drawing/2014/main" id="{2AF5945E-96EF-472A-8B30-5AC427AA4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6">
              <a:extLst>
                <a:ext uri="{FF2B5EF4-FFF2-40B4-BE49-F238E27FC236}">
                  <a16:creationId xmlns:a16="http://schemas.microsoft.com/office/drawing/2014/main" id="{F43F39F5-753C-4BA6-AF2B-6F0EEE25A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47">
              <a:extLst>
                <a:ext uri="{FF2B5EF4-FFF2-40B4-BE49-F238E27FC236}">
                  <a16:creationId xmlns:a16="http://schemas.microsoft.com/office/drawing/2014/main" id="{2CC5073C-8188-4DE4-B2AB-9C87DDA4F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EF2074A-D7D4-4AF6-866A-31DDF66B1F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719C6AB-DE2E-4F9E-8265-71A09322C251}"/>
              </a:ext>
            </a:extLst>
          </p:cNvPr>
          <p:cNvSpPr>
            <a:spLocks noGrp="1"/>
          </p:cNvSpPr>
          <p:nvPr>
            <p:ph type="title"/>
          </p:nvPr>
        </p:nvSpPr>
        <p:spPr>
          <a:xfrm>
            <a:off x="1353666" y="759805"/>
            <a:ext cx="10000133" cy="1325563"/>
          </a:xfrm>
        </p:spPr>
        <p:txBody>
          <a:bodyPr>
            <a:normAutofit/>
          </a:bodyPr>
          <a:lstStyle/>
          <a:p>
            <a:r>
              <a:rPr lang="en-US" sz="4000">
                <a:solidFill>
                  <a:srgbClr val="FFFFFF"/>
                </a:solidFill>
              </a:rPr>
              <a:t>Ad-hoc testing</a:t>
            </a:r>
          </a:p>
        </p:txBody>
      </p:sp>
      <p:graphicFrame>
        <p:nvGraphicFramePr>
          <p:cNvPr id="5" name="Content Placeholder 2">
            <a:extLst>
              <a:ext uri="{FF2B5EF4-FFF2-40B4-BE49-F238E27FC236}">
                <a16:creationId xmlns:a16="http://schemas.microsoft.com/office/drawing/2014/main" id="{D39874C9-9E96-44AC-82B8-FDAA6A493B6A}"/>
              </a:ext>
            </a:extLst>
          </p:cNvPr>
          <p:cNvGraphicFramePr>
            <a:graphicFrameLocks noGrp="1"/>
          </p:cNvGraphicFramePr>
          <p:nvPr>
            <p:ph idx="1"/>
          </p:nvPr>
        </p:nvGraphicFramePr>
        <p:xfrm>
          <a:off x="1422492" y="2499837"/>
          <a:ext cx="9507778" cy="3714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19745385-213A-445E-83FA-215AA4CB1D64}"/>
              </a:ext>
            </a:extLst>
          </p:cNvPr>
          <p:cNvSpPr>
            <a:spLocks noGrp="1"/>
          </p:cNvSpPr>
          <p:nvPr>
            <p:ph type="dt" sz="half" idx="10"/>
          </p:nvPr>
        </p:nvSpPr>
        <p:spPr/>
        <p:txBody>
          <a:bodyPr/>
          <a:lstStyle/>
          <a:p>
            <a:fld id="{E3AC0E19-138F-4A4D-A474-FC6181C8BB7E}" type="datetime1">
              <a:rPr lang="en-US" smtClean="0"/>
              <a:t>7/14/2020</a:t>
            </a:fld>
            <a:endParaRPr lang="en-US"/>
          </a:p>
        </p:txBody>
      </p:sp>
      <p:sp>
        <p:nvSpPr>
          <p:cNvPr id="4" name="Footer Placeholder 3">
            <a:extLst>
              <a:ext uri="{FF2B5EF4-FFF2-40B4-BE49-F238E27FC236}">
                <a16:creationId xmlns:a16="http://schemas.microsoft.com/office/drawing/2014/main" id="{A13737E3-0659-4957-9688-BF44143EF884}"/>
              </a:ext>
            </a:extLst>
          </p:cNvPr>
          <p:cNvSpPr>
            <a:spLocks noGrp="1"/>
          </p:cNvSpPr>
          <p:nvPr>
            <p:ph type="ftr" sz="quarter" idx="11"/>
          </p:nvPr>
        </p:nvSpPr>
        <p:spPr/>
        <p:txBody>
          <a:bodyPr/>
          <a:lstStyle/>
          <a:p>
            <a:r>
              <a:rPr lang="en-US"/>
              <a:t>Bug Life Cycle</a:t>
            </a:r>
          </a:p>
        </p:txBody>
      </p:sp>
      <p:sp>
        <p:nvSpPr>
          <p:cNvPr id="6" name="Slide Number Placeholder 5">
            <a:extLst>
              <a:ext uri="{FF2B5EF4-FFF2-40B4-BE49-F238E27FC236}">
                <a16:creationId xmlns:a16="http://schemas.microsoft.com/office/drawing/2014/main" id="{5D00FF99-9E5B-434E-8391-78F1EF54F0A6}"/>
              </a:ext>
            </a:extLst>
          </p:cNvPr>
          <p:cNvSpPr>
            <a:spLocks noGrp="1"/>
          </p:cNvSpPr>
          <p:nvPr>
            <p:ph type="sldNum" sz="quarter" idx="12"/>
          </p:nvPr>
        </p:nvSpPr>
        <p:spPr/>
        <p:txBody>
          <a:bodyPr/>
          <a:lstStyle/>
          <a:p>
            <a:fld id="{E9510C99-F21E-4369-A2AF-BFA13961D1A4}" type="slidenum">
              <a:rPr lang="en-US" smtClean="0"/>
              <a:t>17</a:t>
            </a:fld>
            <a:endParaRPr lang="en-US"/>
          </a:p>
        </p:txBody>
      </p:sp>
    </p:spTree>
    <p:extLst>
      <p:ext uri="{BB962C8B-B14F-4D97-AF65-F5344CB8AC3E}">
        <p14:creationId xmlns:p14="http://schemas.microsoft.com/office/powerpoint/2010/main" val="459522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BC613C-BB19-45D1-9A90-D7A2DF0F5991}"/>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When execute ad-hoc Testing?</a:t>
            </a:r>
            <a:endParaRPr lang="en-US" sz="4000">
              <a:solidFill>
                <a:srgbClr val="FFFFFF"/>
              </a:solidFill>
            </a:endParaRPr>
          </a:p>
        </p:txBody>
      </p:sp>
      <p:sp>
        <p:nvSpPr>
          <p:cNvPr id="3" name="Content Placeholder 2">
            <a:extLst>
              <a:ext uri="{FF2B5EF4-FFF2-40B4-BE49-F238E27FC236}">
                <a16:creationId xmlns:a16="http://schemas.microsoft.com/office/drawing/2014/main" id="{7993D29E-990B-4A52-A939-5F51EFDA0631}"/>
              </a:ext>
            </a:extLst>
          </p:cNvPr>
          <p:cNvSpPr>
            <a:spLocks noGrp="1"/>
          </p:cNvSpPr>
          <p:nvPr>
            <p:ph idx="1"/>
          </p:nvPr>
        </p:nvSpPr>
        <p:spPr>
          <a:xfrm>
            <a:off x="1367624" y="2490436"/>
            <a:ext cx="9708995" cy="3567173"/>
          </a:xfrm>
        </p:spPr>
        <p:txBody>
          <a:bodyPr anchor="ctr">
            <a:normAutofit/>
          </a:bodyPr>
          <a:lstStyle/>
          <a:p>
            <a:r>
              <a:rPr lang="en-US" sz="2400"/>
              <a:t>Ad hoc testing can be performed when there is limited time to do elaborative testing. Usually ad-hoc testing is performed after the formal test execution. And if time permits, ad hoc testing can be done on the system. </a:t>
            </a:r>
          </a:p>
        </p:txBody>
      </p:sp>
      <p:sp>
        <p:nvSpPr>
          <p:cNvPr id="4" name="Date Placeholder 3">
            <a:extLst>
              <a:ext uri="{FF2B5EF4-FFF2-40B4-BE49-F238E27FC236}">
                <a16:creationId xmlns:a16="http://schemas.microsoft.com/office/drawing/2014/main" id="{1C5C4058-BD83-4B69-A903-56BC1742FCC5}"/>
              </a:ext>
            </a:extLst>
          </p:cNvPr>
          <p:cNvSpPr>
            <a:spLocks noGrp="1"/>
          </p:cNvSpPr>
          <p:nvPr>
            <p:ph type="dt" sz="half" idx="10"/>
          </p:nvPr>
        </p:nvSpPr>
        <p:spPr/>
        <p:txBody>
          <a:bodyPr/>
          <a:lstStyle/>
          <a:p>
            <a:fld id="{8CE8307A-1E5B-4F7E-BAC5-F74EF9D49F93}" type="datetime1">
              <a:rPr lang="en-US" smtClean="0"/>
              <a:t>7/14/2020</a:t>
            </a:fld>
            <a:endParaRPr lang="en-US"/>
          </a:p>
        </p:txBody>
      </p:sp>
      <p:sp>
        <p:nvSpPr>
          <p:cNvPr id="5" name="Footer Placeholder 4">
            <a:extLst>
              <a:ext uri="{FF2B5EF4-FFF2-40B4-BE49-F238E27FC236}">
                <a16:creationId xmlns:a16="http://schemas.microsoft.com/office/drawing/2014/main" id="{98F3859F-96F7-460D-A6C0-DC5A95177144}"/>
              </a:ext>
            </a:extLst>
          </p:cNvPr>
          <p:cNvSpPr>
            <a:spLocks noGrp="1"/>
          </p:cNvSpPr>
          <p:nvPr>
            <p:ph type="ftr" sz="quarter" idx="11"/>
          </p:nvPr>
        </p:nvSpPr>
        <p:spPr/>
        <p:txBody>
          <a:bodyPr/>
          <a:lstStyle/>
          <a:p>
            <a:r>
              <a:rPr lang="en-US"/>
              <a:t>Bug Life Cycle</a:t>
            </a:r>
          </a:p>
        </p:txBody>
      </p:sp>
      <p:sp>
        <p:nvSpPr>
          <p:cNvPr id="6" name="Slide Number Placeholder 5">
            <a:extLst>
              <a:ext uri="{FF2B5EF4-FFF2-40B4-BE49-F238E27FC236}">
                <a16:creationId xmlns:a16="http://schemas.microsoft.com/office/drawing/2014/main" id="{04AE2ACA-503F-4BE4-9746-2DBE8D892681}"/>
              </a:ext>
            </a:extLst>
          </p:cNvPr>
          <p:cNvSpPr>
            <a:spLocks noGrp="1"/>
          </p:cNvSpPr>
          <p:nvPr>
            <p:ph type="sldNum" sz="quarter" idx="12"/>
          </p:nvPr>
        </p:nvSpPr>
        <p:spPr/>
        <p:txBody>
          <a:bodyPr/>
          <a:lstStyle/>
          <a:p>
            <a:fld id="{E9510C99-F21E-4369-A2AF-BFA13961D1A4}" type="slidenum">
              <a:rPr lang="en-US" smtClean="0"/>
              <a:t>18</a:t>
            </a:fld>
            <a:endParaRPr lang="en-US"/>
          </a:p>
        </p:txBody>
      </p:sp>
    </p:spTree>
    <p:extLst>
      <p:ext uri="{BB962C8B-B14F-4D97-AF65-F5344CB8AC3E}">
        <p14:creationId xmlns:p14="http://schemas.microsoft.com/office/powerpoint/2010/main" val="3419034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21FB70-52BC-427A-8674-B2AF88BDAB1E}"/>
              </a:ext>
            </a:extLst>
          </p:cNvPr>
          <p:cNvSpPr>
            <a:spLocks noGrp="1"/>
          </p:cNvSpPr>
          <p:nvPr>
            <p:ph type="title"/>
          </p:nvPr>
        </p:nvSpPr>
        <p:spPr>
          <a:xfrm>
            <a:off x="838200" y="588168"/>
            <a:ext cx="10515600" cy="1325563"/>
          </a:xfrm>
        </p:spPr>
        <p:txBody>
          <a:bodyPr>
            <a:normAutofit/>
          </a:bodyPr>
          <a:lstStyle/>
          <a:p>
            <a:pPr algn="ctr"/>
            <a:r>
              <a:rPr lang="en-US" sz="4600" b="1">
                <a:solidFill>
                  <a:srgbClr val="FFFFFF"/>
                </a:solidFill>
              </a:rPr>
              <a:t>Types of ad-hoc testing</a:t>
            </a:r>
            <a:endParaRPr lang="en-US" sz="4600">
              <a:solidFill>
                <a:srgbClr val="FFFFFF"/>
              </a:solidFill>
            </a:endParaRPr>
          </a:p>
        </p:txBody>
      </p:sp>
      <p:sp>
        <p:nvSpPr>
          <p:cNvPr id="3" name="Content Placeholder 2">
            <a:extLst>
              <a:ext uri="{FF2B5EF4-FFF2-40B4-BE49-F238E27FC236}">
                <a16:creationId xmlns:a16="http://schemas.microsoft.com/office/drawing/2014/main" id="{DF48073A-665D-42FC-B21E-329514505AD6}"/>
              </a:ext>
            </a:extLst>
          </p:cNvPr>
          <p:cNvSpPr>
            <a:spLocks noGrp="1"/>
          </p:cNvSpPr>
          <p:nvPr>
            <p:ph idx="1"/>
          </p:nvPr>
        </p:nvSpPr>
        <p:spPr>
          <a:xfrm>
            <a:off x="838200" y="2391568"/>
            <a:ext cx="10515600" cy="3785394"/>
          </a:xfrm>
        </p:spPr>
        <p:txBody>
          <a:bodyPr anchor="ctr">
            <a:normAutofit/>
          </a:bodyPr>
          <a:lstStyle/>
          <a:p>
            <a:r>
              <a:rPr lang="en-US" sz="2200" b="1"/>
              <a:t>Buddy Testing: </a:t>
            </a:r>
            <a:r>
              <a:rPr lang="en-US" sz="2200"/>
              <a:t>Two buddies mutually work on identifying defects in the same module. Mostly one buddy will be from development team and another person will be from testing team. Buddy testing helps the testers develop better test cases and development team can also make design changes early. This testing usually happens after Unit Testing completion.</a:t>
            </a:r>
          </a:p>
          <a:p>
            <a:r>
              <a:rPr lang="en-US" sz="2200" b="1"/>
              <a:t>Pair testing: </a:t>
            </a:r>
            <a:r>
              <a:rPr lang="en-US" sz="2200"/>
              <a:t>Two testers are assigned modules, share ideas and work on the same machines to find defects. One person can execute the tests and another person can take notes on the findings. Roles of the persons can be a tester and scriber during testing.</a:t>
            </a:r>
          </a:p>
          <a:p>
            <a:r>
              <a:rPr lang="en-US" sz="2200" b="1"/>
              <a:t>Monkey Testing:</a:t>
            </a:r>
            <a:r>
              <a:rPr lang="en-US" sz="2200"/>
              <a:t> Randomly test the product or application without test cases with a goal to break the system.</a:t>
            </a:r>
          </a:p>
        </p:txBody>
      </p:sp>
      <p:sp>
        <p:nvSpPr>
          <p:cNvPr id="4" name="Date Placeholder 3">
            <a:extLst>
              <a:ext uri="{FF2B5EF4-FFF2-40B4-BE49-F238E27FC236}">
                <a16:creationId xmlns:a16="http://schemas.microsoft.com/office/drawing/2014/main" id="{5F271CAB-A9F3-4C2D-BB8C-428AE9F60725}"/>
              </a:ext>
            </a:extLst>
          </p:cNvPr>
          <p:cNvSpPr>
            <a:spLocks noGrp="1"/>
          </p:cNvSpPr>
          <p:nvPr>
            <p:ph type="dt" sz="half" idx="10"/>
          </p:nvPr>
        </p:nvSpPr>
        <p:spPr/>
        <p:txBody>
          <a:bodyPr/>
          <a:lstStyle/>
          <a:p>
            <a:fld id="{708C0931-50B5-4E8C-91F8-48AA806844B8}" type="datetime1">
              <a:rPr lang="en-US" smtClean="0"/>
              <a:t>7/14/2020</a:t>
            </a:fld>
            <a:endParaRPr lang="en-US"/>
          </a:p>
        </p:txBody>
      </p:sp>
      <p:sp>
        <p:nvSpPr>
          <p:cNvPr id="5" name="Footer Placeholder 4">
            <a:extLst>
              <a:ext uri="{FF2B5EF4-FFF2-40B4-BE49-F238E27FC236}">
                <a16:creationId xmlns:a16="http://schemas.microsoft.com/office/drawing/2014/main" id="{F535E1B8-17F3-4A68-9A9E-C988527A55D1}"/>
              </a:ext>
            </a:extLst>
          </p:cNvPr>
          <p:cNvSpPr>
            <a:spLocks noGrp="1"/>
          </p:cNvSpPr>
          <p:nvPr>
            <p:ph type="ftr" sz="quarter" idx="11"/>
          </p:nvPr>
        </p:nvSpPr>
        <p:spPr/>
        <p:txBody>
          <a:bodyPr/>
          <a:lstStyle/>
          <a:p>
            <a:r>
              <a:rPr lang="en-US"/>
              <a:t>Bug Life Cycle</a:t>
            </a:r>
          </a:p>
        </p:txBody>
      </p:sp>
      <p:sp>
        <p:nvSpPr>
          <p:cNvPr id="6" name="Slide Number Placeholder 5">
            <a:extLst>
              <a:ext uri="{FF2B5EF4-FFF2-40B4-BE49-F238E27FC236}">
                <a16:creationId xmlns:a16="http://schemas.microsoft.com/office/drawing/2014/main" id="{4C08A0F4-90FA-4B79-8324-E7CB06F13E49}"/>
              </a:ext>
            </a:extLst>
          </p:cNvPr>
          <p:cNvSpPr>
            <a:spLocks noGrp="1"/>
          </p:cNvSpPr>
          <p:nvPr>
            <p:ph type="sldNum" sz="quarter" idx="12"/>
          </p:nvPr>
        </p:nvSpPr>
        <p:spPr/>
        <p:txBody>
          <a:bodyPr/>
          <a:lstStyle/>
          <a:p>
            <a:fld id="{E9510C99-F21E-4369-A2AF-BFA13961D1A4}" type="slidenum">
              <a:rPr lang="en-US" smtClean="0"/>
              <a:t>19</a:t>
            </a:fld>
            <a:endParaRPr lang="en-US"/>
          </a:p>
        </p:txBody>
      </p:sp>
    </p:spTree>
    <p:extLst>
      <p:ext uri="{BB962C8B-B14F-4D97-AF65-F5344CB8AC3E}">
        <p14:creationId xmlns:p14="http://schemas.microsoft.com/office/powerpoint/2010/main" val="1149435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281FCB-02B9-4C8E-AD79-17C697319998}"/>
              </a:ext>
            </a:extLst>
          </p:cNvPr>
          <p:cNvSpPr>
            <a:spLocks noGrp="1"/>
          </p:cNvSpPr>
          <p:nvPr>
            <p:ph type="title"/>
          </p:nvPr>
        </p:nvSpPr>
        <p:spPr>
          <a:xfrm>
            <a:off x="841248" y="502920"/>
            <a:ext cx="10509504" cy="1975104"/>
          </a:xfrm>
        </p:spPr>
        <p:txBody>
          <a:bodyPr anchor="b">
            <a:normAutofit/>
          </a:bodyPr>
          <a:lstStyle/>
          <a:p>
            <a:r>
              <a:rPr lang="en-US" sz="5400"/>
              <a:t>Bug definition</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CF1FEE4-3400-4F00-9021-F226AD9C8507}"/>
              </a:ext>
            </a:extLst>
          </p:cNvPr>
          <p:cNvSpPr>
            <a:spLocks noGrp="1"/>
          </p:cNvSpPr>
          <p:nvPr>
            <p:ph idx="1"/>
          </p:nvPr>
        </p:nvSpPr>
        <p:spPr>
          <a:xfrm>
            <a:off x="841248" y="3328416"/>
            <a:ext cx="10509504" cy="2715768"/>
          </a:xfrm>
        </p:spPr>
        <p:txBody>
          <a:bodyPr>
            <a:normAutofit/>
          </a:bodyPr>
          <a:lstStyle/>
          <a:p>
            <a:r>
              <a:rPr lang="en-US" sz="2200"/>
              <a:t>Definition: Bug can be defined as the abnormal behavior of the software. </a:t>
            </a:r>
          </a:p>
          <a:p>
            <a:r>
              <a:rPr lang="en-US" sz="2200"/>
              <a:t>No software exists without a bug. </a:t>
            </a:r>
          </a:p>
          <a:p>
            <a:r>
              <a:rPr lang="en-US" sz="2200"/>
              <a:t>The elimination of bugs from the software depends upon the efficiency of testing done on the software.  </a:t>
            </a:r>
          </a:p>
          <a:p>
            <a:r>
              <a:rPr lang="en-US" sz="2200"/>
              <a:t>In software development process, the bug has a life cycle. </a:t>
            </a:r>
          </a:p>
          <a:p>
            <a:r>
              <a:rPr lang="en-US" sz="2200"/>
              <a:t>The bug should go through the life cycle to be closed.</a:t>
            </a:r>
          </a:p>
        </p:txBody>
      </p:sp>
      <p:sp>
        <p:nvSpPr>
          <p:cNvPr id="4" name="Date Placeholder 3">
            <a:extLst>
              <a:ext uri="{FF2B5EF4-FFF2-40B4-BE49-F238E27FC236}">
                <a16:creationId xmlns:a16="http://schemas.microsoft.com/office/drawing/2014/main" id="{6FADB47C-BE8B-4A21-AA56-09B665196E7D}"/>
              </a:ext>
            </a:extLst>
          </p:cNvPr>
          <p:cNvSpPr>
            <a:spLocks noGrp="1"/>
          </p:cNvSpPr>
          <p:nvPr>
            <p:ph type="dt" sz="half" idx="10"/>
          </p:nvPr>
        </p:nvSpPr>
        <p:spPr/>
        <p:txBody>
          <a:bodyPr/>
          <a:lstStyle/>
          <a:p>
            <a:fld id="{DDF34FDC-44BC-4EDF-AD1A-24A5408180CF}" type="datetime1">
              <a:rPr lang="en-US" smtClean="0"/>
              <a:t>7/14/2020</a:t>
            </a:fld>
            <a:endParaRPr lang="en-US"/>
          </a:p>
        </p:txBody>
      </p:sp>
      <p:sp>
        <p:nvSpPr>
          <p:cNvPr id="5" name="Footer Placeholder 4">
            <a:extLst>
              <a:ext uri="{FF2B5EF4-FFF2-40B4-BE49-F238E27FC236}">
                <a16:creationId xmlns:a16="http://schemas.microsoft.com/office/drawing/2014/main" id="{E5FB15CD-E9D9-4E23-BDA1-6C407CCA12B5}"/>
              </a:ext>
            </a:extLst>
          </p:cNvPr>
          <p:cNvSpPr>
            <a:spLocks noGrp="1"/>
          </p:cNvSpPr>
          <p:nvPr>
            <p:ph type="ftr" sz="quarter" idx="11"/>
          </p:nvPr>
        </p:nvSpPr>
        <p:spPr/>
        <p:txBody>
          <a:bodyPr/>
          <a:lstStyle/>
          <a:p>
            <a:r>
              <a:rPr lang="en-US"/>
              <a:t>Bug Life Cycle</a:t>
            </a:r>
          </a:p>
        </p:txBody>
      </p:sp>
      <p:sp>
        <p:nvSpPr>
          <p:cNvPr id="6" name="Slide Number Placeholder 5">
            <a:extLst>
              <a:ext uri="{FF2B5EF4-FFF2-40B4-BE49-F238E27FC236}">
                <a16:creationId xmlns:a16="http://schemas.microsoft.com/office/drawing/2014/main" id="{EC3C3DC9-0722-4921-8C2C-AAB0794F0185}"/>
              </a:ext>
            </a:extLst>
          </p:cNvPr>
          <p:cNvSpPr>
            <a:spLocks noGrp="1"/>
          </p:cNvSpPr>
          <p:nvPr>
            <p:ph type="sldNum" sz="quarter" idx="12"/>
          </p:nvPr>
        </p:nvSpPr>
        <p:spPr/>
        <p:txBody>
          <a:bodyPr/>
          <a:lstStyle/>
          <a:p>
            <a:fld id="{EFE52016-23E8-4BF8-BC65-1429E09B720F}" type="slidenum">
              <a:rPr lang="en-US" smtClean="0"/>
              <a:t>2</a:t>
            </a:fld>
            <a:endParaRPr lang="en-US"/>
          </a:p>
        </p:txBody>
      </p:sp>
    </p:spTree>
    <p:extLst>
      <p:ext uri="{BB962C8B-B14F-4D97-AF65-F5344CB8AC3E}">
        <p14:creationId xmlns:p14="http://schemas.microsoft.com/office/powerpoint/2010/main" val="1428542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E02B5-801A-4A77-B968-271E12F80FED}"/>
              </a:ext>
            </a:extLst>
          </p:cNvPr>
          <p:cNvSpPr>
            <a:spLocks noGrp="1"/>
          </p:cNvSpPr>
          <p:nvPr>
            <p:ph type="title"/>
          </p:nvPr>
        </p:nvSpPr>
        <p:spPr>
          <a:xfrm>
            <a:off x="841248" y="426720"/>
            <a:ext cx="10506456" cy="1919141"/>
          </a:xfrm>
        </p:spPr>
        <p:txBody>
          <a:bodyPr anchor="b">
            <a:normAutofit/>
          </a:bodyPr>
          <a:lstStyle/>
          <a:p>
            <a:r>
              <a:rPr lang="en-US" sz="6000"/>
              <a:t>Defect Logging</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A8993EF-BC77-474E-AA66-8F24F192CE3C}"/>
              </a:ext>
            </a:extLst>
          </p:cNvPr>
          <p:cNvSpPr>
            <a:spLocks noGrp="1"/>
          </p:cNvSpPr>
          <p:nvPr>
            <p:ph idx="1"/>
          </p:nvPr>
        </p:nvSpPr>
        <p:spPr>
          <a:xfrm>
            <a:off x="841248" y="3337269"/>
            <a:ext cx="10509504" cy="2905686"/>
          </a:xfrm>
        </p:spPr>
        <p:txBody>
          <a:bodyPr>
            <a:normAutofit/>
          </a:bodyPr>
          <a:lstStyle/>
          <a:p>
            <a:r>
              <a:rPr lang="en-US" sz="2200"/>
              <a:t>The Life Cycle varies from organization to organization and is governed by the software testing process the organization or project follows and/or the Defect tracking tool is being used</a:t>
            </a:r>
          </a:p>
          <a:p>
            <a:r>
              <a:rPr lang="en-US" sz="2200"/>
              <a:t>Bug life cycle begins when a programmer, software developer or architect makes unintentional software defect i.e. bug and ends when the bug is fixed and no longer in existence.</a:t>
            </a:r>
          </a:p>
        </p:txBody>
      </p:sp>
      <p:sp>
        <p:nvSpPr>
          <p:cNvPr id="4" name="Date Placeholder 3">
            <a:extLst>
              <a:ext uri="{FF2B5EF4-FFF2-40B4-BE49-F238E27FC236}">
                <a16:creationId xmlns:a16="http://schemas.microsoft.com/office/drawing/2014/main" id="{2E8DE2CA-C12B-4240-B2CA-07B05F577BCA}"/>
              </a:ext>
            </a:extLst>
          </p:cNvPr>
          <p:cNvSpPr>
            <a:spLocks noGrp="1"/>
          </p:cNvSpPr>
          <p:nvPr>
            <p:ph type="dt" sz="half" idx="10"/>
          </p:nvPr>
        </p:nvSpPr>
        <p:spPr/>
        <p:txBody>
          <a:bodyPr/>
          <a:lstStyle/>
          <a:p>
            <a:fld id="{233793DB-7123-4041-AC31-2804905785BF}" type="datetime1">
              <a:rPr lang="en-US" smtClean="0"/>
              <a:t>7/14/2020</a:t>
            </a:fld>
            <a:endParaRPr lang="en-US"/>
          </a:p>
        </p:txBody>
      </p:sp>
      <p:sp>
        <p:nvSpPr>
          <p:cNvPr id="5" name="Footer Placeholder 4">
            <a:extLst>
              <a:ext uri="{FF2B5EF4-FFF2-40B4-BE49-F238E27FC236}">
                <a16:creationId xmlns:a16="http://schemas.microsoft.com/office/drawing/2014/main" id="{CF6086A6-B158-47F4-9B80-3B67398FA135}"/>
              </a:ext>
            </a:extLst>
          </p:cNvPr>
          <p:cNvSpPr>
            <a:spLocks noGrp="1"/>
          </p:cNvSpPr>
          <p:nvPr>
            <p:ph type="ftr" sz="quarter" idx="11"/>
          </p:nvPr>
        </p:nvSpPr>
        <p:spPr/>
        <p:txBody>
          <a:bodyPr/>
          <a:lstStyle/>
          <a:p>
            <a:r>
              <a:rPr lang="en-US"/>
              <a:t>Bug Life Cycle</a:t>
            </a:r>
          </a:p>
        </p:txBody>
      </p:sp>
      <p:sp>
        <p:nvSpPr>
          <p:cNvPr id="6" name="Slide Number Placeholder 5">
            <a:extLst>
              <a:ext uri="{FF2B5EF4-FFF2-40B4-BE49-F238E27FC236}">
                <a16:creationId xmlns:a16="http://schemas.microsoft.com/office/drawing/2014/main" id="{B79ABD3C-2BB5-40EB-825A-AB6DE601659A}"/>
              </a:ext>
            </a:extLst>
          </p:cNvPr>
          <p:cNvSpPr>
            <a:spLocks noGrp="1"/>
          </p:cNvSpPr>
          <p:nvPr>
            <p:ph type="sldNum" sz="quarter" idx="12"/>
          </p:nvPr>
        </p:nvSpPr>
        <p:spPr/>
        <p:txBody>
          <a:bodyPr/>
          <a:lstStyle/>
          <a:p>
            <a:fld id="{EFE52016-23E8-4BF8-BC65-1429E09B720F}" type="slidenum">
              <a:rPr lang="en-US" smtClean="0"/>
              <a:t>3</a:t>
            </a:fld>
            <a:endParaRPr lang="en-US"/>
          </a:p>
        </p:txBody>
      </p:sp>
    </p:spTree>
    <p:extLst>
      <p:ext uri="{BB962C8B-B14F-4D97-AF65-F5344CB8AC3E}">
        <p14:creationId xmlns:p14="http://schemas.microsoft.com/office/powerpoint/2010/main" val="467697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0">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0E58B-4CA7-491D-899F-22E6E1277D5B}"/>
              </a:ext>
            </a:extLst>
          </p:cNvPr>
          <p:cNvSpPr>
            <a:spLocks noGrp="1"/>
          </p:cNvSpPr>
          <p:nvPr>
            <p:ph type="title"/>
          </p:nvPr>
        </p:nvSpPr>
        <p:spPr>
          <a:xfrm>
            <a:off x="838200" y="631825"/>
            <a:ext cx="10515600" cy="1325563"/>
          </a:xfrm>
        </p:spPr>
        <p:txBody>
          <a:bodyPr>
            <a:normAutofit/>
          </a:bodyPr>
          <a:lstStyle/>
          <a:p>
            <a:r>
              <a:rPr lang="en-US"/>
              <a:t>Different stages of bug status</a:t>
            </a:r>
          </a:p>
        </p:txBody>
      </p:sp>
      <p:sp>
        <p:nvSpPr>
          <p:cNvPr id="24" name="Content Placeholder 2">
            <a:extLst>
              <a:ext uri="{FF2B5EF4-FFF2-40B4-BE49-F238E27FC236}">
                <a16:creationId xmlns:a16="http://schemas.microsoft.com/office/drawing/2014/main" id="{B5654A0D-6B1E-4264-9FC9-B8230BD7191F}"/>
              </a:ext>
            </a:extLst>
          </p:cNvPr>
          <p:cNvSpPr>
            <a:spLocks noGrp="1"/>
          </p:cNvSpPr>
          <p:nvPr>
            <p:ph idx="1"/>
          </p:nvPr>
        </p:nvSpPr>
        <p:spPr>
          <a:xfrm>
            <a:off x="838200" y="2057400"/>
            <a:ext cx="10515600" cy="3871762"/>
          </a:xfrm>
        </p:spPr>
        <p:txBody>
          <a:bodyPr>
            <a:normAutofit/>
          </a:bodyPr>
          <a:lstStyle/>
          <a:p>
            <a:r>
              <a:rPr lang="en-US" sz="1100" b="1"/>
              <a:t>New:</a:t>
            </a:r>
            <a:r>
              <a:rPr lang="en-US" sz="1100"/>
              <a:t> When a bug is found and not yet approved then it comes under the category of “New”.</a:t>
            </a:r>
          </a:p>
          <a:p>
            <a:r>
              <a:rPr lang="en-US" sz="1100" b="1"/>
              <a:t>Open: </a:t>
            </a:r>
            <a:r>
              <a:rPr lang="en-US" sz="1100"/>
              <a:t>After a bug is detected by tester it is passed to lead tester. He approves that bug is genuine or not and changes its status to “Open”.</a:t>
            </a:r>
          </a:p>
          <a:p>
            <a:r>
              <a:rPr lang="en-US" sz="1100" b="1"/>
              <a:t>Assign: </a:t>
            </a:r>
            <a:r>
              <a:rPr lang="en-US" sz="1100"/>
              <a:t>Once a bug is in Open category then it is allotted to corresponding developer. This is the time when status of bug is changed to “Assign”.</a:t>
            </a:r>
          </a:p>
          <a:p>
            <a:r>
              <a:rPr lang="en-US" sz="1100" b="1"/>
              <a:t>Test: </a:t>
            </a:r>
            <a:r>
              <a:rPr lang="en-US" sz="1100"/>
              <a:t>When developer fixes the bug and allotted the software to tester for further approval and verification. He changes the status of the bug to “Test”.</a:t>
            </a:r>
          </a:p>
          <a:p>
            <a:r>
              <a:rPr lang="en-US" sz="1100" b="1"/>
              <a:t>Deferred: </a:t>
            </a:r>
            <a:r>
              <a:rPr lang="en-US" sz="1100"/>
              <a:t>This is state when bug is expected to resolve in next release but not fixed yet. The reasons may be low priority or lack of time to release. This status is known as “Deferred”.</a:t>
            </a:r>
          </a:p>
          <a:p>
            <a:r>
              <a:rPr lang="en-US" sz="1100" b="1"/>
              <a:t>Rejected: </a:t>
            </a:r>
            <a:r>
              <a:rPr lang="en-US" sz="1100"/>
              <a:t>If developer itself found that bug is not genuine then he assigns bug to the category of “Rejected”.</a:t>
            </a:r>
          </a:p>
          <a:p>
            <a:r>
              <a:rPr lang="en-US" sz="1100" b="1"/>
              <a:t>Duplicate: </a:t>
            </a:r>
            <a:r>
              <a:rPr lang="en-US" sz="1100"/>
              <a:t>If it is found that bug is repeated with name or concept then one of them is assigned to the status of “Duplicate”.</a:t>
            </a:r>
          </a:p>
          <a:p>
            <a:r>
              <a:rPr lang="en-US" sz="1100" b="1"/>
              <a:t>Verified: </a:t>
            </a:r>
            <a:r>
              <a:rPr lang="en-US" sz="1100"/>
              <a:t>Once the bug is fixed then it comes under “Test” status and allotted to software tester. If software tester approves that it is fixed now then it comes under status of “Verified”.</a:t>
            </a:r>
          </a:p>
          <a:p>
            <a:r>
              <a:rPr lang="en-US" sz="1100" b="1"/>
              <a:t>Re-opened: </a:t>
            </a:r>
            <a:r>
              <a:rPr lang="en-US" sz="1100"/>
              <a:t>If the bug still exists after developer submitted it to fixed then software tester assigns this type of bug to the category “Re-opened”. Now, bug will pass again through the entire life cycle.</a:t>
            </a:r>
          </a:p>
          <a:p>
            <a:r>
              <a:rPr lang="en-US" sz="1100" b="1"/>
              <a:t>Closed: </a:t>
            </a:r>
            <a:r>
              <a:rPr lang="en-US" sz="1100"/>
              <a:t>When the bug is fixed, it is transferred to software tester for approval. If software tester finds that bug no longer exists then he submits it to “Closed”.</a:t>
            </a:r>
          </a:p>
          <a:p>
            <a:endParaRPr lang="en-US" sz="1100"/>
          </a:p>
        </p:txBody>
      </p:sp>
      <p:sp>
        <p:nvSpPr>
          <p:cNvPr id="3" name="Date Placeholder 2">
            <a:extLst>
              <a:ext uri="{FF2B5EF4-FFF2-40B4-BE49-F238E27FC236}">
                <a16:creationId xmlns:a16="http://schemas.microsoft.com/office/drawing/2014/main" id="{46614A42-B75F-4868-B061-43D320B3E2CC}"/>
              </a:ext>
            </a:extLst>
          </p:cNvPr>
          <p:cNvSpPr>
            <a:spLocks noGrp="1"/>
          </p:cNvSpPr>
          <p:nvPr>
            <p:ph type="dt" sz="half" idx="10"/>
          </p:nvPr>
        </p:nvSpPr>
        <p:spPr/>
        <p:txBody>
          <a:bodyPr/>
          <a:lstStyle/>
          <a:p>
            <a:fld id="{C45B71B9-0FAB-4AC5-BCCF-7F167496C4D2}" type="datetime1">
              <a:rPr lang="en-US" smtClean="0"/>
              <a:t>7/14/2020</a:t>
            </a:fld>
            <a:endParaRPr lang="en-US"/>
          </a:p>
        </p:txBody>
      </p:sp>
      <p:sp>
        <p:nvSpPr>
          <p:cNvPr id="4" name="Footer Placeholder 3">
            <a:extLst>
              <a:ext uri="{FF2B5EF4-FFF2-40B4-BE49-F238E27FC236}">
                <a16:creationId xmlns:a16="http://schemas.microsoft.com/office/drawing/2014/main" id="{70C907D9-4F5C-48D9-9F28-0DC1A4802E41}"/>
              </a:ext>
            </a:extLst>
          </p:cNvPr>
          <p:cNvSpPr>
            <a:spLocks noGrp="1"/>
          </p:cNvSpPr>
          <p:nvPr>
            <p:ph type="ftr" sz="quarter" idx="11"/>
          </p:nvPr>
        </p:nvSpPr>
        <p:spPr/>
        <p:txBody>
          <a:bodyPr/>
          <a:lstStyle/>
          <a:p>
            <a:r>
              <a:rPr lang="en-US"/>
              <a:t>Bug Life Cycle</a:t>
            </a:r>
          </a:p>
        </p:txBody>
      </p:sp>
      <p:sp>
        <p:nvSpPr>
          <p:cNvPr id="5" name="Slide Number Placeholder 4">
            <a:extLst>
              <a:ext uri="{FF2B5EF4-FFF2-40B4-BE49-F238E27FC236}">
                <a16:creationId xmlns:a16="http://schemas.microsoft.com/office/drawing/2014/main" id="{EF85DDF4-431D-4AB7-BFC9-A3E067D8BFD4}"/>
              </a:ext>
            </a:extLst>
          </p:cNvPr>
          <p:cNvSpPr>
            <a:spLocks noGrp="1"/>
          </p:cNvSpPr>
          <p:nvPr>
            <p:ph type="sldNum" sz="quarter" idx="12"/>
          </p:nvPr>
        </p:nvSpPr>
        <p:spPr/>
        <p:txBody>
          <a:bodyPr/>
          <a:lstStyle/>
          <a:p>
            <a:fld id="{EFE52016-23E8-4BF8-BC65-1429E09B720F}" type="slidenum">
              <a:rPr lang="en-US" smtClean="0"/>
              <a:t>4</a:t>
            </a:fld>
            <a:endParaRPr lang="en-US"/>
          </a:p>
        </p:txBody>
      </p:sp>
    </p:spTree>
    <p:extLst>
      <p:ext uri="{BB962C8B-B14F-4D97-AF65-F5344CB8AC3E}">
        <p14:creationId xmlns:p14="http://schemas.microsoft.com/office/powerpoint/2010/main" val="1984745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0E9569-68E2-45C2-9FB6-A148B91516F0}"/>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a:t>Bug Life Cycle diagram</a:t>
            </a:r>
          </a:p>
        </p:txBody>
      </p:sp>
      <p:sp>
        <p:nvSpPr>
          <p:cNvPr id="193" name="Rectangle 19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Rectangle 19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4FE0E14E-D458-493B-8ECD-5CB2D7EFD56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246" r="963" b="1"/>
          <a:stretch/>
        </p:blipFill>
        <p:spPr bwMode="auto">
          <a:xfrm>
            <a:off x="545238" y="858525"/>
            <a:ext cx="7608304" cy="5211906"/>
          </a:xfrm>
          <a:prstGeom prst="rect">
            <a:avLst/>
          </a:prstGeom>
          <a:noFill/>
          <a:extLst>
            <a:ext uri="{909E8E84-426E-40DD-AFC4-6F175D3DCCD1}">
              <a14:hiddenFill xmlns:a14="http://schemas.microsoft.com/office/drawing/2010/main">
                <a:solidFill>
                  <a:srgbClr val="FFFFFF"/>
                </a:solidFill>
              </a14:hiddenFill>
            </a:ext>
          </a:extLst>
        </p:spPr>
      </p:pic>
      <p:sp>
        <p:nvSpPr>
          <p:cNvPr id="195" name="Rectangle 19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86D46F39-CB18-4250-9AD9-449B54F1D2C9}"/>
              </a:ext>
            </a:extLst>
          </p:cNvPr>
          <p:cNvSpPr>
            <a:spLocks noGrp="1"/>
          </p:cNvSpPr>
          <p:nvPr>
            <p:ph type="dt" sz="half" idx="10"/>
          </p:nvPr>
        </p:nvSpPr>
        <p:spPr/>
        <p:txBody>
          <a:bodyPr/>
          <a:lstStyle/>
          <a:p>
            <a:fld id="{3E0F4F33-9FA7-442E-B7FA-74DF7ECFD8B2}" type="datetime1">
              <a:rPr lang="en-US" smtClean="0"/>
              <a:t>7/14/2020</a:t>
            </a:fld>
            <a:endParaRPr lang="en-US"/>
          </a:p>
        </p:txBody>
      </p:sp>
      <p:sp>
        <p:nvSpPr>
          <p:cNvPr id="4" name="Footer Placeholder 3">
            <a:extLst>
              <a:ext uri="{FF2B5EF4-FFF2-40B4-BE49-F238E27FC236}">
                <a16:creationId xmlns:a16="http://schemas.microsoft.com/office/drawing/2014/main" id="{84FE7DAA-FA65-49BE-9756-CE036E335712}"/>
              </a:ext>
            </a:extLst>
          </p:cNvPr>
          <p:cNvSpPr>
            <a:spLocks noGrp="1"/>
          </p:cNvSpPr>
          <p:nvPr>
            <p:ph type="ftr" sz="quarter" idx="11"/>
          </p:nvPr>
        </p:nvSpPr>
        <p:spPr/>
        <p:txBody>
          <a:bodyPr/>
          <a:lstStyle/>
          <a:p>
            <a:r>
              <a:rPr lang="en-US"/>
              <a:t>Bug Life Cycle</a:t>
            </a:r>
          </a:p>
        </p:txBody>
      </p:sp>
      <p:sp>
        <p:nvSpPr>
          <p:cNvPr id="5" name="Slide Number Placeholder 4">
            <a:extLst>
              <a:ext uri="{FF2B5EF4-FFF2-40B4-BE49-F238E27FC236}">
                <a16:creationId xmlns:a16="http://schemas.microsoft.com/office/drawing/2014/main" id="{6923A878-FA41-47B9-A5F3-9B98321567BB}"/>
              </a:ext>
            </a:extLst>
          </p:cNvPr>
          <p:cNvSpPr>
            <a:spLocks noGrp="1"/>
          </p:cNvSpPr>
          <p:nvPr>
            <p:ph type="sldNum" sz="quarter" idx="12"/>
          </p:nvPr>
        </p:nvSpPr>
        <p:spPr/>
        <p:txBody>
          <a:bodyPr/>
          <a:lstStyle/>
          <a:p>
            <a:fld id="{EFE52016-23E8-4BF8-BC65-1429E09B720F}" type="slidenum">
              <a:rPr lang="en-US" smtClean="0"/>
              <a:t>5</a:t>
            </a:fld>
            <a:endParaRPr lang="en-US"/>
          </a:p>
        </p:txBody>
      </p:sp>
    </p:spTree>
    <p:extLst>
      <p:ext uri="{BB962C8B-B14F-4D97-AF65-F5344CB8AC3E}">
        <p14:creationId xmlns:p14="http://schemas.microsoft.com/office/powerpoint/2010/main" val="1256736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26642-A9FC-4097-8C58-2EC11B14E314}"/>
              </a:ext>
            </a:extLst>
          </p:cNvPr>
          <p:cNvSpPr>
            <a:spLocks noGrp="1"/>
          </p:cNvSpPr>
          <p:nvPr>
            <p:ph type="title"/>
          </p:nvPr>
        </p:nvSpPr>
        <p:spPr>
          <a:xfrm>
            <a:off x="841248" y="334644"/>
            <a:ext cx="10509504" cy="1076914"/>
          </a:xfrm>
        </p:spPr>
        <p:txBody>
          <a:bodyPr anchor="ctr">
            <a:normAutofit/>
          </a:bodyPr>
          <a:lstStyle/>
          <a:p>
            <a:r>
              <a:rPr lang="en-US" sz="4000"/>
              <a:t>Guidelines For Implementing Defect Life Cycle</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31D20AE1-90BF-455D-B079-C88742EB866F}"/>
              </a:ext>
            </a:extLst>
          </p:cNvPr>
          <p:cNvGraphicFramePr>
            <a:graphicFrameLocks noGrp="1"/>
          </p:cNvGraphicFramePr>
          <p:nvPr>
            <p:ph idx="1"/>
            <p:extLst>
              <p:ext uri="{D42A27DB-BD31-4B8C-83A1-F6EECF244321}">
                <p14:modId xmlns:p14="http://schemas.microsoft.com/office/powerpoint/2010/main" val="1518316516"/>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0F7B16AB-7863-459B-9FC6-72C5D6284E9E}"/>
              </a:ext>
            </a:extLst>
          </p:cNvPr>
          <p:cNvSpPr>
            <a:spLocks noGrp="1"/>
          </p:cNvSpPr>
          <p:nvPr>
            <p:ph type="dt" sz="half" idx="10"/>
          </p:nvPr>
        </p:nvSpPr>
        <p:spPr/>
        <p:txBody>
          <a:bodyPr/>
          <a:lstStyle/>
          <a:p>
            <a:fld id="{F435633C-9538-4823-82D0-1577F49106BB}" type="datetime1">
              <a:rPr lang="en-US" smtClean="0"/>
              <a:t>7/14/2020</a:t>
            </a:fld>
            <a:endParaRPr lang="en-US"/>
          </a:p>
        </p:txBody>
      </p:sp>
      <p:sp>
        <p:nvSpPr>
          <p:cNvPr id="4" name="Footer Placeholder 3">
            <a:extLst>
              <a:ext uri="{FF2B5EF4-FFF2-40B4-BE49-F238E27FC236}">
                <a16:creationId xmlns:a16="http://schemas.microsoft.com/office/drawing/2014/main" id="{7203A315-BD61-4AB3-A9C7-A5C93B5D19F7}"/>
              </a:ext>
            </a:extLst>
          </p:cNvPr>
          <p:cNvSpPr>
            <a:spLocks noGrp="1"/>
          </p:cNvSpPr>
          <p:nvPr>
            <p:ph type="ftr" sz="quarter" idx="11"/>
          </p:nvPr>
        </p:nvSpPr>
        <p:spPr/>
        <p:txBody>
          <a:bodyPr/>
          <a:lstStyle/>
          <a:p>
            <a:r>
              <a:rPr lang="en-US"/>
              <a:t>Bug Life Cycle</a:t>
            </a:r>
          </a:p>
        </p:txBody>
      </p:sp>
      <p:sp>
        <p:nvSpPr>
          <p:cNvPr id="6" name="Slide Number Placeholder 5">
            <a:extLst>
              <a:ext uri="{FF2B5EF4-FFF2-40B4-BE49-F238E27FC236}">
                <a16:creationId xmlns:a16="http://schemas.microsoft.com/office/drawing/2014/main" id="{23AB4B5C-344A-4E4B-9618-D32221FE339E}"/>
              </a:ext>
            </a:extLst>
          </p:cNvPr>
          <p:cNvSpPr>
            <a:spLocks noGrp="1"/>
          </p:cNvSpPr>
          <p:nvPr>
            <p:ph type="sldNum" sz="quarter" idx="12"/>
          </p:nvPr>
        </p:nvSpPr>
        <p:spPr/>
        <p:txBody>
          <a:bodyPr/>
          <a:lstStyle/>
          <a:p>
            <a:fld id="{EFE52016-23E8-4BF8-BC65-1429E09B720F}" type="slidenum">
              <a:rPr lang="en-US" smtClean="0"/>
              <a:t>6</a:t>
            </a:fld>
            <a:endParaRPr lang="en-US"/>
          </a:p>
        </p:txBody>
      </p:sp>
    </p:spTree>
    <p:extLst>
      <p:ext uri="{BB962C8B-B14F-4D97-AF65-F5344CB8AC3E}">
        <p14:creationId xmlns:p14="http://schemas.microsoft.com/office/powerpoint/2010/main" val="2440006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128329-4D04-4B65-B2AE-2BD23B2F305F}"/>
              </a:ext>
            </a:extLst>
          </p:cNvPr>
          <p:cNvSpPr>
            <a:spLocks noGrp="1"/>
          </p:cNvSpPr>
          <p:nvPr>
            <p:ph type="title"/>
          </p:nvPr>
        </p:nvSpPr>
        <p:spPr>
          <a:xfrm>
            <a:off x="808638" y="386930"/>
            <a:ext cx="9236700" cy="1188950"/>
          </a:xfrm>
        </p:spPr>
        <p:txBody>
          <a:bodyPr anchor="b">
            <a:normAutofit/>
          </a:bodyPr>
          <a:lstStyle/>
          <a:p>
            <a:r>
              <a:rPr lang="en-US" sz="5000"/>
              <a:t>Important questions and answers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9FD267-D394-43BD-95D9-A36CE2A024C0}"/>
              </a:ext>
            </a:extLst>
          </p:cNvPr>
          <p:cNvSpPr>
            <a:spLocks noGrp="1"/>
          </p:cNvSpPr>
          <p:nvPr>
            <p:ph idx="1"/>
          </p:nvPr>
        </p:nvSpPr>
        <p:spPr>
          <a:xfrm>
            <a:off x="793660" y="2599509"/>
            <a:ext cx="10143668" cy="3435531"/>
          </a:xfrm>
        </p:spPr>
        <p:txBody>
          <a:bodyPr anchor="ctr">
            <a:normAutofit/>
          </a:bodyPr>
          <a:lstStyle/>
          <a:p>
            <a:r>
              <a:rPr lang="en-US" sz="1300" b="1"/>
              <a:t>Q #1) What is a defect in the perspective of Software Testing?</a:t>
            </a:r>
            <a:endParaRPr lang="en-US" sz="1300"/>
          </a:p>
          <a:p>
            <a:r>
              <a:rPr lang="en-US" sz="1300" b="1"/>
              <a:t>Answer:</a:t>
            </a:r>
            <a:r>
              <a:rPr lang="en-US" sz="1300"/>
              <a:t> A defect is any kind of flaw or error in the application that is restricting the normal flow of an application by mismatching the expected behavior of an application with the actual one.</a:t>
            </a:r>
          </a:p>
          <a:p>
            <a:r>
              <a:rPr lang="en-US" sz="1300" b="1"/>
              <a:t>Q #2) What is the major difference between Error, Defect, and Failure?</a:t>
            </a:r>
            <a:endParaRPr lang="en-US" sz="1300"/>
          </a:p>
          <a:p>
            <a:r>
              <a:rPr lang="en-US" sz="1300" b="1"/>
              <a:t>Answer: Error: </a:t>
            </a:r>
            <a:r>
              <a:rPr lang="en-US" sz="1300"/>
              <a:t>If the developers find that there is a mismatch in the actual and expected behavior of an application in the development phase then they call it an Error.</a:t>
            </a:r>
          </a:p>
          <a:p>
            <a:r>
              <a:rPr lang="en-US" sz="1300" b="1"/>
              <a:t>Defect:</a:t>
            </a:r>
            <a:r>
              <a:rPr lang="en-US" sz="1300"/>
              <a:t> If testers find a mismatch in the actual and expected behavior of an application in the testing phase then they call it as a Defect.</a:t>
            </a:r>
          </a:p>
          <a:p>
            <a:r>
              <a:rPr lang="en-US" sz="1300" b="1"/>
              <a:t>Failure:</a:t>
            </a:r>
            <a:r>
              <a:rPr lang="en-US" sz="1300"/>
              <a:t> If customers or end-users find a mismatch in the actual and expected behavior of an application in the production phase then they call it a Failure.</a:t>
            </a:r>
          </a:p>
          <a:p>
            <a:r>
              <a:rPr lang="en-US" sz="1300" b="1"/>
              <a:t>Q #3) What is the status of a defect when it is initially found?</a:t>
            </a:r>
            <a:endParaRPr lang="en-US" sz="1300"/>
          </a:p>
          <a:p>
            <a:r>
              <a:rPr lang="en-US" sz="1300" b="1"/>
              <a:t>Answer:</a:t>
            </a:r>
            <a:r>
              <a:rPr lang="en-US" sz="1300"/>
              <a:t> When a new defect is found, it is in ‘New’ state. This is the initial state of a newly found defect.</a:t>
            </a:r>
          </a:p>
          <a:p>
            <a:endParaRPr lang="en-US" sz="1300"/>
          </a:p>
        </p:txBody>
      </p:sp>
      <p:sp>
        <p:nvSpPr>
          <p:cNvPr id="4" name="Date Placeholder 3">
            <a:extLst>
              <a:ext uri="{FF2B5EF4-FFF2-40B4-BE49-F238E27FC236}">
                <a16:creationId xmlns:a16="http://schemas.microsoft.com/office/drawing/2014/main" id="{577C6716-0EFB-4BAF-81AA-1D5DA987958B}"/>
              </a:ext>
            </a:extLst>
          </p:cNvPr>
          <p:cNvSpPr>
            <a:spLocks noGrp="1"/>
          </p:cNvSpPr>
          <p:nvPr>
            <p:ph type="dt" sz="half" idx="10"/>
          </p:nvPr>
        </p:nvSpPr>
        <p:spPr/>
        <p:txBody>
          <a:bodyPr/>
          <a:lstStyle/>
          <a:p>
            <a:fld id="{FD375E41-C786-4552-86A3-03255ECB2222}" type="datetime1">
              <a:rPr lang="en-US" smtClean="0"/>
              <a:t>7/14/2020</a:t>
            </a:fld>
            <a:endParaRPr lang="en-US"/>
          </a:p>
        </p:txBody>
      </p:sp>
      <p:sp>
        <p:nvSpPr>
          <p:cNvPr id="5" name="Footer Placeholder 4">
            <a:extLst>
              <a:ext uri="{FF2B5EF4-FFF2-40B4-BE49-F238E27FC236}">
                <a16:creationId xmlns:a16="http://schemas.microsoft.com/office/drawing/2014/main" id="{2D20E972-444F-4ED0-9021-768D1CF84C14}"/>
              </a:ext>
            </a:extLst>
          </p:cNvPr>
          <p:cNvSpPr>
            <a:spLocks noGrp="1"/>
          </p:cNvSpPr>
          <p:nvPr>
            <p:ph type="ftr" sz="quarter" idx="11"/>
          </p:nvPr>
        </p:nvSpPr>
        <p:spPr/>
        <p:txBody>
          <a:bodyPr/>
          <a:lstStyle/>
          <a:p>
            <a:r>
              <a:rPr lang="en-US"/>
              <a:t>Bug Life Cycle</a:t>
            </a:r>
          </a:p>
        </p:txBody>
      </p:sp>
      <p:sp>
        <p:nvSpPr>
          <p:cNvPr id="6" name="Slide Number Placeholder 5">
            <a:extLst>
              <a:ext uri="{FF2B5EF4-FFF2-40B4-BE49-F238E27FC236}">
                <a16:creationId xmlns:a16="http://schemas.microsoft.com/office/drawing/2014/main" id="{848AAB33-B8C3-4963-BC25-0C2D73222A9B}"/>
              </a:ext>
            </a:extLst>
          </p:cNvPr>
          <p:cNvSpPr>
            <a:spLocks noGrp="1"/>
          </p:cNvSpPr>
          <p:nvPr>
            <p:ph type="sldNum" sz="quarter" idx="12"/>
          </p:nvPr>
        </p:nvSpPr>
        <p:spPr/>
        <p:txBody>
          <a:bodyPr/>
          <a:lstStyle/>
          <a:p>
            <a:fld id="{EFE52016-23E8-4BF8-BC65-1429E09B720F}" type="slidenum">
              <a:rPr lang="en-US" smtClean="0"/>
              <a:t>7</a:t>
            </a:fld>
            <a:endParaRPr lang="en-US"/>
          </a:p>
        </p:txBody>
      </p:sp>
    </p:spTree>
    <p:extLst>
      <p:ext uri="{BB962C8B-B14F-4D97-AF65-F5344CB8AC3E}">
        <p14:creationId xmlns:p14="http://schemas.microsoft.com/office/powerpoint/2010/main" val="2419276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C5A69D-4CC0-4E14-8043-9C7BBE39CCDF}"/>
              </a:ext>
            </a:extLst>
          </p:cNvPr>
          <p:cNvSpPr>
            <a:spLocks noGrp="1"/>
          </p:cNvSpPr>
          <p:nvPr>
            <p:ph type="title"/>
          </p:nvPr>
        </p:nvSpPr>
        <p:spPr>
          <a:xfrm>
            <a:off x="808638" y="386930"/>
            <a:ext cx="9236700" cy="1188950"/>
          </a:xfrm>
        </p:spPr>
        <p:txBody>
          <a:bodyPr anchor="b">
            <a:normAutofit/>
          </a:bodyPr>
          <a:lstStyle/>
          <a:p>
            <a:r>
              <a:rPr lang="en-US" sz="5000"/>
              <a:t>Continue questions and answers1</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49CF4F-583C-4C7D-876D-5A7D5D5378FD}"/>
              </a:ext>
            </a:extLst>
          </p:cNvPr>
          <p:cNvSpPr>
            <a:spLocks noGrp="1"/>
          </p:cNvSpPr>
          <p:nvPr>
            <p:ph idx="1"/>
          </p:nvPr>
        </p:nvSpPr>
        <p:spPr>
          <a:xfrm>
            <a:off x="793660" y="2599509"/>
            <a:ext cx="10143668" cy="3435531"/>
          </a:xfrm>
        </p:spPr>
        <p:txBody>
          <a:bodyPr anchor="ctr">
            <a:normAutofit/>
          </a:bodyPr>
          <a:lstStyle/>
          <a:p>
            <a:r>
              <a:rPr lang="en-US" sz="1500" b="1"/>
              <a:t>Q #4) What are the different states of a defect in the defect life cycle when a defect is approved and fixed by a developer?</a:t>
            </a:r>
            <a:endParaRPr lang="en-US" sz="1500"/>
          </a:p>
          <a:p>
            <a:r>
              <a:rPr lang="en-US" sz="1500" b="1"/>
              <a:t>Answer:</a:t>
            </a:r>
            <a:r>
              <a:rPr lang="en-US" sz="1500"/>
              <a:t> Different states of a defect, in this case, are New, Assigned, Open, Fixed, Pending Retest, Retest, Verified, and Closed.</a:t>
            </a:r>
          </a:p>
          <a:p>
            <a:r>
              <a:rPr lang="en-US" sz="1500" b="1"/>
              <a:t>Q #5) What happens if a tester still finds an issue in the defect that is fixed by a developer?</a:t>
            </a:r>
            <a:endParaRPr lang="en-US" sz="1500"/>
          </a:p>
          <a:p>
            <a:r>
              <a:rPr lang="en-US" sz="1500" b="1"/>
              <a:t>Answer:</a:t>
            </a:r>
            <a:r>
              <a:rPr lang="en-US" sz="1500"/>
              <a:t> The tester can mark the state of the defect as ‘Reopen’ if he still finds an issue in the fixed defect and the defect gets assigned to a developer for retesting.</a:t>
            </a:r>
          </a:p>
          <a:p>
            <a:r>
              <a:rPr lang="en-US" sz="1500" b="1"/>
              <a:t>Q #6) What is a producible defect?</a:t>
            </a:r>
            <a:endParaRPr lang="en-US" sz="1500"/>
          </a:p>
          <a:p>
            <a:r>
              <a:rPr lang="en-US" sz="1500" b="1"/>
              <a:t>Answer:</a:t>
            </a:r>
            <a:r>
              <a:rPr lang="en-US" sz="1500"/>
              <a:t> A defect that is occurring repeatedly in every execution and whose steps can be captured in every execution, then such a defect is called a ‘producible’ defect.</a:t>
            </a:r>
          </a:p>
          <a:p>
            <a:r>
              <a:rPr lang="en-US" sz="1500" b="1"/>
              <a:t>Q #7) What type of defect is a not reproducible defect?</a:t>
            </a:r>
            <a:endParaRPr lang="en-US" sz="1500"/>
          </a:p>
          <a:p>
            <a:r>
              <a:rPr lang="en-US" sz="1500" b="1"/>
              <a:t>Answer:</a:t>
            </a:r>
            <a:r>
              <a:rPr lang="en-US" sz="1500"/>
              <a:t> A defect that is not occurring repeatedly in every execution and is producing only at some instances and whose steps as proof have to be captured with the help of screenshots, then such a defect is called as a ‘not reproducible’ defect.</a:t>
            </a:r>
          </a:p>
          <a:p>
            <a:endParaRPr lang="en-US" sz="1500"/>
          </a:p>
        </p:txBody>
      </p:sp>
      <p:sp>
        <p:nvSpPr>
          <p:cNvPr id="4" name="Date Placeholder 3">
            <a:extLst>
              <a:ext uri="{FF2B5EF4-FFF2-40B4-BE49-F238E27FC236}">
                <a16:creationId xmlns:a16="http://schemas.microsoft.com/office/drawing/2014/main" id="{04D4CC3A-0E9A-49A1-9869-431649C18097}"/>
              </a:ext>
            </a:extLst>
          </p:cNvPr>
          <p:cNvSpPr>
            <a:spLocks noGrp="1"/>
          </p:cNvSpPr>
          <p:nvPr>
            <p:ph type="dt" sz="half" idx="10"/>
          </p:nvPr>
        </p:nvSpPr>
        <p:spPr/>
        <p:txBody>
          <a:bodyPr/>
          <a:lstStyle/>
          <a:p>
            <a:fld id="{B5033227-A420-47D1-AA83-D3878E2C1B4E}" type="datetime1">
              <a:rPr lang="en-US" smtClean="0"/>
              <a:t>7/14/2020</a:t>
            </a:fld>
            <a:endParaRPr lang="en-US"/>
          </a:p>
        </p:txBody>
      </p:sp>
      <p:sp>
        <p:nvSpPr>
          <p:cNvPr id="5" name="Footer Placeholder 4">
            <a:extLst>
              <a:ext uri="{FF2B5EF4-FFF2-40B4-BE49-F238E27FC236}">
                <a16:creationId xmlns:a16="http://schemas.microsoft.com/office/drawing/2014/main" id="{CC73703A-BDB8-4C7A-9841-F601623F7D6F}"/>
              </a:ext>
            </a:extLst>
          </p:cNvPr>
          <p:cNvSpPr>
            <a:spLocks noGrp="1"/>
          </p:cNvSpPr>
          <p:nvPr>
            <p:ph type="ftr" sz="quarter" idx="11"/>
          </p:nvPr>
        </p:nvSpPr>
        <p:spPr/>
        <p:txBody>
          <a:bodyPr/>
          <a:lstStyle/>
          <a:p>
            <a:r>
              <a:rPr lang="en-US"/>
              <a:t>Bug Life Cycle</a:t>
            </a:r>
          </a:p>
        </p:txBody>
      </p:sp>
      <p:sp>
        <p:nvSpPr>
          <p:cNvPr id="6" name="Slide Number Placeholder 5">
            <a:extLst>
              <a:ext uri="{FF2B5EF4-FFF2-40B4-BE49-F238E27FC236}">
                <a16:creationId xmlns:a16="http://schemas.microsoft.com/office/drawing/2014/main" id="{FF5DCD4E-391B-48E3-A1C5-4A4F010F9299}"/>
              </a:ext>
            </a:extLst>
          </p:cNvPr>
          <p:cNvSpPr>
            <a:spLocks noGrp="1"/>
          </p:cNvSpPr>
          <p:nvPr>
            <p:ph type="sldNum" sz="quarter" idx="12"/>
          </p:nvPr>
        </p:nvSpPr>
        <p:spPr/>
        <p:txBody>
          <a:bodyPr/>
          <a:lstStyle/>
          <a:p>
            <a:fld id="{EFE52016-23E8-4BF8-BC65-1429E09B720F}" type="slidenum">
              <a:rPr lang="en-US" smtClean="0"/>
              <a:t>8</a:t>
            </a:fld>
            <a:endParaRPr lang="en-US"/>
          </a:p>
        </p:txBody>
      </p:sp>
    </p:spTree>
    <p:extLst>
      <p:ext uri="{BB962C8B-B14F-4D97-AF65-F5344CB8AC3E}">
        <p14:creationId xmlns:p14="http://schemas.microsoft.com/office/powerpoint/2010/main" val="247227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C8FB03-6612-4EFF-9E8A-62311065B8C2}"/>
              </a:ext>
            </a:extLst>
          </p:cNvPr>
          <p:cNvSpPr>
            <a:spLocks noGrp="1"/>
          </p:cNvSpPr>
          <p:nvPr>
            <p:ph type="title"/>
          </p:nvPr>
        </p:nvSpPr>
        <p:spPr>
          <a:xfrm>
            <a:off x="808638" y="386930"/>
            <a:ext cx="9236700" cy="1188950"/>
          </a:xfrm>
        </p:spPr>
        <p:txBody>
          <a:bodyPr anchor="b">
            <a:normAutofit/>
          </a:bodyPr>
          <a:lstStyle/>
          <a:p>
            <a:r>
              <a:rPr lang="en-US" sz="5000"/>
              <a:t>Continue questions and answers2</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957D330-81A0-45B4-BC41-E59D625CBA0E}"/>
              </a:ext>
            </a:extLst>
          </p:cNvPr>
          <p:cNvSpPr>
            <a:spLocks noGrp="1"/>
          </p:cNvSpPr>
          <p:nvPr>
            <p:ph idx="1"/>
          </p:nvPr>
        </p:nvSpPr>
        <p:spPr>
          <a:xfrm>
            <a:off x="793660" y="2599509"/>
            <a:ext cx="10143668" cy="3435531"/>
          </a:xfrm>
        </p:spPr>
        <p:txBody>
          <a:bodyPr anchor="ctr">
            <a:normAutofit/>
          </a:bodyPr>
          <a:lstStyle/>
          <a:p>
            <a:r>
              <a:rPr lang="en-US" sz="1300" b="1"/>
              <a:t>Q #8) What is a defect report?</a:t>
            </a:r>
            <a:endParaRPr lang="en-US" sz="1300"/>
          </a:p>
          <a:p>
            <a:r>
              <a:rPr lang="en-US" sz="1300" b="1"/>
              <a:t>Answer:</a:t>
            </a:r>
            <a:r>
              <a:rPr lang="en-US" sz="1300"/>
              <a:t> A defect report is a document that includes reporting information about the defect or flaw in the application which is causing the normal flow of an application deviated from its expected behavior.</a:t>
            </a:r>
          </a:p>
          <a:p>
            <a:r>
              <a:rPr lang="en-US" sz="1300" b="1"/>
              <a:t>Q #9) What details are included in a defect report?</a:t>
            </a:r>
            <a:endParaRPr lang="en-US" sz="1300"/>
          </a:p>
          <a:p>
            <a:r>
              <a:rPr lang="en-US" sz="1300" b="1"/>
              <a:t>Answer:</a:t>
            </a:r>
            <a:r>
              <a:rPr lang="en-US" sz="1300"/>
              <a:t> </a:t>
            </a:r>
            <a:r>
              <a:rPr lang="en-US" sz="1300" b="1"/>
              <a:t>A defect report consists of the following details:</a:t>
            </a:r>
            <a:endParaRPr lang="en-US" sz="1300"/>
          </a:p>
          <a:p>
            <a:r>
              <a:rPr lang="en-US" sz="1300"/>
              <a:t>Defect ID, Description of the defect, Feature Name, Test Case Name, Reproducible defect or not, Status of a defect, Severity, and Priority of a defect, Tester Name, Date of testing the defect, Build Version in which the defect was found.</a:t>
            </a:r>
          </a:p>
          <a:p>
            <a:r>
              <a:rPr lang="en-US" sz="1300"/>
              <a:t>And the Developer to whom defect has been assigned, name of the person who has fixed the defect, Screenshots of a defect depicting the flow of the steps, Fixing the date of a defect, and the person who has approved the defect.</a:t>
            </a:r>
          </a:p>
          <a:p>
            <a:r>
              <a:rPr lang="en-US" sz="1300" b="1"/>
              <a:t>Q #10) When is a defect changed to a ‘deferred’ state in the defect life cycle?</a:t>
            </a:r>
            <a:endParaRPr lang="en-US" sz="1300"/>
          </a:p>
          <a:p>
            <a:r>
              <a:rPr lang="en-US" sz="1300" b="1"/>
              <a:t>Answer:</a:t>
            </a:r>
            <a:r>
              <a:rPr lang="en-US" sz="1300"/>
              <a:t> When a defect that is found is not of very high importance and the one which can get fixed in the later releases are moved to a ‘deferred’ state in the Defect Life Cycle.</a:t>
            </a:r>
          </a:p>
          <a:p>
            <a:endParaRPr lang="en-US" sz="1300"/>
          </a:p>
        </p:txBody>
      </p:sp>
      <p:sp>
        <p:nvSpPr>
          <p:cNvPr id="4" name="Date Placeholder 3">
            <a:extLst>
              <a:ext uri="{FF2B5EF4-FFF2-40B4-BE49-F238E27FC236}">
                <a16:creationId xmlns:a16="http://schemas.microsoft.com/office/drawing/2014/main" id="{1A683043-B1BD-4580-B29F-4D34614AC7C8}"/>
              </a:ext>
            </a:extLst>
          </p:cNvPr>
          <p:cNvSpPr>
            <a:spLocks noGrp="1"/>
          </p:cNvSpPr>
          <p:nvPr>
            <p:ph type="dt" sz="half" idx="10"/>
          </p:nvPr>
        </p:nvSpPr>
        <p:spPr/>
        <p:txBody>
          <a:bodyPr/>
          <a:lstStyle/>
          <a:p>
            <a:fld id="{667D63EE-15B7-406D-9459-A60575EA40A7}" type="datetime1">
              <a:rPr lang="en-US" smtClean="0"/>
              <a:t>7/14/2020</a:t>
            </a:fld>
            <a:endParaRPr lang="en-US"/>
          </a:p>
        </p:txBody>
      </p:sp>
      <p:sp>
        <p:nvSpPr>
          <p:cNvPr id="5" name="Footer Placeholder 4">
            <a:extLst>
              <a:ext uri="{FF2B5EF4-FFF2-40B4-BE49-F238E27FC236}">
                <a16:creationId xmlns:a16="http://schemas.microsoft.com/office/drawing/2014/main" id="{DD16B4D5-94D4-4CE5-9EE7-A4607FEF1937}"/>
              </a:ext>
            </a:extLst>
          </p:cNvPr>
          <p:cNvSpPr>
            <a:spLocks noGrp="1"/>
          </p:cNvSpPr>
          <p:nvPr>
            <p:ph type="ftr" sz="quarter" idx="11"/>
          </p:nvPr>
        </p:nvSpPr>
        <p:spPr/>
        <p:txBody>
          <a:bodyPr/>
          <a:lstStyle/>
          <a:p>
            <a:r>
              <a:rPr lang="en-US"/>
              <a:t>Bug Life Cycle</a:t>
            </a:r>
          </a:p>
        </p:txBody>
      </p:sp>
      <p:sp>
        <p:nvSpPr>
          <p:cNvPr id="6" name="Slide Number Placeholder 5">
            <a:extLst>
              <a:ext uri="{FF2B5EF4-FFF2-40B4-BE49-F238E27FC236}">
                <a16:creationId xmlns:a16="http://schemas.microsoft.com/office/drawing/2014/main" id="{05E01EF4-E438-4E11-BAC6-92F605F22422}"/>
              </a:ext>
            </a:extLst>
          </p:cNvPr>
          <p:cNvSpPr>
            <a:spLocks noGrp="1"/>
          </p:cNvSpPr>
          <p:nvPr>
            <p:ph type="sldNum" sz="quarter" idx="12"/>
          </p:nvPr>
        </p:nvSpPr>
        <p:spPr/>
        <p:txBody>
          <a:bodyPr/>
          <a:lstStyle/>
          <a:p>
            <a:fld id="{EFE52016-23E8-4BF8-BC65-1429E09B720F}" type="slidenum">
              <a:rPr lang="en-US" smtClean="0"/>
              <a:t>9</a:t>
            </a:fld>
            <a:endParaRPr lang="en-US"/>
          </a:p>
        </p:txBody>
      </p:sp>
    </p:spTree>
    <p:extLst>
      <p:ext uri="{BB962C8B-B14F-4D97-AF65-F5344CB8AC3E}">
        <p14:creationId xmlns:p14="http://schemas.microsoft.com/office/powerpoint/2010/main" val="1153418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2102</Words>
  <Application>Microsoft Office PowerPoint</Application>
  <PresentationFormat>Widescreen</PresentationFormat>
  <Paragraphs>163</Paragraphs>
  <Slides>19</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Arial</vt:lpstr>
      <vt:lpstr>Calibri</vt:lpstr>
      <vt:lpstr>Calibri Light</vt:lpstr>
      <vt:lpstr>Office Theme</vt:lpstr>
      <vt:lpstr>1_Office Theme</vt:lpstr>
      <vt:lpstr>Bug Life Cycle</vt:lpstr>
      <vt:lpstr>Bug definition</vt:lpstr>
      <vt:lpstr>Defect Logging</vt:lpstr>
      <vt:lpstr>Different stages of bug status</vt:lpstr>
      <vt:lpstr>Bug Life Cycle diagram</vt:lpstr>
      <vt:lpstr>Guidelines For Implementing Defect Life Cycle</vt:lpstr>
      <vt:lpstr>Important questions and answers</vt:lpstr>
      <vt:lpstr>Continue questions and answers1</vt:lpstr>
      <vt:lpstr>Continue questions and answers2</vt:lpstr>
      <vt:lpstr>Severity and Priority definition</vt:lpstr>
      <vt:lpstr>Severity and Priority status </vt:lpstr>
      <vt:lpstr>High Priority, High Severity</vt:lpstr>
      <vt:lpstr>High Priority, Low Severity</vt:lpstr>
      <vt:lpstr>Low Priority Low Severity</vt:lpstr>
      <vt:lpstr>Low Priority High Severity</vt:lpstr>
      <vt:lpstr>Inconsistence bug</vt:lpstr>
      <vt:lpstr>Ad-hoc testing</vt:lpstr>
      <vt:lpstr>When execute ad-hoc Testing?</vt:lpstr>
      <vt:lpstr>Types of ad-hoc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 Life Cycle</dc:title>
  <dc:creator>Venkateswara Rao Neppalli</dc:creator>
  <cp:lastModifiedBy>Venkateswara Rao Neppalli</cp:lastModifiedBy>
  <cp:revision>7</cp:revision>
  <dcterms:created xsi:type="dcterms:W3CDTF">2020-07-05T06:46:33Z</dcterms:created>
  <dcterms:modified xsi:type="dcterms:W3CDTF">2020-07-14T13:47:15Z</dcterms:modified>
</cp:coreProperties>
</file>