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459E5-D569-4377-BDDD-CEC4B21524CF}"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48E0D-C593-4BB9-9B75-04D536B6DEE3}" type="slidenum">
              <a:rPr lang="en-US" smtClean="0"/>
              <a:t>‹#›</a:t>
            </a:fld>
            <a:endParaRPr lang="en-US"/>
          </a:p>
        </p:txBody>
      </p:sp>
    </p:spTree>
    <p:extLst>
      <p:ext uri="{BB962C8B-B14F-4D97-AF65-F5344CB8AC3E}">
        <p14:creationId xmlns:p14="http://schemas.microsoft.com/office/powerpoint/2010/main" val="216923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2CD6-818C-4488-84FB-CE0E57C50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BF05E-1FE3-493B-A29F-85A198CB2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C59089-5FBB-4C1E-A1F1-EAA5E0DF2F1B}"/>
              </a:ext>
            </a:extLst>
          </p:cNvPr>
          <p:cNvSpPr>
            <a:spLocks noGrp="1"/>
          </p:cNvSpPr>
          <p:nvPr>
            <p:ph type="dt" sz="half" idx="10"/>
          </p:nvPr>
        </p:nvSpPr>
        <p:spPr/>
        <p:txBody>
          <a:bodyPr/>
          <a:lstStyle/>
          <a:p>
            <a:fld id="{51815C0A-B119-48A3-88E6-08307CA1C957}" type="datetime1">
              <a:rPr lang="en-US" smtClean="0"/>
              <a:t>7/14/2020</a:t>
            </a:fld>
            <a:endParaRPr lang="en-US"/>
          </a:p>
        </p:txBody>
      </p:sp>
      <p:sp>
        <p:nvSpPr>
          <p:cNvPr id="5" name="Footer Placeholder 4">
            <a:extLst>
              <a:ext uri="{FF2B5EF4-FFF2-40B4-BE49-F238E27FC236}">
                <a16:creationId xmlns:a16="http://schemas.microsoft.com/office/drawing/2014/main" id="{F851B89D-8B8F-4B5D-A69D-891236D7CACD}"/>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03DA0B7F-07C3-4701-B79A-313ECEBBE81D}"/>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167831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3288-16E5-44C5-85D5-CAA83B9FB5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88165E-838F-4212-AA6A-79731A68D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64381-A07E-4461-9C64-6F4FEB9DAEA1}"/>
              </a:ext>
            </a:extLst>
          </p:cNvPr>
          <p:cNvSpPr>
            <a:spLocks noGrp="1"/>
          </p:cNvSpPr>
          <p:nvPr>
            <p:ph type="dt" sz="half" idx="10"/>
          </p:nvPr>
        </p:nvSpPr>
        <p:spPr/>
        <p:txBody>
          <a:bodyPr/>
          <a:lstStyle/>
          <a:p>
            <a:fld id="{CF6D7C2B-1E39-45FE-8228-862C507E70B5}" type="datetime1">
              <a:rPr lang="en-US" smtClean="0"/>
              <a:t>7/14/2020</a:t>
            </a:fld>
            <a:endParaRPr lang="en-US"/>
          </a:p>
        </p:txBody>
      </p:sp>
      <p:sp>
        <p:nvSpPr>
          <p:cNvPr id="5" name="Footer Placeholder 4">
            <a:extLst>
              <a:ext uri="{FF2B5EF4-FFF2-40B4-BE49-F238E27FC236}">
                <a16:creationId xmlns:a16="http://schemas.microsoft.com/office/drawing/2014/main" id="{F019B813-7A7D-4281-9BB4-8B17F03864BF}"/>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07AA72F6-FF1D-483B-B0AB-86D384645878}"/>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235714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E2445-6C45-46B5-9303-70B653F1A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76F3D9-2B5C-4F23-B9D7-EA6CD619C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72671-6FEE-41C0-B9CA-CE6DDC82DA6C}"/>
              </a:ext>
            </a:extLst>
          </p:cNvPr>
          <p:cNvSpPr>
            <a:spLocks noGrp="1"/>
          </p:cNvSpPr>
          <p:nvPr>
            <p:ph type="dt" sz="half" idx="10"/>
          </p:nvPr>
        </p:nvSpPr>
        <p:spPr/>
        <p:txBody>
          <a:bodyPr/>
          <a:lstStyle/>
          <a:p>
            <a:fld id="{7E9A6946-1EE5-496A-8DDA-A09923BA40F9}" type="datetime1">
              <a:rPr lang="en-US" smtClean="0"/>
              <a:t>7/14/2020</a:t>
            </a:fld>
            <a:endParaRPr lang="en-US"/>
          </a:p>
        </p:txBody>
      </p:sp>
      <p:sp>
        <p:nvSpPr>
          <p:cNvPr id="5" name="Footer Placeholder 4">
            <a:extLst>
              <a:ext uri="{FF2B5EF4-FFF2-40B4-BE49-F238E27FC236}">
                <a16:creationId xmlns:a16="http://schemas.microsoft.com/office/drawing/2014/main" id="{E77C06BE-235B-430E-BB35-ADCCFD57F328}"/>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EAC54686-C954-46BD-AEE3-3EC8A26A0579}"/>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118666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BCA4-5D5C-4276-8764-3111739C0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27092D-87F4-40C0-B63B-C4FC539AD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451BC-D45F-4A56-A538-0BCBC7C370E5}"/>
              </a:ext>
            </a:extLst>
          </p:cNvPr>
          <p:cNvSpPr>
            <a:spLocks noGrp="1"/>
          </p:cNvSpPr>
          <p:nvPr>
            <p:ph type="dt" sz="half" idx="10"/>
          </p:nvPr>
        </p:nvSpPr>
        <p:spPr/>
        <p:txBody>
          <a:bodyPr/>
          <a:lstStyle/>
          <a:p>
            <a:fld id="{C63CE170-2DF4-413D-B271-F71EBAC43A84}" type="datetime1">
              <a:rPr lang="en-US" smtClean="0"/>
              <a:t>7/14/2020</a:t>
            </a:fld>
            <a:endParaRPr lang="en-US"/>
          </a:p>
        </p:txBody>
      </p:sp>
      <p:sp>
        <p:nvSpPr>
          <p:cNvPr id="5" name="Footer Placeholder 4">
            <a:extLst>
              <a:ext uri="{FF2B5EF4-FFF2-40B4-BE49-F238E27FC236}">
                <a16:creationId xmlns:a16="http://schemas.microsoft.com/office/drawing/2014/main" id="{76857559-330E-4671-86A4-E83CE8062985}"/>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455B13F8-CCCF-48B7-A6F2-BE1824C941D1}"/>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318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1DD7-0A97-4340-B96E-26C87A737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00813-1B57-479E-BA3D-556F31BCA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AB8F9-DBCF-418D-A182-76EE8CD0F835}"/>
              </a:ext>
            </a:extLst>
          </p:cNvPr>
          <p:cNvSpPr>
            <a:spLocks noGrp="1"/>
          </p:cNvSpPr>
          <p:nvPr>
            <p:ph type="dt" sz="half" idx="10"/>
          </p:nvPr>
        </p:nvSpPr>
        <p:spPr/>
        <p:txBody>
          <a:bodyPr/>
          <a:lstStyle/>
          <a:p>
            <a:fld id="{93C87307-2F32-4C66-B4E4-76B2788D0458}" type="datetime1">
              <a:rPr lang="en-US" smtClean="0"/>
              <a:t>7/14/2020</a:t>
            </a:fld>
            <a:endParaRPr lang="en-US"/>
          </a:p>
        </p:txBody>
      </p:sp>
      <p:sp>
        <p:nvSpPr>
          <p:cNvPr id="5" name="Footer Placeholder 4">
            <a:extLst>
              <a:ext uri="{FF2B5EF4-FFF2-40B4-BE49-F238E27FC236}">
                <a16:creationId xmlns:a16="http://schemas.microsoft.com/office/drawing/2014/main" id="{051284FA-A08B-43CE-8F35-4A8CE900BBB1}"/>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951A84D9-7110-46D5-9D3E-4220CAB57971}"/>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369381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6175-F524-43CA-9D87-95587B308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7F03B6-3E99-49D8-BE6A-6277247B2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9D96EE-5DD4-49E9-820A-3986179561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413AE8-7F50-4D70-8DD5-761B49E1A363}"/>
              </a:ext>
            </a:extLst>
          </p:cNvPr>
          <p:cNvSpPr>
            <a:spLocks noGrp="1"/>
          </p:cNvSpPr>
          <p:nvPr>
            <p:ph type="dt" sz="half" idx="10"/>
          </p:nvPr>
        </p:nvSpPr>
        <p:spPr/>
        <p:txBody>
          <a:bodyPr/>
          <a:lstStyle/>
          <a:p>
            <a:fld id="{73731C79-BBBA-4488-9F19-125FDE49DF13}" type="datetime1">
              <a:rPr lang="en-US" smtClean="0"/>
              <a:t>7/14/2020</a:t>
            </a:fld>
            <a:endParaRPr lang="en-US"/>
          </a:p>
        </p:txBody>
      </p:sp>
      <p:sp>
        <p:nvSpPr>
          <p:cNvPr id="6" name="Footer Placeholder 5">
            <a:extLst>
              <a:ext uri="{FF2B5EF4-FFF2-40B4-BE49-F238E27FC236}">
                <a16:creationId xmlns:a16="http://schemas.microsoft.com/office/drawing/2014/main" id="{6FCABAF6-C01C-41E8-A616-B5E3DFD12D7C}"/>
              </a:ext>
            </a:extLst>
          </p:cNvPr>
          <p:cNvSpPr>
            <a:spLocks noGrp="1"/>
          </p:cNvSpPr>
          <p:nvPr>
            <p:ph type="ftr" sz="quarter" idx="11"/>
          </p:nvPr>
        </p:nvSpPr>
        <p:spPr/>
        <p:txBody>
          <a:bodyPr/>
          <a:lstStyle/>
          <a:p>
            <a:r>
              <a:rPr lang="en-US"/>
              <a:t>Agile Scrum Methodology</a:t>
            </a:r>
          </a:p>
        </p:txBody>
      </p:sp>
      <p:sp>
        <p:nvSpPr>
          <p:cNvPr id="7" name="Slide Number Placeholder 6">
            <a:extLst>
              <a:ext uri="{FF2B5EF4-FFF2-40B4-BE49-F238E27FC236}">
                <a16:creationId xmlns:a16="http://schemas.microsoft.com/office/drawing/2014/main" id="{256DE51E-CF66-4CE3-8F98-9CBD3C835357}"/>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426386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68AF-32E2-4378-BCB1-412BB15C4A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6182F7-F203-4153-A32D-2BAD336D5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E4799-7893-4629-AA24-733B6A1BD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8A091-BAC1-48AB-82AD-8A340275F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587EE-A8BC-4780-AD7A-D977D7A0E6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DFA673-1647-4ABE-B65C-245CCD201EA9}"/>
              </a:ext>
            </a:extLst>
          </p:cNvPr>
          <p:cNvSpPr>
            <a:spLocks noGrp="1"/>
          </p:cNvSpPr>
          <p:nvPr>
            <p:ph type="dt" sz="half" idx="10"/>
          </p:nvPr>
        </p:nvSpPr>
        <p:spPr/>
        <p:txBody>
          <a:bodyPr/>
          <a:lstStyle/>
          <a:p>
            <a:fld id="{9A31C90A-9E27-4503-BD9C-AE0C21887A0D}" type="datetime1">
              <a:rPr lang="en-US" smtClean="0"/>
              <a:t>7/14/2020</a:t>
            </a:fld>
            <a:endParaRPr lang="en-US"/>
          </a:p>
        </p:txBody>
      </p:sp>
      <p:sp>
        <p:nvSpPr>
          <p:cNvPr id="8" name="Footer Placeholder 7">
            <a:extLst>
              <a:ext uri="{FF2B5EF4-FFF2-40B4-BE49-F238E27FC236}">
                <a16:creationId xmlns:a16="http://schemas.microsoft.com/office/drawing/2014/main" id="{A677ACB8-2F73-462E-AB88-94951F59EA61}"/>
              </a:ext>
            </a:extLst>
          </p:cNvPr>
          <p:cNvSpPr>
            <a:spLocks noGrp="1"/>
          </p:cNvSpPr>
          <p:nvPr>
            <p:ph type="ftr" sz="quarter" idx="11"/>
          </p:nvPr>
        </p:nvSpPr>
        <p:spPr/>
        <p:txBody>
          <a:bodyPr/>
          <a:lstStyle/>
          <a:p>
            <a:r>
              <a:rPr lang="en-US"/>
              <a:t>Agile Scrum Methodology</a:t>
            </a:r>
          </a:p>
        </p:txBody>
      </p:sp>
      <p:sp>
        <p:nvSpPr>
          <p:cNvPr id="9" name="Slide Number Placeholder 8">
            <a:extLst>
              <a:ext uri="{FF2B5EF4-FFF2-40B4-BE49-F238E27FC236}">
                <a16:creationId xmlns:a16="http://schemas.microsoft.com/office/drawing/2014/main" id="{E8CE9ED3-5B6D-4E5F-8FB4-64561304E5CA}"/>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409453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AF95-D10C-466D-8806-B88B6FC35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6A1EA-2D67-443F-AD52-506918C0E930}"/>
              </a:ext>
            </a:extLst>
          </p:cNvPr>
          <p:cNvSpPr>
            <a:spLocks noGrp="1"/>
          </p:cNvSpPr>
          <p:nvPr>
            <p:ph type="dt" sz="half" idx="10"/>
          </p:nvPr>
        </p:nvSpPr>
        <p:spPr/>
        <p:txBody>
          <a:bodyPr/>
          <a:lstStyle/>
          <a:p>
            <a:fld id="{472DAF15-A9DA-4F22-832A-5CAC5AAEB986}" type="datetime1">
              <a:rPr lang="en-US" smtClean="0"/>
              <a:t>7/14/2020</a:t>
            </a:fld>
            <a:endParaRPr lang="en-US"/>
          </a:p>
        </p:txBody>
      </p:sp>
      <p:sp>
        <p:nvSpPr>
          <p:cNvPr id="4" name="Footer Placeholder 3">
            <a:extLst>
              <a:ext uri="{FF2B5EF4-FFF2-40B4-BE49-F238E27FC236}">
                <a16:creationId xmlns:a16="http://schemas.microsoft.com/office/drawing/2014/main" id="{6400E4F3-C3A2-4CC4-9B9C-0150A4B81D3B}"/>
              </a:ext>
            </a:extLst>
          </p:cNvPr>
          <p:cNvSpPr>
            <a:spLocks noGrp="1"/>
          </p:cNvSpPr>
          <p:nvPr>
            <p:ph type="ftr" sz="quarter" idx="11"/>
          </p:nvPr>
        </p:nvSpPr>
        <p:spPr/>
        <p:txBody>
          <a:bodyPr/>
          <a:lstStyle/>
          <a:p>
            <a:r>
              <a:rPr lang="en-US"/>
              <a:t>Agile Scrum Methodology</a:t>
            </a:r>
          </a:p>
        </p:txBody>
      </p:sp>
      <p:sp>
        <p:nvSpPr>
          <p:cNvPr id="5" name="Slide Number Placeholder 4">
            <a:extLst>
              <a:ext uri="{FF2B5EF4-FFF2-40B4-BE49-F238E27FC236}">
                <a16:creationId xmlns:a16="http://schemas.microsoft.com/office/drawing/2014/main" id="{13172E78-CF76-4128-BA43-F90B28EE0E01}"/>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102752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6ADF0-C1DE-4AA1-B52A-4E26C71221BD}"/>
              </a:ext>
            </a:extLst>
          </p:cNvPr>
          <p:cNvSpPr>
            <a:spLocks noGrp="1"/>
          </p:cNvSpPr>
          <p:nvPr>
            <p:ph type="dt" sz="half" idx="10"/>
          </p:nvPr>
        </p:nvSpPr>
        <p:spPr/>
        <p:txBody>
          <a:bodyPr/>
          <a:lstStyle/>
          <a:p>
            <a:fld id="{89960A26-7A2B-4293-AA1A-AA5DF3C162C8}" type="datetime1">
              <a:rPr lang="en-US" smtClean="0"/>
              <a:t>7/14/2020</a:t>
            </a:fld>
            <a:endParaRPr lang="en-US"/>
          </a:p>
        </p:txBody>
      </p:sp>
      <p:sp>
        <p:nvSpPr>
          <p:cNvPr id="3" name="Footer Placeholder 2">
            <a:extLst>
              <a:ext uri="{FF2B5EF4-FFF2-40B4-BE49-F238E27FC236}">
                <a16:creationId xmlns:a16="http://schemas.microsoft.com/office/drawing/2014/main" id="{ED9A9F67-8DF1-4528-B292-7B82C66CF152}"/>
              </a:ext>
            </a:extLst>
          </p:cNvPr>
          <p:cNvSpPr>
            <a:spLocks noGrp="1"/>
          </p:cNvSpPr>
          <p:nvPr>
            <p:ph type="ftr" sz="quarter" idx="11"/>
          </p:nvPr>
        </p:nvSpPr>
        <p:spPr/>
        <p:txBody>
          <a:bodyPr/>
          <a:lstStyle/>
          <a:p>
            <a:r>
              <a:rPr lang="en-US"/>
              <a:t>Agile Scrum Methodology</a:t>
            </a:r>
          </a:p>
        </p:txBody>
      </p:sp>
      <p:sp>
        <p:nvSpPr>
          <p:cNvPr id="4" name="Slide Number Placeholder 3">
            <a:extLst>
              <a:ext uri="{FF2B5EF4-FFF2-40B4-BE49-F238E27FC236}">
                <a16:creationId xmlns:a16="http://schemas.microsoft.com/office/drawing/2014/main" id="{B3C17049-F90E-48D9-BFC3-AC891B0AA82D}"/>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165525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0FFD-BCB2-48CE-8C59-E04176FD1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113689-5A18-4657-89FA-C4A1AA20C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4AF589-FC44-41DF-8756-5AD5D8B4C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DEC6E-3A48-47FD-A953-0BDD6275292C}"/>
              </a:ext>
            </a:extLst>
          </p:cNvPr>
          <p:cNvSpPr>
            <a:spLocks noGrp="1"/>
          </p:cNvSpPr>
          <p:nvPr>
            <p:ph type="dt" sz="half" idx="10"/>
          </p:nvPr>
        </p:nvSpPr>
        <p:spPr/>
        <p:txBody>
          <a:bodyPr/>
          <a:lstStyle/>
          <a:p>
            <a:fld id="{BB5B48BF-5F32-4AEA-BD82-6C6F64B7B8D5}" type="datetime1">
              <a:rPr lang="en-US" smtClean="0"/>
              <a:t>7/14/2020</a:t>
            </a:fld>
            <a:endParaRPr lang="en-US"/>
          </a:p>
        </p:txBody>
      </p:sp>
      <p:sp>
        <p:nvSpPr>
          <p:cNvPr id="6" name="Footer Placeholder 5">
            <a:extLst>
              <a:ext uri="{FF2B5EF4-FFF2-40B4-BE49-F238E27FC236}">
                <a16:creationId xmlns:a16="http://schemas.microsoft.com/office/drawing/2014/main" id="{AE7BDA39-CD56-4F0D-B8E2-076394F6D71F}"/>
              </a:ext>
            </a:extLst>
          </p:cNvPr>
          <p:cNvSpPr>
            <a:spLocks noGrp="1"/>
          </p:cNvSpPr>
          <p:nvPr>
            <p:ph type="ftr" sz="quarter" idx="11"/>
          </p:nvPr>
        </p:nvSpPr>
        <p:spPr/>
        <p:txBody>
          <a:bodyPr/>
          <a:lstStyle/>
          <a:p>
            <a:r>
              <a:rPr lang="en-US"/>
              <a:t>Agile Scrum Methodology</a:t>
            </a:r>
          </a:p>
        </p:txBody>
      </p:sp>
      <p:sp>
        <p:nvSpPr>
          <p:cNvPr id="7" name="Slide Number Placeholder 6">
            <a:extLst>
              <a:ext uri="{FF2B5EF4-FFF2-40B4-BE49-F238E27FC236}">
                <a16:creationId xmlns:a16="http://schemas.microsoft.com/office/drawing/2014/main" id="{AAB25285-C9E4-4478-A4CE-5CD7125A733E}"/>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406346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419D-4048-49D0-9D59-B23558CC0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7C1010-F391-4414-979B-E8D60DD7B9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53948-7BDE-4B43-88D7-DCDBE2C59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4E2C4-B585-445E-A002-61F3B2A0D8BC}"/>
              </a:ext>
            </a:extLst>
          </p:cNvPr>
          <p:cNvSpPr>
            <a:spLocks noGrp="1"/>
          </p:cNvSpPr>
          <p:nvPr>
            <p:ph type="dt" sz="half" idx="10"/>
          </p:nvPr>
        </p:nvSpPr>
        <p:spPr/>
        <p:txBody>
          <a:bodyPr/>
          <a:lstStyle/>
          <a:p>
            <a:fld id="{A3B52A4E-A1DC-4852-93CD-DE40C7CA113A}" type="datetime1">
              <a:rPr lang="en-US" smtClean="0"/>
              <a:t>7/14/2020</a:t>
            </a:fld>
            <a:endParaRPr lang="en-US"/>
          </a:p>
        </p:txBody>
      </p:sp>
      <p:sp>
        <p:nvSpPr>
          <p:cNvPr id="6" name="Footer Placeholder 5">
            <a:extLst>
              <a:ext uri="{FF2B5EF4-FFF2-40B4-BE49-F238E27FC236}">
                <a16:creationId xmlns:a16="http://schemas.microsoft.com/office/drawing/2014/main" id="{C1AC6B25-2B86-4902-9991-D9DB319D2193}"/>
              </a:ext>
            </a:extLst>
          </p:cNvPr>
          <p:cNvSpPr>
            <a:spLocks noGrp="1"/>
          </p:cNvSpPr>
          <p:nvPr>
            <p:ph type="ftr" sz="quarter" idx="11"/>
          </p:nvPr>
        </p:nvSpPr>
        <p:spPr/>
        <p:txBody>
          <a:bodyPr/>
          <a:lstStyle/>
          <a:p>
            <a:r>
              <a:rPr lang="en-US"/>
              <a:t>Agile Scrum Methodology</a:t>
            </a:r>
          </a:p>
        </p:txBody>
      </p:sp>
      <p:sp>
        <p:nvSpPr>
          <p:cNvPr id="7" name="Slide Number Placeholder 6">
            <a:extLst>
              <a:ext uri="{FF2B5EF4-FFF2-40B4-BE49-F238E27FC236}">
                <a16:creationId xmlns:a16="http://schemas.microsoft.com/office/drawing/2014/main" id="{EDEA08AE-41A3-4FBA-B232-655EFFC56C8F}"/>
              </a:ext>
            </a:extLst>
          </p:cNvPr>
          <p:cNvSpPr>
            <a:spLocks noGrp="1"/>
          </p:cNvSpPr>
          <p:nvPr>
            <p:ph type="sldNum" sz="quarter" idx="12"/>
          </p:nvPr>
        </p:nvSpPr>
        <p:spPr/>
        <p:txBody>
          <a:bodyPr/>
          <a:lstStyle/>
          <a:p>
            <a:fld id="{44FD8B64-4135-42BC-9B43-3862AF456032}" type="slidenum">
              <a:rPr lang="en-US" smtClean="0"/>
              <a:t>‹#›</a:t>
            </a:fld>
            <a:endParaRPr lang="en-US"/>
          </a:p>
        </p:txBody>
      </p:sp>
    </p:spTree>
    <p:extLst>
      <p:ext uri="{BB962C8B-B14F-4D97-AF65-F5344CB8AC3E}">
        <p14:creationId xmlns:p14="http://schemas.microsoft.com/office/powerpoint/2010/main" val="379474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DE14A-A2C4-4BFE-A8C1-814A94FD9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989D-4F1F-4013-AA4E-D91AAD092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D16B3-CF01-4BE8-9B8F-4ADBD906FA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0862E-C387-4537-AEBE-39EA3444B624}" type="datetime1">
              <a:rPr lang="en-US" smtClean="0"/>
              <a:t>7/14/2020</a:t>
            </a:fld>
            <a:endParaRPr lang="en-US"/>
          </a:p>
        </p:txBody>
      </p:sp>
      <p:sp>
        <p:nvSpPr>
          <p:cNvPr id="5" name="Footer Placeholder 4">
            <a:extLst>
              <a:ext uri="{FF2B5EF4-FFF2-40B4-BE49-F238E27FC236}">
                <a16:creationId xmlns:a16="http://schemas.microsoft.com/office/drawing/2014/main" id="{34274D0F-D924-43CD-BBFE-FA755D5E9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Agile Scrum Methodology</a:t>
            </a:r>
          </a:p>
        </p:txBody>
      </p:sp>
      <p:sp>
        <p:nvSpPr>
          <p:cNvPr id="6" name="Slide Number Placeholder 5">
            <a:extLst>
              <a:ext uri="{FF2B5EF4-FFF2-40B4-BE49-F238E27FC236}">
                <a16:creationId xmlns:a16="http://schemas.microsoft.com/office/drawing/2014/main" id="{DD045EFA-CBC6-4C5B-97BE-2BB4DBFC0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D8B64-4135-42BC-9B43-3862AF456032}" type="slidenum">
              <a:rPr lang="en-US" smtClean="0"/>
              <a:t>‹#›</a:t>
            </a:fld>
            <a:endParaRPr lang="en-US"/>
          </a:p>
        </p:txBody>
      </p:sp>
    </p:spTree>
    <p:extLst>
      <p:ext uri="{BB962C8B-B14F-4D97-AF65-F5344CB8AC3E}">
        <p14:creationId xmlns:p14="http://schemas.microsoft.com/office/powerpoint/2010/main" val="83025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AE0D-2BA2-4965-9494-C746BB6AAC6B}"/>
              </a:ext>
            </a:extLst>
          </p:cNvPr>
          <p:cNvSpPr>
            <a:spLocks noGrp="1"/>
          </p:cNvSpPr>
          <p:nvPr>
            <p:ph type="ctrTitle"/>
          </p:nvPr>
        </p:nvSpPr>
        <p:spPr>
          <a:xfrm>
            <a:off x="1524000" y="1122363"/>
            <a:ext cx="9144000" cy="1345534"/>
          </a:xfrm>
        </p:spPr>
        <p:txBody>
          <a:bodyPr/>
          <a:lstStyle/>
          <a:p>
            <a:r>
              <a:rPr lang="en-US" dirty="0"/>
              <a:t>Agile Scrum methodologies</a:t>
            </a:r>
          </a:p>
        </p:txBody>
      </p:sp>
      <p:sp>
        <p:nvSpPr>
          <p:cNvPr id="3" name="Date Placeholder 2">
            <a:extLst>
              <a:ext uri="{FF2B5EF4-FFF2-40B4-BE49-F238E27FC236}">
                <a16:creationId xmlns:a16="http://schemas.microsoft.com/office/drawing/2014/main" id="{939A07DE-EA45-476E-B4F4-7566F249E260}"/>
              </a:ext>
            </a:extLst>
          </p:cNvPr>
          <p:cNvSpPr>
            <a:spLocks noGrp="1"/>
          </p:cNvSpPr>
          <p:nvPr>
            <p:ph type="dt" sz="half" idx="10"/>
          </p:nvPr>
        </p:nvSpPr>
        <p:spPr/>
        <p:txBody>
          <a:bodyPr/>
          <a:lstStyle/>
          <a:p>
            <a:fld id="{6DD77CF4-1D61-4F8F-8329-7BE56ED1E6F9}" type="datetime1">
              <a:rPr lang="en-US" smtClean="0"/>
              <a:t>7/14/2020</a:t>
            </a:fld>
            <a:endParaRPr lang="en-US"/>
          </a:p>
        </p:txBody>
      </p:sp>
      <p:sp>
        <p:nvSpPr>
          <p:cNvPr id="4" name="Footer Placeholder 3">
            <a:extLst>
              <a:ext uri="{FF2B5EF4-FFF2-40B4-BE49-F238E27FC236}">
                <a16:creationId xmlns:a16="http://schemas.microsoft.com/office/drawing/2014/main" id="{41C2FC8B-D7EF-4065-ADAC-29D9A5AE994E}"/>
              </a:ext>
            </a:extLst>
          </p:cNvPr>
          <p:cNvSpPr>
            <a:spLocks noGrp="1"/>
          </p:cNvSpPr>
          <p:nvPr>
            <p:ph type="ftr" sz="quarter" idx="11"/>
          </p:nvPr>
        </p:nvSpPr>
        <p:spPr/>
        <p:txBody>
          <a:bodyPr/>
          <a:lstStyle/>
          <a:p>
            <a:r>
              <a:rPr lang="en-US"/>
              <a:t>Agile Scrum Methodology</a:t>
            </a:r>
          </a:p>
        </p:txBody>
      </p:sp>
      <p:sp>
        <p:nvSpPr>
          <p:cNvPr id="5" name="Slide Number Placeholder 4">
            <a:extLst>
              <a:ext uri="{FF2B5EF4-FFF2-40B4-BE49-F238E27FC236}">
                <a16:creationId xmlns:a16="http://schemas.microsoft.com/office/drawing/2014/main" id="{70F34B4E-D89F-4A54-9275-24A5A0CA74D1}"/>
              </a:ext>
            </a:extLst>
          </p:cNvPr>
          <p:cNvSpPr>
            <a:spLocks noGrp="1"/>
          </p:cNvSpPr>
          <p:nvPr>
            <p:ph type="sldNum" sz="quarter" idx="12"/>
          </p:nvPr>
        </p:nvSpPr>
        <p:spPr/>
        <p:txBody>
          <a:bodyPr/>
          <a:lstStyle/>
          <a:p>
            <a:fld id="{44FD8B64-4135-42BC-9B43-3862AF456032}" type="slidenum">
              <a:rPr lang="en-US" smtClean="0"/>
              <a:t>1</a:t>
            </a:fld>
            <a:endParaRPr lang="en-US"/>
          </a:p>
        </p:txBody>
      </p:sp>
    </p:spTree>
    <p:extLst>
      <p:ext uri="{BB962C8B-B14F-4D97-AF65-F5344CB8AC3E}">
        <p14:creationId xmlns:p14="http://schemas.microsoft.com/office/powerpoint/2010/main" val="94046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6DDDF-B479-4392-966F-B69B16099AD6}"/>
              </a:ext>
            </a:extLst>
          </p:cNvPr>
          <p:cNvSpPr>
            <a:spLocks noGrp="1"/>
          </p:cNvSpPr>
          <p:nvPr>
            <p:ph type="title"/>
          </p:nvPr>
        </p:nvSpPr>
        <p:spPr>
          <a:xfrm>
            <a:off x="838200" y="585216"/>
            <a:ext cx="10515600" cy="1325563"/>
          </a:xfrm>
        </p:spPr>
        <p:txBody>
          <a:bodyPr>
            <a:normAutofit/>
          </a:bodyPr>
          <a:lstStyle/>
          <a:p>
            <a:r>
              <a:rPr lang="en-US" b="1">
                <a:solidFill>
                  <a:schemeClr val="bg1"/>
                </a:solidFill>
              </a:rPr>
              <a:t>Agile Scrum Methodology</a:t>
            </a:r>
            <a:endParaRPr lang="en-US">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A1F217CF-763C-485D-815C-F220D900D11D}"/>
              </a:ext>
            </a:extLst>
          </p:cNvPr>
          <p:cNvPicPr/>
          <p:nvPr/>
        </p:nvPicPr>
        <p:blipFill rotWithShape="1">
          <a:blip r:embed="rId2">
            <a:extLst>
              <a:ext uri="{28A0092B-C50C-407E-A947-70E740481C1C}">
                <a14:useLocalDpi xmlns:a14="http://schemas.microsoft.com/office/drawing/2010/main" val="0"/>
              </a:ext>
            </a:extLst>
          </a:blip>
          <a:srcRect t="2282" r="3" b="2286"/>
          <a:stretch/>
        </p:blipFill>
        <p:spPr bwMode="auto">
          <a:xfrm>
            <a:off x="841248" y="2516777"/>
            <a:ext cx="6236208" cy="3660185"/>
          </a:xfrm>
          <a:prstGeom prst="rect">
            <a:avLst/>
          </a:prstGeom>
          <a:noFill/>
        </p:spPr>
      </p:pic>
      <p:sp>
        <p:nvSpPr>
          <p:cNvPr id="3" name="Content Placeholder 2">
            <a:extLst>
              <a:ext uri="{FF2B5EF4-FFF2-40B4-BE49-F238E27FC236}">
                <a16:creationId xmlns:a16="http://schemas.microsoft.com/office/drawing/2014/main" id="{D3710175-0A00-4498-883F-A36676EF18B8}"/>
              </a:ext>
            </a:extLst>
          </p:cNvPr>
          <p:cNvSpPr>
            <a:spLocks noGrp="1"/>
          </p:cNvSpPr>
          <p:nvPr>
            <p:ph idx="1"/>
          </p:nvPr>
        </p:nvSpPr>
        <p:spPr>
          <a:xfrm>
            <a:off x="7546848" y="2516777"/>
            <a:ext cx="3803904" cy="3660185"/>
          </a:xfrm>
        </p:spPr>
        <p:txBody>
          <a:bodyPr anchor="ctr">
            <a:normAutofit/>
          </a:bodyPr>
          <a:lstStyle/>
          <a:p>
            <a:r>
              <a:rPr lang="en-US" sz="2000" b="1"/>
              <a:t>Agile Scrum Methodology</a:t>
            </a:r>
            <a:r>
              <a:rPr lang="en-US" sz="2000"/>
              <a:t> is one of the popular Agile software development methods. There are some other agile software development methods but the popular one which is using widely is Agile Scrum Methodology. The Agile Scrum Methodology is a combination of both Incremental and Iterative model for managing product development.</a:t>
            </a:r>
          </a:p>
        </p:txBody>
      </p:sp>
      <p:sp>
        <p:nvSpPr>
          <p:cNvPr id="5" name="Date Placeholder 4">
            <a:extLst>
              <a:ext uri="{FF2B5EF4-FFF2-40B4-BE49-F238E27FC236}">
                <a16:creationId xmlns:a16="http://schemas.microsoft.com/office/drawing/2014/main" id="{853B6314-0CAE-47BF-889A-80CD1EB2B4D5}"/>
              </a:ext>
            </a:extLst>
          </p:cNvPr>
          <p:cNvSpPr>
            <a:spLocks noGrp="1"/>
          </p:cNvSpPr>
          <p:nvPr>
            <p:ph type="dt" sz="half" idx="10"/>
          </p:nvPr>
        </p:nvSpPr>
        <p:spPr/>
        <p:txBody>
          <a:bodyPr/>
          <a:lstStyle/>
          <a:p>
            <a:fld id="{A3989D22-173C-4DCA-8863-860C3520217A}" type="datetime1">
              <a:rPr lang="en-US" smtClean="0"/>
              <a:t>7/14/2020</a:t>
            </a:fld>
            <a:endParaRPr lang="en-US"/>
          </a:p>
        </p:txBody>
      </p:sp>
      <p:sp>
        <p:nvSpPr>
          <p:cNvPr id="6" name="Footer Placeholder 5">
            <a:extLst>
              <a:ext uri="{FF2B5EF4-FFF2-40B4-BE49-F238E27FC236}">
                <a16:creationId xmlns:a16="http://schemas.microsoft.com/office/drawing/2014/main" id="{88A3373C-7908-4615-9CDE-CFDFA6150645}"/>
              </a:ext>
            </a:extLst>
          </p:cNvPr>
          <p:cNvSpPr>
            <a:spLocks noGrp="1"/>
          </p:cNvSpPr>
          <p:nvPr>
            <p:ph type="ftr" sz="quarter" idx="11"/>
          </p:nvPr>
        </p:nvSpPr>
        <p:spPr/>
        <p:txBody>
          <a:bodyPr/>
          <a:lstStyle/>
          <a:p>
            <a:r>
              <a:rPr lang="en-US"/>
              <a:t>Agile Scrum Methodology</a:t>
            </a:r>
          </a:p>
        </p:txBody>
      </p:sp>
      <p:sp>
        <p:nvSpPr>
          <p:cNvPr id="7" name="Slide Number Placeholder 6">
            <a:extLst>
              <a:ext uri="{FF2B5EF4-FFF2-40B4-BE49-F238E27FC236}">
                <a16:creationId xmlns:a16="http://schemas.microsoft.com/office/drawing/2014/main" id="{AC89C7F0-C235-4E83-98EF-73E30A1200B0}"/>
              </a:ext>
            </a:extLst>
          </p:cNvPr>
          <p:cNvSpPr>
            <a:spLocks noGrp="1"/>
          </p:cNvSpPr>
          <p:nvPr>
            <p:ph type="sldNum" sz="quarter" idx="12"/>
          </p:nvPr>
        </p:nvSpPr>
        <p:spPr/>
        <p:txBody>
          <a:bodyPr/>
          <a:lstStyle/>
          <a:p>
            <a:fld id="{44FD8B64-4135-42BC-9B43-3862AF456032}" type="slidenum">
              <a:rPr lang="en-US" smtClean="0"/>
              <a:t>2</a:t>
            </a:fld>
            <a:endParaRPr lang="en-US"/>
          </a:p>
        </p:txBody>
      </p:sp>
    </p:spTree>
    <p:extLst>
      <p:ext uri="{BB962C8B-B14F-4D97-AF65-F5344CB8AC3E}">
        <p14:creationId xmlns:p14="http://schemas.microsoft.com/office/powerpoint/2010/main" val="11942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A74F-2E6A-476B-8AAB-40AAFA12D413}"/>
              </a:ext>
            </a:extLst>
          </p:cNvPr>
          <p:cNvSpPr>
            <a:spLocks noGrp="1"/>
          </p:cNvSpPr>
          <p:nvPr>
            <p:ph type="title"/>
          </p:nvPr>
        </p:nvSpPr>
        <p:spPr/>
        <p:txBody>
          <a:bodyPr/>
          <a:lstStyle/>
          <a:p>
            <a:r>
              <a:rPr lang="en-US" dirty="0"/>
              <a:t>What is Sprint?</a:t>
            </a:r>
          </a:p>
        </p:txBody>
      </p:sp>
      <p:sp>
        <p:nvSpPr>
          <p:cNvPr id="3" name="Content Placeholder 2">
            <a:extLst>
              <a:ext uri="{FF2B5EF4-FFF2-40B4-BE49-F238E27FC236}">
                <a16:creationId xmlns:a16="http://schemas.microsoft.com/office/drawing/2014/main" id="{60B51488-D0C8-41D1-9C01-87E100C33D00}"/>
              </a:ext>
            </a:extLst>
          </p:cNvPr>
          <p:cNvSpPr>
            <a:spLocks noGrp="1"/>
          </p:cNvSpPr>
          <p:nvPr>
            <p:ph idx="1"/>
          </p:nvPr>
        </p:nvSpPr>
        <p:spPr/>
        <p:txBody>
          <a:bodyPr/>
          <a:lstStyle/>
          <a:p>
            <a:r>
              <a:rPr lang="en-US" b="1" dirty="0"/>
              <a:t>Sprint:</a:t>
            </a:r>
            <a:r>
              <a:rPr lang="en-US" dirty="0"/>
              <a:t> Each Sprint has a specified timeline (2 weeks to 1 month). This timeline will be agreed by a Scrum Team during the Sprint Planning Meeting. Here, User Stories are split into different modules. Result of every Sprint should be potentially shippable product.</a:t>
            </a:r>
          </a:p>
          <a:p>
            <a:r>
              <a:rPr lang="en-US" dirty="0"/>
              <a:t>The three important aspects involved in Scrum such as </a:t>
            </a:r>
            <a:r>
              <a:rPr lang="en-US" b="1" dirty="0"/>
              <a:t>Roles</a:t>
            </a:r>
            <a:r>
              <a:rPr lang="en-US" dirty="0"/>
              <a:t>, </a:t>
            </a:r>
            <a:r>
              <a:rPr lang="en-US" b="1" dirty="0"/>
              <a:t>Artifacts</a:t>
            </a:r>
            <a:r>
              <a:rPr lang="en-US" dirty="0"/>
              <a:t> and </a:t>
            </a:r>
            <a:r>
              <a:rPr lang="en-US" b="1" dirty="0"/>
              <a:t>Meetings</a:t>
            </a:r>
            <a:endParaRPr lang="en-US" dirty="0"/>
          </a:p>
          <a:p>
            <a:endParaRPr lang="en-US" dirty="0"/>
          </a:p>
        </p:txBody>
      </p:sp>
      <p:sp>
        <p:nvSpPr>
          <p:cNvPr id="4" name="Date Placeholder 3">
            <a:extLst>
              <a:ext uri="{FF2B5EF4-FFF2-40B4-BE49-F238E27FC236}">
                <a16:creationId xmlns:a16="http://schemas.microsoft.com/office/drawing/2014/main" id="{1B321066-2DB8-4DF2-85BE-BFBA372747CD}"/>
              </a:ext>
            </a:extLst>
          </p:cNvPr>
          <p:cNvSpPr>
            <a:spLocks noGrp="1"/>
          </p:cNvSpPr>
          <p:nvPr>
            <p:ph type="dt" sz="half" idx="10"/>
          </p:nvPr>
        </p:nvSpPr>
        <p:spPr/>
        <p:txBody>
          <a:bodyPr/>
          <a:lstStyle/>
          <a:p>
            <a:fld id="{79852AED-8074-425D-B77C-0860EF136F48}" type="datetime1">
              <a:rPr lang="en-US" smtClean="0"/>
              <a:t>7/14/2020</a:t>
            </a:fld>
            <a:endParaRPr lang="en-US"/>
          </a:p>
        </p:txBody>
      </p:sp>
      <p:sp>
        <p:nvSpPr>
          <p:cNvPr id="5" name="Footer Placeholder 4">
            <a:extLst>
              <a:ext uri="{FF2B5EF4-FFF2-40B4-BE49-F238E27FC236}">
                <a16:creationId xmlns:a16="http://schemas.microsoft.com/office/drawing/2014/main" id="{FA1BEA05-F7F4-4C03-A698-3E5AE65DC5F7}"/>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DE2BD6C3-516C-4109-8530-4A205DD7C344}"/>
              </a:ext>
            </a:extLst>
          </p:cNvPr>
          <p:cNvSpPr>
            <a:spLocks noGrp="1"/>
          </p:cNvSpPr>
          <p:nvPr>
            <p:ph type="sldNum" sz="quarter" idx="12"/>
          </p:nvPr>
        </p:nvSpPr>
        <p:spPr/>
        <p:txBody>
          <a:bodyPr/>
          <a:lstStyle/>
          <a:p>
            <a:fld id="{44FD8B64-4135-42BC-9B43-3862AF456032}" type="slidenum">
              <a:rPr lang="en-US" smtClean="0"/>
              <a:t>3</a:t>
            </a:fld>
            <a:endParaRPr lang="en-US"/>
          </a:p>
        </p:txBody>
      </p:sp>
    </p:spTree>
    <p:extLst>
      <p:ext uri="{BB962C8B-B14F-4D97-AF65-F5344CB8AC3E}">
        <p14:creationId xmlns:p14="http://schemas.microsoft.com/office/powerpoint/2010/main" val="426723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8CF1-A8C8-480B-89DA-02B752502DBE}"/>
              </a:ext>
            </a:extLst>
          </p:cNvPr>
          <p:cNvSpPr>
            <a:spLocks noGrp="1"/>
          </p:cNvSpPr>
          <p:nvPr>
            <p:ph type="title"/>
          </p:nvPr>
        </p:nvSpPr>
        <p:spPr/>
        <p:txBody>
          <a:bodyPr/>
          <a:lstStyle/>
          <a:p>
            <a:r>
              <a:rPr lang="en-US" b="1" dirty="0"/>
              <a:t>ROLES IN AGILE SCRUM METHODOLOGY</a:t>
            </a:r>
            <a:endParaRPr lang="en-US" dirty="0"/>
          </a:p>
        </p:txBody>
      </p:sp>
      <p:sp>
        <p:nvSpPr>
          <p:cNvPr id="3" name="Content Placeholder 2">
            <a:extLst>
              <a:ext uri="{FF2B5EF4-FFF2-40B4-BE49-F238E27FC236}">
                <a16:creationId xmlns:a16="http://schemas.microsoft.com/office/drawing/2014/main" id="{6D244567-A83E-4761-991E-0E0D16960D3E}"/>
              </a:ext>
            </a:extLst>
          </p:cNvPr>
          <p:cNvSpPr>
            <a:spLocks noGrp="1"/>
          </p:cNvSpPr>
          <p:nvPr>
            <p:ph idx="1"/>
          </p:nvPr>
        </p:nvSpPr>
        <p:spPr/>
        <p:txBody>
          <a:bodyPr>
            <a:normAutofit lnSpcReduction="10000"/>
          </a:bodyPr>
          <a:lstStyle/>
          <a:p>
            <a:r>
              <a:rPr lang="en-US" sz="1800" b="1" dirty="0"/>
              <a:t>Product Owner:</a:t>
            </a:r>
            <a:endParaRPr lang="en-US" sz="1800" dirty="0"/>
          </a:p>
          <a:p>
            <a:r>
              <a:rPr lang="en-US" sz="1800" dirty="0"/>
              <a:t>Product Owner usually represents the Client and acts as a point of contact from Client side. The one who prioritizes the list of Product Backlogs which Scrum Team should finish and release.</a:t>
            </a:r>
          </a:p>
          <a:p>
            <a:r>
              <a:rPr lang="en-US" sz="1800" b="1" dirty="0"/>
              <a:t>Scrum Master:</a:t>
            </a:r>
          </a:p>
          <a:p>
            <a:r>
              <a:rPr lang="en-US" sz="1800" dirty="0"/>
              <a:t>Scrum Master acts as a facilitator to the Scrum Development Team. An effective scrum master deeply understands the work being done by the team and can help the team optimize their transparency and delivery flow. As the facilitator-in-chief, he/she schedules the needed resources (both human and logistical) for sprint planning, stand-up, sprint review, and the sprint retrospective.</a:t>
            </a:r>
          </a:p>
          <a:p>
            <a:r>
              <a:rPr lang="en-US" sz="1800" b="1" dirty="0"/>
              <a:t>Scrum Development Team:</a:t>
            </a:r>
            <a:endParaRPr lang="en-US" sz="1800" dirty="0"/>
          </a:p>
          <a:p>
            <a:r>
              <a:rPr lang="en-US" sz="1800" dirty="0"/>
              <a:t>Developer’s, QA’s. Who develops the product? Scrum development team decides the effort estimation to complete a Product Backlog Item.</a:t>
            </a:r>
          </a:p>
          <a:p>
            <a:r>
              <a:rPr lang="en-US" sz="1800" b="1" dirty="0"/>
              <a:t>Scrum Team:</a:t>
            </a:r>
            <a:endParaRPr lang="en-US" sz="1800" dirty="0"/>
          </a:p>
          <a:p>
            <a:r>
              <a:rPr lang="en-US" sz="1800" dirty="0"/>
              <a:t>A cross-functional, self-organizing group of dedicated people (Group of Product Owner, Business Analyst, Developer’s and QA’s). Recommended size of a scrum team is 7 plus or minus 2 (i.e., between 5 to 9 members in a team)</a:t>
            </a:r>
          </a:p>
          <a:p>
            <a:endParaRPr lang="en-US" sz="1800" dirty="0"/>
          </a:p>
        </p:txBody>
      </p:sp>
      <p:sp>
        <p:nvSpPr>
          <p:cNvPr id="4" name="Date Placeholder 3">
            <a:extLst>
              <a:ext uri="{FF2B5EF4-FFF2-40B4-BE49-F238E27FC236}">
                <a16:creationId xmlns:a16="http://schemas.microsoft.com/office/drawing/2014/main" id="{0B555716-8CD2-49DB-B9A3-2639696F6A90}"/>
              </a:ext>
            </a:extLst>
          </p:cNvPr>
          <p:cNvSpPr>
            <a:spLocks noGrp="1"/>
          </p:cNvSpPr>
          <p:nvPr>
            <p:ph type="dt" sz="half" idx="10"/>
          </p:nvPr>
        </p:nvSpPr>
        <p:spPr/>
        <p:txBody>
          <a:bodyPr/>
          <a:lstStyle/>
          <a:p>
            <a:fld id="{DE0314FB-361E-44A1-BCA6-B7F99B786189}" type="datetime1">
              <a:rPr lang="en-US" smtClean="0"/>
              <a:t>7/14/2020</a:t>
            </a:fld>
            <a:endParaRPr lang="en-US"/>
          </a:p>
        </p:txBody>
      </p:sp>
      <p:sp>
        <p:nvSpPr>
          <p:cNvPr id="5" name="Footer Placeholder 4">
            <a:extLst>
              <a:ext uri="{FF2B5EF4-FFF2-40B4-BE49-F238E27FC236}">
                <a16:creationId xmlns:a16="http://schemas.microsoft.com/office/drawing/2014/main" id="{F2D2A736-EF60-4E61-A234-330C7B25159F}"/>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58AFF3AA-A466-4894-9112-0E19E6EC2F07}"/>
              </a:ext>
            </a:extLst>
          </p:cNvPr>
          <p:cNvSpPr>
            <a:spLocks noGrp="1"/>
          </p:cNvSpPr>
          <p:nvPr>
            <p:ph type="sldNum" sz="quarter" idx="12"/>
          </p:nvPr>
        </p:nvSpPr>
        <p:spPr/>
        <p:txBody>
          <a:bodyPr/>
          <a:lstStyle/>
          <a:p>
            <a:fld id="{44FD8B64-4135-42BC-9B43-3862AF456032}" type="slidenum">
              <a:rPr lang="en-US" smtClean="0"/>
              <a:t>4</a:t>
            </a:fld>
            <a:endParaRPr lang="en-US"/>
          </a:p>
        </p:txBody>
      </p:sp>
    </p:spTree>
    <p:extLst>
      <p:ext uri="{BB962C8B-B14F-4D97-AF65-F5344CB8AC3E}">
        <p14:creationId xmlns:p14="http://schemas.microsoft.com/office/powerpoint/2010/main" val="41431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D6DD-E32B-4858-BADA-990E5C772A5A}"/>
              </a:ext>
            </a:extLst>
          </p:cNvPr>
          <p:cNvSpPr>
            <a:spLocks noGrp="1"/>
          </p:cNvSpPr>
          <p:nvPr>
            <p:ph type="title"/>
          </p:nvPr>
        </p:nvSpPr>
        <p:spPr>
          <a:xfrm>
            <a:off x="8153399" y="365125"/>
            <a:ext cx="3430605" cy="5530319"/>
          </a:xfrm>
        </p:spPr>
        <p:txBody>
          <a:bodyPr vert="horz" lIns="91440" tIns="45720" rIns="91440" bIns="45720" rtlCol="0" anchor="ctr">
            <a:normAutofit/>
          </a:bodyPr>
          <a:lstStyle/>
          <a:p>
            <a:r>
              <a:rPr lang="en-US" dirty="0"/>
              <a:t>Agile scrum methodology</a:t>
            </a:r>
          </a:p>
        </p:txBody>
      </p:sp>
      <p:pic>
        <p:nvPicPr>
          <p:cNvPr id="4" name="Content Placeholder 3" descr="A close up of a logo&#10;&#10;Description automatically generated">
            <a:extLst>
              <a:ext uri="{FF2B5EF4-FFF2-40B4-BE49-F238E27FC236}">
                <a16:creationId xmlns:a16="http://schemas.microsoft.com/office/drawing/2014/main" id="{5AB055C9-957D-4DED-BF76-934C5D1D691A}"/>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219"/>
          <a:stretch/>
        </p:blipFill>
        <p:spPr bwMode="auto">
          <a:xfrm>
            <a:off x="20" y="10"/>
            <a:ext cx="7534636" cy="6857990"/>
          </a:xfrm>
          <a:prstGeom prst="rect">
            <a:avLst/>
          </a:prstGeom>
          <a:noFill/>
        </p:spPr>
      </p:pic>
      <p:sp>
        <p:nvSpPr>
          <p:cNvPr id="3" name="Date Placeholder 2">
            <a:extLst>
              <a:ext uri="{FF2B5EF4-FFF2-40B4-BE49-F238E27FC236}">
                <a16:creationId xmlns:a16="http://schemas.microsoft.com/office/drawing/2014/main" id="{E36DB9FB-7358-44E2-9DCB-5B251E976A45}"/>
              </a:ext>
            </a:extLst>
          </p:cNvPr>
          <p:cNvSpPr>
            <a:spLocks noGrp="1"/>
          </p:cNvSpPr>
          <p:nvPr>
            <p:ph type="dt" sz="half" idx="10"/>
          </p:nvPr>
        </p:nvSpPr>
        <p:spPr/>
        <p:txBody>
          <a:bodyPr/>
          <a:lstStyle/>
          <a:p>
            <a:fld id="{040DEC4D-FD2E-4EFC-B9FE-1F7A464A1DFB}" type="datetime1">
              <a:rPr lang="en-US" smtClean="0"/>
              <a:t>7/14/2020</a:t>
            </a:fld>
            <a:endParaRPr lang="en-US"/>
          </a:p>
        </p:txBody>
      </p:sp>
      <p:sp>
        <p:nvSpPr>
          <p:cNvPr id="5" name="Footer Placeholder 4">
            <a:extLst>
              <a:ext uri="{FF2B5EF4-FFF2-40B4-BE49-F238E27FC236}">
                <a16:creationId xmlns:a16="http://schemas.microsoft.com/office/drawing/2014/main" id="{4A0C2345-40B8-4497-AE57-743794080F44}"/>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6EB96DE6-DB93-4B79-92C3-FA99806F2604}"/>
              </a:ext>
            </a:extLst>
          </p:cNvPr>
          <p:cNvSpPr>
            <a:spLocks noGrp="1"/>
          </p:cNvSpPr>
          <p:nvPr>
            <p:ph type="sldNum" sz="quarter" idx="12"/>
          </p:nvPr>
        </p:nvSpPr>
        <p:spPr/>
        <p:txBody>
          <a:bodyPr/>
          <a:lstStyle/>
          <a:p>
            <a:fld id="{44FD8B64-4135-42BC-9B43-3862AF456032}" type="slidenum">
              <a:rPr lang="en-US" smtClean="0"/>
              <a:t>5</a:t>
            </a:fld>
            <a:endParaRPr lang="en-US"/>
          </a:p>
        </p:txBody>
      </p:sp>
    </p:spTree>
    <p:extLst>
      <p:ext uri="{BB962C8B-B14F-4D97-AF65-F5344CB8AC3E}">
        <p14:creationId xmlns:p14="http://schemas.microsoft.com/office/powerpoint/2010/main" val="359502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FE00-4FB7-4C75-AFBA-529B34600FAC}"/>
              </a:ext>
            </a:extLst>
          </p:cNvPr>
          <p:cNvSpPr>
            <a:spLocks noGrp="1"/>
          </p:cNvSpPr>
          <p:nvPr>
            <p:ph type="title"/>
          </p:nvPr>
        </p:nvSpPr>
        <p:spPr>
          <a:xfrm>
            <a:off x="838200" y="365125"/>
            <a:ext cx="10515600" cy="608269"/>
          </a:xfrm>
        </p:spPr>
        <p:txBody>
          <a:bodyPr>
            <a:normAutofit/>
          </a:bodyPr>
          <a:lstStyle/>
          <a:p>
            <a:r>
              <a:rPr lang="en-US" sz="2800" b="1" dirty="0"/>
              <a:t>ARTIFACTS IN AGILE SCRUM METHODOLOGY:</a:t>
            </a:r>
            <a:endParaRPr lang="en-US" sz="2800" dirty="0"/>
          </a:p>
        </p:txBody>
      </p:sp>
      <p:sp>
        <p:nvSpPr>
          <p:cNvPr id="3" name="Content Placeholder 2">
            <a:extLst>
              <a:ext uri="{FF2B5EF4-FFF2-40B4-BE49-F238E27FC236}">
                <a16:creationId xmlns:a16="http://schemas.microsoft.com/office/drawing/2014/main" id="{3E37C1EF-8229-4DB8-8CC5-3187F67D54D3}"/>
              </a:ext>
            </a:extLst>
          </p:cNvPr>
          <p:cNvSpPr>
            <a:spLocks noGrp="1"/>
          </p:cNvSpPr>
          <p:nvPr>
            <p:ph idx="1"/>
          </p:nvPr>
        </p:nvSpPr>
        <p:spPr>
          <a:xfrm>
            <a:off x="838200" y="973394"/>
            <a:ext cx="10515600" cy="5614219"/>
          </a:xfrm>
        </p:spPr>
        <p:txBody>
          <a:bodyPr>
            <a:normAutofit/>
          </a:bodyPr>
          <a:lstStyle/>
          <a:p>
            <a:r>
              <a:rPr lang="en-US" sz="2100" b="1" dirty="0"/>
              <a:t>User Stories: </a:t>
            </a:r>
            <a:r>
              <a:rPr lang="en-US" sz="2100" dirty="0"/>
              <a:t>User Stories are not like a traditional requirement documents. In User Stories, stakeholder mention what features they need and what they want to achieve.</a:t>
            </a:r>
          </a:p>
          <a:p>
            <a:r>
              <a:rPr lang="en-US" sz="2100" b="1" dirty="0"/>
              <a:t>Product Backlog: </a:t>
            </a:r>
            <a:r>
              <a:rPr lang="en-US" sz="2100" dirty="0"/>
              <a:t>Product Backlog is a repository where the list of Product Backlog Items stored and maintained by the Product Owner. The lists of Product Backlog Items are prioritized by the Product Owner as high and low and also could re-prioritize the product backlog constantly.</a:t>
            </a:r>
          </a:p>
          <a:p>
            <a:r>
              <a:rPr lang="en-US" sz="2100" b="1" dirty="0"/>
              <a:t>Sprint Backlog: </a:t>
            </a:r>
            <a:r>
              <a:rPr lang="en-US" sz="2100" dirty="0"/>
              <a:t>Group of user stories which scrum development team agreed to do during the current sprint (Committed Product Backlog items)</a:t>
            </a:r>
          </a:p>
          <a:p>
            <a:r>
              <a:rPr lang="en-US" sz="2100" b="1" dirty="0"/>
              <a:t>Product Burn down Chart: </a:t>
            </a:r>
            <a:r>
              <a:rPr lang="en-US" sz="2100" dirty="0"/>
              <a:t>A graph which shows how many Product Backlog Items (User Stories) implemented/not implemented.</a:t>
            </a:r>
          </a:p>
          <a:p>
            <a:r>
              <a:rPr lang="en-US" sz="2100" b="1" dirty="0"/>
              <a:t>Sprint Burn down Chart: </a:t>
            </a:r>
            <a:r>
              <a:rPr lang="en-US" sz="2100" dirty="0"/>
              <a:t>A graph which shows how many Sprints implemented/not implemented by Scrum Team.</a:t>
            </a:r>
          </a:p>
          <a:p>
            <a:r>
              <a:rPr lang="en-US" sz="1900" b="1" dirty="0"/>
              <a:t>Release Burn down Chart: </a:t>
            </a:r>
            <a:r>
              <a:rPr lang="en-US" sz="1900" dirty="0"/>
              <a:t>A graph which shows List of releases still pending, which Scrum Team have planned</a:t>
            </a:r>
          </a:p>
          <a:p>
            <a:r>
              <a:rPr lang="en-US" sz="1900" b="1" dirty="0"/>
              <a:t>Defect Burn down Chart: </a:t>
            </a:r>
            <a:r>
              <a:rPr lang="en-US" sz="1900" dirty="0"/>
              <a:t>A graph which shows how many defects identified and fixed.</a:t>
            </a:r>
          </a:p>
          <a:p>
            <a:r>
              <a:rPr lang="en-US" sz="1900" b="1" dirty="0"/>
              <a:t>Note:</a:t>
            </a:r>
            <a:r>
              <a:rPr lang="en-US" sz="1900" dirty="0"/>
              <a:t> Burn Down Charts provide proof that the project is on track or not.</a:t>
            </a:r>
          </a:p>
          <a:p>
            <a:endParaRPr lang="en-US" dirty="0"/>
          </a:p>
        </p:txBody>
      </p:sp>
      <p:sp>
        <p:nvSpPr>
          <p:cNvPr id="4" name="Date Placeholder 3">
            <a:extLst>
              <a:ext uri="{FF2B5EF4-FFF2-40B4-BE49-F238E27FC236}">
                <a16:creationId xmlns:a16="http://schemas.microsoft.com/office/drawing/2014/main" id="{8E7A26A2-C0F9-4484-AAA3-25DD044F61F2}"/>
              </a:ext>
            </a:extLst>
          </p:cNvPr>
          <p:cNvSpPr>
            <a:spLocks noGrp="1"/>
          </p:cNvSpPr>
          <p:nvPr>
            <p:ph type="dt" sz="half" idx="10"/>
          </p:nvPr>
        </p:nvSpPr>
        <p:spPr/>
        <p:txBody>
          <a:bodyPr/>
          <a:lstStyle/>
          <a:p>
            <a:fld id="{05650CEA-4840-499D-ABF1-0CC08251C85A}" type="datetime1">
              <a:rPr lang="en-US" smtClean="0"/>
              <a:t>7/14/2020</a:t>
            </a:fld>
            <a:endParaRPr lang="en-US"/>
          </a:p>
        </p:txBody>
      </p:sp>
      <p:sp>
        <p:nvSpPr>
          <p:cNvPr id="5" name="Footer Placeholder 4">
            <a:extLst>
              <a:ext uri="{FF2B5EF4-FFF2-40B4-BE49-F238E27FC236}">
                <a16:creationId xmlns:a16="http://schemas.microsoft.com/office/drawing/2014/main" id="{8E922565-B498-47B0-9AD8-40798467C09C}"/>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28AEB670-B582-4E6E-987A-C86E568E46ED}"/>
              </a:ext>
            </a:extLst>
          </p:cNvPr>
          <p:cNvSpPr>
            <a:spLocks noGrp="1"/>
          </p:cNvSpPr>
          <p:nvPr>
            <p:ph type="sldNum" sz="quarter" idx="12"/>
          </p:nvPr>
        </p:nvSpPr>
        <p:spPr/>
        <p:txBody>
          <a:bodyPr/>
          <a:lstStyle/>
          <a:p>
            <a:fld id="{44FD8B64-4135-42BC-9B43-3862AF456032}" type="slidenum">
              <a:rPr lang="en-US" smtClean="0"/>
              <a:t>6</a:t>
            </a:fld>
            <a:endParaRPr lang="en-US"/>
          </a:p>
        </p:txBody>
      </p:sp>
    </p:spTree>
    <p:extLst>
      <p:ext uri="{BB962C8B-B14F-4D97-AF65-F5344CB8AC3E}">
        <p14:creationId xmlns:p14="http://schemas.microsoft.com/office/powerpoint/2010/main" val="205973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962F-5BB2-456D-832C-315B7D8B2DF9}"/>
              </a:ext>
            </a:extLst>
          </p:cNvPr>
          <p:cNvSpPr>
            <a:spLocks noGrp="1"/>
          </p:cNvSpPr>
          <p:nvPr>
            <p:ph type="title"/>
          </p:nvPr>
        </p:nvSpPr>
        <p:spPr>
          <a:xfrm>
            <a:off x="838200" y="365125"/>
            <a:ext cx="10515600" cy="608269"/>
          </a:xfrm>
        </p:spPr>
        <p:txBody>
          <a:bodyPr>
            <a:normAutofit/>
          </a:bodyPr>
          <a:lstStyle/>
          <a:p>
            <a:r>
              <a:rPr lang="en-US" sz="2800" b="1" dirty="0"/>
              <a:t>MEETINGS IN AGILE SCRUM METHODOLOGY:</a:t>
            </a:r>
            <a:endParaRPr lang="en-US" sz="2800" dirty="0"/>
          </a:p>
        </p:txBody>
      </p:sp>
      <p:sp>
        <p:nvSpPr>
          <p:cNvPr id="3" name="Content Placeholder 2">
            <a:extLst>
              <a:ext uri="{FF2B5EF4-FFF2-40B4-BE49-F238E27FC236}">
                <a16:creationId xmlns:a16="http://schemas.microsoft.com/office/drawing/2014/main" id="{E0450452-C352-49D2-BF54-9F7E3647A28C}"/>
              </a:ext>
            </a:extLst>
          </p:cNvPr>
          <p:cNvSpPr>
            <a:spLocks noGrp="1"/>
          </p:cNvSpPr>
          <p:nvPr>
            <p:ph idx="1"/>
          </p:nvPr>
        </p:nvSpPr>
        <p:spPr>
          <a:xfrm>
            <a:off x="838200" y="973394"/>
            <a:ext cx="10515600" cy="5203569"/>
          </a:xfrm>
        </p:spPr>
        <p:txBody>
          <a:bodyPr>
            <a:normAutofit fontScale="70000" lnSpcReduction="20000"/>
          </a:bodyPr>
          <a:lstStyle/>
          <a:p>
            <a:r>
              <a:rPr lang="en-US" b="1" dirty="0"/>
              <a:t>Sprint Planning Meeting:</a:t>
            </a:r>
            <a:endParaRPr lang="en-US" dirty="0"/>
          </a:p>
          <a:p>
            <a:r>
              <a:rPr lang="en-US" dirty="0"/>
              <a:t>The first step of Scrum is Sprint Planning Meeting where the entire Scrum Team attends. Here the Product Owner selects the Product Backlog Items (User Stories) from the Product Backlog.</a:t>
            </a:r>
            <a:br>
              <a:rPr lang="en-US" dirty="0"/>
            </a:br>
            <a:r>
              <a:rPr lang="en-US" dirty="0"/>
              <a:t>Most important User Stories at the top of the list and least important User Stories at the bottom. Scrum Development Team decides and provides the effort estimation.</a:t>
            </a:r>
          </a:p>
          <a:p>
            <a:r>
              <a:rPr lang="en-US" b="1" dirty="0"/>
              <a:t>Daily Scrum Meeting: (Daily Stand-up)</a:t>
            </a:r>
            <a:endParaRPr lang="en-US" dirty="0"/>
          </a:p>
          <a:p>
            <a:r>
              <a:rPr lang="en-US" dirty="0"/>
              <a:t>Daily Scrum is also known as Daily Stand-up meeting. Here each team member reports to the peer team member on what he/she did yesterday, what he/she going to do today and what obstacles are impeding in their progress. Reporting will be between peers not to Scrum Master or Product Owner. Daily Scrum will be approximately 15mins.</a:t>
            </a:r>
          </a:p>
          <a:p>
            <a:r>
              <a:rPr lang="en-US" b="1" dirty="0"/>
              <a:t>Sprint Review Meeting:</a:t>
            </a:r>
            <a:endParaRPr lang="en-US" dirty="0"/>
          </a:p>
          <a:p>
            <a:r>
              <a:rPr lang="en-US" dirty="0"/>
              <a:t>In the Sprint Review Meeting, Scrum Development Team presents a demonstration of a potentially shippable product. Product Owner declares which items are completed and not completed. Product Owner adds the additional items to the product backlog based on the stakeholder’s feedback.</a:t>
            </a:r>
          </a:p>
          <a:p>
            <a:r>
              <a:rPr lang="en-US" b="1" dirty="0"/>
              <a:t>Sprint Retrospective Meeting:</a:t>
            </a:r>
            <a:endParaRPr lang="en-US" dirty="0"/>
          </a:p>
          <a:p>
            <a:r>
              <a:rPr lang="en-US" dirty="0"/>
              <a:t>Scrum Team meets again after the Sprint Review Meeting and documents the lessons learnt in the earlier sprint such as “What went well”, “What could be improved”. It helps the Scrum Team to avoid the mistakes in the next Sprints.</a:t>
            </a:r>
          </a:p>
          <a:p>
            <a:endParaRPr lang="en-US" dirty="0"/>
          </a:p>
        </p:txBody>
      </p:sp>
      <p:sp>
        <p:nvSpPr>
          <p:cNvPr id="4" name="Date Placeholder 3">
            <a:extLst>
              <a:ext uri="{FF2B5EF4-FFF2-40B4-BE49-F238E27FC236}">
                <a16:creationId xmlns:a16="http://schemas.microsoft.com/office/drawing/2014/main" id="{E1B4A99D-3851-4E04-94A7-4CDF3ED761B3}"/>
              </a:ext>
            </a:extLst>
          </p:cNvPr>
          <p:cNvSpPr>
            <a:spLocks noGrp="1"/>
          </p:cNvSpPr>
          <p:nvPr>
            <p:ph type="dt" sz="half" idx="10"/>
          </p:nvPr>
        </p:nvSpPr>
        <p:spPr/>
        <p:txBody>
          <a:bodyPr/>
          <a:lstStyle/>
          <a:p>
            <a:fld id="{323E7337-47E4-40BF-BDDC-7BDC2D97910D}" type="datetime1">
              <a:rPr lang="en-US" smtClean="0"/>
              <a:t>7/14/2020</a:t>
            </a:fld>
            <a:endParaRPr lang="en-US"/>
          </a:p>
        </p:txBody>
      </p:sp>
      <p:sp>
        <p:nvSpPr>
          <p:cNvPr id="5" name="Footer Placeholder 4">
            <a:extLst>
              <a:ext uri="{FF2B5EF4-FFF2-40B4-BE49-F238E27FC236}">
                <a16:creationId xmlns:a16="http://schemas.microsoft.com/office/drawing/2014/main" id="{7F93ADB7-B670-4541-8563-E7A87B60BDFC}"/>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0824834F-204E-40E2-B354-2BC56BE35AA6}"/>
              </a:ext>
            </a:extLst>
          </p:cNvPr>
          <p:cNvSpPr>
            <a:spLocks noGrp="1"/>
          </p:cNvSpPr>
          <p:nvPr>
            <p:ph type="sldNum" sz="quarter" idx="12"/>
          </p:nvPr>
        </p:nvSpPr>
        <p:spPr/>
        <p:txBody>
          <a:bodyPr/>
          <a:lstStyle/>
          <a:p>
            <a:fld id="{44FD8B64-4135-42BC-9B43-3862AF456032}" type="slidenum">
              <a:rPr lang="en-US" smtClean="0"/>
              <a:t>7</a:t>
            </a:fld>
            <a:endParaRPr lang="en-US"/>
          </a:p>
        </p:txBody>
      </p:sp>
    </p:spTree>
    <p:extLst>
      <p:ext uri="{BB962C8B-B14F-4D97-AF65-F5344CB8AC3E}">
        <p14:creationId xmlns:p14="http://schemas.microsoft.com/office/powerpoint/2010/main" val="353058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9A68-5DA5-4F6A-8C49-88C8C9C0CDCC}"/>
              </a:ext>
            </a:extLst>
          </p:cNvPr>
          <p:cNvSpPr>
            <a:spLocks noGrp="1"/>
          </p:cNvSpPr>
          <p:nvPr>
            <p:ph type="title"/>
          </p:nvPr>
        </p:nvSpPr>
        <p:spPr/>
        <p:txBody>
          <a:bodyPr>
            <a:normAutofit/>
          </a:bodyPr>
          <a:lstStyle/>
          <a:p>
            <a:r>
              <a:rPr lang="en-US" sz="3600" b="1" dirty="0"/>
              <a:t>When do we use Agile Scrum Methodology?</a:t>
            </a:r>
            <a:endParaRPr lang="en-US" sz="3600" dirty="0"/>
          </a:p>
        </p:txBody>
      </p:sp>
      <p:sp>
        <p:nvSpPr>
          <p:cNvPr id="3" name="Content Placeholder 2">
            <a:extLst>
              <a:ext uri="{FF2B5EF4-FFF2-40B4-BE49-F238E27FC236}">
                <a16:creationId xmlns:a16="http://schemas.microsoft.com/office/drawing/2014/main" id="{7FC0D49B-2E91-4717-8308-4DCEF4B1D466}"/>
              </a:ext>
            </a:extLst>
          </p:cNvPr>
          <p:cNvSpPr>
            <a:spLocks noGrp="1"/>
          </p:cNvSpPr>
          <p:nvPr>
            <p:ph idx="1"/>
          </p:nvPr>
        </p:nvSpPr>
        <p:spPr/>
        <p:txBody>
          <a:bodyPr>
            <a:normAutofit fontScale="92500"/>
          </a:bodyPr>
          <a:lstStyle/>
          <a:p>
            <a:r>
              <a:rPr lang="en-US" dirty="0"/>
              <a:t>The client is not so clear on requirements.</a:t>
            </a:r>
            <a:br>
              <a:rPr lang="en-US" dirty="0"/>
            </a:br>
            <a:r>
              <a:rPr lang="en-US" dirty="0"/>
              <a:t>The client expects quick releases.</a:t>
            </a:r>
            <a:br>
              <a:rPr lang="en-US" dirty="0"/>
            </a:br>
            <a:r>
              <a:rPr lang="en-US" dirty="0"/>
              <a:t>The client doesn’t give all the requirements at a time.</a:t>
            </a:r>
          </a:p>
          <a:p>
            <a:r>
              <a:rPr lang="en-US" b="1" dirty="0"/>
              <a:t>Conclusion:</a:t>
            </a:r>
            <a:endParaRPr lang="en-US" dirty="0"/>
          </a:p>
          <a:p>
            <a:r>
              <a:rPr lang="en-US" dirty="0"/>
              <a:t>In an Agile Scrum Methodology, all the members in a Scrum Team gathers and finalize the Product Backlog Items (User Stories) for a Sprint and commits timeline to release the product. Based on the Daily Scrum meetings, Scrum Development Team develops and tests the product and presents to the Product Owner on Sprint Review Meeting. If the Product Owner accepts all the developed User Stories, then the Sprint is completed, and the Scrum Team goes for the next Sprint in a same manner.</a:t>
            </a:r>
          </a:p>
          <a:p>
            <a:endParaRPr lang="en-US" dirty="0"/>
          </a:p>
        </p:txBody>
      </p:sp>
      <p:sp>
        <p:nvSpPr>
          <p:cNvPr id="4" name="Date Placeholder 3">
            <a:extLst>
              <a:ext uri="{FF2B5EF4-FFF2-40B4-BE49-F238E27FC236}">
                <a16:creationId xmlns:a16="http://schemas.microsoft.com/office/drawing/2014/main" id="{D8C558F9-B194-4CA0-A563-2C293D6952BE}"/>
              </a:ext>
            </a:extLst>
          </p:cNvPr>
          <p:cNvSpPr>
            <a:spLocks noGrp="1"/>
          </p:cNvSpPr>
          <p:nvPr>
            <p:ph type="dt" sz="half" idx="10"/>
          </p:nvPr>
        </p:nvSpPr>
        <p:spPr/>
        <p:txBody>
          <a:bodyPr/>
          <a:lstStyle/>
          <a:p>
            <a:fld id="{04158BA4-ED4A-4AD5-B48F-B9B43D779A89}" type="datetime1">
              <a:rPr lang="en-US" smtClean="0"/>
              <a:t>7/14/2020</a:t>
            </a:fld>
            <a:endParaRPr lang="en-US"/>
          </a:p>
        </p:txBody>
      </p:sp>
      <p:sp>
        <p:nvSpPr>
          <p:cNvPr id="5" name="Footer Placeholder 4">
            <a:extLst>
              <a:ext uri="{FF2B5EF4-FFF2-40B4-BE49-F238E27FC236}">
                <a16:creationId xmlns:a16="http://schemas.microsoft.com/office/drawing/2014/main" id="{D33928CC-0C99-467A-AA28-6EABED9DCC2B}"/>
              </a:ext>
            </a:extLst>
          </p:cNvPr>
          <p:cNvSpPr>
            <a:spLocks noGrp="1"/>
          </p:cNvSpPr>
          <p:nvPr>
            <p:ph type="ftr" sz="quarter" idx="11"/>
          </p:nvPr>
        </p:nvSpPr>
        <p:spPr/>
        <p:txBody>
          <a:bodyPr/>
          <a:lstStyle/>
          <a:p>
            <a:r>
              <a:rPr lang="en-US"/>
              <a:t>Agile Scrum Methodology</a:t>
            </a:r>
          </a:p>
        </p:txBody>
      </p:sp>
      <p:sp>
        <p:nvSpPr>
          <p:cNvPr id="6" name="Slide Number Placeholder 5">
            <a:extLst>
              <a:ext uri="{FF2B5EF4-FFF2-40B4-BE49-F238E27FC236}">
                <a16:creationId xmlns:a16="http://schemas.microsoft.com/office/drawing/2014/main" id="{1EE6F553-423B-4B41-BA8A-50F518B790D2}"/>
              </a:ext>
            </a:extLst>
          </p:cNvPr>
          <p:cNvSpPr>
            <a:spLocks noGrp="1"/>
          </p:cNvSpPr>
          <p:nvPr>
            <p:ph type="sldNum" sz="quarter" idx="12"/>
          </p:nvPr>
        </p:nvSpPr>
        <p:spPr/>
        <p:txBody>
          <a:bodyPr/>
          <a:lstStyle/>
          <a:p>
            <a:fld id="{44FD8B64-4135-42BC-9B43-3862AF456032}" type="slidenum">
              <a:rPr lang="en-US" smtClean="0"/>
              <a:t>8</a:t>
            </a:fld>
            <a:endParaRPr lang="en-US"/>
          </a:p>
        </p:txBody>
      </p:sp>
    </p:spTree>
    <p:extLst>
      <p:ext uri="{BB962C8B-B14F-4D97-AF65-F5344CB8AC3E}">
        <p14:creationId xmlns:p14="http://schemas.microsoft.com/office/powerpoint/2010/main" val="2536089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937</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Agile Scrum methodologies</vt:lpstr>
      <vt:lpstr>Agile Scrum Methodology</vt:lpstr>
      <vt:lpstr>What is Sprint?</vt:lpstr>
      <vt:lpstr>ROLES IN AGILE SCRUM METHODOLOGY</vt:lpstr>
      <vt:lpstr>Agile scrum methodology</vt:lpstr>
      <vt:lpstr>ARTIFACTS IN AGILE SCRUM METHODOLOGY:</vt:lpstr>
      <vt:lpstr>MEETINGS IN AGILE SCRUM METHODOLOGY:</vt:lpstr>
      <vt:lpstr>When do we use Agile Scrum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Scrum methodologies</dc:title>
  <dc:creator>Venkateswara Rao Neppalli</dc:creator>
  <cp:lastModifiedBy>Venkateswara Rao Neppalli</cp:lastModifiedBy>
  <cp:revision>9</cp:revision>
  <dcterms:created xsi:type="dcterms:W3CDTF">2020-07-11T06:13:31Z</dcterms:created>
  <dcterms:modified xsi:type="dcterms:W3CDTF">2020-07-14T13:49:38Z</dcterms:modified>
</cp:coreProperties>
</file>