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303" r:id="rId5"/>
    <p:sldId id="282" r:id="rId6"/>
    <p:sldId id="283" r:id="rId7"/>
    <p:sldId id="278" r:id="rId8"/>
    <p:sldId id="288" r:id="rId9"/>
    <p:sldId id="302" r:id="rId10"/>
    <p:sldId id="271" r:id="rId11"/>
    <p:sldId id="307" r:id="rId12"/>
    <p:sldId id="279" r:id="rId13"/>
    <p:sldId id="281" r:id="rId14"/>
    <p:sldId id="284" r:id="rId15"/>
    <p:sldId id="280" r:id="rId16"/>
    <p:sldId id="273" r:id="rId17"/>
    <p:sldId id="286" r:id="rId18"/>
    <p:sldId id="274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4" r:id="rId31"/>
    <p:sldId id="305" r:id="rId32"/>
    <p:sldId id="269" r:id="rId3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1BB02-11D1-4F5E-93FA-EE6AA970B37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4F2F-D033-4580-B4FB-5FAC3B7A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28960"/>
            <a:ext cx="822924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82896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82896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897920" y="16002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897920" y="16002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82896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82896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828960"/>
            <a:ext cx="822924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828960"/>
            <a:ext cx="822924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82896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82896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897920" y="16002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897920" y="16002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82896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266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82896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828960"/>
            <a:ext cx="8229240" cy="2035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762120"/>
            <a:ext cx="7772040" cy="1828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886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595E555-7E8E-4BF9-A2E5-BBEF10EEA6C4}" type="slidenum">
              <a:rPr lang="en-US" sz="12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26672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206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3886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6B0EA20-22D5-4466-90C9-B89B951DF241}" type="slidenum">
              <a:rPr lang="en-US" sz="12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305100"/>
            <a:ext cx="7772040" cy="1594038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 Reservation System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85800" y="2067950"/>
            <a:ext cx="7772040" cy="3059725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60">
              <a:spcBef>
                <a:spcPts val="641"/>
              </a:spcBef>
              <a:buClr>
                <a:srgbClr val="002060"/>
              </a:buClr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 746: Database Systems</a:t>
            </a:r>
          </a:p>
          <a:p>
            <a:pPr marL="360">
              <a:spcBef>
                <a:spcPts val="641"/>
              </a:spcBef>
              <a:buClr>
                <a:srgbClr val="002060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Anirudh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Yerrapragada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spcBef>
                <a:spcPts val="641"/>
              </a:spcBef>
              <a:buClr>
                <a:srgbClr val="002060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Rahul Kakani</a:t>
            </a:r>
          </a:p>
          <a:p>
            <a:pPr marL="360">
              <a:spcBef>
                <a:spcPts val="641"/>
              </a:spcBef>
              <a:buClr>
                <a:srgbClr val="002060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Venkat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Vaddula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spcBef>
                <a:spcPts val="641"/>
              </a:spcBef>
              <a:buClr>
                <a:srgbClr val="002060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Sri Mounica Motipalli</a:t>
            </a:r>
          </a:p>
          <a:p>
            <a:pPr marL="360">
              <a:spcBef>
                <a:spcPts val="641"/>
              </a:spcBef>
              <a:buClr>
                <a:srgbClr val="002060"/>
              </a:buCl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spcBef>
                <a:spcPts val="641"/>
              </a:spcBef>
              <a:buClr>
                <a:srgbClr val="002060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Prof. Hossein Saiedian</a:t>
            </a:r>
          </a:p>
          <a:p>
            <a:pPr marL="360">
              <a:spcBef>
                <a:spcPts val="641"/>
              </a:spcBef>
              <a:buClr>
                <a:srgbClr val="002060"/>
              </a:buClr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Date: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12/7/2017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90D23-6CA1-4113-8E37-E32B40FA9242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Stops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b="1" dirty="0"/>
              <a:t>  Key: </a:t>
            </a:r>
            <a:r>
              <a:rPr lang="en-US" sz="2400" dirty="0"/>
              <a:t>{city_id, bus_id}</a:t>
            </a:r>
          </a:p>
          <a:p>
            <a:pPr marL="0" indent="0">
              <a:buNone/>
            </a:pPr>
            <a:r>
              <a:rPr lang="en-US" sz="2400" b="1" dirty="0"/>
              <a:t>  Normal Form: </a:t>
            </a:r>
            <a:r>
              <a:rPr lang="en-US" sz="2400" dirty="0"/>
              <a:t>BCNF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7405"/>
            <a:ext cx="8210035" cy="2552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0AEB3-C66E-4389-B1EB-373985B14A4A}"/>
              </a:ext>
            </a:extLst>
          </p:cNvPr>
          <p:cNvSpPr txBox="1"/>
          <p:nvPr/>
        </p:nvSpPr>
        <p:spPr>
          <a:xfrm>
            <a:off x="590843" y="4248443"/>
            <a:ext cx="4979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Key: </a:t>
            </a:r>
            <a:r>
              <a:rPr lang="en-US" sz="2400" dirty="0"/>
              <a:t>{</a:t>
            </a:r>
            <a:r>
              <a:rPr lang="en-US" sz="2400" dirty="0" err="1"/>
              <a:t>Bus_id</a:t>
            </a:r>
            <a:r>
              <a:rPr lang="en-US" sz="2400" dirty="0"/>
              <a:t>, </a:t>
            </a:r>
            <a:r>
              <a:rPr lang="en-US" sz="2400" dirty="0" err="1"/>
              <a:t>City_id</a:t>
            </a:r>
            <a:r>
              <a:rPr lang="en-US" sz="2400" dirty="0"/>
              <a:t>}</a:t>
            </a:r>
          </a:p>
          <a:p>
            <a:r>
              <a:rPr lang="en-US" sz="2400" b="1" dirty="0"/>
              <a:t>Normal Form: </a:t>
            </a:r>
            <a:r>
              <a:rPr lang="en-US" sz="2400" dirty="0"/>
              <a:t>BCNF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A814A-FE64-4E8A-A32F-93EB155BE107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8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65635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Stops table FDs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4E7EEF-7201-4A0B-8527-BF418615E5D5}"/>
                  </a:ext>
                </a:extLst>
              </p:cNvPr>
              <p:cNvSpPr txBox="1"/>
              <p:nvPr/>
            </p:nvSpPr>
            <p:spPr>
              <a:xfrm>
                <a:off x="583810" y="3429000"/>
                <a:ext cx="705494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 1: {city_id, bus_id}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libri" charset="0"/>
                        <a:cs typeface="Calibri" charset="0"/>
                      </a:rPr>
                      <m:t>→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arrival_time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 2: {city_id, bus_id}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libri" charset="0"/>
                        <a:cs typeface="Calibri" charset="0"/>
                      </a:rPr>
                      <m:t>→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destination_time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 3: {city_id, bus_id}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libri" charset="0"/>
                        <a:cs typeface="Calibri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stop_order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4E7EEF-7201-4A0B-8527-BF418615E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10" y="3429000"/>
                <a:ext cx="7054947" cy="1477328"/>
              </a:xfrm>
              <a:prstGeom prst="rect">
                <a:avLst/>
              </a:prstGeom>
              <a:blipFill>
                <a:blip r:embed="rId2"/>
                <a:stretch>
                  <a:fillRect l="-1383"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A20B464-7A41-4958-B021-DCECC5447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4773"/>
            <a:ext cx="7724978" cy="1588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CD9AC-BB53-4833-BE77-0052DB3B63D4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City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1417320"/>
                <a:ext cx="8229240" cy="44496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City_Id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Normal Form: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BCNF</a:t>
                </a:r>
              </a:p>
              <a:p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 1: 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city_id</a:t>
                </a:r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city_name</a:t>
                </a:r>
                <a:endParaRPr lang="en-US" sz="2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 2: 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city_name</a:t>
                </a:r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→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city_id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1417320"/>
                <a:ext cx="8229240" cy="4449600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venka\AppData\Local\Microsoft\Windows\INetCache\Content.Word\City Rela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901" y="3642120"/>
            <a:ext cx="22955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320"/>
            <a:ext cx="7280031" cy="1626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5D9EB-ECAC-4F8B-9ACE-C0380765D0DD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67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 Table: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240" cy="1605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9FA7F1-390D-4C82-95C4-BEF8CB64558B}"/>
              </a:ext>
            </a:extLst>
          </p:cNvPr>
          <p:cNvSpPr txBox="1"/>
          <p:nvPr/>
        </p:nvSpPr>
        <p:spPr>
          <a:xfrm>
            <a:off x="457200" y="3582390"/>
            <a:ext cx="6119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Key: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Ticket_Id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Normal Form: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BCNF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E7AF0-72ED-4F70-8E2A-B2C628A10AA7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8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 table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1229710"/>
                <a:ext cx="8229240" cy="463721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FD1: {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ticket_id</a:t>
                </a:r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libri" charset="0"/>
                        <a:cs typeface="Calibri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libri" charset="0"/>
                        <a:cs typeface="Calibri" charset="0"/>
                      </a:rPr>
                      <m:t>user</m:t>
                    </m:r>
                    <m:r>
                      <a:rPr lang="en-US" sz="2400">
                        <a:latin typeface="Cambria Math" charset="0"/>
                        <a:ea typeface="Calibri" charset="0"/>
                        <a:cs typeface="Calibri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libri" charset="0"/>
                        <a:cs typeface="Calibri" charset="0"/>
                      </a:rPr>
                      <m:t>id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 2: {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ticket_id</a:t>
                </a:r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libri" charset="0"/>
                        <a:cs typeface="Calibri" charset="0"/>
                      </a:rPr>
                      <m:t>→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libri" charset="0"/>
                        <a:cs typeface="Calibri" charset="0"/>
                      </a:rPr>
                      <m:t>bus</m:t>
                    </m:r>
                    <m:r>
                      <a:rPr lang="en-US" sz="2400">
                        <a:latin typeface="Cambria Math"/>
                        <a:ea typeface="Calibri" charset="0"/>
                        <a:cs typeface="Calibri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libri" charset="0"/>
                        <a:cs typeface="Calibri" charset="0"/>
                      </a:rPr>
                      <m:t>id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 3: {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ticket_id</a:t>
                </a:r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libri" charset="0"/>
                        <a:cs typeface="Calibri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source_id</a:t>
                </a:r>
                <a:endParaRPr lang="en-US" sz="2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 4: {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ticket_id</a:t>
                </a:r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libri" charset="0"/>
                        <a:cs typeface="Calibri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destination_id</a:t>
                </a:r>
                <a:endParaRPr lang="en-US" sz="2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 5: {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ticket_id</a:t>
                </a:r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libri" charset="0"/>
                        <a:cs typeface="Calibri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start_date</a:t>
                </a:r>
                <a:endParaRPr lang="en-US" sz="2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 6: {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ticket_id</a:t>
                </a:r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libri" charset="0"/>
                        <a:cs typeface="Calibri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end_date</a:t>
                </a:r>
                <a:endParaRPr lang="en-US" sz="2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 7: {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ticket_id</a:t>
                </a:r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libri" charset="0"/>
                        <a:cs typeface="Calibri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passenger_count</a:t>
                </a:r>
                <a:endParaRPr lang="en-US" sz="2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1229710"/>
                <a:ext cx="8229240" cy="4637210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59676" y="1229710"/>
            <a:ext cx="7648903" cy="1478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06396-4455-4A5F-AFC6-FF18D56D4E6E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6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54" y="274680"/>
            <a:ext cx="8229240" cy="839417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Passenger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6" y="1434137"/>
            <a:ext cx="8585200" cy="238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D8AC4-4E3E-4EAD-88BB-7FE8B2CF98BC}"/>
              </a:ext>
            </a:extLst>
          </p:cNvPr>
          <p:cNvSpPr txBox="1"/>
          <p:nvPr/>
        </p:nvSpPr>
        <p:spPr>
          <a:xfrm>
            <a:off x="295346" y="4009292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Passenger_id, Ticket_id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Normal Form: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BCNF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4E21E-083C-45EC-AD5B-337B7ABC747A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6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Passenger table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/>
              </p:nvPr>
            </p:nvSpPr>
            <p:spPr>
              <a:xfrm>
                <a:off x="1244991" y="3631062"/>
                <a:ext cx="5533697" cy="1759153"/>
              </a:xfrm>
            </p:spPr>
            <p:txBody>
              <a:bodyPr/>
              <a:lstStyle/>
              <a:p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passenger_id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ticket_id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name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2: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passenger_id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ticket_id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→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age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3: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passenger_id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ticket_id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→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gender</a:t>
                </a:r>
              </a:p>
              <a:p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1244991" y="3631062"/>
                <a:ext cx="5533697" cy="1759153"/>
              </a:xfrm>
              <a:blipFill>
                <a:blip r:embed="rId2"/>
                <a:stretch>
                  <a:fillRect l="-3304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9875" y="1215258"/>
            <a:ext cx="6950408" cy="2415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A0F5E-DE3D-405E-B336-B8AA0F8FDA96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Bus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3310"/>
            <a:ext cx="7956331" cy="138688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92612" y="3037982"/>
            <a:ext cx="2584740" cy="1481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FCC54-911D-42A7-9857-1F4773DB6BC2}"/>
              </a:ext>
            </a:extLst>
          </p:cNvPr>
          <p:cNvSpPr txBox="1"/>
          <p:nvPr/>
        </p:nvSpPr>
        <p:spPr>
          <a:xfrm>
            <a:off x="773723" y="3305908"/>
            <a:ext cx="327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Bus_Id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Normal Form: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BCNF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36559-B63D-4ADA-B740-F8E69791705E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4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Interesting Query : Book a Ticket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query can be divided into 3 steps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available buses between selected source and Destination.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Retrieve all the necessary information from the TICKET and STOPS tables to calculate availability.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JOIN the results of step a and b.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FABD5-DDD9-41A8-84CD-AB0C04BCB5BC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3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Find available 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selected Source is Hyderabad(HYB) and Destination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Secunderabad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(SC).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all the buses visiting the selected Source (Hyderabad) from STOPS table.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81400"/>
            <a:ext cx="5943600" cy="1478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80E50-5173-4855-B8B0-D1E16581B442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Organization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26672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ER Diagram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Mapping ER to Relational model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Tables and Functional Dependencies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Interesting query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3D43E-B055-41E0-BB0B-21A6D1085A47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Find available buses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all the buses visiting the selected destination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Secunderabad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from STOPS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667000"/>
            <a:ext cx="5421651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39DD1-93B2-4A4D-B1D0-C60865D568C3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4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Find available buses 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Condition:</a:t>
            </a:r>
          </a:p>
          <a:p>
            <a:pPr marL="0" indent="0">
              <a:buNone/>
            </a:pPr>
            <a:r>
              <a:rPr lang="en-US" sz="2400" dirty="0" err="1"/>
              <a:t>Source.bus_id</a:t>
            </a:r>
            <a:r>
              <a:rPr lang="en-US" sz="2400" dirty="0"/>
              <a:t> = </a:t>
            </a:r>
            <a:r>
              <a:rPr lang="en-US" sz="2400" dirty="0" err="1"/>
              <a:t>Destination.bus_id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AND </a:t>
            </a:r>
            <a:r>
              <a:rPr lang="en-US" sz="2400" dirty="0" err="1"/>
              <a:t>Source.stop_order</a:t>
            </a:r>
            <a:r>
              <a:rPr lang="en-US" sz="2400" dirty="0"/>
              <a:t> &lt; </a:t>
            </a:r>
            <a:r>
              <a:rPr lang="en-US" sz="2400" dirty="0" err="1"/>
              <a:t>Destination.stop_order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JOIN the above result with CITY and BUS tables to retrieve Bus name, Source and Destination names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7786256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4876800"/>
            <a:ext cx="7924800" cy="74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C44039-72E8-4854-8CCB-52EFB1763547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Find available buses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all the duplicate buses for the available buses using the ADDITIONALBUS table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Total available buses: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696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91000"/>
            <a:ext cx="8001000" cy="1821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475C32-FBC1-4B76-8786-639F771CA3E5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Booked Ticket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stored in TICKET table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Retrieve the required information from STOPS and CITY table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56665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" y="4419600"/>
            <a:ext cx="8229600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28BEC-5A54-4B10-B246-7ABD96A2D074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86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Result 1 (Total available buses)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Result 2 (Booked ticket information)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001000" cy="1821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4343400"/>
            <a:ext cx="8229600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ACA95-4F49-4372-B5B9-9DDD5EB36557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2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Step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686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Time stamps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Booked ticket timestamps:</a:t>
            </a:r>
          </a:p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Tkt_start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booked_tkt.start_date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,' ',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booked_tkt.source_time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Tkt_end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booked_tkt.end_date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,' ',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booked_tkt.destination_time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Bus expected timestamps:</a:t>
            </a:r>
          </a:p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Bus_start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(date'2017-12-19',' ',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avail_bus.departure_time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Bus_end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(date(DATE'2017-12-19'+((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avail_bus.Destinationday_number-avail_bus.sourceday_number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))),' ',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avail_bus.arrival_time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3F8D3-E804-47B7-823B-9E9EA953E867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4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Step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Result1 LEFT OUTER JOIN Result2 on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Result1.bus_id = Result2.bus_id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AND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(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((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Bus_start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&lt;=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Tkt_start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AND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Tkt_start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Bus_end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OR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((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Bus_start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Tkt_end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AND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TKt_end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Bus_end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BA526-7D48-486C-BD07-3B36C03DE393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98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Step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010400" cy="259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AC1EB-0033-41EB-AD3B-F9E740972B17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12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Bus_id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Availability  = 20 - sum(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Passenger_count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85209"/>
            <a:ext cx="7774014" cy="236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E0EE7C-8373-48C1-B292-D2A065E7DA26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81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Bus Reservation System is an online system which enables customers to check availability of buses from source to destination, book or cancel tickets and check Bus schedule.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makes the customer easy to get bus ticket online instead of queue up to buy the bus ticket.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B3F28-C223-4387-BEF5-1FC63860E0D0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1276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295640"/>
            <a:ext cx="8229240" cy="426672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2060"/>
              </a:buClr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Online bus reservation system is a web based application. It provides facility to book ticket, cancel ticket, check the bus schedule of a particular bus, check the booking history.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 can book a ticket over the internet 24 hours a day, 7 days a week and the ticket can’t be lost or stolen.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database maintains data of users details, bus details along with information about all the stops, reservation details and Passenger details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7816A-84BB-407F-8978-E2C9DF75EFFA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82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Improve in a way such that multiple-users can access and utilize the web application simultaneously.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Improving the web application in way such that it allows user to travel through connecting buses and reach several other new destinations.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Online payment can be implemented.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Waiting list on the available buses can be provided.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Allow user to reserve more than 4 passengers per ticket.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E3EAC-E221-4C70-BF3C-9C62380D1500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2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ED913-4B98-48C6-89F2-8B81923BCDB6}"/>
              </a:ext>
            </a:extLst>
          </p:cNvPr>
          <p:cNvSpPr txBox="1"/>
          <p:nvPr/>
        </p:nvSpPr>
        <p:spPr>
          <a:xfrm>
            <a:off x="703385" y="1674055"/>
            <a:ext cx="768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Elmasri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R. &amp;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Navathe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S., 2017. Fundamentals of database systems, Boston: Pearson.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HTML5 Tutorial. HTML Tutorial. Available at: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https://www.w3schools.com/html/default.asp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Documentation. Django documentation | Django documentation | Django. Available at: https://docs.djangoproject.com/en/2.0/.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FD75E-AA0A-463C-A465-638300205DF3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3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0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55" y="0"/>
            <a:ext cx="8229240" cy="1142640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 Diagram: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82867"/>
            <a:ext cx="9144000" cy="5011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C5D2-D596-41AD-AF96-97DEC83DBAF6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6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11" y="0"/>
            <a:ext cx="7987219" cy="977462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 ER to relational model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861848"/>
            <a:ext cx="7909034" cy="4889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7D8E0-AF0B-4F57-B1D6-1FD647DC5181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07886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0" y="3922446"/>
            <a:ext cx="8229240" cy="1142640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Key: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User_Id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Normal Form: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BCNF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0658"/>
            <a:ext cx="8229240" cy="2399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70340-9747-4BD0-B542-9BF04F1D244B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8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table cont.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5" y="1563569"/>
            <a:ext cx="6963508" cy="3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568BF-DBC6-4680-AAF2-82B237E1E9FC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table FD’s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916AFD-9BD2-4518-A577-CF65723A0913}"/>
                  </a:ext>
                </a:extLst>
              </p:cNvPr>
              <p:cNvSpPr/>
              <p:nvPr/>
            </p:nvSpPr>
            <p:spPr>
              <a:xfrm>
                <a:off x="4860388" y="1421140"/>
                <a:ext cx="4572000" cy="45243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11: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lname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12: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gender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13: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usertype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14: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password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15: {email}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user_id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16: {email}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ssn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17: {email}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fname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18: {email}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lname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19: {email}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gender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20: {email}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usertype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21: {email}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password</a:t>
                </a:r>
              </a:p>
              <a:p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916AFD-9BD2-4518-A577-CF65723A0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388" y="1421140"/>
                <a:ext cx="4572000" cy="4524315"/>
              </a:xfrm>
              <a:prstGeom prst="rect">
                <a:avLst/>
              </a:prstGeom>
              <a:blipFill>
                <a:blip r:embed="rId2"/>
                <a:stretch>
                  <a:fillRect l="-200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362182-76B4-4633-9830-FEE20E4A74C8}"/>
                  </a:ext>
                </a:extLst>
              </p:cNvPr>
              <p:cNvSpPr/>
              <p:nvPr/>
            </p:nvSpPr>
            <p:spPr>
              <a:xfrm>
                <a:off x="597878" y="1433298"/>
                <a:ext cx="4572000" cy="41549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ssn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2: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email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3: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fname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4: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lname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5: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gender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6: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user_type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7: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user_id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password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8: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user_id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9: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email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FD 10: {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fname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362182-76B4-4633-9830-FEE20E4A7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8" y="1433298"/>
                <a:ext cx="4572000" cy="4154984"/>
              </a:xfrm>
              <a:prstGeom prst="rect">
                <a:avLst/>
              </a:prstGeom>
              <a:blipFill>
                <a:blip r:embed="rId3"/>
                <a:stretch>
                  <a:fillRect l="-2000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2EB6C4-C162-43CF-933F-C61C767FBDA7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5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34" y="41351"/>
            <a:ext cx="8229240" cy="967642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/>
              </p:nvPr>
            </p:nvSpPr>
            <p:spPr>
              <a:xfrm>
                <a:off x="358234" y="2785402"/>
                <a:ext cx="8229240" cy="3081517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Bus_id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Normal Form: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BCNF</a:t>
                </a:r>
              </a:p>
              <a:p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FD1 : 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bus_id</a:t>
                </a:r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bus_name</a:t>
                </a:r>
                <a:endParaRPr lang="en-US" sz="2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FD2 : </a:t>
                </a:r>
                <a:r>
                  <a:rPr lang="en-US" sz="2400" dirty="0" err="1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bus_id</a:t>
                </a:r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 available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358234" y="2785402"/>
                <a:ext cx="8229240" cy="3081517"/>
              </a:xfrm>
              <a:blipFill>
                <a:blip r:embed="rId2"/>
                <a:stretch>
                  <a:fillRect l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4" y="948559"/>
            <a:ext cx="8112744" cy="200491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627477" y="3904523"/>
            <a:ext cx="3391108" cy="1403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7445CB-9660-43A2-82CF-D354C48E8C14}"/>
              </a:ext>
            </a:extLst>
          </p:cNvPr>
          <p:cNvSpPr txBox="1"/>
          <p:nvPr/>
        </p:nvSpPr>
        <p:spPr>
          <a:xfrm>
            <a:off x="4571820" y="6280850"/>
            <a:ext cx="44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eecs-light-blue</Template>
  <TotalTime>6613</TotalTime>
  <Words>1182</Words>
  <Application>Microsoft Office PowerPoint</Application>
  <PresentationFormat>On-screen Show (4:3)</PresentationFormat>
  <Paragraphs>217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ER Diagram:</vt:lpstr>
      <vt:lpstr>Mapping ER to relational model</vt:lpstr>
      <vt:lpstr>User Table</vt:lpstr>
      <vt:lpstr>User table cont.</vt:lpstr>
      <vt:lpstr>User table FD’s </vt:lpstr>
      <vt:lpstr>Bus table</vt:lpstr>
      <vt:lpstr>Stops table</vt:lpstr>
      <vt:lpstr>Stops table FDs</vt:lpstr>
      <vt:lpstr>City Table:</vt:lpstr>
      <vt:lpstr>Ticket Table:</vt:lpstr>
      <vt:lpstr>Ticket table cont.</vt:lpstr>
      <vt:lpstr>Passenger Table</vt:lpstr>
      <vt:lpstr>Passenger table cont.</vt:lpstr>
      <vt:lpstr>Additional Bus</vt:lpstr>
      <vt:lpstr>Interesting Query : Book a Ticket</vt:lpstr>
      <vt:lpstr>a. Find available buses</vt:lpstr>
      <vt:lpstr>a. Find available buses cont.</vt:lpstr>
      <vt:lpstr>a. Find available buses cont.</vt:lpstr>
      <vt:lpstr>a. Find available buses cont.</vt:lpstr>
      <vt:lpstr>b. Booked Ticket Information</vt:lpstr>
      <vt:lpstr>Final Step</vt:lpstr>
      <vt:lpstr>Final Step cont.</vt:lpstr>
      <vt:lpstr>Final Step cont.</vt:lpstr>
      <vt:lpstr>Final Step cont.</vt:lpstr>
      <vt:lpstr>Final Result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/>
  <dc:description/>
  <cp:lastModifiedBy>Vaddula, Venkata Narsi Reddy</cp:lastModifiedBy>
  <cp:revision>171</cp:revision>
  <dcterms:created xsi:type="dcterms:W3CDTF">2006-08-16T00:00:00Z</dcterms:created>
  <dcterms:modified xsi:type="dcterms:W3CDTF">2017-12-08T04:22:06Z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