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2" r:id="rId1"/>
  </p:sldMasterIdLst>
  <p:notesMasterIdLst>
    <p:notesMasterId r:id="rId25"/>
  </p:notesMasterIdLst>
  <p:sldIdLst>
    <p:sldId id="256" r:id="rId2"/>
    <p:sldId id="285" r:id="rId3"/>
    <p:sldId id="270" r:id="rId4"/>
    <p:sldId id="269" r:id="rId5"/>
    <p:sldId id="268" r:id="rId6"/>
    <p:sldId id="267" r:id="rId7"/>
    <p:sldId id="266" r:id="rId8"/>
    <p:sldId id="265" r:id="rId9"/>
    <p:sldId id="273" r:id="rId10"/>
    <p:sldId id="263" r:id="rId11"/>
    <p:sldId id="264" r:id="rId12"/>
    <p:sldId id="262" r:id="rId13"/>
    <p:sldId id="286" r:id="rId14"/>
    <p:sldId id="282" r:id="rId15"/>
    <p:sldId id="274" r:id="rId16"/>
    <p:sldId id="275" r:id="rId17"/>
    <p:sldId id="276" r:id="rId18"/>
    <p:sldId id="280" r:id="rId19"/>
    <p:sldId id="277" r:id="rId20"/>
    <p:sldId id="279" r:id="rId21"/>
    <p:sldId id="278" r:id="rId22"/>
    <p:sldId id="283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882" autoAdjust="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B6D94-8C18-460B-97CB-05482B22F682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86472-D661-4B7D-B137-EF83EB31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57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Nearly 1% of world population suffers from</a:t>
            </a:r>
            <a:r>
              <a:rPr lang="en-US" baseline="0" dirty="0"/>
              <a:t> epilepsy</a:t>
            </a:r>
          </a:p>
          <a:p>
            <a:r>
              <a:rPr lang="en-US" baseline="0" dirty="0"/>
              <a:t>But predicting them is a challenging task as they occur spontaneously with no proper symptoms. Persistent Anxiety, cannot lead normal life.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6472-D661-4B7D-B137-EF83EB311A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21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448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359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74087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577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345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648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89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6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8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3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0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1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0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1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6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21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Epilepsy Seizures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Rahul </a:t>
            </a:r>
            <a:r>
              <a:rPr lang="en-US" dirty="0" err="1"/>
              <a:t>Kakani</a:t>
            </a:r>
            <a:r>
              <a:rPr lang="en-US" dirty="0"/>
              <a:t> | Venkat </a:t>
            </a:r>
            <a:r>
              <a:rPr lang="en-US" dirty="0" err="1"/>
              <a:t>Vaddula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06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Preprocessing(3):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2457" y="1690688"/>
            <a:ext cx="10276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Concatenating the data from all the 16 electrodes helped us to locate the seizure and the electrode(s) responsible for seizure beforehand.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476" y="2555421"/>
            <a:ext cx="9952038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2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Preprocessing(4):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3086" y="1690687"/>
            <a:ext cx="99713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Applying the Amplification on the peaks and Attenuation on noise.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applying various filters (Average, Butterworth, Bessel, Chebyshev, Moving Average, Peak Envelope …) we found that applying both </a:t>
            </a:r>
            <a:r>
              <a:rPr lang="en-US" b="1" dirty="0"/>
              <a:t>Chebyshev Low pass and High Pass filters</a:t>
            </a:r>
            <a:r>
              <a:rPr lang="en-US" dirty="0"/>
              <a:t> reduced the noise from both top and bottom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applying transformations on the data to see if we can create any further differences 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applied many transformations (Convolution, Fourier, Laplace, Wavelet) in both Time and Frequency domains, we found that applying </a:t>
            </a:r>
            <a:r>
              <a:rPr lang="en-US" b="1" dirty="0"/>
              <a:t>2-D Fast Fourier Transformation</a:t>
            </a:r>
            <a:r>
              <a:rPr lang="en-US" dirty="0"/>
              <a:t> helped us the best to distinguish between the 2 cases.</a:t>
            </a:r>
          </a:p>
        </p:txBody>
      </p:sp>
    </p:spTree>
    <p:extLst>
      <p:ext uri="{BB962C8B-B14F-4D97-AF65-F5344CB8AC3E}">
        <p14:creationId xmlns:p14="http://schemas.microsoft.com/office/powerpoint/2010/main" val="3014513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395287"/>
            <a:ext cx="110013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16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Approach/ Hypothesis: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542" y="1530082"/>
            <a:ext cx="10323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plan to classify each of the given 10 minute file into Seizure(1) or No Seizure(0)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9542" y="1853247"/>
            <a:ext cx="100874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Trained with different Classification models like Decision Trees, KNN and Logistic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Model was trained by using the training dataset from patient 2, with 10 fold cross validation applied to each one of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the </a:t>
            </a:r>
            <a:r>
              <a:rPr lang="en-US" b="1" i="1" dirty="0"/>
              <a:t>accuracy</a:t>
            </a:r>
            <a:r>
              <a:rPr lang="en-US" dirty="0"/>
              <a:t> of the predictions validation data to determine which model to be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66396"/>
            <a:ext cx="100874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Trees: </a:t>
            </a:r>
          </a:p>
          <a:p>
            <a:pPr lvl="2"/>
            <a:r>
              <a:rPr lang="en-US" dirty="0"/>
              <a:t>A decision tree takes as input an object (or) situation described by a  set of properties and outputs a yes/no “decision”.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 Nearest Neighbor: </a:t>
            </a:r>
          </a:p>
          <a:p>
            <a:pPr lvl="2"/>
            <a:r>
              <a:rPr lang="en-US" dirty="0"/>
              <a:t>A KNN algorithm stores all available cases and classifies new cases based on a similarity measure.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Regression: </a:t>
            </a:r>
          </a:p>
          <a:p>
            <a:pPr lvl="2"/>
            <a:r>
              <a:rPr lang="en-US" dirty="0"/>
              <a:t>Logistic regression measures the relationship between the categorical dependent variable and one or more independent variables by estimating probabilities using a logistic function.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7755" y="3472609"/>
            <a:ext cx="979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03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94971"/>
            <a:ext cx="10087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Validation Accuracy of each model used to train the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Decision Trees                             	: 88.2%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Logistic Regression	      			: 93.6%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KNN 		                     				: 88.9%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236685"/>
            <a:ext cx="979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Accuracy of the predictions on the Validation data, Logistic Regression model performs the best when compared to other models.</a:t>
            </a:r>
          </a:p>
        </p:txBody>
      </p:sp>
    </p:spTree>
    <p:extLst>
      <p:ext uri="{BB962C8B-B14F-4D97-AF65-F5344CB8AC3E}">
        <p14:creationId xmlns:p14="http://schemas.microsoft.com/office/powerpoint/2010/main" val="349456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with Model: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94971"/>
            <a:ext cx="10087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the Accuracy of predictions of validation data using the Logistic Regression appeared to be the best, we used the Logistic Function to predict the test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175499"/>
            <a:ext cx="979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Everything seemed fine until we saw the confusion matrix of validation data predictions using Logistic Regression.</a:t>
            </a:r>
          </a:p>
        </p:txBody>
      </p:sp>
    </p:spTree>
    <p:extLst>
      <p:ext uri="{BB962C8B-B14F-4D97-AF65-F5344CB8AC3E}">
        <p14:creationId xmlns:p14="http://schemas.microsoft.com/office/powerpoint/2010/main" val="3801004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on </a:t>
            </a:r>
            <a:br>
              <a:rPr lang="en-US" dirty="0"/>
            </a:br>
            <a:r>
              <a:rPr lang="en-US" dirty="0"/>
              <a:t>Validation: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25" y="1999377"/>
            <a:ext cx="38789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What Happened!?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be predicting a Seizure before 10 min is not optimal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be join the data into 1hour blocks so that we can predict the seizure before 1 hour?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Going back to the Hypothesis, now using data concatenated as 1 hour blocks.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443" y="384175"/>
            <a:ext cx="6516769" cy="617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25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Approach/ Hypothesis: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324406"/>
            <a:ext cx="10323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Updated Hypothesis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combine 10 mins of data to get 1 hour seizure data that are classified into seizure(0) and non-seizure(1).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53545"/>
            <a:ext cx="100874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</a:t>
            </a:r>
          </a:p>
          <a:p>
            <a:r>
              <a:rPr lang="en-US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models like Decision Trees, KNN, Logistic Regression were used again to train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Model was trained with the training dataset from patient 2, applying 10 fold cross validation to each and every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was </a:t>
            </a:r>
            <a:r>
              <a:rPr lang="en-US"/>
              <a:t>determined using </a:t>
            </a:r>
            <a:r>
              <a:rPr lang="en-US" dirty="0"/>
              <a:t>the </a:t>
            </a:r>
            <a:r>
              <a:rPr lang="en-US" b="1" i="1" dirty="0"/>
              <a:t>accuracy</a:t>
            </a:r>
            <a:r>
              <a:rPr lang="en-US" dirty="0"/>
              <a:t> on the predicted validation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6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Model: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66396"/>
            <a:ext cx="10087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Updated Hypothesis: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Validation Accuracy of each model used to train the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Decision Trees                             	: 88.6%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KNN                                       		: 83.4%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	                 	: 79.9%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495737"/>
            <a:ext cx="9793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Accuracy of the predictions on the Validation data, Decision Trees model performs the best when compared to other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4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370" y="561439"/>
            <a:ext cx="9603275" cy="1049235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3370" y="1610674"/>
            <a:ext cx="83201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Background 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Information about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 Preprocessing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Approach/Hypothesis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Model Selection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Classification with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Future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75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on</a:t>
            </a:r>
            <a:br>
              <a:rPr lang="en-US" dirty="0"/>
            </a:br>
            <a:r>
              <a:rPr lang="en-US" dirty="0"/>
              <a:t>Validation: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6111" y="2162059"/>
            <a:ext cx="3878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Previously using logistic regression we were unable to predict the seizure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updating hypothesis the model could predict “6 ” seizure cases out of “25”.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032" y="452718"/>
            <a:ext cx="6006912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05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with Model: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94971"/>
            <a:ext cx="10087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Updated Hypothesis: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stated above, we used the Decision Trees to predict the test data.</a:t>
            </a:r>
          </a:p>
        </p:txBody>
      </p:sp>
    </p:spTree>
    <p:extLst>
      <p:ext uri="{BB962C8B-B14F-4D97-AF65-F5344CB8AC3E}">
        <p14:creationId xmlns:p14="http://schemas.microsoft.com/office/powerpoint/2010/main" val="2698685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086" y="452718"/>
            <a:ext cx="6029097" cy="60892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744" y="1382032"/>
            <a:ext cx="38898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the Test MSE that we obtained is very low we are </a:t>
            </a:r>
            <a:r>
              <a:rPr lang="en-US"/>
              <a:t>still  </a:t>
            </a:r>
            <a:r>
              <a:rPr lang="en-US" dirty="0"/>
              <a:t>able to predict only 4 of the 21 upcoming seizures.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may be by increasing the time blocks of data to 2-4 hours (instead of 1 hour in updated hypothesis) then we can predict the seizures with a better ratio.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25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0856" y="1567543"/>
            <a:ext cx="10421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With all the predicting measures in the current world only 30% of the seizures are being predicted.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According to Walter J. </a:t>
            </a:r>
            <a:r>
              <a:rPr lang="en-US" dirty="0" err="1"/>
              <a:t>Koroshetz</a:t>
            </a:r>
            <a:r>
              <a:rPr lang="en-US" dirty="0"/>
              <a:t> , deputy director of the National Institute of Neurological Disorders and Stroke (NINDS),the prediction rate can be improved over to  80% if the Seizure detecting measures are improved.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 Improve the Seizure detection from data, Electroencephalogram (</a:t>
            </a:r>
            <a:r>
              <a:rPr lang="en-US" b="1" dirty="0"/>
              <a:t>EEG</a:t>
            </a:r>
            <a:r>
              <a:rPr lang="en-US" dirty="0"/>
              <a:t>) has been updated to identify the seizure with high difference in the data. So, maybe training and predicting the models on the data from the updated models might give us a better prediction.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4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153" y="546155"/>
            <a:ext cx="9520158" cy="1049235"/>
          </a:xfrm>
        </p:spPr>
        <p:txBody>
          <a:bodyPr/>
          <a:lstStyle/>
          <a:p>
            <a:r>
              <a:rPr lang="en-US" dirty="0"/>
              <a:t>Background Information: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0661" y="1853248"/>
            <a:ext cx="1087348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Epilepsy is a Neurological disorder that causes spontaneous sensory disturbances in the brain,</a:t>
            </a:r>
          </a:p>
          <a:p>
            <a:pPr algn="just"/>
            <a:r>
              <a:rPr lang="en-US" dirty="0"/>
              <a:t>     also called as Seizures.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These spontaneous disturbances are associated with abnormal electrical activities in the </a:t>
            </a:r>
          </a:p>
          <a:p>
            <a:pPr algn="just"/>
            <a:r>
              <a:rPr lang="en-US" dirty="0"/>
              <a:t>     brain.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These Seizures can be prevented by  providing sufficiently high amount of</a:t>
            </a:r>
          </a:p>
          <a:p>
            <a:pPr algn="just"/>
            <a:r>
              <a:rPr lang="en-US" dirty="0"/>
              <a:t>     anticonvulsant medicines to the patient.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Monitoring Electrical Brain Activity(EEG)</a:t>
            </a:r>
          </a:p>
          <a:p>
            <a:pPr algn="just"/>
            <a:r>
              <a:rPr lang="en-US" dirty="0"/>
              <a:t>    can help forecast a seizure occurrence.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If these seizures are successfully identified, designing</a:t>
            </a:r>
          </a:p>
          <a:p>
            <a:pPr algn="just"/>
            <a:r>
              <a:rPr lang="en-US" dirty="0"/>
              <a:t>    devices to warn patients about seizures would be possible.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675" y="4091441"/>
            <a:ext cx="38004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009" y="1102916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 Information(2):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6109" y="2152151"/>
            <a:ext cx="10312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emerging evidence that these temporal dynamics in brain can be classified </a:t>
            </a:r>
          </a:p>
          <a:p>
            <a:r>
              <a:rPr lang="en-US" dirty="0"/>
              <a:t>     into 4 states: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Preictal:      	Time prior to the seizure occurrence.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Ictal:            	The Seizure state.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Inter–ictal:  	Between the seizures.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Post–ictal:   	After the seizures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4460475"/>
            <a:ext cx="970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Seizures are known to occur in groups, so the patients who typically have cluster of seizures receive a little benefit from forecasting follow-on seizures.</a:t>
            </a:r>
          </a:p>
        </p:txBody>
      </p:sp>
    </p:spTree>
    <p:extLst>
      <p:ext uri="{BB962C8B-B14F-4D97-AF65-F5344CB8AC3E}">
        <p14:creationId xmlns:p14="http://schemas.microsoft.com/office/powerpoint/2010/main" val="263796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161" y="546923"/>
            <a:ext cx="9603275" cy="1049235"/>
          </a:xfrm>
        </p:spPr>
        <p:txBody>
          <a:bodyPr/>
          <a:lstStyle/>
          <a:p>
            <a:r>
              <a:rPr lang="en-US" dirty="0"/>
              <a:t>Information about Data: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6111" y="1596158"/>
            <a:ext cx="10203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data is taken from a Kaggle Competition, which is sponsored by MathWorks, National Institute of Neurological Disorder and Stroke (NINDS), American Epilepsy Society and the University of Melbourne.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data is taken from 3 different patients suffering with epilepsy: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Each patient data is further split into training and testing data.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3828229"/>
            <a:ext cx="11023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As for the project, we considered training data from Patient 1(5.73GB) and Patient 2 (11.43GB).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Training data for patient 1 consists of iEEG data for 217 hours which is divided into 10 minute files forming a total of 1302 files, similarly the training data of patient2 has 2346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610" y="252976"/>
            <a:ext cx="9520158" cy="1049235"/>
          </a:xfrm>
        </p:spPr>
        <p:txBody>
          <a:bodyPr/>
          <a:lstStyle/>
          <a:p>
            <a:r>
              <a:rPr lang="en-US" dirty="0"/>
              <a:t>Information about Data(2):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8192" y="1302211"/>
            <a:ext cx="985237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data is an analog signal which can be represented in a matrix of numerals.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data is collected from 16 different electrodes that are placed on the surface</a:t>
            </a:r>
          </a:p>
          <a:p>
            <a:pPr algn="just"/>
            <a:r>
              <a:rPr lang="en-US" dirty="0"/>
              <a:t>     of cerebral vertex and the electrical signals are recorded by an ambulatory system.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digital data is of size 240000x16 matrix each column representing </a:t>
            </a:r>
          </a:p>
          <a:p>
            <a:pPr algn="just"/>
            <a:r>
              <a:rPr lang="en-US" dirty="0"/>
              <a:t>     different electrode for just a 10 minute file.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Project Training Data- Train data of patient 2 </a:t>
            </a:r>
          </a:p>
          <a:p>
            <a:pPr algn="just"/>
            <a:r>
              <a:rPr lang="en-US" dirty="0"/>
              <a:t>     Testing Data-Train data of patient 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We added a Target column to the train data which consists </a:t>
            </a:r>
            <a:r>
              <a:rPr lang="en-US" b="1" i="1" dirty="0"/>
              <a:t>0(No seizure) </a:t>
            </a:r>
            <a:r>
              <a:rPr lang="en-US" dirty="0"/>
              <a:t>and </a:t>
            </a:r>
          </a:p>
          <a:p>
            <a:pPr algn="just"/>
            <a:r>
              <a:rPr lang="en-US" b="1" i="1" dirty="0"/>
              <a:t>    1(Seizure) </a:t>
            </a:r>
            <a:r>
              <a:rPr lang="en-US" dirty="0"/>
              <a:t>to help in classification of the data.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643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365125"/>
            <a:ext cx="110013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2457" y="1327831"/>
            <a:ext cx="9971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preprocessing is probably the most important phase in our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for seizure and non seizure cases are almost identical.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7" y="2337019"/>
            <a:ext cx="10690905" cy="401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2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Preprocessing(2):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2457" y="1690688"/>
            <a:ext cx="1027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Summing up the data from all the 16 electrodes.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7" y="2267970"/>
            <a:ext cx="10919505" cy="410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52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1019</TotalTime>
  <Words>1222</Words>
  <Application>Microsoft Office PowerPoint</Application>
  <PresentationFormat>Widescreen</PresentationFormat>
  <Paragraphs>147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Courier New</vt:lpstr>
      <vt:lpstr>Wingdings 3</vt:lpstr>
      <vt:lpstr>Ion</vt:lpstr>
      <vt:lpstr>Predicting Epilepsy Seizures</vt:lpstr>
      <vt:lpstr>Contents</vt:lpstr>
      <vt:lpstr>Background Information:</vt:lpstr>
      <vt:lpstr>Background Information(2): </vt:lpstr>
      <vt:lpstr>Information about Data:</vt:lpstr>
      <vt:lpstr>Information about Data(2):</vt:lpstr>
      <vt:lpstr>PowerPoint Presentation</vt:lpstr>
      <vt:lpstr>Data Preprocessing:</vt:lpstr>
      <vt:lpstr>Data Preprocessing(2):</vt:lpstr>
      <vt:lpstr>Data Preprocessing(3):</vt:lpstr>
      <vt:lpstr>Data Preprocessing(4):</vt:lpstr>
      <vt:lpstr>PowerPoint Presentation</vt:lpstr>
      <vt:lpstr>Approach/ Hypothesis:</vt:lpstr>
      <vt:lpstr>Models:</vt:lpstr>
      <vt:lpstr>Model Selection:</vt:lpstr>
      <vt:lpstr>Classifying with Model:</vt:lpstr>
      <vt:lpstr>Performance on  Validation:</vt:lpstr>
      <vt:lpstr>Approach/ Hypothesis:</vt:lpstr>
      <vt:lpstr>Selecting the Model:</vt:lpstr>
      <vt:lpstr>Performance on Validation:</vt:lpstr>
      <vt:lpstr>Classifying with Model:</vt:lpstr>
      <vt:lpstr>Results:</vt:lpstr>
      <vt:lpstr>Future Work: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Seizures</dc:title>
  <dc:creator>Vaddula, Venkata Narsi Reddy</dc:creator>
  <cp:lastModifiedBy>Vaddula, Venkata Narsi Reddy</cp:lastModifiedBy>
  <cp:revision>136</cp:revision>
  <dcterms:created xsi:type="dcterms:W3CDTF">2016-12-04T22:03:13Z</dcterms:created>
  <dcterms:modified xsi:type="dcterms:W3CDTF">2017-02-08T18:56:41Z</dcterms:modified>
</cp:coreProperties>
</file>