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inkml+xml" PartName="/ppt/ink/ink5.xml"/>
  <Override ContentType="application/inkml+xml" PartName="/ppt/ink/ink4.xml"/>
  <Override ContentType="application/inkml+xml" PartName="/ppt/ink/ink3.xml"/>
  <Override ContentType="application/inkml+xml" PartName="/ppt/ink/ink2.xml"/>
  <Override ContentType="application/inkml+xml" PartName="/ppt/ink/ink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7T12:56:48.764"/>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7T12:56:20.551"/>
    </inkml:context>
    <inkml:brush xml:id="br0">
      <inkml:brushProperty name="width" value="0.05" units="cm"/>
      <inkml:brushProperty name="height" value="0.05" units="cm"/>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7T13:01:20.240"/>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7T12:56:57.418"/>
    </inkml:context>
    <inkml:brush xml:id="br0">
      <inkml:brushProperty name="width" value="0.05" units="cm"/>
      <inkml:brushProperty name="height" value="0.05" units="cm"/>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7T13:13:34.272"/>
    </inkml:context>
    <inkml:brush xml:id="br0">
      <inkml:brushProperty name="width" value="0.05" units="cm"/>
      <inkml:brushProperty name="height" value="0.05" units="cm"/>
    </inkml:brush>
  </inkml:definitions>
  <inkml:trace contextRef="#ctx0" brushRef="#br0">9 50 24575,'-4'-24'0,"4"13"0,-4-4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A55F0-A5B9-8A4A-86DE-FE72DB343240}" type="datetimeFigureOut">
              <a:rPr lang="en-US" smtClean="0"/>
              <a:t>7/17/21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90A05-157A-A344-B5F0-39559F3E832B}" type="slidenum">
              <a:rPr lang="en-US" smtClean="0"/>
              <a:t>‹#›</a:t>
            </a:fld>
            <a:endParaRPr lang="en-US"/>
          </a:p>
        </p:txBody>
      </p:sp>
    </p:spTree>
    <p:extLst>
      <p:ext uri="{BB962C8B-B14F-4D97-AF65-F5344CB8AC3E}">
        <p14:creationId xmlns:p14="http://schemas.microsoft.com/office/powerpoint/2010/main" val="189720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988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837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29841" y="800100"/>
            <a:ext cx="4072800" cy="555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5333F"/>
              </a:buClr>
              <a:buSzPts val="3600"/>
              <a:buFont typeface="Arial"/>
              <a:buNone/>
              <a:defRPr sz="3600">
                <a:solidFill>
                  <a:srgbClr val="F5333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2"/>
          <p:cNvSpPr>
            <a:spLocks noGrp="1"/>
          </p:cNvSpPr>
          <p:nvPr>
            <p:ph type="pic" idx="2"/>
          </p:nvPr>
        </p:nvSpPr>
        <p:spPr>
          <a:xfrm>
            <a:off x="629842" y="2241551"/>
            <a:ext cx="4535400" cy="3767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body" idx="1"/>
          </p:nvPr>
        </p:nvSpPr>
        <p:spPr>
          <a:xfrm>
            <a:off x="5381625" y="2241551"/>
            <a:ext cx="3140100" cy="37672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dt" idx="10"/>
          </p:nvPr>
        </p:nvSpPr>
        <p:spPr>
          <a:xfrm>
            <a:off x="628650" y="6356351"/>
            <a:ext cx="2057400" cy="365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6457950" y="6356351"/>
            <a:ext cx="20574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2688064017"/>
      </p:ext>
    </p:extLst>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2"/>
        <p:cNvGrpSpPr/>
        <p:nvPr/>
      </p:nvGrpSpPr>
      <p:grpSpPr>
        <a:xfrm>
          <a:off x="0" y="0"/>
          <a:ext cx="0" cy="0"/>
          <a:chOff x="0" y="0"/>
          <a:chExt cx="0" cy="0"/>
        </a:xfrm>
      </p:grpSpPr>
      <p:sp>
        <p:nvSpPr>
          <p:cNvPr id="53" name="Google Shape;53;p21"/>
          <p:cNvSpPr txBox="1">
            <a:spLocks noGrp="1"/>
          </p:cNvSpPr>
          <p:nvPr>
            <p:ph type="title"/>
          </p:nvPr>
        </p:nvSpPr>
        <p:spPr>
          <a:xfrm>
            <a:off x="490250" y="600200"/>
            <a:ext cx="63678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4" name="Google Shape;54;p2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394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5"/>
        <p:cNvGrpSpPr/>
        <p:nvPr/>
      </p:nvGrpSpPr>
      <p:grpSpPr>
        <a:xfrm>
          <a:off x="0" y="0"/>
          <a:ext cx="0" cy="0"/>
          <a:chOff x="0" y="0"/>
          <a:chExt cx="0" cy="0"/>
        </a:xfrm>
      </p:grpSpPr>
      <p:sp>
        <p:nvSpPr>
          <p:cNvPr id="56" name="Google Shape;56;p22"/>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2"/>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 name="Google Shape;58;p22"/>
          <p:cNvSpPr txBox="1">
            <a:spLocks noGrp="1"/>
          </p:cNvSpPr>
          <p:nvPr>
            <p:ph type="subTitle" idx="1"/>
          </p:nvPr>
        </p:nvSpPr>
        <p:spPr>
          <a:xfrm>
            <a:off x="265500" y="3737433"/>
            <a:ext cx="40452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22"/>
          <p:cNvSpPr txBox="1">
            <a:spLocks noGrp="1"/>
          </p:cNvSpPr>
          <p:nvPr>
            <p:ph type="body" idx="2"/>
          </p:nvPr>
        </p:nvSpPr>
        <p:spPr>
          <a:xfrm>
            <a:off x="4939500" y="965433"/>
            <a:ext cx="3837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0" name="Google Shape;60;p22"/>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089281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23"/>
          <p:cNvSpPr txBox="1">
            <a:spLocks noGrp="1"/>
          </p:cNvSpPr>
          <p:nvPr>
            <p:ph type="body" idx="1"/>
          </p:nvPr>
        </p:nvSpPr>
        <p:spPr>
          <a:xfrm>
            <a:off x="311700" y="5640767"/>
            <a:ext cx="59988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3" name="Google Shape;63;p2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58282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4"/>
        <p:cNvGrpSpPr/>
        <p:nvPr/>
      </p:nvGrpSpPr>
      <p:grpSpPr>
        <a:xfrm>
          <a:off x="0" y="0"/>
          <a:ext cx="0" cy="0"/>
          <a:chOff x="0" y="0"/>
          <a:chExt cx="0" cy="0"/>
        </a:xfrm>
      </p:grpSpPr>
      <p:sp>
        <p:nvSpPr>
          <p:cNvPr id="65" name="Google Shape;65;p24"/>
          <p:cNvSpPr txBox="1">
            <a:spLocks noGrp="1"/>
          </p:cNvSpPr>
          <p:nvPr>
            <p:ph type="title" hasCustomPrompt="1"/>
          </p:nvPr>
        </p:nvSpPr>
        <p:spPr>
          <a:xfrm>
            <a:off x="311700" y="1474833"/>
            <a:ext cx="85206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24"/>
          <p:cNvSpPr txBox="1">
            <a:spLocks noGrp="1"/>
          </p:cNvSpPr>
          <p:nvPr>
            <p:ph type="body" idx="1"/>
          </p:nvPr>
        </p:nvSpPr>
        <p:spPr>
          <a:xfrm>
            <a:off x="311700" y="4202967"/>
            <a:ext cx="85206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2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416466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25"/>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81261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3" name="Google Shape;73;p26"/>
          <p:cNvSpPr txBox="1">
            <a:spLocks noGrp="1"/>
          </p:cNvSpPr>
          <p:nvPr>
            <p:ph type="dt" idx="10"/>
          </p:nvPr>
        </p:nvSpPr>
        <p:spPr>
          <a:xfrm>
            <a:off x="0" y="0"/>
            <a:ext cx="3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4" name="Google Shape;74;p26"/>
          <p:cNvSpPr txBox="1">
            <a:spLocks noGrp="1"/>
          </p:cNvSpPr>
          <p:nvPr>
            <p:ph type="ftr" idx="11"/>
          </p:nvPr>
        </p:nvSpPr>
        <p:spPr>
          <a:xfrm>
            <a:off x="0" y="0"/>
            <a:ext cx="3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5" name="Google Shape;75;p2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56194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3"/>
          <p:cNvSpPr txBox="1">
            <a:spLocks noGrp="1"/>
          </p:cNvSpPr>
          <p:nvPr>
            <p:ph type="subTitle" idx="1"/>
          </p:nvPr>
        </p:nvSpPr>
        <p:spPr>
          <a:xfrm>
            <a:off x="1143000" y="3602037"/>
            <a:ext cx="6858000" cy="1655600"/>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dt" idx="10"/>
          </p:nvPr>
        </p:nvSpPr>
        <p:spPr>
          <a:xfrm>
            <a:off x="663921" y="6205183"/>
            <a:ext cx="2057400" cy="365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E72D4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13"/>
          <p:cNvSpPr txBox="1">
            <a:spLocks noGrp="1"/>
          </p:cNvSpPr>
          <p:nvPr>
            <p:ph type="sldNum" idx="12"/>
          </p:nvPr>
        </p:nvSpPr>
        <p:spPr>
          <a:xfrm>
            <a:off x="6616976" y="5349875"/>
            <a:ext cx="20574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fld id="{00000000-1234-1234-1234-123412341234}" type="slidenum">
              <a:rPr lang="en-IN" smtClean="0"/>
              <a:pPr/>
              <a:t>‹#›</a:t>
            </a:fld>
            <a:endParaRPr lang="en-IN"/>
          </a:p>
        </p:txBody>
      </p:sp>
      <p:sp>
        <p:nvSpPr>
          <p:cNvPr id="20" name="Google Shape;20;p13"/>
          <p:cNvSpPr/>
          <p:nvPr/>
        </p:nvSpPr>
        <p:spPr>
          <a:xfrm>
            <a:off x="0" y="0"/>
            <a:ext cx="9144000" cy="620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1" name="Google Shape;21;p13"/>
          <p:cNvPicPr preferRelativeResize="0"/>
          <p:nvPr/>
        </p:nvPicPr>
        <p:blipFill rotWithShape="1">
          <a:blip r:embed="rId2">
            <a:alphaModFix/>
          </a:blip>
          <a:srcRect/>
          <a:stretch/>
        </p:blipFill>
        <p:spPr>
          <a:xfrm>
            <a:off x="663922" y="762517"/>
            <a:ext cx="2057399" cy="731991"/>
          </a:xfrm>
          <a:prstGeom prst="rect">
            <a:avLst/>
          </a:prstGeom>
          <a:noFill/>
          <a:ln>
            <a:noFill/>
          </a:ln>
        </p:spPr>
      </p:pic>
    </p:spTree>
    <p:extLst>
      <p:ext uri="{BB962C8B-B14F-4D97-AF65-F5344CB8AC3E}">
        <p14:creationId xmlns:p14="http://schemas.microsoft.com/office/powerpoint/2010/main" val="259972839"/>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2"/>
        <p:cNvGrpSpPr/>
        <p:nvPr/>
      </p:nvGrpSpPr>
      <p:grpSpPr>
        <a:xfrm>
          <a:off x="0" y="0"/>
          <a:ext cx="0" cy="0"/>
          <a:chOff x="0" y="0"/>
          <a:chExt cx="0" cy="0"/>
        </a:xfrm>
      </p:grpSpPr>
      <p:sp>
        <p:nvSpPr>
          <p:cNvPr id="23" name="Google Shape;23;p14"/>
          <p:cNvSpPr txBox="1">
            <a:spLocks noGrp="1"/>
          </p:cNvSpPr>
          <p:nvPr>
            <p:ph type="dt" idx="10"/>
          </p:nvPr>
        </p:nvSpPr>
        <p:spPr>
          <a:xfrm>
            <a:off x="628650" y="6356351"/>
            <a:ext cx="2057400" cy="365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14"/>
          <p:cNvSpPr txBox="1">
            <a:spLocks noGrp="1"/>
          </p:cNvSpPr>
          <p:nvPr>
            <p:ph type="sldNum" idx="12"/>
          </p:nvPr>
        </p:nvSpPr>
        <p:spPr>
          <a:xfrm>
            <a:off x="6457950" y="6356351"/>
            <a:ext cx="20574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
        <p:nvSpPr>
          <p:cNvPr id="25" name="Google Shape;25;p14"/>
          <p:cNvSpPr txBox="1">
            <a:spLocks noGrp="1"/>
          </p:cNvSpPr>
          <p:nvPr>
            <p:ph type="body" idx="1"/>
          </p:nvPr>
        </p:nvSpPr>
        <p:spPr>
          <a:xfrm>
            <a:off x="3303588" y="2421467"/>
            <a:ext cx="5265600" cy="3492400"/>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 name="Google Shape;26;p14"/>
          <p:cNvSpPr/>
          <p:nvPr/>
        </p:nvSpPr>
        <p:spPr>
          <a:xfrm>
            <a:off x="0" y="0"/>
            <a:ext cx="9144000" cy="8492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7" name="Google Shape;27;p14"/>
          <p:cNvSpPr txBox="1">
            <a:spLocks noGrp="1"/>
          </p:cNvSpPr>
          <p:nvPr>
            <p:ph type="title"/>
          </p:nvPr>
        </p:nvSpPr>
        <p:spPr>
          <a:xfrm>
            <a:off x="316679" y="162621"/>
            <a:ext cx="3735900" cy="510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28" name="Google Shape;28;p14"/>
          <p:cNvPicPr preferRelativeResize="0"/>
          <p:nvPr/>
        </p:nvPicPr>
        <p:blipFill rotWithShape="1">
          <a:blip r:embed="rId2">
            <a:alphaModFix/>
          </a:blip>
          <a:srcRect/>
          <a:stretch/>
        </p:blipFill>
        <p:spPr>
          <a:xfrm>
            <a:off x="7929288" y="280085"/>
            <a:ext cx="813630" cy="289624"/>
          </a:xfrm>
          <a:prstGeom prst="rect">
            <a:avLst/>
          </a:prstGeom>
          <a:noFill/>
          <a:ln>
            <a:noFill/>
          </a:ln>
        </p:spPr>
      </p:pic>
    </p:spTree>
    <p:extLst>
      <p:ext uri="{BB962C8B-B14F-4D97-AF65-F5344CB8AC3E}">
        <p14:creationId xmlns:p14="http://schemas.microsoft.com/office/powerpoint/2010/main" val="173772389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311708" y="992767"/>
            <a:ext cx="85206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1" name="Google Shape;31;p15"/>
          <p:cNvSpPr txBox="1">
            <a:spLocks noGrp="1"/>
          </p:cNvSpPr>
          <p:nvPr>
            <p:ph type="subTitle" idx="1"/>
          </p:nvPr>
        </p:nvSpPr>
        <p:spPr>
          <a:xfrm>
            <a:off x="311700" y="3778833"/>
            <a:ext cx="85206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 name="Google Shape;32;p15"/>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85888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311700" y="2867800"/>
            <a:ext cx="85206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5" name="Google Shape;35;p1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9559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 name="Google Shape;39;p1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82534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18"/>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3" name="Google Shape;43;p18"/>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4" name="Google Shape;44;p18"/>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19176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9"/>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76909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311700" y="740800"/>
            <a:ext cx="2808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20"/>
          <p:cNvSpPr txBox="1">
            <a:spLocks noGrp="1"/>
          </p:cNvSpPr>
          <p:nvPr>
            <p:ph type="body" idx="1"/>
          </p:nvPr>
        </p:nvSpPr>
        <p:spPr>
          <a:xfrm>
            <a:off x="311700" y="1852800"/>
            <a:ext cx="2808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2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426324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357461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lyticsvidhya.com/blog/2016/07/deeper-regression-analysis-assumptions-plots-solution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
          <p:cNvPicPr preferRelativeResize="0"/>
          <p:nvPr/>
        </p:nvPicPr>
        <p:blipFill rotWithShape="1">
          <a:blip r:embed="rId3">
            <a:alphaModFix/>
          </a:blip>
          <a:srcRect/>
          <a:stretch/>
        </p:blipFill>
        <p:spPr>
          <a:xfrm>
            <a:off x="0" y="85725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316675" y="979225"/>
            <a:ext cx="6804316" cy="382500"/>
          </a:xfrm>
          <a:prstGeom prst="rect">
            <a:avLst/>
          </a:prstGeom>
          <a:noFill/>
          <a:ln>
            <a:noFill/>
          </a:ln>
        </p:spPr>
        <p:txBody>
          <a:bodyPr spcFirstLastPara="1" wrap="square" lIns="91425" tIns="45700" rIns="91425" bIns="45700" anchor="ctr" anchorCtr="0">
            <a:noAutofit/>
          </a:bodyPr>
          <a:lstStyle/>
          <a:p>
            <a:r>
              <a:rPr lang="en-IN"/>
              <a:t>Recap: What the learner have learnt in the week</a:t>
            </a:r>
            <a:endParaRPr/>
          </a:p>
        </p:txBody>
      </p:sp>
      <p:sp>
        <p:nvSpPr>
          <p:cNvPr id="3" name="Title 1">
            <a:extLst>
              <a:ext uri="{FF2B5EF4-FFF2-40B4-BE49-F238E27FC236}">
                <a16:creationId xmlns:a16="http://schemas.microsoft.com/office/drawing/2014/main" id="{0819DA2B-9C38-7547-A957-60ABBFABA29A}"/>
              </a:ext>
            </a:extLst>
          </p:cNvPr>
          <p:cNvSpPr txBox="1">
            <a:spLocks/>
          </p:cNvSpPr>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000" kern="0" dirty="0">
                <a:solidFill>
                  <a:schemeClr val="tx1"/>
                </a:solidFill>
              </a:rPr>
              <a:t>Linear Regression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316675" y="979225"/>
            <a:ext cx="6804316" cy="382500"/>
          </a:xfrm>
          <a:prstGeom prst="rect">
            <a:avLst/>
          </a:prstGeom>
          <a:noFill/>
          <a:ln>
            <a:noFill/>
          </a:ln>
        </p:spPr>
        <p:txBody>
          <a:bodyPr spcFirstLastPara="1" wrap="square" lIns="91425" tIns="45700" rIns="91425" bIns="45700" anchor="ctr" anchorCtr="0">
            <a:noAutofit/>
          </a:bodyPr>
          <a:lstStyle/>
          <a:p>
            <a:r>
              <a:rPr lang="en-IN"/>
              <a:t>Recap: What the learner have learnt in the week</a:t>
            </a:r>
            <a:endParaRPr/>
          </a:p>
        </p:txBody>
      </p:sp>
      <p:sp>
        <p:nvSpPr>
          <p:cNvPr id="4" name="Title 1">
            <a:extLst>
              <a:ext uri="{FF2B5EF4-FFF2-40B4-BE49-F238E27FC236}">
                <a16:creationId xmlns:a16="http://schemas.microsoft.com/office/drawing/2014/main" id="{24CE5292-644E-AB48-9BE6-C17531AA55BB}"/>
              </a:ext>
            </a:extLst>
          </p:cNvPr>
          <p:cNvSpPr txBox="1">
            <a:spLocks/>
          </p:cNvSpPr>
          <p:nvPr/>
        </p:nvSpPr>
        <p:spPr>
          <a:xfrm>
            <a:off x="457200" y="-64825"/>
            <a:ext cx="8229600" cy="9792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kern="0"/>
              <a:t>Type of machine learning models</a:t>
            </a:r>
            <a:endParaRPr lang="en-US" kern="0" dirty="0"/>
          </a:p>
        </p:txBody>
      </p:sp>
      <p:sp>
        <p:nvSpPr>
          <p:cNvPr id="5" name="Content Placeholder 2">
            <a:extLst>
              <a:ext uri="{FF2B5EF4-FFF2-40B4-BE49-F238E27FC236}">
                <a16:creationId xmlns:a16="http://schemas.microsoft.com/office/drawing/2014/main" id="{7361386F-0BBB-714E-891E-394DF525E6D2}"/>
              </a:ext>
            </a:extLst>
          </p:cNvPr>
          <p:cNvSpPr txBox="1">
            <a:spLocks/>
          </p:cNvSpPr>
          <p:nvPr/>
        </p:nvSpPr>
        <p:spPr>
          <a:xfrm>
            <a:off x="457200" y="1170475"/>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7938" indent="0" algn="l"/>
            <a:r>
              <a:rPr lang="en-IN" kern="0" dirty="0"/>
              <a:t>Machine learning models can be classified into the following two categories based on the learning algorithm:</a:t>
            </a:r>
          </a:p>
          <a:p>
            <a:pPr algn="l"/>
            <a:endParaRPr lang="en-IN" b="1" kern="0" dirty="0"/>
          </a:p>
          <a:p>
            <a:pPr marL="241300" indent="-241300" algn="l"/>
            <a:r>
              <a:rPr lang="en-IN" b="1" kern="0" dirty="0"/>
              <a:t>Supervised learning method: </a:t>
            </a:r>
            <a:r>
              <a:rPr lang="en-IN" kern="0" dirty="0"/>
              <a:t>Past data with labels is available to build the model.</a:t>
            </a:r>
          </a:p>
          <a:p>
            <a:pPr lvl="1">
              <a:tabLst>
                <a:tab pos="660400" algn="l"/>
              </a:tabLst>
            </a:pPr>
            <a:r>
              <a:rPr lang="en-IN" b="1" kern="0" dirty="0"/>
              <a:t>Regression: </a:t>
            </a:r>
            <a:r>
              <a:rPr lang="en-IN" kern="0" dirty="0"/>
              <a:t>The output variable is continuous in nature.</a:t>
            </a:r>
          </a:p>
          <a:p>
            <a:pPr lvl="1"/>
            <a:r>
              <a:rPr lang="en-IN" b="1" kern="0" dirty="0"/>
              <a:t>Classification: </a:t>
            </a:r>
            <a:r>
              <a:rPr lang="en-IN" kern="0" dirty="0"/>
              <a:t>The output variable is categorical in nature.</a:t>
            </a:r>
          </a:p>
          <a:p>
            <a:pPr marL="7938" lvl="1" indent="0">
              <a:buNone/>
            </a:pPr>
            <a:r>
              <a:rPr lang="en-IN" b="1" kern="0" dirty="0"/>
              <a:t>Unsupervised learning method: </a:t>
            </a:r>
            <a:r>
              <a:rPr lang="en-IN" kern="0" dirty="0"/>
              <a:t>Past data with labels is not available.</a:t>
            </a:r>
          </a:p>
          <a:p>
            <a:pPr lvl="1"/>
            <a:r>
              <a:rPr lang="en-IN" b="1" kern="0" dirty="0"/>
              <a:t>Clustering:</a:t>
            </a:r>
            <a:r>
              <a:rPr lang="en-IN" kern="0" dirty="0"/>
              <a:t> There is no predefined notion of labels.</a:t>
            </a:r>
          </a:p>
          <a:p>
            <a:endParaRPr lang="en-US" kern="0" dirty="0"/>
          </a:p>
        </p:txBody>
      </p:sp>
    </p:spTree>
    <p:extLst>
      <p:ext uri="{BB962C8B-B14F-4D97-AF65-F5344CB8AC3E}">
        <p14:creationId xmlns:p14="http://schemas.microsoft.com/office/powerpoint/2010/main" val="399132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316675" y="979225"/>
            <a:ext cx="6804316" cy="382500"/>
          </a:xfrm>
          <a:prstGeom prst="rect">
            <a:avLst/>
          </a:prstGeom>
          <a:noFill/>
          <a:ln>
            <a:noFill/>
          </a:ln>
        </p:spPr>
        <p:txBody>
          <a:bodyPr spcFirstLastPara="1" wrap="square" lIns="91425" tIns="45700" rIns="91425" bIns="45700" anchor="ctr" anchorCtr="0">
            <a:noAutofit/>
          </a:bodyPr>
          <a:lstStyle/>
          <a:p>
            <a:r>
              <a:rPr lang="en-IN"/>
              <a:t>Recap: What the learner have learnt in the week</a:t>
            </a:r>
            <a:endParaRPr/>
          </a:p>
        </p:txBody>
      </p:sp>
      <p:sp>
        <p:nvSpPr>
          <p:cNvPr id="4" name="Title 1">
            <a:extLst>
              <a:ext uri="{FF2B5EF4-FFF2-40B4-BE49-F238E27FC236}">
                <a16:creationId xmlns:a16="http://schemas.microsoft.com/office/drawing/2014/main" id="{24CE5292-644E-AB48-9BE6-C17531AA55BB}"/>
              </a:ext>
            </a:extLst>
          </p:cNvPr>
          <p:cNvSpPr txBox="1">
            <a:spLocks/>
          </p:cNvSpPr>
          <p:nvPr/>
        </p:nvSpPr>
        <p:spPr>
          <a:xfrm>
            <a:off x="457200" y="-64825"/>
            <a:ext cx="8229600" cy="9792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kern="0"/>
              <a:t>Type of machine learning models</a:t>
            </a:r>
            <a:endParaRPr lang="en-US" kern="0" dirty="0"/>
          </a:p>
        </p:txBody>
      </p:sp>
      <p:sp>
        <p:nvSpPr>
          <p:cNvPr id="6" name="Content Placeholder 2">
            <a:extLst>
              <a:ext uri="{FF2B5EF4-FFF2-40B4-BE49-F238E27FC236}">
                <a16:creationId xmlns:a16="http://schemas.microsoft.com/office/drawing/2014/main" id="{6547B3C8-14AC-7241-A155-8778A8AE06DB}"/>
              </a:ext>
            </a:extLst>
          </p:cNvPr>
          <p:cNvSpPr txBox="1">
            <a:spLocks/>
          </p:cNvSpPr>
          <p:nvPr/>
        </p:nvSpPr>
        <p:spPr>
          <a:xfrm>
            <a:off x="316675" y="979226"/>
            <a:ext cx="8370125" cy="51469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pPr marL="0" indent="0" algn="l"/>
            <a:r>
              <a:rPr lang="en-IN" kern="0" dirty="0"/>
              <a:t>Linear regression is a basic and commonly used type of predictive analysis. The overall idea of regression is to examine two things: </a:t>
            </a:r>
          </a:p>
          <a:p>
            <a:pPr marL="514350" indent="-285750" algn="l">
              <a:buFont typeface="Arial" panose="020B0604020202020204" pitchFamily="34" charset="0"/>
              <a:buChar char="•"/>
            </a:pPr>
            <a:r>
              <a:rPr lang="en-IN" kern="0" dirty="0"/>
              <a:t>does a set of predictor variables do a good job in predicting an outcome (dependent) variable?  </a:t>
            </a:r>
          </a:p>
          <a:p>
            <a:pPr marL="514350" indent="-285750" algn="l">
              <a:buFont typeface="Arial" panose="020B0604020202020204" pitchFamily="34" charset="0"/>
              <a:buChar char="•"/>
            </a:pPr>
            <a:r>
              <a:rPr lang="en-IN" kern="0" dirty="0"/>
              <a:t>Which variables are significant predictors of the outcome variable, and in what way do they–indicated by the magnitude and sign of the beta estimates–impact the outcome variable?  </a:t>
            </a:r>
          </a:p>
          <a:p>
            <a:pPr marL="514350" indent="-285750" algn="l">
              <a:buFont typeface="Arial" panose="020B0604020202020204" pitchFamily="34" charset="0"/>
              <a:buChar char="•"/>
            </a:pPr>
            <a:r>
              <a:rPr lang="en-IN" kern="0" dirty="0"/>
              <a:t>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independent variable.</a:t>
            </a:r>
            <a:endParaRPr lang="en-US" kern="0" dirty="0"/>
          </a:p>
        </p:txBody>
      </p:sp>
    </p:spTree>
    <p:extLst>
      <p:ext uri="{BB962C8B-B14F-4D97-AF65-F5344CB8AC3E}">
        <p14:creationId xmlns:p14="http://schemas.microsoft.com/office/powerpoint/2010/main" val="207946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of Linear Regression</a:t>
            </a:r>
          </a:p>
        </p:txBody>
      </p:sp>
      <p:sp>
        <p:nvSpPr>
          <p:cNvPr id="4" name="TextBox 3"/>
          <p:cNvSpPr txBox="1"/>
          <p:nvPr/>
        </p:nvSpPr>
        <p:spPr>
          <a:xfrm>
            <a:off x="457200" y="1419815"/>
            <a:ext cx="8534400" cy="2862322"/>
          </a:xfrm>
          <a:prstGeom prst="rect">
            <a:avLst/>
          </a:prstGeom>
          <a:noFill/>
        </p:spPr>
        <p:txBody>
          <a:bodyPr wrap="square" rtlCol="0">
            <a:spAutoFit/>
          </a:bodyPr>
          <a:lstStyle/>
          <a:p>
            <a:r>
              <a:rPr lang="en-IN" dirty="0"/>
              <a:t>Linear regression models can be classified into two types depending upon the number of independent variables: </a:t>
            </a:r>
          </a:p>
          <a:p>
            <a:endParaRPr lang="en-IN" dirty="0"/>
          </a:p>
          <a:p>
            <a:pPr marL="285750" indent="-285750">
              <a:buFont typeface="Arial" panose="020B0604020202020204" pitchFamily="34" charset="0"/>
              <a:buChar char="•"/>
            </a:pPr>
            <a:r>
              <a:rPr lang="en-IN" b="1" dirty="0"/>
              <a:t>Simple linear regression:</a:t>
            </a:r>
            <a:r>
              <a:rPr lang="en-IN" dirty="0"/>
              <a:t> This is used when the number of independent variables is 1.</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Multiple linear regression:</a:t>
            </a:r>
            <a:r>
              <a:rPr lang="en-IN" dirty="0"/>
              <a:t> This is used when the number of independent variables is more than 1.</a:t>
            </a:r>
          </a:p>
          <a:p>
            <a:br>
              <a:rPr lang="en-US" dirty="0"/>
            </a:br>
            <a:endParaRPr lang="en-US" dirty="0"/>
          </a:p>
        </p:txBody>
      </p:sp>
    </p:spTree>
    <p:extLst>
      <p:ext uri="{BB962C8B-B14F-4D97-AF65-F5344CB8AC3E}">
        <p14:creationId xmlns:p14="http://schemas.microsoft.com/office/powerpoint/2010/main" val="349400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DE36-B5E1-9F4B-A304-AF6660EE1461}"/>
              </a:ext>
            </a:extLst>
          </p:cNvPr>
          <p:cNvSpPr>
            <a:spLocks noGrp="1"/>
          </p:cNvSpPr>
          <p:nvPr>
            <p:ph type="body" idx="1"/>
          </p:nvPr>
        </p:nvSpPr>
        <p:spPr>
          <a:xfrm>
            <a:off x="316679" y="1143000"/>
            <a:ext cx="8252509" cy="4770867"/>
          </a:xfrm>
        </p:spPr>
        <p:txBody>
          <a:bodyPr>
            <a:normAutofit/>
          </a:bodyPr>
          <a:lstStyle/>
          <a:p>
            <a:pPr marL="285750" indent="-285750" algn="l">
              <a:buFont typeface="Arial" panose="020B0604020202020204" pitchFamily="34" charset="0"/>
              <a:buChar char="•"/>
            </a:pPr>
            <a:r>
              <a:rPr lang="en-IN" dirty="0"/>
              <a:t>There should be a linear and additive relationship between dependent (response) variable and independent (predictor) variable(s). A linear relationship suggests that a change in response Y due to one unit change in X¹ is constant, regardless of the value of X¹. </a:t>
            </a:r>
          </a:p>
          <a:p>
            <a:pPr marL="285750" indent="-285750" algn="l">
              <a:buFont typeface="Arial" panose="020B0604020202020204" pitchFamily="34" charset="0"/>
              <a:buChar char="•"/>
            </a:pPr>
            <a:r>
              <a:rPr lang="en-IN" dirty="0"/>
              <a:t>There should be no correlation between the residual (error) terms.(Auto-correlation) (DW Test)(0-4)</a:t>
            </a:r>
          </a:p>
          <a:p>
            <a:pPr marL="293688" indent="-285750" algn="l">
              <a:buFont typeface="Arial" panose="020B0604020202020204" pitchFamily="34" charset="0"/>
              <a:buChar char="•"/>
            </a:pPr>
            <a:r>
              <a:rPr lang="en-IN" dirty="0"/>
              <a:t>The independent variables should not be correlated. (Multicollinearity).(VIF)</a:t>
            </a:r>
          </a:p>
          <a:p>
            <a:pPr marL="285750" indent="-285750" algn="l">
              <a:buFont typeface="Arial" panose="020B0604020202020204" pitchFamily="34" charset="0"/>
              <a:buChar char="•"/>
            </a:pPr>
            <a:r>
              <a:rPr lang="en-IN" dirty="0"/>
              <a:t>The error terms must have constant variance. This phenomenon is known as homoskedasticity. The presence of non-constant variance is referred to heteroskedasticity.(Breusch-Pagan Test)</a:t>
            </a:r>
          </a:p>
          <a:p>
            <a:pPr marL="285750" indent="-285750" algn="l">
              <a:buFont typeface="Arial" panose="020B0604020202020204" pitchFamily="34" charset="0"/>
              <a:buChar char="•"/>
            </a:pPr>
            <a:r>
              <a:rPr lang="en-IN" dirty="0"/>
              <a:t> The error terms must be normally distributed.(Shapiro-Wilk test)</a:t>
            </a:r>
          </a:p>
          <a:p>
            <a:pPr marL="0" indent="0" algn="l">
              <a:buNone/>
            </a:pPr>
            <a:endParaRPr lang="en-US" dirty="0"/>
          </a:p>
        </p:txBody>
      </p:sp>
      <p:sp>
        <p:nvSpPr>
          <p:cNvPr id="2" name="Title 1">
            <a:extLst>
              <a:ext uri="{FF2B5EF4-FFF2-40B4-BE49-F238E27FC236}">
                <a16:creationId xmlns:a16="http://schemas.microsoft.com/office/drawing/2014/main" id="{BC3DA81B-A811-D049-8A40-FC866097A08E}"/>
              </a:ext>
            </a:extLst>
          </p:cNvPr>
          <p:cNvSpPr>
            <a:spLocks noGrp="1"/>
          </p:cNvSpPr>
          <p:nvPr>
            <p:ph type="title"/>
          </p:nvPr>
        </p:nvSpPr>
        <p:spPr/>
        <p:txBody>
          <a:bodyPr/>
          <a:lstStyle/>
          <a:p>
            <a:r>
              <a:rPr lang="en-US" dirty="0"/>
              <a:t>Assumptions of Linear Regression</a:t>
            </a:r>
          </a:p>
        </p:txBody>
      </p:sp>
      <p:sp>
        <p:nvSpPr>
          <p:cNvPr id="4" name="TextBox 3">
            <a:extLst>
              <a:ext uri="{FF2B5EF4-FFF2-40B4-BE49-F238E27FC236}">
                <a16:creationId xmlns:a16="http://schemas.microsoft.com/office/drawing/2014/main" id="{AC36BB30-A546-9443-AE2F-5C1466067BD9}"/>
              </a:ext>
            </a:extLst>
          </p:cNvPr>
          <p:cNvSpPr txBox="1"/>
          <p:nvPr/>
        </p:nvSpPr>
        <p:spPr>
          <a:xfrm>
            <a:off x="457200" y="6444862"/>
            <a:ext cx="8382000" cy="276999"/>
          </a:xfrm>
          <a:prstGeom prst="rect">
            <a:avLst/>
          </a:prstGeom>
          <a:noFill/>
        </p:spPr>
        <p:txBody>
          <a:bodyPr wrap="square" rtlCol="0">
            <a:spAutoFit/>
          </a:bodyPr>
          <a:lstStyle/>
          <a:p>
            <a:r>
              <a:rPr lang="en-US" sz="1200" dirty="0"/>
              <a:t>*Good read :- </a:t>
            </a:r>
            <a:r>
              <a:rPr lang="en-US" sz="1200" dirty="0">
                <a:hlinkClick r:id="rId2"/>
              </a:rPr>
              <a:t>https://www.analyticsvidhya.com/blog/2016/07/deeper-regression-analysis-assumptions-plots-solutions/</a:t>
            </a:r>
            <a:endParaRPr lang="en-US" sz="1200" dirty="0"/>
          </a:p>
        </p:txBody>
      </p:sp>
    </p:spTree>
    <p:extLst>
      <p:ext uri="{BB962C8B-B14F-4D97-AF65-F5344CB8AC3E}">
        <p14:creationId xmlns:p14="http://schemas.microsoft.com/office/powerpoint/2010/main" val="255392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619C2-A5A1-F14E-8074-38F8C23B9EE4}"/>
              </a:ext>
            </a:extLst>
          </p:cNvPr>
          <p:cNvSpPr>
            <a:spLocks noGrp="1"/>
          </p:cNvSpPr>
          <p:nvPr>
            <p:ph type="body" idx="1"/>
          </p:nvPr>
        </p:nvSpPr>
        <p:spPr>
          <a:xfrm>
            <a:off x="152400" y="1005466"/>
            <a:ext cx="8569188" cy="4847067"/>
          </a:xfrm>
        </p:spPr>
        <p:txBody>
          <a:bodyPr>
            <a:normAutofit/>
          </a:bodyPr>
          <a:lstStyle/>
          <a:p>
            <a:pPr algn="l"/>
            <a:r>
              <a:rPr lang="en-IN" dirty="0"/>
              <a:t>Hypothesis testing in linear regression</a:t>
            </a:r>
          </a:p>
          <a:p>
            <a:pPr lvl="1"/>
            <a:r>
              <a:rPr lang="en-IN" dirty="0"/>
              <a:t>To determine the significance of beta coefficients.</a:t>
            </a:r>
          </a:p>
          <a:p>
            <a:pPr lvl="1"/>
            <a:r>
              <a:rPr lang="en-IN" dirty="0"/>
              <a:t>H0:</a:t>
            </a:r>
            <a:r>
              <a:rPr lang="el-GR" dirty="0"/>
              <a:t>β1=0;</a:t>
            </a:r>
            <a:r>
              <a:rPr lang="en-IN" dirty="0"/>
              <a:t>HA:</a:t>
            </a:r>
            <a:r>
              <a:rPr lang="el-GR" dirty="0"/>
              <a:t>β1≠0. </a:t>
            </a:r>
          </a:p>
          <a:p>
            <a:pPr algn="l"/>
            <a:r>
              <a:rPr lang="en-IN" dirty="0"/>
              <a:t>Building a linear model</a:t>
            </a:r>
          </a:p>
          <a:p>
            <a:pPr lvl="1"/>
            <a:r>
              <a:rPr lang="en-IN" dirty="0"/>
              <a:t>OLS (Ordinary Least Squares) method in stats models to fit a line.</a:t>
            </a:r>
          </a:p>
          <a:p>
            <a:pPr lvl="1"/>
            <a:r>
              <a:rPr lang="en-IN" dirty="0"/>
              <a:t>Summary statistics</a:t>
            </a:r>
          </a:p>
          <a:p>
            <a:pPr lvl="2"/>
            <a:r>
              <a:rPr lang="en-IN" dirty="0"/>
              <a:t>F-statistic, R-squared, Adjusted R-squared, coefficients and their p-values.</a:t>
            </a:r>
          </a:p>
          <a:p>
            <a:pPr algn="l"/>
            <a:r>
              <a:rPr lang="en-IN" dirty="0"/>
              <a:t>Residual Analysis (MAPE, RMAD, WMAPE)</a:t>
            </a:r>
          </a:p>
          <a:p>
            <a:pPr marL="0" indent="0" algn="l">
              <a:buNone/>
            </a:pPr>
            <a:endParaRPr lang="en-US" dirty="0"/>
          </a:p>
        </p:txBody>
      </p:sp>
      <p:sp>
        <p:nvSpPr>
          <p:cNvPr id="2" name="Title 1">
            <a:extLst>
              <a:ext uri="{FF2B5EF4-FFF2-40B4-BE49-F238E27FC236}">
                <a16:creationId xmlns:a16="http://schemas.microsoft.com/office/drawing/2014/main" id="{8DA7FB62-1A76-1F47-99CB-01DE79FF511F}"/>
              </a:ext>
            </a:extLst>
          </p:cNvPr>
          <p:cNvSpPr>
            <a:spLocks noGrp="1"/>
          </p:cNvSpPr>
          <p:nvPr>
            <p:ph type="title"/>
          </p:nvPr>
        </p:nvSpPr>
        <p:spPr/>
        <p:txBody>
          <a:bodyPr/>
          <a:lstStyle/>
          <a:p>
            <a:r>
              <a:rPr lang="en-US" dirty="0"/>
              <a:t>Test in linear regression</a:t>
            </a:r>
          </a:p>
        </p:txBody>
      </p:sp>
      <mc:AlternateContent xmlns:mc="http://schemas.openxmlformats.org/markup-compatibility/2006">
        <mc:Choice xmlns:p14="http://schemas.microsoft.com/office/powerpoint/2010/main" Requires="p14">
          <p:contentPart p14:bwMode="auto" r:id="rId2">
            <p14:nvContentPartPr>
              <p14:cNvPr id="193" name="Ink 192">
                <a:extLst>
                  <a:ext uri="{FF2B5EF4-FFF2-40B4-BE49-F238E27FC236}">
                    <a16:creationId xmlns:a16="http://schemas.microsoft.com/office/drawing/2014/main" id="{6DB0FFDB-FCF3-B847-A00B-6ACAB9BC7A00}"/>
                  </a:ext>
                </a:extLst>
              </p14:cNvPr>
              <p14:cNvContentPartPr/>
              <p14:nvPr/>
            </p14:nvContentPartPr>
            <p14:xfrm>
              <a:off x="8630674" y="5546451"/>
              <a:ext cx="360" cy="360"/>
            </p14:xfrm>
          </p:contentPart>
        </mc:Choice>
        <mc:Fallback>
          <p:pic>
            <p:nvPicPr>
              <p:cNvPr id="193" name="Ink 192">
                <a:extLst>
                  <a:ext uri="{FF2B5EF4-FFF2-40B4-BE49-F238E27FC236}">
                    <a16:creationId xmlns:a16="http://schemas.microsoft.com/office/drawing/2014/main" id="{6DB0FFDB-FCF3-B847-A00B-6ACAB9BC7A00}"/>
                  </a:ext>
                </a:extLst>
              </p:cNvPr>
              <p:cNvPicPr/>
              <p:nvPr/>
            </p:nvPicPr>
            <p:blipFill>
              <a:blip r:embed="rId3"/>
              <a:stretch>
                <a:fillRect/>
              </a:stretch>
            </p:blipFill>
            <p:spPr>
              <a:xfrm>
                <a:off x="8621674" y="55374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2" name="Ink 161">
                <a:extLst>
                  <a:ext uri="{FF2B5EF4-FFF2-40B4-BE49-F238E27FC236}">
                    <a16:creationId xmlns:a16="http://schemas.microsoft.com/office/drawing/2014/main" id="{4779A91F-B03B-F347-B480-FB7738549982}"/>
                  </a:ext>
                </a:extLst>
              </p14:cNvPr>
              <p14:cNvContentPartPr/>
              <p14:nvPr/>
            </p14:nvContentPartPr>
            <p14:xfrm>
              <a:off x="6094474" y="4362771"/>
              <a:ext cx="360" cy="360"/>
            </p14:xfrm>
          </p:contentPart>
        </mc:Choice>
        <mc:Fallback>
          <p:pic>
            <p:nvPicPr>
              <p:cNvPr id="162" name="Ink 161">
                <a:extLst>
                  <a:ext uri="{FF2B5EF4-FFF2-40B4-BE49-F238E27FC236}">
                    <a16:creationId xmlns:a16="http://schemas.microsoft.com/office/drawing/2014/main" id="{4779A91F-B03B-F347-B480-FB7738549982}"/>
                  </a:ext>
                </a:extLst>
              </p:cNvPr>
              <p:cNvPicPr/>
              <p:nvPr/>
            </p:nvPicPr>
            <p:blipFill>
              <a:blip r:embed="rId3"/>
              <a:stretch>
                <a:fillRect/>
              </a:stretch>
            </p:blipFill>
            <p:spPr>
              <a:xfrm>
                <a:off x="6085834" y="43541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1" name="Ink 220">
                <a:extLst>
                  <a:ext uri="{FF2B5EF4-FFF2-40B4-BE49-F238E27FC236}">
                    <a16:creationId xmlns:a16="http://schemas.microsoft.com/office/drawing/2014/main" id="{52959234-F392-9E45-88B4-47B792DA2E71}"/>
                  </a:ext>
                </a:extLst>
              </p14:cNvPr>
              <p14:cNvContentPartPr/>
              <p14:nvPr/>
            </p14:nvContentPartPr>
            <p14:xfrm>
              <a:off x="4356034" y="6564891"/>
              <a:ext cx="360" cy="360"/>
            </p14:xfrm>
          </p:contentPart>
        </mc:Choice>
        <mc:Fallback>
          <p:pic>
            <p:nvPicPr>
              <p:cNvPr id="221" name="Ink 220">
                <a:extLst>
                  <a:ext uri="{FF2B5EF4-FFF2-40B4-BE49-F238E27FC236}">
                    <a16:creationId xmlns:a16="http://schemas.microsoft.com/office/drawing/2014/main" id="{52959234-F392-9E45-88B4-47B792DA2E71}"/>
                  </a:ext>
                </a:extLst>
              </p:cNvPr>
              <p:cNvPicPr/>
              <p:nvPr/>
            </p:nvPicPr>
            <p:blipFill>
              <a:blip r:embed="rId3"/>
              <a:stretch>
                <a:fillRect/>
              </a:stretch>
            </p:blipFill>
            <p:spPr>
              <a:xfrm>
                <a:off x="4347034" y="65558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1" name="Ink 200">
                <a:extLst>
                  <a:ext uri="{FF2B5EF4-FFF2-40B4-BE49-F238E27FC236}">
                    <a16:creationId xmlns:a16="http://schemas.microsoft.com/office/drawing/2014/main" id="{2608F4A3-8C41-6D45-9471-E7174E6712A6}"/>
                  </a:ext>
                </a:extLst>
              </p14:cNvPr>
              <p14:cNvContentPartPr/>
              <p14:nvPr/>
            </p14:nvContentPartPr>
            <p14:xfrm>
              <a:off x="8800594" y="3669411"/>
              <a:ext cx="360" cy="360"/>
            </p14:xfrm>
          </p:contentPart>
        </mc:Choice>
        <mc:Fallback>
          <p:pic>
            <p:nvPicPr>
              <p:cNvPr id="201" name="Ink 200">
                <a:extLst>
                  <a:ext uri="{FF2B5EF4-FFF2-40B4-BE49-F238E27FC236}">
                    <a16:creationId xmlns:a16="http://schemas.microsoft.com/office/drawing/2014/main" id="{2608F4A3-8C41-6D45-9471-E7174E6712A6}"/>
                  </a:ext>
                </a:extLst>
              </p:cNvPr>
              <p:cNvPicPr/>
              <p:nvPr/>
            </p:nvPicPr>
            <p:blipFill>
              <a:blip r:embed="rId3"/>
              <a:stretch>
                <a:fillRect/>
              </a:stretch>
            </p:blipFill>
            <p:spPr>
              <a:xfrm>
                <a:off x="8791954" y="366041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69" name="Ink 268">
                <a:extLst>
                  <a:ext uri="{FF2B5EF4-FFF2-40B4-BE49-F238E27FC236}">
                    <a16:creationId xmlns:a16="http://schemas.microsoft.com/office/drawing/2014/main" id="{4A1D155B-166C-AA48-9FBF-7673319BE883}"/>
                  </a:ext>
                </a:extLst>
              </p14:cNvPr>
              <p14:cNvContentPartPr/>
              <p14:nvPr/>
            </p14:nvContentPartPr>
            <p14:xfrm>
              <a:off x="6161074" y="6763971"/>
              <a:ext cx="3240" cy="18360"/>
            </p14:xfrm>
          </p:contentPart>
        </mc:Choice>
        <mc:Fallback>
          <p:pic>
            <p:nvPicPr>
              <p:cNvPr id="269" name="Ink 268">
                <a:extLst>
                  <a:ext uri="{FF2B5EF4-FFF2-40B4-BE49-F238E27FC236}">
                    <a16:creationId xmlns:a16="http://schemas.microsoft.com/office/drawing/2014/main" id="{4A1D155B-166C-AA48-9FBF-7673319BE883}"/>
                  </a:ext>
                </a:extLst>
              </p:cNvPr>
              <p:cNvPicPr/>
              <p:nvPr/>
            </p:nvPicPr>
            <p:blipFill>
              <a:blip r:embed="rId8"/>
              <a:stretch>
                <a:fillRect/>
              </a:stretch>
            </p:blipFill>
            <p:spPr>
              <a:xfrm>
                <a:off x="6152434" y="6754971"/>
                <a:ext cx="20880" cy="36000"/>
              </a:xfrm>
              <a:prstGeom prst="rect">
                <a:avLst/>
              </a:prstGeom>
            </p:spPr>
          </p:pic>
        </mc:Fallback>
      </mc:AlternateContent>
    </p:spTree>
    <p:extLst>
      <p:ext uri="{BB962C8B-B14F-4D97-AF65-F5344CB8AC3E}">
        <p14:creationId xmlns:p14="http://schemas.microsoft.com/office/powerpoint/2010/main" val="29552974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