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p:cViewPr varScale="1">
        <p:scale>
          <a:sx n="118" d="100"/>
          <a:sy n="118" d="100"/>
        </p:scale>
        <p:origin x="208"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28EF-4D07-E1EE-37B5-855DC8D28A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3712DA8-9F58-5984-E157-5A2AEFF50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A19924-C403-B5DA-04FB-B5639CDFEEBE}"/>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5" name="Footer Placeholder 4">
            <a:extLst>
              <a:ext uri="{FF2B5EF4-FFF2-40B4-BE49-F238E27FC236}">
                <a16:creationId xmlns:a16="http://schemas.microsoft.com/office/drawing/2014/main" id="{7324F747-F924-563D-725C-74B0BA8C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BA25B-123C-582D-6B5A-0DF2FAD2E31C}"/>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272245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234C-4B02-AC42-A3BD-4784A43B2B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5A3BF5-78B1-F50C-4D1F-C694D1103E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711EB4-D81F-3D0A-D2F6-4327FD1D5DC0}"/>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5" name="Footer Placeholder 4">
            <a:extLst>
              <a:ext uri="{FF2B5EF4-FFF2-40B4-BE49-F238E27FC236}">
                <a16:creationId xmlns:a16="http://schemas.microsoft.com/office/drawing/2014/main" id="{20263427-29CA-4F0D-2EAF-5EC955018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7596E-8EDE-FB05-332D-3DAFCD57882A}"/>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27980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FB41E-98BF-DC58-BF77-63CA0693D5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3D49D0-950C-6DE7-AE19-EF3EDEC6533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B46021-888D-2DCC-15C6-809AE53D9DF7}"/>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5" name="Footer Placeholder 4">
            <a:extLst>
              <a:ext uri="{FF2B5EF4-FFF2-40B4-BE49-F238E27FC236}">
                <a16:creationId xmlns:a16="http://schemas.microsoft.com/office/drawing/2014/main" id="{1055D371-91B9-F6DC-01E6-20CE1E9B0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50F91-C0BF-ADE1-C3CD-70A085DD6421}"/>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358309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834-11AB-E00F-5E4E-EC8E8F9BA49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CA5139-26EC-BE9E-EB39-89BE28ACDB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C5F5D9-3B3F-8B1B-BEE2-A382784D1FFB}"/>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5" name="Footer Placeholder 4">
            <a:extLst>
              <a:ext uri="{FF2B5EF4-FFF2-40B4-BE49-F238E27FC236}">
                <a16:creationId xmlns:a16="http://schemas.microsoft.com/office/drawing/2014/main" id="{D4EC9382-D4E9-5BB2-D294-5C0C8D783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89D85-12B5-9F0C-7094-FAF59EBFE208}"/>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388768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7E4-66B7-DD2B-675D-7F0AF615C7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C0FBDA2-2435-F86D-66F9-67B63AAD8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F3AD31-DA8B-D9EF-B0B4-03C887A6E57A}"/>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5" name="Footer Placeholder 4">
            <a:extLst>
              <a:ext uri="{FF2B5EF4-FFF2-40B4-BE49-F238E27FC236}">
                <a16:creationId xmlns:a16="http://schemas.microsoft.com/office/drawing/2014/main" id="{F9683A79-731F-E7D3-F4BE-F7299A6DA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34944-8D39-D104-9629-4071B062744B}"/>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417107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6A7C-56D4-6CF1-91FC-0B34315490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83EF62-67CA-C113-9AC5-5315339A414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0132B07-AF6C-E1CD-4992-230C3CCBDD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F03320-5080-6908-DD69-8DBB7F018B75}"/>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6" name="Footer Placeholder 5">
            <a:extLst>
              <a:ext uri="{FF2B5EF4-FFF2-40B4-BE49-F238E27FC236}">
                <a16:creationId xmlns:a16="http://schemas.microsoft.com/office/drawing/2014/main" id="{7CFDC8E8-F923-D1C9-242C-549C3F70A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0750A-EF93-EF8E-1820-E5E09965BF4D}"/>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414504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C853-BF84-3E87-9B46-11BDC245B2A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AD18A6-11C8-4087-10F9-4F1D68DCA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975DD4-06F9-EEFA-0EF3-9CDEBFB8D4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A53F24-3E6E-729A-E16E-6196E8659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CCDFBE-D3E5-A5F1-2CFC-E63593591F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FAADF9F-FA53-5769-9033-DA1A0FD1D44A}"/>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8" name="Footer Placeholder 7">
            <a:extLst>
              <a:ext uri="{FF2B5EF4-FFF2-40B4-BE49-F238E27FC236}">
                <a16:creationId xmlns:a16="http://schemas.microsoft.com/office/drawing/2014/main" id="{FFF03A42-9191-9A72-C467-12F8839CC0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67C6D6-CD8A-095D-85FB-0FB5DC60DC68}"/>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333978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1A39-F645-40AB-CBDF-C3939E5016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718CB8-4B0C-1BE9-87BE-B491DD194DEF}"/>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4" name="Footer Placeholder 3">
            <a:extLst>
              <a:ext uri="{FF2B5EF4-FFF2-40B4-BE49-F238E27FC236}">
                <a16:creationId xmlns:a16="http://schemas.microsoft.com/office/drawing/2014/main" id="{1F75B2B8-E0F0-C6F2-A113-92219EA99D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0434D-04CA-803D-1DA8-B329D5BDDB1C}"/>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381523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F79DD-7FA0-2965-E843-AB2021027289}"/>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3" name="Footer Placeholder 2">
            <a:extLst>
              <a:ext uri="{FF2B5EF4-FFF2-40B4-BE49-F238E27FC236}">
                <a16:creationId xmlns:a16="http://schemas.microsoft.com/office/drawing/2014/main" id="{6FA53BFD-20AF-6DD6-66B4-5529800BA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C8C2DD-BCB0-ED05-E77A-EA2240C2FC69}"/>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211623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55DF-E70D-4D51-1A70-B3B99454A5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D67707E-B832-9B5A-8B15-9553153DF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BACDA91-65EE-2505-42BF-39FC27B02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C76305-94F1-307B-2B6F-DE97E7D8D52A}"/>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6" name="Footer Placeholder 5">
            <a:extLst>
              <a:ext uri="{FF2B5EF4-FFF2-40B4-BE49-F238E27FC236}">
                <a16:creationId xmlns:a16="http://schemas.microsoft.com/office/drawing/2014/main" id="{F13ED763-3846-A285-71DD-9ECB8E740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D74D0-192A-F7AF-3F01-95F5DBCEC354}"/>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196788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C765-2047-343C-801E-A422C1379A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BB1D75-EC2C-8637-B67D-93BD32ADC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961250-C455-FE43-4CC8-27EB31FC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3EC722-F1BF-65F0-79AB-2EB2E984C6E4}"/>
              </a:ext>
            </a:extLst>
          </p:cNvPr>
          <p:cNvSpPr>
            <a:spLocks noGrp="1"/>
          </p:cNvSpPr>
          <p:nvPr>
            <p:ph type="dt" sz="half" idx="10"/>
          </p:nvPr>
        </p:nvSpPr>
        <p:spPr/>
        <p:txBody>
          <a:bodyPr/>
          <a:lstStyle/>
          <a:p>
            <a:fld id="{5E717D72-CC0C-A940-A037-87A7F589C8D1}" type="datetimeFigureOut">
              <a:rPr lang="en-US" smtClean="0"/>
              <a:t>5/25/23</a:t>
            </a:fld>
            <a:endParaRPr lang="en-US"/>
          </a:p>
        </p:txBody>
      </p:sp>
      <p:sp>
        <p:nvSpPr>
          <p:cNvPr id="6" name="Footer Placeholder 5">
            <a:extLst>
              <a:ext uri="{FF2B5EF4-FFF2-40B4-BE49-F238E27FC236}">
                <a16:creationId xmlns:a16="http://schemas.microsoft.com/office/drawing/2014/main" id="{B0489A42-222F-F4E8-3FF3-19DCBC7B0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28A78-5C30-DF0E-AD59-4645DF061F0D}"/>
              </a:ext>
            </a:extLst>
          </p:cNvPr>
          <p:cNvSpPr>
            <a:spLocks noGrp="1"/>
          </p:cNvSpPr>
          <p:nvPr>
            <p:ph type="sldNum" sz="quarter" idx="12"/>
          </p:nvPr>
        </p:nvSpPr>
        <p:spPr/>
        <p:txBody>
          <a:bodyPr/>
          <a:lstStyle/>
          <a:p>
            <a:fld id="{F8DBC7F6-90E5-CA43-99DC-C2F1D83FE804}" type="slidenum">
              <a:rPr lang="en-US" smtClean="0"/>
              <a:t>‹#›</a:t>
            </a:fld>
            <a:endParaRPr lang="en-US"/>
          </a:p>
        </p:txBody>
      </p:sp>
    </p:spTree>
    <p:extLst>
      <p:ext uri="{BB962C8B-B14F-4D97-AF65-F5344CB8AC3E}">
        <p14:creationId xmlns:p14="http://schemas.microsoft.com/office/powerpoint/2010/main" val="341004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1A67F-127A-90F5-0DFE-24F100F9A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61DBDB7-8315-FBED-8E0D-BDEA03623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F32333-A506-5991-D885-D1F8E90FF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17D72-CC0C-A940-A037-87A7F589C8D1}" type="datetimeFigureOut">
              <a:rPr lang="en-US" smtClean="0"/>
              <a:t>5/25/23</a:t>
            </a:fld>
            <a:endParaRPr lang="en-US"/>
          </a:p>
        </p:txBody>
      </p:sp>
      <p:sp>
        <p:nvSpPr>
          <p:cNvPr id="5" name="Footer Placeholder 4">
            <a:extLst>
              <a:ext uri="{FF2B5EF4-FFF2-40B4-BE49-F238E27FC236}">
                <a16:creationId xmlns:a16="http://schemas.microsoft.com/office/drawing/2014/main" id="{3DC11984-20D6-D239-C691-0DB0DFACC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DD143-BB88-5AFD-D7B0-6C0296DF8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BC7F6-90E5-CA43-99DC-C2F1D83FE804}" type="slidenum">
              <a:rPr lang="en-US" smtClean="0"/>
              <a:t>‹#›</a:t>
            </a:fld>
            <a:endParaRPr lang="en-US"/>
          </a:p>
        </p:txBody>
      </p:sp>
      <p:sp>
        <p:nvSpPr>
          <p:cNvPr id="8" name="TextBox 7">
            <a:extLst>
              <a:ext uri="{FF2B5EF4-FFF2-40B4-BE49-F238E27FC236}">
                <a16:creationId xmlns:a16="http://schemas.microsoft.com/office/drawing/2014/main" id="{53636364-862B-BBF4-76CA-B5F702728A28}"/>
              </a:ext>
            </a:extLst>
          </p:cNvPr>
          <p:cNvSpPr txBox="1"/>
          <p:nvPr userDrawn="1">
            <p:extLst>
              <p:ext uri="{1162E1C5-73C7-4A58-AE30-91384D911F3F}">
                <p184:classification xmlns:p184="http://schemas.microsoft.com/office/powerpoint/2018/4/main" val="ftr"/>
              </p:ext>
            </p:extLst>
          </p:nvPr>
        </p:nvSpPr>
        <p:spPr>
          <a:xfrm>
            <a:off x="0" y="6705600"/>
            <a:ext cx="433388"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141691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C3EE-C2C9-4D3B-3EAB-336F3FF9BA1A}"/>
              </a:ext>
            </a:extLst>
          </p:cNvPr>
          <p:cNvSpPr>
            <a:spLocks noGrp="1"/>
          </p:cNvSpPr>
          <p:nvPr>
            <p:ph type="ctrTitle"/>
          </p:nvPr>
        </p:nvSpPr>
        <p:spPr/>
        <p:txBody>
          <a:bodyPr>
            <a:normAutofit/>
          </a:bodyPr>
          <a:lstStyle/>
          <a:p>
            <a:r>
              <a:rPr lang="en-US" dirty="0"/>
              <a:t>Linear Regression Assignment</a:t>
            </a:r>
          </a:p>
        </p:txBody>
      </p:sp>
    </p:spTree>
    <p:extLst>
      <p:ext uri="{BB962C8B-B14F-4D97-AF65-F5344CB8AC3E}">
        <p14:creationId xmlns:p14="http://schemas.microsoft.com/office/powerpoint/2010/main" val="94967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2589-DF76-3C1C-F158-B86E96F31F5B}"/>
              </a:ext>
            </a:extLst>
          </p:cNvPr>
          <p:cNvSpPr>
            <a:spLocks noGrp="1"/>
          </p:cNvSpPr>
          <p:nvPr>
            <p:ph type="title"/>
          </p:nvPr>
        </p:nvSpPr>
        <p:spPr/>
        <p:txBody>
          <a:bodyPr/>
          <a:lstStyle/>
          <a:p>
            <a:r>
              <a:rPr lang="en-IN" dirty="0"/>
              <a:t>1. Explain the linear regression algorithm in detail. (4 marks)</a:t>
            </a:r>
            <a:endParaRPr lang="en-US" dirty="0"/>
          </a:p>
        </p:txBody>
      </p:sp>
      <p:sp>
        <p:nvSpPr>
          <p:cNvPr id="3" name="Content Placeholder 2">
            <a:extLst>
              <a:ext uri="{FF2B5EF4-FFF2-40B4-BE49-F238E27FC236}">
                <a16:creationId xmlns:a16="http://schemas.microsoft.com/office/drawing/2014/main" id="{7FB372D1-5120-2546-C34A-09A93E55BBD4}"/>
              </a:ext>
            </a:extLst>
          </p:cNvPr>
          <p:cNvSpPr>
            <a:spLocks noGrp="1"/>
          </p:cNvSpPr>
          <p:nvPr>
            <p:ph idx="1"/>
          </p:nvPr>
        </p:nvSpPr>
        <p:spPr/>
        <p:txBody>
          <a:bodyPr/>
          <a:lstStyle/>
          <a:p>
            <a:r>
              <a:rPr lang="en-US" dirty="0"/>
              <a:t>Linear regression assumes there is linear relation ship b/w the dependent variable and independent variable. We want to draw a best line passing through this point. For this we use, we want to minimize the Residual Sum Square.</a:t>
            </a:r>
          </a:p>
          <a:p>
            <a:endParaRPr lang="en-US" dirty="0"/>
          </a:p>
          <a:p>
            <a:r>
              <a:rPr lang="en-US" dirty="0"/>
              <a:t>We also want to make sure our model is overfitted and affected by multicollinearity. For that, we have VIF and p-value analysis. </a:t>
            </a:r>
          </a:p>
        </p:txBody>
      </p:sp>
    </p:spTree>
    <p:extLst>
      <p:ext uri="{BB962C8B-B14F-4D97-AF65-F5344CB8AC3E}">
        <p14:creationId xmlns:p14="http://schemas.microsoft.com/office/powerpoint/2010/main" val="34854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C6D4-55F7-CA2B-E47D-4BEE0E092F69}"/>
              </a:ext>
            </a:extLst>
          </p:cNvPr>
          <p:cNvSpPr>
            <a:spLocks noGrp="1"/>
          </p:cNvSpPr>
          <p:nvPr>
            <p:ph type="title"/>
          </p:nvPr>
        </p:nvSpPr>
        <p:spPr/>
        <p:txBody>
          <a:bodyPr/>
          <a:lstStyle/>
          <a:p>
            <a:r>
              <a:rPr lang="en-IN" dirty="0"/>
              <a:t>2. Explain the Anscombe’s quartet in detail. (3 marks)</a:t>
            </a:r>
            <a:endParaRPr lang="en-US" dirty="0"/>
          </a:p>
        </p:txBody>
      </p:sp>
      <p:sp>
        <p:nvSpPr>
          <p:cNvPr id="3" name="Content Placeholder 2">
            <a:extLst>
              <a:ext uri="{FF2B5EF4-FFF2-40B4-BE49-F238E27FC236}">
                <a16:creationId xmlns:a16="http://schemas.microsoft.com/office/drawing/2014/main" id="{1F593CEA-7FD3-00E3-3607-67F319A770D9}"/>
              </a:ext>
            </a:extLst>
          </p:cNvPr>
          <p:cNvSpPr>
            <a:spLocks noGrp="1"/>
          </p:cNvSpPr>
          <p:nvPr>
            <p:ph idx="1"/>
          </p:nvPr>
        </p:nvSpPr>
        <p:spPr/>
        <p:txBody>
          <a:bodyPr/>
          <a:lstStyle/>
          <a:p>
            <a:r>
              <a:rPr lang="en-US" dirty="0"/>
              <a:t>Anscombe's Quartet can be defined as a group of four data sets which are nearly identical in simple descriptive statistics, but there are some peculiarities in the dataset that fools the regression model if built. They have very different distributions and appear differently when plotted on scatter plots.</a:t>
            </a:r>
          </a:p>
        </p:txBody>
      </p:sp>
    </p:spTree>
    <p:extLst>
      <p:ext uri="{BB962C8B-B14F-4D97-AF65-F5344CB8AC3E}">
        <p14:creationId xmlns:p14="http://schemas.microsoft.com/office/powerpoint/2010/main" val="164570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E4C6-F473-4518-7ABF-A3A4FB293191}"/>
              </a:ext>
            </a:extLst>
          </p:cNvPr>
          <p:cNvSpPr>
            <a:spLocks noGrp="1"/>
          </p:cNvSpPr>
          <p:nvPr>
            <p:ph type="title"/>
          </p:nvPr>
        </p:nvSpPr>
        <p:spPr/>
        <p:txBody>
          <a:bodyPr/>
          <a:lstStyle/>
          <a:p>
            <a:r>
              <a:rPr lang="en-IN" dirty="0"/>
              <a:t>3. What is Pearson’s R? (3 marks)</a:t>
            </a:r>
            <a:endParaRPr lang="en-US" dirty="0"/>
          </a:p>
        </p:txBody>
      </p:sp>
      <p:sp>
        <p:nvSpPr>
          <p:cNvPr id="3" name="Content Placeholder 2">
            <a:extLst>
              <a:ext uri="{FF2B5EF4-FFF2-40B4-BE49-F238E27FC236}">
                <a16:creationId xmlns:a16="http://schemas.microsoft.com/office/drawing/2014/main" id="{B7E70E1E-C3B7-6FEF-DA53-4CD78D10727E}"/>
              </a:ext>
            </a:extLst>
          </p:cNvPr>
          <p:cNvSpPr>
            <a:spLocks noGrp="1"/>
          </p:cNvSpPr>
          <p:nvPr>
            <p:ph idx="1"/>
          </p:nvPr>
        </p:nvSpPr>
        <p:spPr/>
        <p:txBody>
          <a:bodyPr/>
          <a:lstStyle/>
          <a:p>
            <a:r>
              <a:rPr lang="en-IN" b="0" i="0" dirty="0">
                <a:solidFill>
                  <a:srgbClr val="000000"/>
                </a:solidFill>
                <a:effectLst/>
                <a:latin typeface="roboto" panose="020F0502020204030204" pitchFamily="34" charset="0"/>
              </a:rPr>
              <a:t>In Statistics, the Pearson's Correlation Coefficient is also referred to as </a:t>
            </a:r>
            <a:r>
              <a:rPr lang="en-IN" b="1" i="0" dirty="0">
                <a:solidFill>
                  <a:srgbClr val="000000"/>
                </a:solidFill>
                <a:effectLst/>
                <a:latin typeface="roboto" panose="020F0502020204030204" pitchFamily="34" charset="0"/>
              </a:rPr>
              <a:t>Pearson's r, the Pearson product-moment correlation coefficient (PPMCC), or bivariate correlation</a:t>
            </a:r>
            <a:r>
              <a:rPr lang="en-IN" b="0" i="0" dirty="0">
                <a:solidFill>
                  <a:srgbClr val="000000"/>
                </a:solidFill>
                <a:effectLst/>
                <a:latin typeface="roboto" panose="020F0502020204030204" pitchFamily="34" charset="0"/>
              </a:rPr>
              <a:t>. It is a statistic that measures the linear correlation between two variables. Like all correlations, it also has a numerical value that lies between -1.0 and +1.0. </a:t>
            </a:r>
            <a:endParaRPr lang="en-US" dirty="0"/>
          </a:p>
        </p:txBody>
      </p:sp>
    </p:spTree>
    <p:extLst>
      <p:ext uri="{BB962C8B-B14F-4D97-AF65-F5344CB8AC3E}">
        <p14:creationId xmlns:p14="http://schemas.microsoft.com/office/powerpoint/2010/main" val="4344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6A0C-6CCB-5EA8-8DCD-25E24458AAA6}"/>
              </a:ext>
            </a:extLst>
          </p:cNvPr>
          <p:cNvSpPr>
            <a:spLocks noGrp="1"/>
          </p:cNvSpPr>
          <p:nvPr>
            <p:ph type="title"/>
          </p:nvPr>
        </p:nvSpPr>
        <p:spPr/>
        <p:txBody>
          <a:bodyPr>
            <a:normAutofit fontScale="90000"/>
          </a:bodyPr>
          <a:lstStyle/>
          <a:p>
            <a:r>
              <a:rPr lang="en-IN" dirty="0"/>
              <a:t>4. What is scaling? Why is scaling performed? What is the difference between normalized scaling and standardized scaling?</a:t>
            </a:r>
            <a:endParaRPr lang="en-US" dirty="0"/>
          </a:p>
        </p:txBody>
      </p:sp>
      <p:sp>
        <p:nvSpPr>
          <p:cNvPr id="3" name="Content Placeholder 2">
            <a:extLst>
              <a:ext uri="{FF2B5EF4-FFF2-40B4-BE49-F238E27FC236}">
                <a16:creationId xmlns:a16="http://schemas.microsoft.com/office/drawing/2014/main" id="{C1690A18-FD44-9EB9-72B8-022A185360BE}"/>
              </a:ext>
            </a:extLst>
          </p:cNvPr>
          <p:cNvSpPr>
            <a:spLocks noGrp="1"/>
          </p:cNvSpPr>
          <p:nvPr>
            <p:ph idx="1"/>
          </p:nvPr>
        </p:nvSpPr>
        <p:spPr/>
        <p:txBody>
          <a:bodyPr>
            <a:normAutofit/>
          </a:bodyPr>
          <a:lstStyle/>
          <a:p>
            <a:r>
              <a:rPr lang="en-IN" sz="1800" b="0" i="0" dirty="0">
                <a:solidFill>
                  <a:srgbClr val="1E2740"/>
                </a:solidFill>
                <a:effectLst/>
                <a:latin typeface="Times New Roman" panose="02020603050405020304" pitchFamily="18" charset="0"/>
                <a:cs typeface="Times New Roman" panose="02020603050405020304" pitchFamily="18" charset="0"/>
              </a:rPr>
              <a:t>Standardization is a </a:t>
            </a:r>
            <a:r>
              <a:rPr lang="en-IN" sz="1800" b="0" i="0" dirty="0" err="1">
                <a:solidFill>
                  <a:srgbClr val="1E2740"/>
                </a:solidFill>
                <a:effectLst/>
                <a:latin typeface="Times New Roman" panose="02020603050405020304" pitchFamily="18" charset="0"/>
                <a:cs typeface="Times New Roman" panose="02020603050405020304" pitchFamily="18" charset="0"/>
              </a:rPr>
              <a:t>preprocessing</a:t>
            </a:r>
            <a:r>
              <a:rPr lang="en-IN" sz="1800" b="0" i="0" dirty="0">
                <a:solidFill>
                  <a:srgbClr val="1E2740"/>
                </a:solidFill>
                <a:effectLst/>
                <a:latin typeface="Times New Roman" panose="02020603050405020304" pitchFamily="18" charset="0"/>
                <a:cs typeface="Times New Roman" panose="02020603050405020304" pitchFamily="18" charset="0"/>
              </a:rPr>
              <a:t> method used to transform continuous data to make it look normally distributed. In </a:t>
            </a:r>
            <a:r>
              <a:rPr lang="en-IN" sz="1800" dirty="0">
                <a:latin typeface="Times New Roman" panose="02020603050405020304" pitchFamily="18" charset="0"/>
                <a:cs typeface="Times New Roman" panose="02020603050405020304" pitchFamily="18" charset="0"/>
              </a:rPr>
              <a:t>scikit-learn</a:t>
            </a:r>
            <a:r>
              <a:rPr lang="en-IN" sz="1800" b="0" i="0" dirty="0">
                <a:solidFill>
                  <a:srgbClr val="1E2740"/>
                </a:solidFill>
                <a:effectLst/>
                <a:latin typeface="Times New Roman" panose="02020603050405020304" pitchFamily="18" charset="0"/>
                <a:cs typeface="Times New Roman" panose="02020603050405020304" pitchFamily="18" charset="0"/>
              </a:rPr>
              <a:t> this is often a necessary step because many models assume that the data you are training on is normally distributed, and if it isn’t, your risk biasing your model.</a:t>
            </a:r>
          </a:p>
          <a:p>
            <a:endParaRPr lang="en-IN" sz="1800" dirty="0">
              <a:solidFill>
                <a:srgbClr val="1E2740"/>
              </a:solidFill>
              <a:latin typeface="Times New Roman" panose="02020603050405020304" pitchFamily="18" charset="0"/>
              <a:cs typeface="Times New Roman" panose="02020603050405020304" pitchFamily="18" charset="0"/>
            </a:endParaRPr>
          </a:p>
          <a:p>
            <a:r>
              <a:rPr lang="en-IN" sz="1800" b="0" i="0" dirty="0">
                <a:solidFill>
                  <a:srgbClr val="1E2740"/>
                </a:solidFill>
                <a:effectLst/>
                <a:latin typeface="Times New Roman" panose="02020603050405020304" pitchFamily="18" charset="0"/>
                <a:cs typeface="Times New Roman" panose="02020603050405020304" pitchFamily="18" charset="0"/>
              </a:rPr>
              <a:t>Scaling is a method of standardization.</a:t>
            </a:r>
          </a:p>
          <a:p>
            <a:endParaRPr lang="en-IN" sz="1800" dirty="0">
              <a:solidFill>
                <a:srgbClr val="1E2740"/>
              </a:solidFill>
              <a:latin typeface="Times New Roman" panose="02020603050405020304" pitchFamily="18" charset="0"/>
              <a:cs typeface="Times New Roman" panose="02020603050405020304" pitchFamily="18" charset="0"/>
            </a:endParaRPr>
          </a:p>
          <a:p>
            <a:r>
              <a:rPr lang="en-IN" sz="1800" dirty="0">
                <a:solidFill>
                  <a:srgbClr val="1E2740"/>
                </a:solidFill>
                <a:latin typeface="Times New Roman" panose="02020603050405020304" pitchFamily="18" charset="0"/>
                <a:cs typeface="Times New Roman" panose="02020603050405020304" pitchFamily="18" charset="0"/>
              </a:rPr>
              <a:t>S</a:t>
            </a:r>
            <a:r>
              <a:rPr lang="en-IN" sz="1800" b="0" i="0" dirty="0">
                <a:solidFill>
                  <a:srgbClr val="1E2740"/>
                </a:solidFill>
                <a:effectLst/>
                <a:latin typeface="Times New Roman" panose="02020603050405020304" pitchFamily="18" charset="0"/>
                <a:cs typeface="Times New Roman" panose="02020603050405020304" pitchFamily="18" charset="0"/>
              </a:rPr>
              <a:t>caling transforms the features in your dataset so they have a mean of zero and a variance of one This will make it easier to linearly compare features. Also, this a requirement for many models in </a:t>
            </a:r>
            <a:r>
              <a:rPr lang="en-IN" sz="1800" dirty="0">
                <a:latin typeface="Times New Roman" panose="02020603050405020304" pitchFamily="18" charset="0"/>
                <a:cs typeface="Times New Roman" panose="02020603050405020304" pitchFamily="18" charset="0"/>
              </a:rPr>
              <a:t>scikit-learn</a:t>
            </a:r>
            <a:r>
              <a:rPr lang="en-IN" sz="1800" b="0" i="0" dirty="0">
                <a:solidFill>
                  <a:srgbClr val="1E2740"/>
                </a:solidFill>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7292-8B6E-E2C9-38EC-674D61F11738}"/>
              </a:ext>
            </a:extLst>
          </p:cNvPr>
          <p:cNvSpPr>
            <a:spLocks noGrp="1"/>
          </p:cNvSpPr>
          <p:nvPr>
            <p:ph type="title"/>
          </p:nvPr>
        </p:nvSpPr>
        <p:spPr/>
        <p:txBody>
          <a:bodyPr>
            <a:normAutofit fontScale="90000"/>
          </a:bodyPr>
          <a:lstStyle/>
          <a:p>
            <a:r>
              <a:rPr lang="en-IN" dirty="0"/>
              <a:t>5. You might have observed that sometimes the value of VIF is infinite. Why does this happen? (3 marks)</a:t>
            </a:r>
            <a:endParaRPr lang="en-US" dirty="0"/>
          </a:p>
        </p:txBody>
      </p:sp>
      <p:pic>
        <p:nvPicPr>
          <p:cNvPr id="5" name="Content Placeholder 4" descr="A picture containing text, screenshot, font, algebra&#10;&#10;Description automatically generated">
            <a:extLst>
              <a:ext uri="{FF2B5EF4-FFF2-40B4-BE49-F238E27FC236}">
                <a16:creationId xmlns:a16="http://schemas.microsoft.com/office/drawing/2014/main" id="{69B22583-6EF0-F551-F3FF-1D75EF0AFCF8}"/>
              </a:ext>
            </a:extLst>
          </p:cNvPr>
          <p:cNvPicPr>
            <a:picLocks noGrp="1" noChangeAspect="1"/>
          </p:cNvPicPr>
          <p:nvPr>
            <p:ph idx="1"/>
          </p:nvPr>
        </p:nvPicPr>
        <p:blipFill>
          <a:blip r:embed="rId2"/>
          <a:stretch>
            <a:fillRect/>
          </a:stretch>
        </p:blipFill>
        <p:spPr>
          <a:xfrm>
            <a:off x="712108" y="2007394"/>
            <a:ext cx="5035859" cy="2989149"/>
          </a:xfrm>
        </p:spPr>
      </p:pic>
      <p:sp>
        <p:nvSpPr>
          <p:cNvPr id="6" name="TextBox 5">
            <a:extLst>
              <a:ext uri="{FF2B5EF4-FFF2-40B4-BE49-F238E27FC236}">
                <a16:creationId xmlns:a16="http://schemas.microsoft.com/office/drawing/2014/main" id="{E962BD38-5EF0-E984-277D-7387AD99D8E5}"/>
              </a:ext>
            </a:extLst>
          </p:cNvPr>
          <p:cNvSpPr txBox="1"/>
          <p:nvPr/>
        </p:nvSpPr>
        <p:spPr>
          <a:xfrm>
            <a:off x="5638800" y="2721428"/>
            <a:ext cx="5715000" cy="2585323"/>
          </a:xfrm>
          <a:prstGeom prst="rect">
            <a:avLst/>
          </a:prstGeom>
          <a:noFill/>
        </p:spPr>
        <p:txBody>
          <a:bodyPr wrap="square" rtlCol="0">
            <a:spAutoFit/>
          </a:bodyPr>
          <a:lstStyle/>
          <a:p>
            <a:r>
              <a:rPr lang="en-US" dirty="0"/>
              <a:t>The VIF of one feature will be infinity</a:t>
            </a:r>
          </a:p>
          <a:p>
            <a:pPr marL="285750" indent="-285750">
              <a:buFontTx/>
              <a:buChar char="-"/>
            </a:pPr>
            <a:r>
              <a:rPr lang="en-US" dirty="0"/>
              <a:t>When R^2 is 1</a:t>
            </a:r>
          </a:p>
          <a:p>
            <a:pPr marL="285750" indent="-285750">
              <a:buFontTx/>
              <a:buChar char="-"/>
            </a:pPr>
            <a:r>
              <a:rPr lang="en-US" dirty="0"/>
              <a:t>The R^2 is 1 When that feature is perfectly defined by all other feature. </a:t>
            </a:r>
          </a:p>
          <a:p>
            <a:pPr marL="285750" indent="-285750">
              <a:buFontTx/>
              <a:buChar char="-"/>
            </a:pPr>
            <a:r>
              <a:rPr lang="en-US" dirty="0"/>
              <a:t>So when one feature is perfectly defined by all other feature with R^2 value 1. In that case, the VIF of that feature will be infinity.</a:t>
            </a:r>
          </a:p>
          <a:p>
            <a:pPr marL="285750" indent="-285750">
              <a:buFontTx/>
              <a:buChar char="-"/>
            </a:pPr>
            <a:r>
              <a:rPr lang="en-US" dirty="0"/>
              <a:t>In practice, we don’t consider the feature have VIF greater than 5</a:t>
            </a:r>
          </a:p>
        </p:txBody>
      </p:sp>
    </p:spTree>
    <p:extLst>
      <p:ext uri="{BB962C8B-B14F-4D97-AF65-F5344CB8AC3E}">
        <p14:creationId xmlns:p14="http://schemas.microsoft.com/office/powerpoint/2010/main" val="100747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F7EC-A402-26AB-23F9-2A9A60ED9546}"/>
              </a:ext>
            </a:extLst>
          </p:cNvPr>
          <p:cNvSpPr>
            <a:spLocks noGrp="1"/>
          </p:cNvSpPr>
          <p:nvPr>
            <p:ph type="title"/>
          </p:nvPr>
        </p:nvSpPr>
        <p:spPr/>
        <p:txBody>
          <a:bodyPr>
            <a:normAutofit fontScale="90000"/>
          </a:bodyPr>
          <a:lstStyle/>
          <a:p>
            <a:r>
              <a:rPr lang="en-IN" dirty="0"/>
              <a:t>6. What is a Q-Q plot? Explain the use and importance of a Q-Q plot in linear regression. (3 marks)</a:t>
            </a:r>
            <a:endParaRPr lang="en-US" dirty="0"/>
          </a:p>
        </p:txBody>
      </p:sp>
      <p:sp>
        <p:nvSpPr>
          <p:cNvPr id="3" name="Content Placeholder 2">
            <a:extLst>
              <a:ext uri="{FF2B5EF4-FFF2-40B4-BE49-F238E27FC236}">
                <a16:creationId xmlns:a16="http://schemas.microsoft.com/office/drawing/2014/main" id="{674ECBFC-CA6E-72C1-F365-1F08C4B25AA8}"/>
              </a:ext>
            </a:extLst>
          </p:cNvPr>
          <p:cNvSpPr>
            <a:spLocks noGrp="1"/>
          </p:cNvSpPr>
          <p:nvPr>
            <p:ph idx="1"/>
          </p:nvPr>
        </p:nvSpPr>
        <p:spPr/>
        <p:txBody>
          <a:bodyPr>
            <a:normAutofit/>
          </a:bodyPr>
          <a:lstStyle/>
          <a:p>
            <a:r>
              <a:rPr lang="en-US" sz="1800" dirty="0"/>
              <a:t>The (Q-Q plot) quantile-quantile plot is a graphical method for determining whether two samples of data came from the same population or not. </a:t>
            </a:r>
          </a:p>
          <a:p>
            <a:r>
              <a:rPr lang="en-US" sz="1800" dirty="0"/>
              <a:t>A q-q plot is a plot of the quantiles of the first data set against the quantiles of the second data set. By a quantile, we mean the</a:t>
            </a:r>
          </a:p>
          <a:p>
            <a:endParaRPr lang="en-US" sz="1800" dirty="0"/>
          </a:p>
          <a:p>
            <a:r>
              <a:rPr lang="en-US" sz="2200" dirty="0"/>
              <a:t>Usage:</a:t>
            </a:r>
          </a:p>
          <a:p>
            <a:r>
              <a:rPr lang="en-US" sz="1800" dirty="0"/>
              <a:t>Determine whether two samples are from the same population.</a:t>
            </a:r>
          </a:p>
          <a:p>
            <a:r>
              <a:rPr lang="en-US" sz="1800" dirty="0"/>
              <a:t>Whether two samples have the same tail</a:t>
            </a:r>
          </a:p>
          <a:p>
            <a:r>
              <a:rPr lang="en-US" sz="1800" dirty="0"/>
              <a:t>Whether two samples have the same distribution shape.</a:t>
            </a:r>
          </a:p>
          <a:p>
            <a:r>
              <a:rPr lang="en-US" sz="1800" dirty="0"/>
              <a:t>Whether two samples have common location behavior. fraction (or percent) of points below the given value. </a:t>
            </a:r>
          </a:p>
        </p:txBody>
      </p:sp>
    </p:spTree>
    <p:extLst>
      <p:ext uri="{BB962C8B-B14F-4D97-AF65-F5344CB8AC3E}">
        <p14:creationId xmlns:p14="http://schemas.microsoft.com/office/powerpoint/2010/main" val="318974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07DA-BC54-015C-7623-AB1435D225BF}"/>
              </a:ext>
            </a:extLst>
          </p:cNvPr>
          <p:cNvSpPr>
            <a:spLocks noGrp="1"/>
          </p:cNvSpPr>
          <p:nvPr>
            <p:ph type="title"/>
          </p:nvPr>
        </p:nvSpPr>
        <p:spPr>
          <a:xfrm>
            <a:off x="838200" y="2487839"/>
            <a:ext cx="10515600" cy="1325563"/>
          </a:xfrm>
        </p:spPr>
        <p:txBody>
          <a:bodyPr/>
          <a:lstStyle/>
          <a:p>
            <a:pPr algn="ctr"/>
            <a:r>
              <a:rPr lang="en-US" dirty="0"/>
              <a:t>THANK YOU</a:t>
            </a:r>
          </a:p>
        </p:txBody>
      </p:sp>
    </p:spTree>
    <p:extLst>
      <p:ext uri="{BB962C8B-B14F-4D97-AF65-F5344CB8AC3E}">
        <p14:creationId xmlns:p14="http://schemas.microsoft.com/office/powerpoint/2010/main" val="369388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20A7-9A38-C7C5-39A6-4569C287CEB1}"/>
              </a:ext>
            </a:extLst>
          </p:cNvPr>
          <p:cNvSpPr>
            <a:spLocks noGrp="1"/>
          </p:cNvSpPr>
          <p:nvPr>
            <p:ph type="title"/>
          </p:nvPr>
        </p:nvSpPr>
        <p:spPr>
          <a:xfrm>
            <a:off x="1027386" y="2766218"/>
            <a:ext cx="10515600" cy="1325563"/>
          </a:xfrm>
        </p:spPr>
        <p:txBody>
          <a:bodyPr/>
          <a:lstStyle/>
          <a:p>
            <a:r>
              <a:rPr lang="en-US" dirty="0"/>
              <a:t>Assignment-based Subjective Questions</a:t>
            </a:r>
          </a:p>
        </p:txBody>
      </p:sp>
    </p:spTree>
    <p:extLst>
      <p:ext uri="{BB962C8B-B14F-4D97-AF65-F5344CB8AC3E}">
        <p14:creationId xmlns:p14="http://schemas.microsoft.com/office/powerpoint/2010/main" val="36491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91BA-F5A3-DE75-9A3B-84B3B325FF8B}"/>
              </a:ext>
            </a:extLst>
          </p:cNvPr>
          <p:cNvSpPr>
            <a:spLocks noGrp="1"/>
          </p:cNvSpPr>
          <p:nvPr>
            <p:ph type="title"/>
          </p:nvPr>
        </p:nvSpPr>
        <p:spPr>
          <a:xfrm>
            <a:off x="838200" y="365125"/>
            <a:ext cx="10515600" cy="1852558"/>
          </a:xfrm>
        </p:spPr>
        <p:txBody>
          <a:bodyPr>
            <a:normAutofit fontScale="90000"/>
          </a:bodyPr>
          <a:lstStyle/>
          <a:p>
            <a:r>
              <a:rPr lang="en-US" dirty="0"/>
              <a:t>1. From your analysis of the categorical variables from the dataset, what could you infer about their effect on the dependent variable? (3 marks)</a:t>
            </a:r>
          </a:p>
        </p:txBody>
      </p:sp>
      <p:sp>
        <p:nvSpPr>
          <p:cNvPr id="3" name="Content Placeholder 2">
            <a:extLst>
              <a:ext uri="{FF2B5EF4-FFF2-40B4-BE49-F238E27FC236}">
                <a16:creationId xmlns:a16="http://schemas.microsoft.com/office/drawing/2014/main" id="{D7BA8472-1115-2EA5-D4A2-0E562EFD9933}"/>
              </a:ext>
            </a:extLst>
          </p:cNvPr>
          <p:cNvSpPr>
            <a:spLocks noGrp="1"/>
          </p:cNvSpPr>
          <p:nvPr>
            <p:ph idx="1"/>
          </p:nvPr>
        </p:nvSpPr>
        <p:spPr>
          <a:xfrm>
            <a:off x="838200" y="2648607"/>
            <a:ext cx="5257800" cy="3528356"/>
          </a:xfrm>
        </p:spPr>
        <p:txBody>
          <a:bodyPr>
            <a:normAutofit/>
          </a:bodyPr>
          <a:lstStyle/>
          <a:p>
            <a:pPr algn="l"/>
            <a:r>
              <a:rPr lang="en-IN" sz="1200" i="0" dirty="0">
                <a:effectLst/>
                <a:latin typeface="Times New Roman" panose="02020603050405020304" pitchFamily="18" charset="0"/>
                <a:cs typeface="Times New Roman" panose="02020603050405020304" pitchFamily="18" charset="0"/>
              </a:rPr>
              <a:t>we have two categorical variable season and </a:t>
            </a:r>
            <a:r>
              <a:rPr lang="en-IN" sz="1200" i="0" dirty="0" err="1">
                <a:effectLst/>
                <a:latin typeface="Times New Roman" panose="02020603050405020304" pitchFamily="18" charset="0"/>
                <a:cs typeface="Times New Roman" panose="02020603050405020304" pitchFamily="18" charset="0"/>
              </a:rPr>
              <a:t>weathersit</a:t>
            </a:r>
            <a:r>
              <a:rPr lang="en-IN" sz="1200" i="0" dirty="0">
                <a:effectLst/>
                <a:latin typeface="Times New Roman" panose="02020603050405020304" pitchFamily="18" charset="0"/>
                <a:cs typeface="Times New Roman" panose="02020603050405020304" pitchFamily="18" charset="0"/>
              </a:rPr>
              <a:t>. By looking at their box plot against the </a:t>
            </a:r>
            <a:r>
              <a:rPr lang="en-IN" sz="1200" i="0" dirty="0" err="1">
                <a:effectLst/>
                <a:latin typeface="Times New Roman" panose="02020603050405020304" pitchFamily="18" charset="0"/>
                <a:cs typeface="Times New Roman" panose="02020603050405020304" pitchFamily="18" charset="0"/>
              </a:rPr>
              <a:t>cnt</a:t>
            </a:r>
            <a:r>
              <a:rPr lang="en-IN" sz="1200" i="0" dirty="0">
                <a:effectLst/>
                <a:latin typeface="Times New Roman" panose="02020603050405020304" pitchFamily="18" charset="0"/>
                <a:cs typeface="Times New Roman" panose="02020603050405020304" pitchFamily="18" charset="0"/>
              </a:rPr>
              <a:t>.</a:t>
            </a:r>
          </a:p>
          <a:p>
            <a:pPr marL="0" indent="0" algn="l">
              <a:buNone/>
            </a:pPr>
            <a:endParaRPr lang="en-IN" sz="1200" i="0" dirty="0">
              <a:effectLst/>
              <a:latin typeface="Times New Roman" panose="02020603050405020304" pitchFamily="18" charset="0"/>
              <a:cs typeface="Times New Roman" panose="02020603050405020304" pitchFamily="18" charset="0"/>
            </a:endParaRPr>
          </a:p>
          <a:p>
            <a:pPr algn="l"/>
            <a:r>
              <a:rPr lang="en-IN" sz="1200" i="0" dirty="0">
                <a:effectLst/>
                <a:latin typeface="Times New Roman" panose="02020603050405020304" pitchFamily="18" charset="0"/>
                <a:cs typeface="Times New Roman" panose="02020603050405020304" pitchFamily="18" charset="0"/>
              </a:rPr>
              <a:t>For season: </a:t>
            </a:r>
          </a:p>
          <a:p>
            <a:pPr algn="l"/>
            <a:r>
              <a:rPr lang="en-IN" sz="1200" i="0" dirty="0">
                <a:effectLst/>
                <a:latin typeface="Times New Roman" panose="02020603050405020304" pitchFamily="18" charset="0"/>
                <a:cs typeface="Times New Roman" panose="02020603050405020304" pitchFamily="18" charset="0"/>
              </a:rPr>
              <a:t>During the snow time we see the </a:t>
            </a:r>
            <a:r>
              <a:rPr lang="en-IN" sz="1200" i="0" dirty="0" err="1">
                <a:effectLst/>
                <a:latin typeface="Times New Roman" panose="02020603050405020304" pitchFamily="18" charset="0"/>
                <a:cs typeface="Times New Roman" panose="02020603050405020304" pitchFamily="18" charset="0"/>
              </a:rPr>
              <a:t>cnt</a:t>
            </a:r>
            <a:r>
              <a:rPr lang="en-IN" sz="1200" i="0" dirty="0">
                <a:effectLst/>
                <a:latin typeface="Times New Roman" panose="02020603050405020304" pitchFamily="18" charset="0"/>
                <a:cs typeface="Times New Roman" panose="02020603050405020304" pitchFamily="18" charset="0"/>
              </a:rPr>
              <a:t> is less. The mean and 1 and 2 </a:t>
            </a:r>
            <a:r>
              <a:rPr lang="en-IN" sz="1200" i="0" dirty="0" err="1">
                <a:effectLst/>
                <a:latin typeface="Times New Roman" panose="02020603050405020304" pitchFamily="18" charset="0"/>
                <a:cs typeface="Times New Roman" panose="02020603050405020304" pitchFamily="18" charset="0"/>
              </a:rPr>
              <a:t>nd</a:t>
            </a:r>
            <a:r>
              <a:rPr lang="en-IN" sz="1200" i="0" dirty="0">
                <a:effectLst/>
                <a:latin typeface="Times New Roman" panose="02020603050405020304" pitchFamily="18" charset="0"/>
                <a:cs typeface="Times New Roman" panose="02020603050405020304" pitchFamily="18" charset="0"/>
              </a:rPr>
              <a:t> quartile also less compared to other two (mist, </a:t>
            </a:r>
            <a:r>
              <a:rPr lang="en-IN" sz="1200" i="0" dirty="0" err="1">
                <a:effectLst/>
                <a:latin typeface="Times New Roman" panose="02020603050405020304" pitchFamily="18" charset="0"/>
                <a:cs typeface="Times New Roman" panose="02020603050405020304" pitchFamily="18" charset="0"/>
              </a:rPr>
              <a:t>clear_cloud</a:t>
            </a:r>
            <a:r>
              <a:rPr lang="en-IN" sz="1200" i="0" dirty="0">
                <a:effectLst/>
                <a:latin typeface="Times New Roman" panose="02020603050405020304" pitchFamily="18" charset="0"/>
                <a:cs typeface="Times New Roman" panose="02020603050405020304" pitchFamily="18" charset="0"/>
              </a:rPr>
              <a:t>)</a:t>
            </a:r>
          </a:p>
          <a:p>
            <a:pPr algn="l"/>
            <a:endParaRPr lang="en-IN" sz="1200" i="0" dirty="0">
              <a:effectLst/>
              <a:latin typeface="Times New Roman" panose="02020603050405020304" pitchFamily="18" charset="0"/>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p>
            <a:pPr algn="l"/>
            <a:r>
              <a:rPr lang="en-IN" sz="1200" i="0" dirty="0">
                <a:effectLst/>
                <a:latin typeface="Times New Roman" panose="02020603050405020304" pitchFamily="18" charset="0"/>
                <a:cs typeface="Times New Roman" panose="02020603050405020304" pitchFamily="18" charset="0"/>
              </a:rPr>
              <a:t>For </a:t>
            </a:r>
            <a:r>
              <a:rPr lang="en-IN" sz="1200" i="0" dirty="0" err="1">
                <a:effectLst/>
                <a:latin typeface="Times New Roman" panose="02020603050405020304" pitchFamily="18" charset="0"/>
                <a:cs typeface="Times New Roman" panose="02020603050405020304" pitchFamily="18" charset="0"/>
              </a:rPr>
              <a:t>weathersit</a:t>
            </a:r>
            <a:r>
              <a:rPr lang="en-IN" sz="1200" i="0" dirty="0">
                <a:effectLst/>
                <a:latin typeface="Times New Roman" panose="02020603050405020304" pitchFamily="18" charset="0"/>
                <a:cs typeface="Times New Roman" panose="02020603050405020304" pitchFamily="18" charset="0"/>
              </a:rPr>
              <a:t>: </a:t>
            </a:r>
          </a:p>
          <a:p>
            <a:pPr algn="l"/>
            <a:r>
              <a:rPr lang="en-IN" sz="1200" i="0" dirty="0">
                <a:effectLst/>
                <a:latin typeface="Times New Roman" panose="02020603050405020304" pitchFamily="18" charset="0"/>
                <a:cs typeface="Times New Roman" panose="02020603050405020304" pitchFamily="18" charset="0"/>
              </a:rPr>
              <a:t>During the sprint season we see the </a:t>
            </a:r>
            <a:r>
              <a:rPr lang="en-IN" sz="1200" i="0" dirty="0" err="1">
                <a:effectLst/>
                <a:latin typeface="Times New Roman" panose="02020603050405020304" pitchFamily="18" charset="0"/>
                <a:cs typeface="Times New Roman" panose="02020603050405020304" pitchFamily="18" charset="0"/>
              </a:rPr>
              <a:t>cnt</a:t>
            </a:r>
            <a:r>
              <a:rPr lang="en-IN" sz="1200" i="0" dirty="0">
                <a:effectLst/>
                <a:latin typeface="Times New Roman" panose="02020603050405020304" pitchFamily="18" charset="0"/>
                <a:cs typeface="Times New Roman" panose="02020603050405020304" pitchFamily="18" charset="0"/>
              </a:rPr>
              <a:t> is less. The mean and 1 and 2 </a:t>
            </a:r>
            <a:r>
              <a:rPr lang="en-IN" sz="1200" i="0" dirty="0" err="1">
                <a:effectLst/>
                <a:latin typeface="Times New Roman" panose="02020603050405020304" pitchFamily="18" charset="0"/>
                <a:cs typeface="Times New Roman" panose="02020603050405020304" pitchFamily="18" charset="0"/>
              </a:rPr>
              <a:t>nd</a:t>
            </a:r>
            <a:r>
              <a:rPr lang="en-IN" sz="1200" i="0" dirty="0">
                <a:effectLst/>
                <a:latin typeface="Times New Roman" panose="02020603050405020304" pitchFamily="18" charset="0"/>
                <a:cs typeface="Times New Roman" panose="02020603050405020304" pitchFamily="18" charset="0"/>
              </a:rPr>
              <a:t> quartile also less compared to other three (summer, fall, winter)</a:t>
            </a:r>
          </a:p>
          <a:p>
            <a:endParaRPr lang="en-US" sz="1200" dirty="0">
              <a:latin typeface="Times New Roman" panose="02020603050405020304" pitchFamily="18" charset="0"/>
              <a:cs typeface="Times New Roman" panose="02020603050405020304" pitchFamily="18" charset="0"/>
            </a:endParaRPr>
          </a:p>
        </p:txBody>
      </p:sp>
      <p:pic>
        <p:nvPicPr>
          <p:cNvPr id="5" name="Picture 4" descr="A picture containing rectangle, diagram, square, plan&#10;&#10;Description automatically generated">
            <a:extLst>
              <a:ext uri="{FF2B5EF4-FFF2-40B4-BE49-F238E27FC236}">
                <a16:creationId xmlns:a16="http://schemas.microsoft.com/office/drawing/2014/main" id="{2657FB92-26AD-3465-B9B3-4CCDB796C0D8}"/>
              </a:ext>
            </a:extLst>
          </p:cNvPr>
          <p:cNvPicPr>
            <a:picLocks noChangeAspect="1"/>
          </p:cNvPicPr>
          <p:nvPr/>
        </p:nvPicPr>
        <p:blipFill>
          <a:blip r:embed="rId2"/>
          <a:stretch>
            <a:fillRect/>
          </a:stretch>
        </p:blipFill>
        <p:spPr>
          <a:xfrm>
            <a:off x="6096000" y="2743199"/>
            <a:ext cx="5098211" cy="3023209"/>
          </a:xfrm>
          <a:prstGeom prst="rect">
            <a:avLst/>
          </a:prstGeom>
        </p:spPr>
      </p:pic>
    </p:spTree>
    <p:extLst>
      <p:ext uri="{BB962C8B-B14F-4D97-AF65-F5344CB8AC3E}">
        <p14:creationId xmlns:p14="http://schemas.microsoft.com/office/powerpoint/2010/main" val="8162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AB94-35D1-1A9A-D8D5-DA4C6F57F71C}"/>
              </a:ext>
            </a:extLst>
          </p:cNvPr>
          <p:cNvSpPr>
            <a:spLocks noGrp="1"/>
          </p:cNvSpPr>
          <p:nvPr>
            <p:ph type="title"/>
          </p:nvPr>
        </p:nvSpPr>
        <p:spPr/>
        <p:txBody>
          <a:bodyPr>
            <a:normAutofit fontScale="90000"/>
          </a:bodyPr>
          <a:lstStyle/>
          <a:p>
            <a:r>
              <a:rPr lang="en-IN" b="1" i="0" dirty="0">
                <a:effectLst/>
                <a:latin typeface="-apple-system"/>
              </a:rPr>
              <a:t>2. Why is it important to use </a:t>
            </a:r>
            <a:r>
              <a:rPr lang="en-IN" b="1" i="0" dirty="0" err="1">
                <a:effectLst/>
                <a:latin typeface="-apple-system"/>
              </a:rPr>
              <a:t>drop_first</a:t>
            </a:r>
            <a:r>
              <a:rPr lang="en-IN" b="1" i="0" dirty="0">
                <a:effectLst/>
                <a:latin typeface="-apple-system"/>
              </a:rPr>
              <a:t>=True during dummy variable creation? (2 mark)</a:t>
            </a:r>
            <a:br>
              <a:rPr lang="en-IN" b="1" i="0" dirty="0">
                <a:effectLst/>
                <a:latin typeface="-apple-system"/>
              </a:rPr>
            </a:br>
            <a:endParaRPr lang="en-US" dirty="0"/>
          </a:p>
        </p:txBody>
      </p:sp>
      <p:sp>
        <p:nvSpPr>
          <p:cNvPr id="3" name="Content Placeholder 2">
            <a:extLst>
              <a:ext uri="{FF2B5EF4-FFF2-40B4-BE49-F238E27FC236}">
                <a16:creationId xmlns:a16="http://schemas.microsoft.com/office/drawing/2014/main" id="{3A17FFE4-948B-09D7-D835-78F7A26CF6FB}"/>
              </a:ext>
            </a:extLst>
          </p:cNvPr>
          <p:cNvSpPr>
            <a:spLocks noGrp="1"/>
          </p:cNvSpPr>
          <p:nvPr>
            <p:ph idx="1"/>
          </p:nvPr>
        </p:nvSpPr>
        <p:spPr/>
        <p:txBody>
          <a:bodyPr/>
          <a:lstStyle/>
          <a:p>
            <a:pPr algn="l"/>
            <a:r>
              <a:rPr lang="en-IN" b="0" i="0" dirty="0">
                <a:effectLst/>
                <a:latin typeface="-apple-system"/>
              </a:rPr>
              <a:t>When we have categorical variable of level n, we need to create n dummy variable. </a:t>
            </a:r>
            <a:r>
              <a:rPr lang="en-IN" dirty="0">
                <a:latin typeface="-apple-system"/>
              </a:rPr>
              <a:t>I</a:t>
            </a:r>
            <a:r>
              <a:rPr lang="en-IN" b="0" i="0" dirty="0">
                <a:effectLst/>
                <a:latin typeface="-apple-system"/>
              </a:rPr>
              <a:t>t is redundant to have n. We can simply use n-1 variable. If all the other new columns are zero, which indicates that the removed categorical variable.</a:t>
            </a:r>
          </a:p>
          <a:p>
            <a:pPr algn="l"/>
            <a:r>
              <a:rPr lang="en-IN" b="0" i="0" dirty="0">
                <a:effectLst/>
                <a:latin typeface="-apple-system"/>
              </a:rPr>
              <a:t>This removal of the first categorical variable will speed up the model performance.</a:t>
            </a:r>
          </a:p>
          <a:p>
            <a:endParaRPr lang="en-US" dirty="0"/>
          </a:p>
        </p:txBody>
      </p:sp>
    </p:spTree>
    <p:extLst>
      <p:ext uri="{BB962C8B-B14F-4D97-AF65-F5344CB8AC3E}">
        <p14:creationId xmlns:p14="http://schemas.microsoft.com/office/powerpoint/2010/main" val="412820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41ED-7ECE-2591-2A0A-3676317102E9}"/>
              </a:ext>
            </a:extLst>
          </p:cNvPr>
          <p:cNvSpPr>
            <a:spLocks noGrp="1"/>
          </p:cNvSpPr>
          <p:nvPr>
            <p:ph type="title"/>
          </p:nvPr>
        </p:nvSpPr>
        <p:spPr>
          <a:xfrm>
            <a:off x="838200" y="365125"/>
            <a:ext cx="10515600" cy="1608954"/>
          </a:xfrm>
        </p:spPr>
        <p:txBody>
          <a:bodyPr>
            <a:normAutofit fontScale="90000"/>
          </a:bodyPr>
          <a:lstStyle/>
          <a:p>
            <a:r>
              <a:rPr lang="en-IN" b="1" i="0" dirty="0">
                <a:effectLst/>
                <a:latin typeface="-apple-system"/>
              </a:rPr>
              <a:t>3. Looking at the pair-plot among the numerical variables, which one has the highest correlation with the target variable? (1 mark)</a:t>
            </a:r>
            <a:br>
              <a:rPr lang="en-IN" b="1" i="0" dirty="0">
                <a:effectLst/>
                <a:latin typeface="-apple-system"/>
              </a:rPr>
            </a:br>
            <a:endParaRPr lang="en-US" dirty="0"/>
          </a:p>
        </p:txBody>
      </p:sp>
      <p:pic>
        <p:nvPicPr>
          <p:cNvPr id="5" name="Content Placeholder 4" descr="A screenshot of a graph&#10;&#10;Description automatically generated with low confidence">
            <a:extLst>
              <a:ext uri="{FF2B5EF4-FFF2-40B4-BE49-F238E27FC236}">
                <a16:creationId xmlns:a16="http://schemas.microsoft.com/office/drawing/2014/main" id="{32A735D1-39FE-59D1-2662-1242FA3B3B09}"/>
              </a:ext>
            </a:extLst>
          </p:cNvPr>
          <p:cNvPicPr>
            <a:picLocks noGrp="1" noChangeAspect="1"/>
          </p:cNvPicPr>
          <p:nvPr>
            <p:ph idx="1"/>
          </p:nvPr>
        </p:nvPicPr>
        <p:blipFill>
          <a:blip r:embed="rId2"/>
          <a:stretch>
            <a:fillRect/>
          </a:stretch>
        </p:blipFill>
        <p:spPr>
          <a:xfrm>
            <a:off x="6096000" y="2141537"/>
            <a:ext cx="6122915" cy="4351338"/>
          </a:xfrm>
        </p:spPr>
      </p:pic>
      <p:sp>
        <p:nvSpPr>
          <p:cNvPr id="7" name="TextBox 6">
            <a:extLst>
              <a:ext uri="{FF2B5EF4-FFF2-40B4-BE49-F238E27FC236}">
                <a16:creationId xmlns:a16="http://schemas.microsoft.com/office/drawing/2014/main" id="{0E12B51C-9DDB-274C-C016-2CF859F01C03}"/>
              </a:ext>
            </a:extLst>
          </p:cNvPr>
          <p:cNvSpPr txBox="1"/>
          <p:nvPr/>
        </p:nvSpPr>
        <p:spPr>
          <a:xfrm>
            <a:off x="772887" y="3135086"/>
            <a:ext cx="3636744" cy="923330"/>
          </a:xfrm>
          <a:prstGeom prst="rect">
            <a:avLst/>
          </a:prstGeom>
          <a:noFill/>
        </p:spPr>
        <p:txBody>
          <a:bodyPr wrap="square" rtlCol="0">
            <a:spAutoFit/>
          </a:bodyPr>
          <a:lstStyle/>
          <a:p>
            <a:r>
              <a:rPr lang="en-IN" b="0" i="0" dirty="0">
                <a:effectLst/>
                <a:latin typeface="-apple-system"/>
              </a:rPr>
              <a:t>temp have the higher corelation with the target variable </a:t>
            </a:r>
            <a:r>
              <a:rPr lang="en-IN" b="0" i="0" dirty="0" err="1">
                <a:effectLst/>
                <a:latin typeface="-apple-system"/>
              </a:rPr>
              <a:t>cnt</a:t>
            </a:r>
            <a:r>
              <a:rPr lang="en-IN" b="0" i="0" dirty="0">
                <a:effectLst/>
                <a:latin typeface="-apple-system"/>
              </a:rPr>
              <a:t>.</a:t>
            </a:r>
          </a:p>
          <a:p>
            <a:r>
              <a:rPr lang="en-IN" b="0" i="0" dirty="0">
                <a:effectLst/>
                <a:latin typeface="-apple-system"/>
              </a:rPr>
              <a:t>The corelation </a:t>
            </a:r>
            <a:r>
              <a:rPr lang="en-IN" b="0" i="0" dirty="0" err="1">
                <a:effectLst/>
                <a:latin typeface="-apple-system"/>
              </a:rPr>
              <a:t>varaible</a:t>
            </a:r>
            <a:r>
              <a:rPr lang="en-IN" b="0" i="0" dirty="0">
                <a:effectLst/>
                <a:latin typeface="-apple-system"/>
              </a:rPr>
              <a:t> value is 0.63</a:t>
            </a:r>
            <a:endParaRPr lang="en-US" dirty="0"/>
          </a:p>
        </p:txBody>
      </p:sp>
    </p:spTree>
    <p:extLst>
      <p:ext uri="{BB962C8B-B14F-4D97-AF65-F5344CB8AC3E}">
        <p14:creationId xmlns:p14="http://schemas.microsoft.com/office/powerpoint/2010/main" val="231643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7ECD-68EE-0C69-ECA6-7EB989D2D61D}"/>
              </a:ext>
            </a:extLst>
          </p:cNvPr>
          <p:cNvSpPr>
            <a:spLocks noGrp="1"/>
          </p:cNvSpPr>
          <p:nvPr>
            <p:ph type="title"/>
          </p:nvPr>
        </p:nvSpPr>
        <p:spPr>
          <a:xfrm>
            <a:off x="838200" y="365125"/>
            <a:ext cx="10515600" cy="1523496"/>
          </a:xfrm>
        </p:spPr>
        <p:txBody>
          <a:bodyPr>
            <a:normAutofit fontScale="90000"/>
          </a:bodyPr>
          <a:lstStyle/>
          <a:p>
            <a:r>
              <a:rPr lang="en-IN" b="1" i="0" dirty="0">
                <a:effectLst/>
                <a:latin typeface="-apple-system"/>
              </a:rPr>
              <a:t>4. How did you validate the assumptions of Linear Regression after building the model on the training set? (3 marks)</a:t>
            </a:r>
            <a:br>
              <a:rPr lang="en-IN" b="1" i="0" dirty="0">
                <a:effectLst/>
                <a:latin typeface="-apple-system"/>
              </a:rPr>
            </a:br>
            <a:endParaRPr lang="en-US" dirty="0"/>
          </a:p>
        </p:txBody>
      </p:sp>
      <p:sp>
        <p:nvSpPr>
          <p:cNvPr id="3" name="Content Placeholder 2">
            <a:extLst>
              <a:ext uri="{FF2B5EF4-FFF2-40B4-BE49-F238E27FC236}">
                <a16:creationId xmlns:a16="http://schemas.microsoft.com/office/drawing/2014/main" id="{72EF39E2-7704-1FAE-F6EE-4284CBB744AC}"/>
              </a:ext>
            </a:extLst>
          </p:cNvPr>
          <p:cNvSpPr>
            <a:spLocks noGrp="1"/>
          </p:cNvSpPr>
          <p:nvPr>
            <p:ph idx="1"/>
          </p:nvPr>
        </p:nvSpPr>
        <p:spPr>
          <a:xfrm>
            <a:off x="838200" y="1825625"/>
            <a:ext cx="10442249" cy="4351338"/>
          </a:xfrm>
        </p:spPr>
        <p:txBody>
          <a:bodyPr>
            <a:normAutofit/>
          </a:bodyPr>
          <a:lstStyle/>
          <a:p>
            <a:pPr algn="l"/>
            <a:r>
              <a:rPr lang="en-IN" sz="1400" b="0" i="0" dirty="0">
                <a:effectLst/>
                <a:latin typeface="Times New Roman" panose="02020603050405020304" pitchFamily="18" charset="0"/>
                <a:cs typeface="Times New Roman" panose="02020603050405020304" pitchFamily="18" charset="0"/>
              </a:rPr>
              <a:t>I predicted the value of test and train data set. I calculated the residual and plotted the distribution of the error terms From the </a:t>
            </a:r>
            <a:r>
              <a:rPr lang="en-IN" sz="1400" b="0" i="0" dirty="0" err="1">
                <a:effectLst/>
                <a:latin typeface="Times New Roman" panose="02020603050405020304" pitchFamily="18" charset="0"/>
                <a:cs typeface="Times New Roman" panose="02020603050405020304" pitchFamily="18" charset="0"/>
              </a:rPr>
              <a:t>distplot</a:t>
            </a:r>
            <a:r>
              <a:rPr lang="en-IN" sz="1400" b="0" i="0" dirty="0">
                <a:effectLst/>
                <a:latin typeface="Times New Roman" panose="02020603050405020304" pitchFamily="18" charset="0"/>
                <a:cs typeface="Times New Roman" panose="02020603050405020304" pitchFamily="18" charset="0"/>
              </a:rPr>
              <a:t>, we can see the error terms are normally distributed</a:t>
            </a:r>
          </a:p>
          <a:p>
            <a:pPr algn="l"/>
            <a:endParaRPr lang="en-IN" sz="1400" b="0" i="0" dirty="0">
              <a:effectLst/>
              <a:latin typeface="Times New Roman" panose="02020603050405020304" pitchFamily="18" charset="0"/>
              <a:cs typeface="Times New Roman" panose="02020603050405020304" pitchFamily="18" charset="0"/>
            </a:endParaRPr>
          </a:p>
          <a:p>
            <a:pPr algn="l"/>
            <a:r>
              <a:rPr lang="en-IN" sz="1800" b="0" i="0" dirty="0">
                <a:effectLst/>
                <a:latin typeface="Times New Roman" panose="02020603050405020304" pitchFamily="18" charset="0"/>
                <a:cs typeface="Times New Roman" panose="02020603050405020304" pitchFamily="18" charset="0"/>
              </a:rPr>
              <a:t>Assumptions of Linear Regression:</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The model should have linear relation ship: </a:t>
            </a:r>
            <a:r>
              <a:rPr lang="en-IN" sz="1400" b="0" i="0" dirty="0">
                <a:effectLst/>
                <a:latin typeface="Times New Roman" panose="02020603050405020304" pitchFamily="18" charset="0"/>
                <a:cs typeface="Times New Roman" panose="02020603050405020304" pitchFamily="18" charset="0"/>
              </a:rPr>
              <a:t>From the </a:t>
            </a:r>
            <a:r>
              <a:rPr lang="en-IN" sz="1400" b="0" i="0" dirty="0" err="1">
                <a:effectLst/>
                <a:latin typeface="Times New Roman" panose="02020603050405020304" pitchFamily="18" charset="0"/>
                <a:cs typeface="Times New Roman" panose="02020603050405020304" pitchFamily="18" charset="0"/>
              </a:rPr>
              <a:t>pari</a:t>
            </a:r>
            <a:r>
              <a:rPr lang="en-IN" sz="1400" b="0" i="0" dirty="0">
                <a:effectLst/>
                <a:latin typeface="Times New Roman" panose="02020603050405020304" pitchFamily="18" charset="0"/>
                <a:cs typeface="Times New Roman" panose="02020603050405020304" pitchFamily="18" charset="0"/>
              </a:rPr>
              <a:t> plot I can see the target variable (</a:t>
            </a:r>
            <a:r>
              <a:rPr lang="en-IN" sz="1400" b="0" i="0" dirty="0" err="1">
                <a:effectLst/>
                <a:latin typeface="Times New Roman" panose="02020603050405020304" pitchFamily="18" charset="0"/>
                <a:cs typeface="Times New Roman" panose="02020603050405020304" pitchFamily="18" charset="0"/>
              </a:rPr>
              <a:t>cnt</a:t>
            </a:r>
            <a:r>
              <a:rPr lang="en-IN" sz="1400" b="0" i="0" dirty="0">
                <a:effectLst/>
                <a:latin typeface="Times New Roman" panose="02020603050405020304" pitchFamily="18" charset="0"/>
                <a:cs typeface="Times New Roman" panose="02020603050405020304" pitchFamily="18" charset="0"/>
              </a:rPr>
              <a:t>) have linear relationship with temp variable</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The error terms are normally distributed : </a:t>
            </a:r>
            <a:r>
              <a:rPr lang="en-IN" sz="1400" b="0" i="0" dirty="0" err="1">
                <a:effectLst/>
                <a:latin typeface="Times New Roman" panose="02020603050405020304" pitchFamily="18" charset="0"/>
                <a:cs typeface="Times New Roman" panose="02020603050405020304" pitchFamily="18" charset="0"/>
              </a:rPr>
              <a:t>Dist</a:t>
            </a:r>
            <a:r>
              <a:rPr lang="en-IN" sz="1400" b="0" i="0" dirty="0">
                <a:effectLst/>
                <a:latin typeface="Times New Roman" panose="02020603050405020304" pitchFamily="18" charset="0"/>
                <a:cs typeface="Times New Roman" panose="02020603050405020304" pitchFamily="18" charset="0"/>
              </a:rPr>
              <a:t> plot of res analysis, we see error terms are normally distributed</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The error terms have constant variation: </a:t>
            </a:r>
            <a:r>
              <a:rPr lang="en-IN" sz="1400" b="0" i="0" dirty="0">
                <a:effectLst/>
                <a:latin typeface="Times New Roman" panose="02020603050405020304" pitchFamily="18" charset="0"/>
                <a:cs typeface="Times New Roman" panose="02020603050405020304" pitchFamily="18" charset="0"/>
              </a:rPr>
              <a:t>We plotted the distribution of </a:t>
            </a:r>
            <a:r>
              <a:rPr lang="en-IN" sz="1400" b="0" i="0" dirty="0" err="1">
                <a:effectLst/>
                <a:latin typeface="Times New Roman" panose="02020603050405020304" pitchFamily="18" charset="0"/>
                <a:cs typeface="Times New Roman" panose="02020603050405020304" pitchFamily="18" charset="0"/>
              </a:rPr>
              <a:t>y_test</a:t>
            </a:r>
            <a:r>
              <a:rPr lang="en-IN" sz="1400" b="0" i="0" dirty="0">
                <a:effectLst/>
                <a:latin typeface="Times New Roman" panose="02020603050405020304" pitchFamily="18" charset="0"/>
                <a:cs typeface="Times New Roman" panose="02020603050405020304" pitchFamily="18" charset="0"/>
              </a:rPr>
              <a:t> VS </a:t>
            </a:r>
            <a:r>
              <a:rPr lang="en-IN" sz="1400" b="0" i="0" dirty="0" err="1">
                <a:effectLst/>
                <a:latin typeface="Times New Roman" panose="02020603050405020304" pitchFamily="18" charset="0"/>
                <a:cs typeface="Times New Roman" panose="02020603050405020304" pitchFamily="18" charset="0"/>
              </a:rPr>
              <a:t>y_test_pred</a:t>
            </a:r>
            <a:r>
              <a:rPr lang="en-IN" sz="1400" b="0" i="0" dirty="0">
                <a:effectLst/>
                <a:latin typeface="Times New Roman" panose="02020603050405020304" pitchFamily="18" charset="0"/>
                <a:cs typeface="Times New Roman" panose="02020603050405020304" pitchFamily="18" charset="0"/>
              </a:rPr>
              <a:t> and </a:t>
            </a:r>
            <a:r>
              <a:rPr lang="en-IN" sz="1400" b="0" i="0" dirty="0" err="1">
                <a:effectLst/>
                <a:latin typeface="Times New Roman" panose="02020603050405020304" pitchFamily="18" charset="0"/>
                <a:cs typeface="Times New Roman" panose="02020603050405020304" pitchFamily="18" charset="0"/>
              </a:rPr>
              <a:t>y_train</a:t>
            </a:r>
            <a:r>
              <a:rPr lang="en-IN" sz="1400" b="0" i="0" dirty="0">
                <a:effectLst/>
                <a:latin typeface="Times New Roman" panose="02020603050405020304" pitchFamily="18" charset="0"/>
                <a:cs typeface="Times New Roman" panose="02020603050405020304" pitchFamily="18" charset="0"/>
              </a:rPr>
              <a:t> vs </a:t>
            </a:r>
            <a:r>
              <a:rPr lang="en-IN" sz="1400" b="0" i="0" dirty="0" err="1">
                <a:effectLst/>
                <a:latin typeface="Times New Roman" panose="02020603050405020304" pitchFamily="18" charset="0"/>
                <a:cs typeface="Times New Roman" panose="02020603050405020304" pitchFamily="18" charset="0"/>
              </a:rPr>
              <a:t>y_train_pred</a:t>
            </a:r>
            <a:r>
              <a:rPr lang="en-IN" sz="1400" b="0" i="0" dirty="0">
                <a:effectLst/>
                <a:latin typeface="Times New Roman" panose="02020603050405020304" pitchFamily="18" charset="0"/>
                <a:cs typeface="Times New Roman" panose="02020603050405020304" pitchFamily="18" charset="0"/>
              </a:rPr>
              <a:t> and concluded this</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There is no pattern in the error terms : </a:t>
            </a:r>
            <a:r>
              <a:rPr lang="en-IN" sz="1400" b="0" i="0" dirty="0">
                <a:effectLst/>
                <a:latin typeface="Times New Roman" panose="02020603050405020304" pitchFamily="18" charset="0"/>
                <a:cs typeface="Times New Roman" panose="02020603050405020304" pitchFamily="18" charset="0"/>
              </a:rPr>
              <a:t>We plotted the distribution of </a:t>
            </a:r>
            <a:r>
              <a:rPr lang="en-IN" sz="1400" b="0" i="0" dirty="0" err="1">
                <a:effectLst/>
                <a:latin typeface="Times New Roman" panose="02020603050405020304" pitchFamily="18" charset="0"/>
                <a:cs typeface="Times New Roman" panose="02020603050405020304" pitchFamily="18" charset="0"/>
              </a:rPr>
              <a:t>y_test</a:t>
            </a:r>
            <a:r>
              <a:rPr lang="en-IN" sz="1400" b="0" i="0" dirty="0">
                <a:effectLst/>
                <a:latin typeface="Times New Roman" panose="02020603050405020304" pitchFamily="18" charset="0"/>
                <a:cs typeface="Times New Roman" panose="02020603050405020304" pitchFamily="18" charset="0"/>
              </a:rPr>
              <a:t> VS </a:t>
            </a:r>
            <a:r>
              <a:rPr lang="en-IN" sz="1400" b="0" i="0" dirty="0" err="1">
                <a:effectLst/>
                <a:latin typeface="Times New Roman" panose="02020603050405020304" pitchFamily="18" charset="0"/>
                <a:cs typeface="Times New Roman" panose="02020603050405020304" pitchFamily="18" charset="0"/>
              </a:rPr>
              <a:t>y_test_pred</a:t>
            </a:r>
            <a:r>
              <a:rPr lang="en-IN" sz="1400" b="0" i="0" dirty="0">
                <a:effectLst/>
                <a:latin typeface="Times New Roman" panose="02020603050405020304" pitchFamily="18" charset="0"/>
                <a:cs typeface="Times New Roman" panose="02020603050405020304" pitchFamily="18" charset="0"/>
              </a:rPr>
              <a:t> and </a:t>
            </a:r>
            <a:r>
              <a:rPr lang="en-IN" sz="1400" b="0" i="0" dirty="0" err="1">
                <a:effectLst/>
                <a:latin typeface="Times New Roman" panose="02020603050405020304" pitchFamily="18" charset="0"/>
                <a:cs typeface="Times New Roman" panose="02020603050405020304" pitchFamily="18" charset="0"/>
              </a:rPr>
              <a:t>y_train</a:t>
            </a:r>
            <a:r>
              <a:rPr lang="en-IN" sz="1400" b="0" i="0" dirty="0">
                <a:effectLst/>
                <a:latin typeface="Times New Roman" panose="02020603050405020304" pitchFamily="18" charset="0"/>
                <a:cs typeface="Times New Roman" panose="02020603050405020304" pitchFamily="18" charset="0"/>
              </a:rPr>
              <a:t> vs </a:t>
            </a:r>
            <a:r>
              <a:rPr lang="en-IN" sz="1400" b="0" i="0" dirty="0" err="1">
                <a:effectLst/>
                <a:latin typeface="Times New Roman" panose="02020603050405020304" pitchFamily="18" charset="0"/>
                <a:cs typeface="Times New Roman" panose="02020603050405020304" pitchFamily="18" charset="0"/>
              </a:rPr>
              <a:t>y_train_pred</a:t>
            </a:r>
            <a:r>
              <a:rPr lang="en-IN" sz="1400" b="0" i="0" dirty="0">
                <a:effectLst/>
                <a:latin typeface="Times New Roman" panose="02020603050405020304" pitchFamily="18" charset="0"/>
                <a:cs typeface="Times New Roman" panose="02020603050405020304" pitchFamily="18" charset="0"/>
              </a:rPr>
              <a:t> and concluded this</a:t>
            </a:r>
          </a:p>
          <a:p>
            <a:r>
              <a:rPr lang="en-US" sz="1400" dirty="0">
                <a:solidFill>
                  <a:srgbClr val="C00000"/>
                </a:solidFill>
                <a:latin typeface="Times New Roman" panose="02020603050405020304" pitchFamily="18" charset="0"/>
                <a:cs typeface="Times New Roman" panose="02020603050405020304" pitchFamily="18" charset="0"/>
              </a:rPr>
              <a:t>PLEASE REFER THE PICTURES IN THE NEXT SLIDE</a:t>
            </a:r>
          </a:p>
        </p:txBody>
      </p:sp>
    </p:spTree>
    <p:extLst>
      <p:ext uri="{BB962C8B-B14F-4D97-AF65-F5344CB8AC3E}">
        <p14:creationId xmlns:p14="http://schemas.microsoft.com/office/powerpoint/2010/main" val="202231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with medium confidence">
            <a:extLst>
              <a:ext uri="{FF2B5EF4-FFF2-40B4-BE49-F238E27FC236}">
                <a16:creationId xmlns:a16="http://schemas.microsoft.com/office/drawing/2014/main" id="{339EF012-D935-F5DE-BC52-69A13B0A8EF7}"/>
              </a:ext>
            </a:extLst>
          </p:cNvPr>
          <p:cNvPicPr>
            <a:picLocks noChangeAspect="1"/>
          </p:cNvPicPr>
          <p:nvPr/>
        </p:nvPicPr>
        <p:blipFill>
          <a:blip r:embed="rId2"/>
          <a:stretch>
            <a:fillRect/>
          </a:stretch>
        </p:blipFill>
        <p:spPr>
          <a:xfrm>
            <a:off x="5764816" y="421169"/>
            <a:ext cx="2747813" cy="3161517"/>
          </a:xfrm>
          <a:prstGeom prst="rect">
            <a:avLst/>
          </a:prstGeom>
        </p:spPr>
      </p:pic>
      <p:pic>
        <p:nvPicPr>
          <p:cNvPr id="9" name="Picture 8" descr="A screen shot of a graph&#10;&#10;Description automatically generated with low confidence">
            <a:extLst>
              <a:ext uri="{FF2B5EF4-FFF2-40B4-BE49-F238E27FC236}">
                <a16:creationId xmlns:a16="http://schemas.microsoft.com/office/drawing/2014/main" id="{541E510F-5958-F525-F3FA-CB4C5C0CF5AE}"/>
              </a:ext>
            </a:extLst>
          </p:cNvPr>
          <p:cNvPicPr>
            <a:picLocks noChangeAspect="1"/>
          </p:cNvPicPr>
          <p:nvPr/>
        </p:nvPicPr>
        <p:blipFill>
          <a:blip r:embed="rId3"/>
          <a:stretch>
            <a:fillRect/>
          </a:stretch>
        </p:blipFill>
        <p:spPr>
          <a:xfrm>
            <a:off x="1461113" y="3370242"/>
            <a:ext cx="3244674" cy="3129000"/>
          </a:xfrm>
          <a:prstGeom prst="rect">
            <a:avLst/>
          </a:prstGeom>
        </p:spPr>
      </p:pic>
      <p:pic>
        <p:nvPicPr>
          <p:cNvPr id="11" name="Picture 10" descr="A screen shot of a computer&#10;&#10;Description automatically generated with medium confidence">
            <a:extLst>
              <a:ext uri="{FF2B5EF4-FFF2-40B4-BE49-F238E27FC236}">
                <a16:creationId xmlns:a16="http://schemas.microsoft.com/office/drawing/2014/main" id="{A410842A-0B5C-7E95-4C0A-577AD9987D80}"/>
              </a:ext>
            </a:extLst>
          </p:cNvPr>
          <p:cNvPicPr>
            <a:picLocks noChangeAspect="1"/>
          </p:cNvPicPr>
          <p:nvPr/>
        </p:nvPicPr>
        <p:blipFill>
          <a:blip r:embed="rId4"/>
          <a:stretch>
            <a:fillRect/>
          </a:stretch>
        </p:blipFill>
        <p:spPr>
          <a:xfrm>
            <a:off x="5764816" y="3582686"/>
            <a:ext cx="4034029" cy="3007971"/>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6F23C92B-4C15-0B65-992D-155CE79546BE}"/>
              </a:ext>
            </a:extLst>
          </p:cNvPr>
          <p:cNvPicPr>
            <a:picLocks noChangeAspect="1"/>
          </p:cNvPicPr>
          <p:nvPr/>
        </p:nvPicPr>
        <p:blipFill>
          <a:blip r:embed="rId5"/>
          <a:stretch>
            <a:fillRect/>
          </a:stretch>
        </p:blipFill>
        <p:spPr>
          <a:xfrm>
            <a:off x="1262744" y="258741"/>
            <a:ext cx="3443043" cy="3022060"/>
          </a:xfrm>
          <a:prstGeom prst="rect">
            <a:avLst/>
          </a:prstGeom>
        </p:spPr>
      </p:pic>
    </p:spTree>
    <p:extLst>
      <p:ext uri="{BB962C8B-B14F-4D97-AF65-F5344CB8AC3E}">
        <p14:creationId xmlns:p14="http://schemas.microsoft.com/office/powerpoint/2010/main" val="250211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9F0A-0596-E6FA-793B-A8AB64E8E084}"/>
              </a:ext>
            </a:extLst>
          </p:cNvPr>
          <p:cNvSpPr>
            <a:spLocks noGrp="1"/>
          </p:cNvSpPr>
          <p:nvPr>
            <p:ph type="title"/>
          </p:nvPr>
        </p:nvSpPr>
        <p:spPr>
          <a:xfrm>
            <a:off x="838200" y="811439"/>
            <a:ext cx="10515600" cy="1325563"/>
          </a:xfrm>
        </p:spPr>
        <p:txBody>
          <a:bodyPr>
            <a:normAutofit fontScale="90000"/>
          </a:bodyPr>
          <a:lstStyle/>
          <a:p>
            <a:r>
              <a:rPr lang="en-IN" b="1" i="0" dirty="0">
                <a:effectLst/>
                <a:latin typeface="-apple-system"/>
              </a:rPr>
              <a:t>5. Based on the final model, which are the top 3 features contributing significantly towards explaining the demand of the shared bikes? (2 marks)</a:t>
            </a:r>
            <a:br>
              <a:rPr lang="en-IN" b="1" i="0" dirty="0">
                <a:effectLst/>
                <a:latin typeface="-apple-system"/>
              </a:rPr>
            </a:br>
            <a:endParaRPr lang="en-US" dirty="0"/>
          </a:p>
        </p:txBody>
      </p:sp>
      <p:sp>
        <p:nvSpPr>
          <p:cNvPr id="3" name="Content Placeholder 2">
            <a:extLst>
              <a:ext uri="{FF2B5EF4-FFF2-40B4-BE49-F238E27FC236}">
                <a16:creationId xmlns:a16="http://schemas.microsoft.com/office/drawing/2014/main" id="{6D85F33C-E511-7983-0A0A-99E8DC067742}"/>
              </a:ext>
            </a:extLst>
          </p:cNvPr>
          <p:cNvSpPr>
            <a:spLocks noGrp="1"/>
          </p:cNvSpPr>
          <p:nvPr>
            <p:ph idx="1"/>
          </p:nvPr>
        </p:nvSpPr>
        <p:spPr>
          <a:xfrm>
            <a:off x="337457" y="2545330"/>
            <a:ext cx="5344886" cy="2462099"/>
          </a:xfrm>
        </p:spPr>
        <p:txBody>
          <a:bodyPr>
            <a:normAutofit/>
          </a:bodyPr>
          <a:lstStyle/>
          <a:p>
            <a:pPr algn="l"/>
            <a:r>
              <a:rPr lang="en-IN" sz="1800" b="0" i="0" dirty="0">
                <a:effectLst/>
                <a:latin typeface="-apple-system"/>
              </a:rPr>
              <a:t>y = 0.2805 + 0.2373 * </a:t>
            </a:r>
            <a:r>
              <a:rPr lang="en-IN" sz="1800" b="0" i="0" dirty="0" err="1">
                <a:effectLst/>
                <a:latin typeface="-apple-system"/>
              </a:rPr>
              <a:t>yr</a:t>
            </a:r>
            <a:r>
              <a:rPr lang="en-IN" sz="1800" b="0" i="0" dirty="0">
                <a:effectLst/>
                <a:latin typeface="-apple-system"/>
              </a:rPr>
              <a:t> - 0.0724 * holiday + 0.3828 * temp - 0.1493 - 0.1475 * spring - 0.2456 * Snow</a:t>
            </a:r>
          </a:p>
          <a:p>
            <a:pPr algn="l"/>
            <a:endParaRPr lang="en-IN" sz="1800" b="0" i="0" dirty="0">
              <a:effectLst/>
              <a:latin typeface="-apple-system"/>
            </a:endParaRPr>
          </a:p>
          <a:p>
            <a:pPr algn="l">
              <a:buFont typeface="+mj-lt"/>
              <a:buAutoNum type="arabicPeriod"/>
            </a:pPr>
            <a:r>
              <a:rPr lang="en-IN" sz="1800" b="0" i="0" dirty="0">
                <a:effectLst/>
                <a:latin typeface="-apple-system"/>
              </a:rPr>
              <a:t>temp =&gt; 0.3828 - Positive Corelation</a:t>
            </a:r>
          </a:p>
          <a:p>
            <a:pPr algn="l">
              <a:buFont typeface="+mj-lt"/>
              <a:buAutoNum type="arabicPeriod"/>
            </a:pPr>
            <a:r>
              <a:rPr lang="en-IN" sz="1800" b="0" i="0" dirty="0">
                <a:effectLst/>
                <a:latin typeface="-apple-system"/>
              </a:rPr>
              <a:t>Snow =&gt; -0.2456 - Negative corelation</a:t>
            </a:r>
          </a:p>
          <a:p>
            <a:pPr algn="l">
              <a:buFont typeface="+mj-lt"/>
              <a:buAutoNum type="arabicPeriod"/>
            </a:pPr>
            <a:r>
              <a:rPr lang="en-IN" sz="1800" b="0" i="0" dirty="0" err="1">
                <a:effectLst/>
                <a:latin typeface="-apple-system"/>
              </a:rPr>
              <a:t>yr</a:t>
            </a:r>
            <a:r>
              <a:rPr lang="en-IN" sz="1800" b="0" i="0" dirty="0">
                <a:effectLst/>
                <a:latin typeface="-apple-system"/>
              </a:rPr>
              <a:t> =&gt; 0.2805 - Positive Corelation</a:t>
            </a:r>
          </a:p>
          <a:p>
            <a:endParaRPr lang="en-US" sz="1800" dirty="0"/>
          </a:p>
        </p:txBody>
      </p:sp>
      <p:pic>
        <p:nvPicPr>
          <p:cNvPr id="5" name="Picture 4" descr="A screenshot of a document&#10;&#10;Description automatically generated with low confidence">
            <a:extLst>
              <a:ext uri="{FF2B5EF4-FFF2-40B4-BE49-F238E27FC236}">
                <a16:creationId xmlns:a16="http://schemas.microsoft.com/office/drawing/2014/main" id="{93F9466E-79CD-8FB2-2BE4-437515E5FF9A}"/>
              </a:ext>
            </a:extLst>
          </p:cNvPr>
          <p:cNvPicPr>
            <a:picLocks noChangeAspect="1"/>
          </p:cNvPicPr>
          <p:nvPr/>
        </p:nvPicPr>
        <p:blipFill>
          <a:blip r:embed="rId2"/>
          <a:stretch>
            <a:fillRect/>
          </a:stretch>
        </p:blipFill>
        <p:spPr>
          <a:xfrm>
            <a:off x="6096000" y="1861457"/>
            <a:ext cx="3466923" cy="4712489"/>
          </a:xfrm>
          <a:prstGeom prst="rect">
            <a:avLst/>
          </a:prstGeom>
        </p:spPr>
      </p:pic>
    </p:spTree>
    <p:extLst>
      <p:ext uri="{BB962C8B-B14F-4D97-AF65-F5344CB8AC3E}">
        <p14:creationId xmlns:p14="http://schemas.microsoft.com/office/powerpoint/2010/main" val="187070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694B-2E15-0469-D675-1EA503407F5D}"/>
              </a:ext>
            </a:extLst>
          </p:cNvPr>
          <p:cNvSpPr>
            <a:spLocks noGrp="1"/>
          </p:cNvSpPr>
          <p:nvPr>
            <p:ph type="title"/>
          </p:nvPr>
        </p:nvSpPr>
        <p:spPr>
          <a:xfrm>
            <a:off x="2144486" y="2599531"/>
            <a:ext cx="10515600" cy="1325563"/>
          </a:xfrm>
        </p:spPr>
        <p:txBody>
          <a:bodyPr/>
          <a:lstStyle/>
          <a:p>
            <a:r>
              <a:rPr lang="en-IN" dirty="0"/>
              <a:t>General Subjective Questions</a:t>
            </a:r>
            <a:endParaRPr lang="en-US" dirty="0"/>
          </a:p>
        </p:txBody>
      </p:sp>
    </p:spTree>
    <p:extLst>
      <p:ext uri="{BB962C8B-B14F-4D97-AF65-F5344CB8AC3E}">
        <p14:creationId xmlns:p14="http://schemas.microsoft.com/office/powerpoint/2010/main" val="535136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1088</Words>
  <Application>Microsoft Macintosh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roboto</vt:lpstr>
      <vt:lpstr>Times New Roman</vt:lpstr>
      <vt:lpstr>Office Theme</vt:lpstr>
      <vt:lpstr>Linear Regression Assignment</vt:lpstr>
      <vt:lpstr>Assignment-based Subjective Questions</vt:lpstr>
      <vt:lpstr>1. From your analysis of the categorical variables from the dataset, what could you infer about their effect on the dependent variable? (3 marks)</vt:lpstr>
      <vt:lpstr>2. Why is it important to use drop_first=True during dummy variable creation? (2 mark) </vt:lpstr>
      <vt:lpstr>3. Looking at the pair-plot among the numerical variables, which one has the highest correlation with the target variable? (1 mark) </vt:lpstr>
      <vt:lpstr>4. How did you validate the assumptions of Linear Regression after building the model on the training set? (3 marks) </vt:lpstr>
      <vt:lpstr>PowerPoint Presentation</vt:lpstr>
      <vt:lpstr>5. Based on the final model, which are the top 3 features contributing significantly towards explaining the demand of the shared bikes? (2 marks) </vt:lpstr>
      <vt:lpstr>General Subjective Questions</vt:lpstr>
      <vt:lpstr>1. Explain the linear regression algorithm in detail. (4 marks)</vt:lpstr>
      <vt:lpstr>2. Explain the Anscombe’s quartet in detail. (3 marks)</vt:lpstr>
      <vt:lpstr>3. What is Pearson’s R? (3 marks)</vt:lpstr>
      <vt:lpstr>4. What is scaling? Why is scaling performed? What is the difference between normalized scaling and standardized scaling?</vt:lpstr>
      <vt:lpstr>5. You might have observed that sometimes the value of VIF is infinite. Why does this happen? (3 marks)</vt:lpstr>
      <vt:lpstr>6. What is a Q-Q plot? Explain the use and importance of a Q-Q plot in linear regression. (3 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Assignment</dc:title>
  <dc:creator>Panneerselvam, Venkatesan (Agoda)</dc:creator>
  <cp:lastModifiedBy>Panneerselvam, Venkatesan (Agoda)</cp:lastModifiedBy>
  <cp:revision>15</cp:revision>
  <dcterms:created xsi:type="dcterms:W3CDTF">2023-05-25T13:33:44Z</dcterms:created>
  <dcterms:modified xsi:type="dcterms:W3CDTF">2023-05-25T14:10:21Z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deb6a9-0bd6-4c97-a15f-b01aae19ec55_Enabled">
    <vt:lpwstr>true</vt:lpwstr>
  </property>
  <property fmtid="{D5CDD505-2E9C-101B-9397-08002B2CF9AE}" pid="3" name="MSIP_Label_92deb6a9-0bd6-4c97-a15f-b01aae19ec55_SetDate">
    <vt:lpwstr>2023-05-25T13:34:43Z</vt:lpwstr>
  </property>
  <property fmtid="{D5CDD505-2E9C-101B-9397-08002B2CF9AE}" pid="4" name="MSIP_Label_92deb6a9-0bd6-4c97-a15f-b01aae19ec55_Method">
    <vt:lpwstr>Standard</vt:lpwstr>
  </property>
  <property fmtid="{D5CDD505-2E9C-101B-9397-08002B2CF9AE}" pid="5" name="MSIP_Label_92deb6a9-0bd6-4c97-a15f-b01aae19ec55_Name">
    <vt:lpwstr>Internal - test</vt:lpwstr>
  </property>
  <property fmtid="{D5CDD505-2E9C-101B-9397-08002B2CF9AE}" pid="6" name="MSIP_Label_92deb6a9-0bd6-4c97-a15f-b01aae19ec55_SiteId">
    <vt:lpwstr>75f66454-79b5-4efd-8233-0349b412607c</vt:lpwstr>
  </property>
  <property fmtid="{D5CDD505-2E9C-101B-9397-08002B2CF9AE}" pid="7" name="MSIP_Label_92deb6a9-0bd6-4c97-a15f-b01aae19ec55_ActionId">
    <vt:lpwstr>aa9fd3e2-0d33-4872-a966-c047ac746e64</vt:lpwstr>
  </property>
  <property fmtid="{D5CDD505-2E9C-101B-9397-08002B2CF9AE}" pid="8" name="MSIP_Label_92deb6a9-0bd6-4c97-a15f-b01aae19ec55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vt:lpwstr>
  </property>
</Properties>
</file>