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587" r:id="rId2"/>
    <p:sldId id="586" r:id="rId3"/>
    <p:sldId id="581" r:id="rId4"/>
    <p:sldId id="584" r:id="rId5"/>
    <p:sldId id="578" r:id="rId6"/>
    <p:sldId id="588" r:id="rId7"/>
    <p:sldId id="589" r:id="rId8"/>
    <p:sldId id="590" r:id="rId9"/>
    <p:sldId id="591" r:id="rId10"/>
    <p:sldId id="592" r:id="rId11"/>
    <p:sldId id="579" r:id="rId12"/>
    <p:sldId id="593" r:id="rId13"/>
    <p:sldId id="594" r:id="rId14"/>
    <p:sldId id="595" r:id="rId15"/>
    <p:sldId id="596" r:id="rId16"/>
    <p:sldId id="597" r:id="rId17"/>
    <p:sldId id="60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582" r:id="rId26"/>
    <p:sldId id="608" r:id="rId27"/>
    <p:sldId id="605" r:id="rId28"/>
    <p:sldId id="610" r:id="rId29"/>
    <p:sldId id="606" r:id="rId30"/>
    <p:sldId id="611" r:id="rId31"/>
    <p:sldId id="612" r:id="rId32"/>
  </p:sldIdLst>
  <p:sldSz cx="9144000" cy="6858000" type="screen4x3"/>
  <p:notesSz cx="6699250" cy="9836150"/>
  <p:custDataLst>
    <p:tags r:id="rId3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212661"/>
    <a:srgbClr val="E8F6FF"/>
    <a:srgbClr val="BBD4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800" autoAdjust="0"/>
    <p:restoredTop sz="94900" autoAdjust="0"/>
  </p:normalViewPr>
  <p:slideViewPr>
    <p:cSldViewPr snapToGrid="0">
      <p:cViewPr varScale="1">
        <p:scale>
          <a:sx n="131" d="100"/>
          <a:sy n="131" d="100"/>
        </p:scale>
        <p:origin x="-1578" y="-96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/>
            </a:lvl1pPr>
          </a:lstStyle>
          <a:p>
            <a:pPr>
              <a:defRPr/>
            </a:pPr>
            <a:fld id="{332984ED-C5FA-48B2-BA24-BF3F3A0477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/>
            </a:lvl1pPr>
          </a:lstStyle>
          <a:p>
            <a:pPr>
              <a:defRPr/>
            </a:pPr>
            <a:fld id="{60E2C75F-D12A-4511-9459-6ECC063906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E7596-A844-4486-9972-509775564B30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5CC9E-CCD5-49B3-BF45-8878C6D8012C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358D6-12BD-4123-8BA6-1749A11EBF47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AD604-7CB0-4577-B96C-BE7676F56851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AD604-7CB0-4577-B96C-BE7676F56851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AD604-7CB0-4577-B96C-BE7676F56851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AD604-7CB0-4577-B96C-BE7676F56851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AD604-7CB0-4577-B96C-BE7676F56851}" type="slidenum">
              <a:rPr lang="en-GB" smtClean="0"/>
              <a:pPr/>
              <a:t>29</a:t>
            </a:fld>
            <a:endParaRPr lang="en-GB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0148F-9449-43FB-AFA8-266DAD8C0ED3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AD604-7CB0-4577-B96C-BE7676F56851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AD604-7CB0-4577-B96C-BE7676F56851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7DD1A-6C91-4EF6-A45F-0FB6055D0ED6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763A4-51FD-4CDF-8703-DE9C0C499998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763A4-51FD-4CDF-8703-DE9C0C499998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763A4-51FD-4CDF-8703-DE9C0C499998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763A4-51FD-4CDF-8703-DE9C0C499998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763A4-51FD-4CDF-8703-DE9C0C499998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  <a:ln/>
        </p:spPr>
        <p:txBody>
          <a:bodyPr lIns="89384" tIns="44694" rIns="89384" bIns="44694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/>
          <p:cNvSpPr>
            <a:spLocks noChangeArrowheads="1"/>
          </p:cNvSpPr>
          <p:nvPr userDrawn="1"/>
        </p:nvSpPr>
        <p:spPr bwMode="auto">
          <a:xfrm rot="10800000">
            <a:off x="325438" y="506413"/>
            <a:ext cx="927100" cy="514350"/>
          </a:xfrm>
          <a:prstGeom prst="leftArrow">
            <a:avLst>
              <a:gd name="adj1" fmla="val 51620"/>
              <a:gd name="adj2" fmla="val 51229"/>
            </a:avLst>
          </a:prstGeom>
          <a:gradFill rotWithShape="1">
            <a:gsLst>
              <a:gs pos="0">
                <a:srgbClr val="B7B7B7"/>
              </a:gs>
              <a:gs pos="100000">
                <a:srgbClr val="B7B7B7">
                  <a:gamma/>
                  <a:tint val="48627"/>
                  <a:invGamma/>
                  <a:alpha val="2000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1400">
                <a:solidFill>
                  <a:srgbClr val="FFFFFF"/>
                </a:solidFill>
              </a:rPr>
              <a:t>Your logo</a:t>
            </a:r>
          </a:p>
        </p:txBody>
      </p:sp>
      <p:pic>
        <p:nvPicPr>
          <p:cNvPr id="5" name="Picture 14" descr="PP small"/>
          <p:cNvPicPr>
            <a:picLocks noChangeAspect="1" noChangeArrowheads="1"/>
          </p:cNvPicPr>
          <p:nvPr userDrawn="1"/>
        </p:nvPicPr>
        <p:blipFill>
          <a:blip r:embed="rId3"/>
          <a:srcRect b="34532"/>
          <a:stretch>
            <a:fillRect/>
          </a:stretch>
        </p:blipFill>
        <p:spPr bwMode="auto">
          <a:xfrm>
            <a:off x="1485900" y="542925"/>
            <a:ext cx="3225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506538" y="2139950"/>
            <a:ext cx="7315200" cy="1323975"/>
          </a:xfrm>
        </p:spPr>
        <p:txBody>
          <a:bodyPr lIns="91440" rIns="91440" anchor="b"/>
          <a:lstStyle>
            <a:lvl1pPr>
              <a:lnSpc>
                <a:spcPct val="115000"/>
              </a:lnSpc>
              <a:defRPr sz="4000" i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6538" y="3705225"/>
            <a:ext cx="7323137" cy="904875"/>
          </a:xfrm>
        </p:spPr>
        <p:txBody>
          <a:bodyPr lIns="91440" rIns="9144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000" b="1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980615F-B6D0-40B1-AC7F-F3E61CFD226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313387B-EE8D-4F4D-9ADC-5F6D38C08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52BF18E-87BD-4124-9B3E-62E4DF13B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6DEE894-A971-4E4A-AC2D-97D07D4E14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7B7C8259-F1AD-4196-A562-FB3605172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86DBACA-630B-4518-964A-3C334B16CA3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9EFFD22-4466-4717-A372-A24F2249D8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DEE53C2-7318-47A1-A4FE-66502255FA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D2D42404-EF90-4874-82C3-1D9DF5D70A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F004D670-609E-429D-BBFA-6354E9FCB09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4F4F4F"/>
                </a:solidFill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81F97D13-6D8C-49B2-86D3-C41A095C0F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 sz="2800">
          <a:solidFill>
            <a:srgbClr val="FFFFFF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 sz="2400">
          <a:solidFill>
            <a:srgbClr val="FFFFFF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 sz="2000">
          <a:solidFill>
            <a:srgbClr val="FFFFFF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FFFFFF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4" Type="http://schemas.openxmlformats.org/officeDocument/2006/relationships/hyperlink" Target="http://www.critech.com/vv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7" descr="ramrod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7838"/>
            <a:ext cx="1614488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Box 8"/>
          <p:cNvSpPr txBox="1">
            <a:spLocks noChangeArrowheads="1"/>
          </p:cNvSpPr>
          <p:nvPr/>
        </p:nvSpPr>
        <p:spPr bwMode="auto">
          <a:xfrm>
            <a:off x="1571625" y="479425"/>
            <a:ext cx="5562600" cy="1323975"/>
          </a:xfrm>
          <a:prstGeom prst="rect">
            <a:avLst/>
          </a:prstGeom>
          <a:solidFill>
            <a:srgbClr val="BBD4F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212661"/>
                </a:solidFill>
                <a:latin typeface="Times New Roman" pitchFamily="18" charset="0"/>
                <a:cs typeface="Times New Roman" pitchFamily="18" charset="0"/>
              </a:rPr>
              <a:t>____________________</a:t>
            </a:r>
          </a:p>
          <a:p>
            <a:r>
              <a:rPr lang="en-US" sz="4000">
                <a:solidFill>
                  <a:srgbClr val="212661"/>
                </a:solidFill>
                <a:latin typeface="Times New Roman" pitchFamily="18" charset="0"/>
                <a:cs typeface="Times New Roman" pitchFamily="18" charset="0"/>
              </a:rPr>
              <a:t>CSDT Virtual Bead Loom</a:t>
            </a: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1528763" y="1604963"/>
            <a:ext cx="7315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eaLnBrk="1" hangingPunct="1">
              <a:defRPr/>
            </a:pPr>
            <a:r>
              <a:rPr lang="de-DE" sz="2800" b="1" i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 May 2008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8686" y="2082799"/>
            <a:ext cx="55242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de-DE" sz="2000" b="1" dirty="0" smtClean="0">
                <a:solidFill>
                  <a:schemeClr val="accent2"/>
                </a:solidFill>
              </a:rPr>
              <a:t>Final Presentation for Software Engineering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49" y="6167438"/>
            <a:ext cx="4039507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System Specification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10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System Specification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Understanding the System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llows a large majority to understand and use the system.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 give the customer a record of the software's system requirements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 the needed requirements for enhancing the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CSDT.</a:t>
            </a:r>
            <a:endParaRPr lang="de-DE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What is the System Specification?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 ease further development.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module usage and system interconnectivity.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ystem was developed keeping the original system specifications in mind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Why?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50" y="6167438"/>
            <a:ext cx="3930650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System Specification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11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System Specification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Understanding the System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4749800" y="1812018"/>
            <a:ext cx="43942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dirty="0" smtClean="0">
                <a:solidFill>
                  <a:srgbClr val="FFFFFF"/>
                </a:solidFill>
              </a:rPr>
              <a:t>Evaluated the Flash and Old Java Prototype</a:t>
            </a:r>
            <a:endParaRPr lang="en-US" dirty="0">
              <a:solidFill>
                <a:srgbClr val="FFFFFF"/>
              </a:solidFill>
            </a:endParaRP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dirty="0" smtClean="0">
                <a:solidFill>
                  <a:srgbClr val="FFFFFF"/>
                </a:solidFill>
              </a:rPr>
              <a:t>Diagram created early during the Requirements Phase</a:t>
            </a:r>
            <a:endParaRPr lang="en-US" dirty="0">
              <a:solidFill>
                <a:srgbClr val="FFFFFF"/>
              </a:solidFill>
            </a:endParaRP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dirty="0" smtClean="0">
                <a:solidFill>
                  <a:srgbClr val="FFFFFF"/>
                </a:solidFill>
              </a:rPr>
              <a:t>Drop-Down Menu changed to Bead Utilities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6486" y="1266372"/>
            <a:ext cx="4367526" cy="4132943"/>
          </a:xfrm>
          <a:prstGeom prst="rect">
            <a:avLst/>
          </a:prstGeom>
          <a:solidFill>
            <a:srgbClr val="FFFFFF"/>
          </a:solidFill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50" y="6167438"/>
            <a:ext cx="3879850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Feasibility Study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12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Feasibility Study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What is feasibile?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preliminary analysis of what requirements can or cannot be achieved 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 get the most important and desired features implemented first</a:t>
            </a: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etermined by keeping in constant contact with the clients</a:t>
            </a:r>
            <a:endParaRPr lang="de-DE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Feability Study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onducted late during the requirements analysis milestone, but…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 ongoing process to ensure satisfied clients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When and What?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49" y="6167438"/>
            <a:ext cx="3502479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Feasibility Study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13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Feasibility Study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The Feasbility Report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Picture 11" descr="Feasibilit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74" y="1311918"/>
            <a:ext cx="7270186" cy="3799802"/>
          </a:xfrm>
          <a:prstGeom prst="rect">
            <a:avLst/>
          </a:prstGeom>
        </p:spPr>
      </p:pic>
      <p:sp>
        <p:nvSpPr>
          <p:cNvPr id="13" name="Rectangle 15"/>
          <p:cNvSpPr>
            <a:spLocks noChangeArrowheads="1"/>
          </p:cNvSpPr>
          <p:nvPr/>
        </p:nvSpPr>
        <p:spPr bwMode="gray">
          <a:xfrm>
            <a:off x="344034" y="4635501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created to prioritize what can be feasible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50" y="6167438"/>
            <a:ext cx="3829050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Feasibility Study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14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Feasibility Study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What can or cannot be feasibile?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GUI…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XML…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Layers…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Undo, Redo, Print, Iterations….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Goals that the team determined feasible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Implementation of Pseudo Code execution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XML E-Mail Feature</a:t>
            </a: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Non-Negative Grid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Goals that the team determined not feasbile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50" y="6167438"/>
            <a:ext cx="3727450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>
                <a:sym typeface="Wingdings" pitchFamily="2" charset="2"/>
              </a:rPr>
              <a:t>Project Plan 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15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Project Plan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Developing a plan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Identifies what is to be accomplished in the project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provide the customer an estimation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 much the project will cost and take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What is the plan?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eveloped during the Requirements and Analysis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hase.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omputed based on perceived team ability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odels to estimate risk, feasibility, size, and time cost (COCOMO II)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lan changed considerably early on due to miscommunication and misinterpretations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Techniques, Analysis, Risk, Changes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Project Plan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16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Project Plan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Resource Histogram Estimation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56" y="1335313"/>
            <a:ext cx="5117669" cy="28157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5794148" y="1856014"/>
            <a:ext cx="302328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Early estimation for staff 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March and April Overload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June – No staff Load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Project Plan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17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Project Plan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Project Life Cycle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>
            <a:off x="5087257" y="1870528"/>
            <a:ext cx="35052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Early Estimation of Life Cycle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572" y="1404257"/>
            <a:ext cx="4552950" cy="2647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50" y="6167438"/>
            <a:ext cx="4148364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>
                <a:sym typeface="Wingdings" pitchFamily="2" charset="2"/>
              </a:rPr>
              <a:t>Requirements Specification 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18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Requirements Specification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Evaluating the Requirements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purpose of this document (User Scenarios, diagrams, descriptions, etc…)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 is this document needed? (Describing the System)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Requirements dictated by the Clients…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What are the requirements?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Started in the Requirements Phase, slipped into Design Phase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 features included in the specification…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(Menu Bar, Graph, Bead Utilities, etc…)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Phases and Features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50" y="6167438"/>
            <a:ext cx="4576536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Requirements Specification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Page </a:t>
            </a:r>
            <a:fld id="{21D68D02-20CC-4E4B-B1CC-C404D005E525}" type="slidenum">
              <a:rPr lang="de-DE" smtClean="0"/>
              <a:pPr/>
              <a:t>19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Requirements Specification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User Scenarios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1" name="Picture 10" descr="usecas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78" y="1161143"/>
            <a:ext cx="3836671" cy="4521200"/>
          </a:xfrm>
          <a:prstGeom prst="rect">
            <a:avLst/>
          </a:prstGeom>
        </p:spPr>
      </p:pic>
      <p:pic>
        <p:nvPicPr>
          <p:cNvPr id="12" name="Picture 11" descr="usecas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405" y="1168398"/>
            <a:ext cx="3844712" cy="45212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5750" y="6167438"/>
            <a:ext cx="4351564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Members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877D88CB-F3CD-4726-883A-87A36BD51A46}" type="slidenum">
              <a:rPr lang="de-DE" smtClean="0"/>
              <a:pPr/>
              <a:t>2</a:t>
            </a:fld>
            <a:endParaRPr 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Members</a:t>
            </a:r>
            <a:endParaRPr lang="de-DE" dirty="0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Team Organization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87714" y="1534885"/>
          <a:ext cx="6096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133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Responsibilities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Chris Hollis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Chief Programmer / Team Lead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Software Engineer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Designs, Implements critical parts and makes major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decisions / Designer/ Analyst/ Tester/ Trainer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Chris Blake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Understudy/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Administration/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Tester/ Programmer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Substitutes for chief programmer/ Record executive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meetings / Designer/ Analyst/ Tester/ Trainer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Joe Petrizzi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Librarian / Administration/</a:t>
                      </a:r>
                      <a:b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Maintains all project documentation/ Recorder/</a:t>
                      </a:r>
                      <a:b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Analyst/ Configuration management/ Tester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Michael</a:t>
                      </a:r>
                      <a:r>
                        <a:rPr lang="en-US" sz="1200" baseline="0" dirty="0" smtClean="0"/>
                        <a:t> Lodge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Programmer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Analyst/ Programmer/ Tester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Phillip Gipson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Programmer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Analyst/ Programmer/ Tester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49" y="6167438"/>
            <a:ext cx="4191907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>
                <a:sym typeface="Wingdings" pitchFamily="2" charset="2"/>
              </a:rPr>
              <a:t>Design </a:t>
            </a:r>
            <a:r>
              <a:rPr lang="de-DE" dirty="0" smtClean="0">
                <a:sym typeface="Wingdings" pitchFamily="2" charset="2"/>
              </a:rPr>
              <a:t>Specification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20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Design Specification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Designing the System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 create a design for the system that correlates with the requirements given by the clients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happens when the purpose and specifications of software is determined…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created and finished in the Design Phase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The Design Process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purpose of having modeling diagrams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UML Sequence Diagrams for features (Understanding)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UML Class Diagrams for overal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 system (Understanding)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UML Diagrams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49" y="6167438"/>
            <a:ext cx="4075793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Design Specification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21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Design Specification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UML Sequence Diagram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1" name="Picture 10" descr="UpdatedImageU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371" y="819499"/>
            <a:ext cx="4574618" cy="483853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49" y="6167438"/>
            <a:ext cx="3923393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Design Specification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22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Design Specification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UML Class Diagram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6" name="Picture 5" descr="BeadLoomClass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744" y="694080"/>
            <a:ext cx="5225142" cy="49745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85749" y="6167438"/>
            <a:ext cx="3836307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>
                <a:sym typeface="Wingdings" pitchFamily="2" charset="2"/>
              </a:rPr>
              <a:t>SVVP 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23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Verification and Validation Plan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SVVP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 set out with a plan to begin verification and validation tasks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lear plans for the project's organization, communication and documentation…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tarted in our Design Phase and revised up through the Coding and Implementation Phase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What is the SVVP and it‘s purpose?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Verification -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"Are we building the product right?"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 -   "Are we building the right product?"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Provides a type of test for each procedure (Unit, Integration, System)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White-box and Black-box testing</a:t>
            </a: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Verification, Validation, Tests...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SVVP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21D68D02-20CC-4E4B-B1CC-C404D005E525}" type="slidenum">
              <a:rPr lang="de-DE" smtClean="0"/>
              <a:pPr/>
              <a:t>24</a:t>
            </a:fld>
            <a:endParaRPr lang="de-DE" dirty="0" smtClean="0"/>
          </a:p>
        </p:txBody>
      </p:sp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Software Verification and Validation Plan</a:t>
            </a:r>
            <a:endParaRPr lang="de-DE" dirty="0" smtClean="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Testing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11" name="Group 78"/>
          <p:cNvGraphicFramePr>
            <a:graphicFrameLocks noGrp="1"/>
          </p:cNvGraphicFramePr>
          <p:nvPr/>
        </p:nvGraphicFramePr>
        <p:xfrm>
          <a:off x="1458685" y="838200"/>
          <a:ext cx="4953000" cy="4663440"/>
        </p:xfrm>
        <a:graphic>
          <a:graphicData uri="http://schemas.openxmlformats.org/drawingml/2006/table">
            <a:tbl>
              <a:tblPr/>
              <a:tblGrid>
                <a:gridCol w="2368550"/>
                <a:gridCol w="25844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Tester Name: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(This is the person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name that is testing the program)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(This is the current date when test is performed)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 Began: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(This is the actual time for start of tests)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 Ended: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(This is the actual end time for ending the tests)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Instructor: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Arial" charset="0"/>
                          <a:cs typeface="Times New Roman" pitchFamily="18" charset="0"/>
                        </a:rPr>
                        <a:t>(This field can be left blank if there is none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ea typeface="Arial" charset="0"/>
                          <a:cs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ID: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(This is the Testing unit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ID field for the type of test given)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Program Test Name: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(This is the Test name from the Program ID field)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Objective: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(Specifies what the tests should perform)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(Specifies a valid description of the type of tests to perform)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Conditions: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 set of conditions for the tests to perform under)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2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Results: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 set of expected results that the testing should return)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2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 Results: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(A set of actual results that the tests returns)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5"/>
          <p:cNvSpPr>
            <a:spLocks noChangeArrowheads="1"/>
          </p:cNvSpPr>
          <p:nvPr/>
        </p:nvSpPr>
        <p:spPr bwMode="gray">
          <a:xfrm>
            <a:off x="6440036" y="2211613"/>
            <a:ext cx="2703964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the unit testing, a report is generated for each type of tests. 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 logs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Anomaly Reports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>
                <a:sym typeface="Wingdings" pitchFamily="2" charset="2"/>
              </a:rPr>
              <a:t>Summary 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13010800-2D21-4953-A4B6-11C8FBF56AE7}" type="slidenum">
              <a:rPr lang="de-DE" smtClean="0"/>
              <a:pPr/>
              <a:t>25</a:t>
            </a:fld>
            <a:endParaRPr lang="de-DE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Summary</a:t>
            </a:r>
            <a:endParaRPr lang="de-DE" dirty="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Recap of documentation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Began documenting group/personal logs, executive meetings with clients and instructor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Scheduling/Planning (Jan 14 -  Jan 21)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358549" y="3118756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Began continually eliciting and updating requirements from clients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 document development began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380320" y="2757941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Requirements (Jan 22 – Feb 02)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365805" y="4194856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Design (Feb 18 – Mar 30)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gray">
          <a:xfrm>
            <a:off x="358549" y="4512128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Preliminary GUI was created based on current requirements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 documentation was developed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Summary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13010800-2D21-4953-A4B6-11C8FBF56AE7}" type="slidenum">
              <a:rPr lang="de-DE" smtClean="0"/>
              <a:pPr/>
              <a:t>26</a:t>
            </a:fld>
            <a:endParaRPr lang="de-DE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Summary</a:t>
            </a:r>
            <a:endParaRPr lang="de-DE" dirty="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Recap of documentation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Extensive team coding sessions dominated milestone time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Coding and Implementation (Mar 7 – Apr 7)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358549" y="3118756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Bugs found through black box testing. Reflected in defect logs Appendix B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embedding issues discovered and resolved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380320" y="2757941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Testing (Mar 31 – Apr 27)</a:t>
            </a: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Summary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13010800-2D21-4953-A4B6-11C8FBF56AE7}" type="slidenum">
              <a:rPr lang="de-DE" smtClean="0"/>
              <a:pPr/>
              <a:t>27</a:t>
            </a:fld>
            <a:endParaRPr lang="de-DE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Summary</a:t>
            </a:r>
            <a:endParaRPr lang="de-DE" dirty="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Diagrams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743" y="1556657"/>
            <a:ext cx="3169436" cy="292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5563" y="1574800"/>
            <a:ext cx="4826380" cy="28230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26999" y="4492172"/>
            <a:ext cx="31758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Picture from XIII Verification and Validation Overview section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45755" y="4441371"/>
            <a:ext cx="52982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Project Plan Document </a:t>
            </a:r>
          </a:p>
          <a:p>
            <a:r>
              <a: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Figure 4. Project Cycle Chart.  Shows a percentage of total project time that will be spent on each phase</a:t>
            </a:r>
            <a:r>
              <a:rPr lang="en-US" sz="8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Summary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13010800-2D21-4953-A4B6-11C8FBF56AE7}" type="slidenum">
              <a:rPr lang="de-DE" smtClean="0"/>
              <a:pPr/>
              <a:t>28</a:t>
            </a:fld>
            <a:endParaRPr lang="de-DE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Summary</a:t>
            </a:r>
            <a:endParaRPr lang="de-DE" dirty="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Tasks for the future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gray">
          <a:xfrm>
            <a:off x="336660" y="216496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Editing Layers (Merging, Colors, etc…)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Window Execution and Functionality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E-Mail Feature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Non-Negative Grid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Selectable Coordinate Types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Bead Images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Major &amp; Minor Implementations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351643" y="409414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 are the features not implemented (time)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Deadlines for Milestone Process</a:t>
            </a:r>
          </a:p>
          <a:p>
            <a:pPr marL="292100" lvl="1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392609" y="3745497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Reasons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>
                <a:sym typeface="Wingdings" pitchFamily="2" charset="2"/>
              </a:rPr>
              <a:t>References 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13010800-2D21-4953-A4B6-11C8FBF56AE7}" type="slidenum">
              <a:rPr lang="de-DE" smtClean="0"/>
              <a:pPr/>
              <a:t>29</a:t>
            </a:fld>
            <a:endParaRPr lang="de-DE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References</a:t>
            </a:r>
            <a:endParaRPr lang="de-DE" dirty="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Manuals, Books, Existing Documentation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358549" y="1829027"/>
            <a:ext cx="8358187" cy="196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Engineering: Theory and Practice 3</a:t>
            </a:r>
            <a:r>
              <a:rPr lang="en-US" sz="1600" u="sng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rd</a:t>
            </a:r>
            <a:r>
              <a:rPr lang="en-US" sz="1600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Edition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Pfleeger, Shari Lawrence, et al.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</a:pPr>
            <a:endParaRPr lang="en-US" sz="16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Institute of Electronic Engineers. (1986</a:t>
            </a:r>
            <a:r>
              <a:rPr 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). </a:t>
            </a:r>
            <a:r>
              <a:rPr lang="en-US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IEEE Standard for Software Verification </a:t>
            </a:r>
          </a:p>
          <a:p>
            <a:r>
              <a:rPr lang="en-US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 Validation Plans</a:t>
            </a:r>
            <a:r>
              <a:rPr 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New York</a:t>
            </a:r>
          </a:p>
          <a:p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CriTech Research. (1999). </a:t>
            </a:r>
            <a:r>
              <a:rPr lang="en-US" sz="1600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Verification and Validation.</a:t>
            </a:r>
            <a:r>
              <a:rPr 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  <a:hlinkClick r:id="rId4"/>
              </a:rPr>
              <a:t>http://www.critech.com/vv.htm</a:t>
            </a:r>
            <a:endParaRPr lang="en-US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85749" y="6167438"/>
            <a:ext cx="3952421" cy="247650"/>
          </a:xfrm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Outline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</a:t>
            </a:r>
            <a:r>
              <a:rPr lang="de-DE" dirty="0" smtClean="0"/>
              <a:t>Page </a:t>
            </a:r>
            <a:fld id="{CA36C676-3E8C-4577-9243-FA964BFCAFEF}" type="slidenum">
              <a:rPr lang="de-DE" smtClean="0"/>
              <a:pPr/>
              <a:t>3</a:t>
            </a:fld>
            <a:endParaRPr lang="de-DE" dirty="0" smtClean="0"/>
          </a:p>
        </p:txBody>
      </p:sp>
      <p:sp>
        <p:nvSpPr>
          <p:cNvPr id="819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Outline</a:t>
            </a:r>
            <a:endParaRPr lang="de-DE" dirty="0" smtClean="0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Documentation Overview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086" y="1451428"/>
            <a:ext cx="74676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Background Information about CSDT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 marL="342900" indent="-342900">
              <a:defRPr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800100" lvl="1" indent="-342900">
              <a:buFont typeface="+mj-lt"/>
              <a:buAutoNum type="romanL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System Specification</a:t>
            </a:r>
          </a:p>
          <a:p>
            <a:pPr marL="800100" lvl="1" indent="-342900">
              <a:buFont typeface="+mj-lt"/>
              <a:buAutoNum type="romanL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Feasibility Study</a:t>
            </a:r>
          </a:p>
          <a:p>
            <a:pPr marL="800100" lvl="1" indent="-342900">
              <a:buFont typeface="+mj-lt"/>
              <a:buAutoNum type="romanL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 Project Plan</a:t>
            </a:r>
          </a:p>
          <a:p>
            <a:pPr marL="800100" lvl="1" indent="-342900">
              <a:buFont typeface="+mj-lt"/>
              <a:buAutoNum type="romanL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 Requirements Specification</a:t>
            </a:r>
          </a:p>
          <a:p>
            <a:pPr marL="800100" lvl="1" indent="-342900">
              <a:buFont typeface="+mj-lt"/>
              <a:buAutoNum type="romanL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 Design Specification</a:t>
            </a:r>
          </a:p>
          <a:p>
            <a:pPr marL="800100" lvl="1" indent="-342900">
              <a:buFont typeface="+mj-lt"/>
              <a:buAutoNum type="romanLcPeriod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 Verification and Validation</a:t>
            </a:r>
          </a:p>
          <a:p>
            <a:pPr marL="342900" indent="-342900">
              <a:defRPr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Summary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  <a:p>
            <a:pPr marL="342900" indent="-342900">
              <a:defRPr/>
            </a:pPr>
            <a:endParaRPr lang="en-US" dirty="0"/>
          </a:p>
          <a:p>
            <a:pPr marL="800100" lvl="1" indent="-342900">
              <a:defRPr/>
            </a:pPr>
            <a:endParaRPr lang="en-US" dirty="0"/>
          </a:p>
          <a:p>
            <a:pPr marL="800100" lvl="1" indent="-342900">
              <a:defRPr/>
            </a:pP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References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13010800-2D21-4953-A4B6-11C8FBF56AE7}" type="slidenum">
              <a:rPr lang="de-DE" smtClean="0"/>
              <a:pPr/>
              <a:t>30</a:t>
            </a:fld>
            <a:endParaRPr lang="de-DE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References</a:t>
            </a:r>
            <a:endParaRPr lang="de-DE" dirty="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Hardware and Software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467407" y="1683657"/>
            <a:ext cx="8358187" cy="18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Development Environment: 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Eclipse IDE 5.0 and later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System: 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Intel Core 2 Duo CPU 6600 @ 2.40GHz, 3.00 GB RAM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Operating System: 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Windows XP Professional Service Pack 2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Management : 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Recorded on Google Docs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suites provided by: 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COCOMO II, internally developed white-box suite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Hosting server: 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Alltel.net</a:t>
            </a:r>
            <a:endParaRPr lang="en-US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>
                <a:sym typeface="Wingdings" pitchFamily="2" charset="2"/>
              </a:rPr>
              <a:t>Demo 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13010800-2D21-4953-A4B6-11C8FBF56AE7}" type="slidenum">
              <a:rPr lang="de-DE" smtClean="0"/>
              <a:pPr/>
              <a:t>31</a:t>
            </a:fld>
            <a:endParaRPr lang="de-DE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67428" y="2271486"/>
            <a:ext cx="444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DEMO :]</a:t>
            </a:r>
            <a:endParaRPr lang="en-US" sz="8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Background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809C2BB2-9C1E-427C-8E18-41F2EA984272}" type="slidenum">
              <a:rPr lang="de-DE" smtClean="0"/>
              <a:pPr/>
              <a:t>4</a:t>
            </a:fld>
            <a:endParaRPr lang="de-DE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Background</a:t>
            </a:r>
            <a:endParaRPr lang="de-DE" dirty="0" smtClean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gray">
          <a:xfrm>
            <a:off x="373063" y="1814513"/>
            <a:ext cx="8358187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oftware designed to help accustom students of grades 6 through 12.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ccomplishes its goal by allowing the students to interact with a digital bead loom</a:t>
            </a:r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ecreate the types of looms Native Americans are known to have made.</a:t>
            </a:r>
            <a:endParaRPr lang="de-DE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gray">
          <a:xfrm>
            <a:off x="373063" y="1431925"/>
            <a:ext cx="8358187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Cultural-Situated Design Tools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222" name="Rectangle 15"/>
          <p:cNvSpPr>
            <a:spLocks noChangeArrowheads="1"/>
          </p:cNvSpPr>
          <p:nvPr/>
        </p:nvSpPr>
        <p:spPr bwMode="gray">
          <a:xfrm>
            <a:off x="373063" y="3721100"/>
            <a:ext cx="83581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000" tIns="180000" rIns="108000" bIns="180000" anchor="ctr"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Dr. Ron Eglash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Dr. Tiffany Barnes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en-US" sz="1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Dr. Mukkai Krishnamoorthy</a:t>
            </a:r>
          </a:p>
        </p:txBody>
      </p:sp>
      <p:sp>
        <p:nvSpPr>
          <p:cNvPr id="9223" name="Rectangle 16"/>
          <p:cNvSpPr>
            <a:spLocks noChangeArrowheads="1"/>
          </p:cNvSpPr>
          <p:nvPr/>
        </p:nvSpPr>
        <p:spPr bwMode="gray">
          <a:xfrm>
            <a:off x="373063" y="3338513"/>
            <a:ext cx="8358187" cy="3762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Clients</a:t>
            </a:r>
            <a:endParaRPr lang="de-DE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224" name="Rectangle 18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What is CSDT?</a:t>
            </a:r>
            <a:endParaRPr lang="de-DE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Background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40BE6FF7-2090-40E3-AE20-AC559E55BCEC}" type="slidenum">
              <a:rPr lang="de-DE" smtClean="0"/>
              <a:pPr/>
              <a:t>5</a:t>
            </a:fld>
            <a:endParaRPr lang="de-DE" dirty="0" smtClean="0"/>
          </a:p>
        </p:txBody>
      </p:sp>
      <p:sp>
        <p:nvSpPr>
          <p:cNvPr id="1024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Background</a:t>
            </a:r>
            <a:endParaRPr lang="de-DE" dirty="0" smtClean="0"/>
          </a:p>
        </p:txBody>
      </p:sp>
      <p:sp>
        <p:nvSpPr>
          <p:cNvPr id="10251" name="Rectangle 54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Flash Version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4" name="Picture 2" descr="flashdemo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114" y="1153886"/>
            <a:ext cx="5943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389915" y="1455057"/>
            <a:ext cx="31242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“Convert Flash into a more universal, friendly, </a:t>
            </a:r>
          </a:p>
          <a:p>
            <a:r>
              <a:rPr lang="en-US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and flexible environment, Java.  In essence, </a:t>
            </a:r>
          </a:p>
          <a:p>
            <a:r>
              <a:rPr lang="en-US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this will be a ground-up “redesign” </a:t>
            </a:r>
          </a:p>
          <a:p>
            <a:r>
              <a:rPr lang="en-US" sz="1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of what exists now.”</a:t>
            </a:r>
          </a:p>
          <a:p>
            <a:endParaRPr lang="en-US" sz="1000" dirty="0"/>
          </a:p>
          <a:p>
            <a:r>
              <a:rPr lang="en-US" sz="1000" dirty="0">
                <a:solidFill>
                  <a:schemeClr val="tx2"/>
                </a:solidFill>
              </a:rPr>
              <a:t>-CSDT Project Proposal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000" dirty="0">
                <a:solidFill>
                  <a:schemeClr val="tx2"/>
                </a:solidFill>
              </a:rPr>
              <a:t>(Introduction)</a:t>
            </a:r>
          </a:p>
          <a:p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05828" y="237218"/>
            <a:ext cx="3960813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http://www.ccd.rpi.edu/Eglash/csdt/na/loom/software/index.html</a:t>
            </a:r>
          </a:p>
          <a:p>
            <a:pPr>
              <a:defRPr/>
            </a:pPr>
            <a:endParaRPr lang="en-US" sz="1050" dirty="0"/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Background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40BE6FF7-2090-40E3-AE20-AC559E55BCEC}" type="slidenum">
              <a:rPr lang="de-DE" smtClean="0"/>
              <a:pPr/>
              <a:t>6</a:t>
            </a:fld>
            <a:endParaRPr lang="de-DE" dirty="0" smtClean="0"/>
          </a:p>
        </p:txBody>
      </p:sp>
      <p:sp>
        <p:nvSpPr>
          <p:cNvPr id="1024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Background</a:t>
            </a:r>
            <a:endParaRPr lang="de-DE" dirty="0" smtClean="0"/>
          </a:p>
        </p:txBody>
      </p:sp>
      <p:sp>
        <p:nvSpPr>
          <p:cNvPr id="10251" name="Rectangle 54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Old Java Version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8" name="Picture 5" descr="oldjav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829" y="1288143"/>
            <a:ext cx="6091238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37085" y="2082800"/>
            <a:ext cx="2706915" cy="388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sz="1200" dirty="0" smtClean="0">
                <a:solidFill>
                  <a:srgbClr val="FFFFFF"/>
                </a:solidFill>
              </a:rPr>
              <a:t>We were given an old java applet prototype as a reference</a:t>
            </a:r>
            <a:endParaRPr lang="en-US" sz="1200" dirty="0">
              <a:solidFill>
                <a:srgbClr val="FFFFFF"/>
              </a:solidFill>
            </a:endParaRP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sz="1200" dirty="0" smtClean="0">
                <a:solidFill>
                  <a:srgbClr val="FFFFFF"/>
                </a:solidFill>
              </a:rPr>
              <a:t>Differences between prototype and flash</a:t>
            </a:r>
            <a:endParaRPr lang="en-US" sz="1200" dirty="0">
              <a:solidFill>
                <a:srgbClr val="FFFFFF"/>
              </a:solidFill>
            </a:endParaRP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sz="1200" dirty="0" smtClean="0">
                <a:solidFill>
                  <a:srgbClr val="FFFFFF"/>
                </a:solidFill>
              </a:rPr>
              <a:t>What does and does not work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sz="1200" dirty="0" smtClean="0">
                <a:solidFill>
                  <a:srgbClr val="FFFFFF"/>
                </a:solidFill>
              </a:rPr>
              <a:t>How Team Ramrod corrected and added extra features</a:t>
            </a:r>
          </a:p>
          <a:p>
            <a:pPr marL="365125" lvl="1" indent="-15875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endParaRPr lang="de-DE" dirty="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Background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40BE6FF7-2090-40E3-AE20-AC559E55BCEC}" type="slidenum">
              <a:rPr lang="de-DE" smtClean="0"/>
              <a:pPr/>
              <a:t>7</a:t>
            </a:fld>
            <a:endParaRPr lang="de-DE" dirty="0" smtClean="0"/>
          </a:p>
        </p:txBody>
      </p:sp>
      <p:sp>
        <p:nvSpPr>
          <p:cNvPr id="10243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Background</a:t>
            </a:r>
            <a:endParaRPr lang="de-DE" dirty="0" smtClean="0"/>
          </a:p>
        </p:txBody>
      </p:sp>
      <p:sp>
        <p:nvSpPr>
          <p:cNvPr id="10251" name="Rectangle 54"/>
          <p:cNvSpPr>
            <a:spLocks noChangeArrowheads="1"/>
          </p:cNvSpPr>
          <p:nvPr/>
        </p:nvSpPr>
        <p:spPr bwMode="auto">
          <a:xfrm>
            <a:off x="338138" y="788988"/>
            <a:ext cx="5753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r>
              <a:rPr lang="de-DE" dirty="0" smtClean="0">
                <a:solidFill>
                  <a:schemeClr val="tx2"/>
                </a:solidFill>
              </a:rPr>
              <a:t>New Java Version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792685" y="2046514"/>
            <a:ext cx="2351315" cy="388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sz="1200" dirty="0" smtClean="0">
                <a:solidFill>
                  <a:srgbClr val="FFFFFF"/>
                </a:solidFill>
              </a:rPr>
              <a:t>Newly added Features</a:t>
            </a:r>
            <a:endParaRPr lang="de-DE" sz="1200" dirty="0" smtClean="0">
              <a:solidFill>
                <a:srgbClr val="FFFFFF"/>
              </a:solidFill>
            </a:endParaRP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de-DE" sz="1200" dirty="0" smtClean="0">
                <a:solidFill>
                  <a:srgbClr val="FFFFFF"/>
                </a:solidFill>
              </a:rPr>
              <a:t>Why Graphical User Interface change?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de-DE" sz="1200" dirty="0" smtClean="0">
                <a:solidFill>
                  <a:srgbClr val="FFFFFF"/>
                </a:solidFill>
              </a:rPr>
              <a:t>Windows and Macintosh environement</a:t>
            </a: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7" name="Picture 6" descr="newJav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64" y="1219201"/>
            <a:ext cx="6496507" cy="4103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Timeline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40BE6FF7-2090-40E3-AE20-AC559E55BCEC}" type="slidenum">
              <a:rPr lang="de-DE" smtClean="0"/>
              <a:pPr/>
              <a:t>8</a:t>
            </a:fld>
            <a:endParaRPr lang="de-DE" dirty="0" smtClean="0"/>
          </a:p>
        </p:txBody>
      </p:sp>
      <p:sp>
        <p:nvSpPr>
          <p:cNvPr id="10243" name="Rectangle 53"/>
          <p:cNvSpPr>
            <a:spLocks noGrp="1" noChangeArrowheads="1"/>
          </p:cNvSpPr>
          <p:nvPr>
            <p:ph type="title"/>
          </p:nvPr>
        </p:nvSpPr>
        <p:spPr>
          <a:xfrm>
            <a:off x="314325" y="-87086"/>
            <a:ext cx="8515350" cy="600075"/>
          </a:xfrm>
        </p:spPr>
        <p:txBody>
          <a:bodyPr/>
          <a:lstStyle/>
          <a:p>
            <a:pPr eaLnBrk="1" hangingPunct="1"/>
            <a:r>
              <a:rPr lang="de-DE" dirty="0" smtClean="0"/>
              <a:t>Timeline</a:t>
            </a:r>
            <a:endParaRPr lang="de-DE" dirty="0" smtClean="0"/>
          </a:p>
        </p:txBody>
      </p:sp>
      <p:pic>
        <p:nvPicPr>
          <p:cNvPr id="8" name="Picture 3" descr="UpdatedGant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0935"/>
            <a:ext cx="9144000" cy="548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 smtClean="0"/>
              <a:t>Team Ramrod</a:t>
            </a:r>
            <a:r>
              <a:rPr lang="de-DE" dirty="0" smtClean="0">
                <a:sym typeface="Wingdings" pitchFamily="2" charset="2"/>
              </a:rPr>
              <a:t>  </a:t>
            </a:r>
            <a:r>
              <a:rPr lang="de-DE" dirty="0" smtClean="0"/>
              <a:t>Timeline </a:t>
            </a:r>
            <a:r>
              <a:rPr lang="de-DE" dirty="0" smtClean="0">
                <a:sym typeface="Wingdings" pitchFamily="2" charset="2"/>
              </a:rPr>
              <a:t></a:t>
            </a:r>
            <a:r>
              <a:rPr lang="de-DE" dirty="0" smtClean="0"/>
              <a:t>  </a:t>
            </a:r>
            <a:r>
              <a:rPr lang="de-DE" dirty="0" smtClean="0"/>
              <a:t>Page </a:t>
            </a:r>
            <a:fld id="{40BE6FF7-2090-40E3-AE20-AC559E55BCEC}" type="slidenum">
              <a:rPr lang="de-DE" smtClean="0"/>
              <a:pPr/>
              <a:t>9</a:t>
            </a:fld>
            <a:endParaRPr lang="de-DE" dirty="0" smtClean="0"/>
          </a:p>
        </p:txBody>
      </p:sp>
      <p:sp>
        <p:nvSpPr>
          <p:cNvPr id="10243" name="Rectangle 53"/>
          <p:cNvSpPr>
            <a:spLocks noGrp="1" noChangeArrowheads="1"/>
          </p:cNvSpPr>
          <p:nvPr>
            <p:ph type="title"/>
          </p:nvPr>
        </p:nvSpPr>
        <p:spPr>
          <a:xfrm>
            <a:off x="314325" y="-87086"/>
            <a:ext cx="8515350" cy="600075"/>
          </a:xfrm>
        </p:spPr>
        <p:txBody>
          <a:bodyPr/>
          <a:lstStyle/>
          <a:p>
            <a:pPr eaLnBrk="1" hangingPunct="1"/>
            <a:r>
              <a:rPr lang="de-DE" dirty="0" smtClean="0"/>
              <a:t>Timeline</a:t>
            </a:r>
            <a:endParaRPr lang="de-DE" dirty="0" smtClean="0"/>
          </a:p>
        </p:txBody>
      </p:sp>
      <p:graphicFrame>
        <p:nvGraphicFramePr>
          <p:cNvPr id="5" name="Group 122"/>
          <p:cNvGraphicFramePr>
            <a:graphicFrameLocks/>
          </p:cNvGraphicFramePr>
          <p:nvPr/>
        </p:nvGraphicFramePr>
        <p:xfrm>
          <a:off x="1944915" y="283028"/>
          <a:ext cx="5510213" cy="5425442"/>
        </p:xfrm>
        <a:graphic>
          <a:graphicData uri="http://schemas.openxmlformats.org/drawingml/2006/table">
            <a:tbl>
              <a:tblPr/>
              <a:tblGrid>
                <a:gridCol w="1309688"/>
                <a:gridCol w="1509712"/>
                <a:gridCol w="2690813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Date Started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Date Finished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22-Jan-2008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29-Jan-2008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System Specification, Feasibility Study, Project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1-Feb-2008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2-Feb-2008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Feature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3-Feb-2008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6-Feb-2008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Combined Features w/Use Cases, Abstracts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5-Feb-2008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12-Feb-2008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Requirement Specification, Design Specification, Preliminary User’s Manual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25-Feb-2008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8-Mar-2008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Software Verification and Validation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27-Mar-2008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5-Apr-2008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Implementation Verification and Validation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3-Apr-2008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6-Apr-2008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Revised Software Verification and Validation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7-Apr-2008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12-Apr-2008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Revised Implementation Verification and Validation &amp; Software Verification and Validation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6FF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8-Apr-2008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19-Apr-2008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Arial" charset="0"/>
                        </a:rPr>
                        <a:t>Preliminary Notebook, Revised User’s Manual, Project Legacy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FF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1738</Words>
  <Application>Microsoft Office PowerPoint</Application>
  <PresentationFormat>On-screen Show (4:3)</PresentationFormat>
  <Paragraphs>340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Wingdings</vt:lpstr>
      <vt:lpstr>Times New Roman</vt:lpstr>
      <vt:lpstr>Webdings</vt:lpstr>
      <vt:lpstr>Standarddesign</vt:lpstr>
      <vt:lpstr>Slide 1</vt:lpstr>
      <vt:lpstr>Members</vt:lpstr>
      <vt:lpstr>Outline</vt:lpstr>
      <vt:lpstr>Background</vt:lpstr>
      <vt:lpstr>Background</vt:lpstr>
      <vt:lpstr>Background</vt:lpstr>
      <vt:lpstr>Background</vt:lpstr>
      <vt:lpstr>Timeline</vt:lpstr>
      <vt:lpstr>Timeline</vt:lpstr>
      <vt:lpstr>Software System Specification</vt:lpstr>
      <vt:lpstr>Software System Specification</vt:lpstr>
      <vt:lpstr>Feasibility Study</vt:lpstr>
      <vt:lpstr>Feasibility Study</vt:lpstr>
      <vt:lpstr>Feasibility Study</vt:lpstr>
      <vt:lpstr>Software Project Plan</vt:lpstr>
      <vt:lpstr>Software Project Plan</vt:lpstr>
      <vt:lpstr>Software Project Plan</vt:lpstr>
      <vt:lpstr>Software Requirements Specification</vt:lpstr>
      <vt:lpstr>Software Requirements Specification</vt:lpstr>
      <vt:lpstr>Software Design Specification</vt:lpstr>
      <vt:lpstr>Software Design Specification</vt:lpstr>
      <vt:lpstr>Software Design Specification</vt:lpstr>
      <vt:lpstr>Software Verification and Validation Plan</vt:lpstr>
      <vt:lpstr>Software Verification and Validation Plan</vt:lpstr>
      <vt:lpstr>Summary</vt:lpstr>
      <vt:lpstr>Summary</vt:lpstr>
      <vt:lpstr>Summary</vt:lpstr>
      <vt:lpstr>Summary</vt:lpstr>
      <vt:lpstr>References</vt:lpstr>
      <vt:lpstr>References</vt:lpstr>
      <vt:lpstr>Slide 31</vt:lpstr>
    </vt:vector>
  </TitlesOfParts>
  <Company>PresentationPoint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</dc:creator>
  <cp:lastModifiedBy>Chris Hollis</cp:lastModifiedBy>
  <cp:revision>551</cp:revision>
  <cp:lastPrinted>2005-03-15T07:48:11Z</cp:lastPrinted>
  <dcterms:created xsi:type="dcterms:W3CDTF">2004-11-16T16:03:16Z</dcterms:created>
  <dcterms:modified xsi:type="dcterms:W3CDTF">2008-05-02T01:43:15Z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