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0"/>
  </p:notesMasterIdLst>
  <p:sldIdLst>
    <p:sldId id="256" r:id="rId2"/>
    <p:sldId id="309" r:id="rId3"/>
    <p:sldId id="318" r:id="rId4"/>
    <p:sldId id="319" r:id="rId5"/>
    <p:sldId id="311" r:id="rId6"/>
    <p:sldId id="312" r:id="rId7"/>
    <p:sldId id="313" r:id="rId8"/>
    <p:sldId id="317" r:id="rId9"/>
  </p:sldIdLst>
  <p:sldSz cx="9144000" cy="5143500" type="screen16x9"/>
  <p:notesSz cx="6858000" cy="9144000"/>
  <p:embeddedFontLst>
    <p:embeddedFont>
      <p:font typeface="Book Antiqua" panose="02040602050305030304" pitchFamily="18" charset="0"/>
      <p:regular r:id="rId11"/>
      <p:bold r:id="rId12"/>
      <p:italic r:id="rId13"/>
      <p:boldItalic r:id="rId14"/>
    </p:embeddedFont>
    <p:embeddedFont>
      <p:font typeface="Century Schoolbook" panose="02040604050505020304" pitchFamily="18" charset="0"/>
      <p:regular r:id="rId15"/>
      <p:bold r:id="rId16"/>
      <p:italic r:id="rId17"/>
      <p:boldItalic r:id="rId18"/>
    </p:embeddedFont>
    <p:embeddedFont>
      <p:font typeface="Footlight MT Light" panose="0204060206030A020304" pitchFamily="18" charset="0"/>
      <p:regular r:id="rId19"/>
    </p:embeddedFont>
    <p:embeddedFont>
      <p:font typeface="Kanit" panose="020B0604020202020204" charset="-34"/>
      <p:regular r:id="rId20"/>
      <p:bold r:id="rId21"/>
      <p:italic r:id="rId22"/>
      <p:boldItalic r:id="rId23"/>
    </p:embeddedFont>
    <p:embeddedFont>
      <p:font typeface="Lexend"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DB86B-F53E-443C-AC07-C9C72CEC31B5}">
  <a:tblStyle styleId="{A21DB86B-F53E-443C-AC07-C9C72CEC31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rot="-1378782">
            <a:off x="3793172" y="3769715"/>
            <a:ext cx="8537349" cy="3083625"/>
          </a:xfrm>
          <a:custGeom>
            <a:avLst/>
            <a:gdLst/>
            <a:ahLst/>
            <a:cxnLst/>
            <a:rect l="l" t="t" r="r" b="b"/>
            <a:pathLst>
              <a:path w="86854" h="31371" extrusionOk="0">
                <a:moveTo>
                  <a:pt x="16920" y="1"/>
                </a:moveTo>
                <a:cubicBezTo>
                  <a:pt x="15409" y="1"/>
                  <a:pt x="13894" y="151"/>
                  <a:pt x="12412" y="428"/>
                </a:cubicBezTo>
                <a:cubicBezTo>
                  <a:pt x="8045" y="1244"/>
                  <a:pt x="3920" y="3104"/>
                  <a:pt x="0" y="5257"/>
                </a:cubicBezTo>
                <a:cubicBezTo>
                  <a:pt x="211" y="10120"/>
                  <a:pt x="216" y="16502"/>
                  <a:pt x="100" y="21368"/>
                </a:cubicBezTo>
                <a:cubicBezTo>
                  <a:pt x="1469" y="20883"/>
                  <a:pt x="2894" y="20674"/>
                  <a:pt x="4337" y="20674"/>
                </a:cubicBezTo>
                <a:cubicBezTo>
                  <a:pt x="7688" y="20674"/>
                  <a:pt x="11139" y="21797"/>
                  <a:pt x="14224" y="23178"/>
                </a:cubicBezTo>
                <a:cubicBezTo>
                  <a:pt x="18637" y="25152"/>
                  <a:pt x="22737" y="27875"/>
                  <a:pt x="27292" y="29465"/>
                </a:cubicBezTo>
                <a:cubicBezTo>
                  <a:pt x="30664" y="30642"/>
                  <a:pt x="34165" y="31155"/>
                  <a:pt x="37695" y="31155"/>
                </a:cubicBezTo>
                <a:cubicBezTo>
                  <a:pt x="44259" y="31155"/>
                  <a:pt x="50925" y="29382"/>
                  <a:pt x="57056" y="26808"/>
                </a:cubicBezTo>
                <a:cubicBezTo>
                  <a:pt x="59381" y="25832"/>
                  <a:pt x="61675" y="24740"/>
                  <a:pt x="64105" y="24095"/>
                </a:cubicBezTo>
                <a:cubicBezTo>
                  <a:pt x="64835" y="23901"/>
                  <a:pt x="65638" y="23782"/>
                  <a:pt x="66426" y="23782"/>
                </a:cubicBezTo>
                <a:cubicBezTo>
                  <a:pt x="68107" y="23782"/>
                  <a:pt x="69718" y="24323"/>
                  <a:pt x="70408" y="25826"/>
                </a:cubicBezTo>
                <a:cubicBezTo>
                  <a:pt x="71069" y="27271"/>
                  <a:pt x="70605" y="29167"/>
                  <a:pt x="71574" y="30412"/>
                </a:cubicBezTo>
                <a:cubicBezTo>
                  <a:pt x="72080" y="31061"/>
                  <a:pt x="72893" y="31371"/>
                  <a:pt x="73708" y="31371"/>
                </a:cubicBezTo>
                <a:cubicBezTo>
                  <a:pt x="73976" y="31371"/>
                  <a:pt x="74244" y="31337"/>
                  <a:pt x="74501" y="31272"/>
                </a:cubicBezTo>
                <a:cubicBezTo>
                  <a:pt x="75541" y="31006"/>
                  <a:pt x="76426" y="30297"/>
                  <a:pt x="77170" y="29500"/>
                </a:cubicBezTo>
                <a:cubicBezTo>
                  <a:pt x="80514" y="25919"/>
                  <a:pt x="81946" y="20092"/>
                  <a:pt x="86470" y="18393"/>
                </a:cubicBezTo>
                <a:cubicBezTo>
                  <a:pt x="86666" y="16112"/>
                  <a:pt x="86658" y="12451"/>
                  <a:pt x="86853" y="10170"/>
                </a:cubicBezTo>
                <a:cubicBezTo>
                  <a:pt x="85568" y="9814"/>
                  <a:pt x="84268" y="9657"/>
                  <a:pt x="82963" y="9657"/>
                </a:cubicBezTo>
                <a:cubicBezTo>
                  <a:pt x="78678" y="9657"/>
                  <a:pt x="74348" y="11348"/>
                  <a:pt x="70382" y="13239"/>
                </a:cubicBezTo>
                <a:cubicBezTo>
                  <a:pt x="67653" y="14540"/>
                  <a:pt x="64720" y="15975"/>
                  <a:pt x="61799" y="15975"/>
                </a:cubicBezTo>
                <a:cubicBezTo>
                  <a:pt x="61073" y="15975"/>
                  <a:pt x="60347" y="15886"/>
                  <a:pt x="59625" y="15684"/>
                </a:cubicBezTo>
                <a:cubicBezTo>
                  <a:pt x="58816" y="15458"/>
                  <a:pt x="58014" y="15068"/>
                  <a:pt x="57497" y="14387"/>
                </a:cubicBezTo>
                <a:cubicBezTo>
                  <a:pt x="56070" y="12504"/>
                  <a:pt x="57405" y="9428"/>
                  <a:pt x="56025" y="7508"/>
                </a:cubicBezTo>
                <a:cubicBezTo>
                  <a:pt x="55406" y="6645"/>
                  <a:pt x="54419" y="6288"/>
                  <a:pt x="53373" y="6288"/>
                </a:cubicBezTo>
                <a:cubicBezTo>
                  <a:pt x="52460" y="6288"/>
                  <a:pt x="51502" y="6560"/>
                  <a:pt x="50705" y="7005"/>
                </a:cubicBezTo>
                <a:cubicBezTo>
                  <a:pt x="48993" y="7959"/>
                  <a:pt x="47628" y="9504"/>
                  <a:pt x="45870" y="10365"/>
                </a:cubicBezTo>
                <a:cubicBezTo>
                  <a:pt x="44771" y="10903"/>
                  <a:pt x="43601" y="11136"/>
                  <a:pt x="42412" y="11136"/>
                </a:cubicBezTo>
                <a:cubicBezTo>
                  <a:pt x="39840" y="11136"/>
                  <a:pt x="37179" y="10045"/>
                  <a:pt x="34956" y="8592"/>
                </a:cubicBezTo>
                <a:cubicBezTo>
                  <a:pt x="31703" y="6467"/>
                  <a:pt x="28904" y="3596"/>
                  <a:pt x="25434" y="1878"/>
                </a:cubicBezTo>
                <a:cubicBezTo>
                  <a:pt x="22789" y="570"/>
                  <a:pt x="19862" y="1"/>
                  <a:pt x="16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4225632">
            <a:off x="7027051" y="-790669"/>
            <a:ext cx="3141096" cy="2346550"/>
          </a:xfrm>
          <a:custGeom>
            <a:avLst/>
            <a:gdLst/>
            <a:ahLst/>
            <a:cxnLst/>
            <a:rect l="l" t="t" r="r" b="b"/>
            <a:pathLst>
              <a:path w="19225" h="14362" extrusionOk="0">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346041" y="882859"/>
            <a:ext cx="1409030" cy="1110017"/>
          </a:xfrm>
          <a:custGeom>
            <a:avLst/>
            <a:gdLst/>
            <a:ahLst/>
            <a:cxnLst/>
            <a:rect l="l" t="t" r="r" b="b"/>
            <a:pathLst>
              <a:path w="10157" h="8002" extrusionOk="0">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770916">
            <a:off x="-2395962" y="527292"/>
            <a:ext cx="4359292" cy="2029991"/>
          </a:xfrm>
          <a:custGeom>
            <a:avLst/>
            <a:gdLst/>
            <a:ahLst/>
            <a:cxnLst/>
            <a:rect l="l" t="t" r="r" b="b"/>
            <a:pathLst>
              <a:path w="32435" h="15104" extrusionOk="0">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9975" y="4465225"/>
            <a:ext cx="562478" cy="509672"/>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776853" y="4037659"/>
            <a:ext cx="1587042" cy="1301670"/>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100000">
            <a:off x="868" y="117796"/>
            <a:ext cx="1060224" cy="1267987"/>
          </a:xfrm>
          <a:custGeom>
            <a:avLst/>
            <a:gdLst/>
            <a:ahLst/>
            <a:cxnLst/>
            <a:rect l="l" t="t" r="r" b="b"/>
            <a:pathLst>
              <a:path w="9063" h="10839" extrusionOk="0">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377127">
            <a:off x="2373557" y="-1979512"/>
            <a:ext cx="3093159" cy="2310766"/>
          </a:xfrm>
          <a:custGeom>
            <a:avLst/>
            <a:gdLst/>
            <a:ahLst/>
            <a:cxnLst/>
            <a:rect l="l" t="t" r="r" b="b"/>
            <a:pathLst>
              <a:path w="19225" h="14362" extrusionOk="0">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4379375" y="1024042"/>
            <a:ext cx="3424500" cy="27045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1"/>
              </a:buClr>
              <a:buSzPts val="5200"/>
              <a:buNone/>
              <a:defRPr sz="8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2455500" y="3776925"/>
            <a:ext cx="4233000" cy="409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3"/>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233500"/>
            <a:ext cx="7704000" cy="50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4" name="Google Shape;34;p4"/>
          <p:cNvSpPr/>
          <p:nvPr/>
        </p:nvSpPr>
        <p:spPr>
          <a:xfrm>
            <a:off x="6526800" y="4763255"/>
            <a:ext cx="1842048" cy="1451183"/>
          </a:xfrm>
          <a:custGeom>
            <a:avLst/>
            <a:gdLst/>
            <a:ahLst/>
            <a:cxnLst/>
            <a:rect l="l" t="t" r="r" b="b"/>
            <a:pathLst>
              <a:path w="10157" h="8002" extrusionOk="0">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8573448">
            <a:off x="401650" y="4448169"/>
            <a:ext cx="1005426" cy="1210199"/>
          </a:xfrm>
          <a:custGeom>
            <a:avLst/>
            <a:gdLst/>
            <a:ahLst/>
            <a:cxnLst/>
            <a:rect l="l" t="t" r="r" b="b"/>
            <a:pathLst>
              <a:path w="3442" h="4143" extrusionOk="0">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475301" y="1012395"/>
            <a:ext cx="876868" cy="719156"/>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7627597">
            <a:off x="8385159" y="-399033"/>
            <a:ext cx="1097519" cy="1416751"/>
          </a:xfrm>
          <a:custGeom>
            <a:avLst/>
            <a:gdLst/>
            <a:ahLst/>
            <a:cxnLst/>
            <a:rect l="l" t="t" r="r" b="b"/>
            <a:pathLst>
              <a:path w="8650" h="11166" extrusionOk="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4911610">
            <a:off x="2506027" y="-563756"/>
            <a:ext cx="876873" cy="719160"/>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720000" y="445025"/>
            <a:ext cx="672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17"/>
          <p:cNvSpPr txBox="1">
            <a:spLocks noGrp="1"/>
          </p:cNvSpPr>
          <p:nvPr>
            <p:ph type="subTitle" idx="1"/>
          </p:nvPr>
        </p:nvSpPr>
        <p:spPr>
          <a:xfrm>
            <a:off x="720000" y="1260675"/>
            <a:ext cx="3852000" cy="309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93" name="Google Shape;193;p17"/>
          <p:cNvSpPr/>
          <p:nvPr/>
        </p:nvSpPr>
        <p:spPr>
          <a:xfrm>
            <a:off x="7939450" y="-193125"/>
            <a:ext cx="1162385" cy="728131"/>
          </a:xfrm>
          <a:custGeom>
            <a:avLst/>
            <a:gdLst/>
            <a:ahLst/>
            <a:cxnLst/>
            <a:rect l="l" t="t" r="r" b="b"/>
            <a:pathLst>
              <a:path w="13108" h="8211" extrusionOk="0">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4231125" y="-327525"/>
            <a:ext cx="828248" cy="996930"/>
          </a:xfrm>
          <a:custGeom>
            <a:avLst/>
            <a:gdLst/>
            <a:ahLst/>
            <a:cxnLst/>
            <a:rect l="l" t="t" r="r" b="b"/>
            <a:pathLst>
              <a:path w="3442" h="4143" extrusionOk="0">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4023125" y="4390122"/>
            <a:ext cx="754776" cy="683954"/>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rot="4915290">
            <a:off x="7507302" y="4482522"/>
            <a:ext cx="1407850" cy="1154623"/>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455625" y="4608493"/>
            <a:ext cx="754767" cy="902672"/>
          </a:xfrm>
          <a:custGeom>
            <a:avLst/>
            <a:gdLst/>
            <a:ahLst/>
            <a:cxnLst/>
            <a:rect l="l" t="t" r="r" b="b"/>
            <a:pathLst>
              <a:path w="9063" h="10839" extrusionOk="0">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7"/>
          <p:cNvGrpSpPr/>
          <p:nvPr/>
        </p:nvGrpSpPr>
        <p:grpSpPr>
          <a:xfrm rot="-1189199">
            <a:off x="-585268" y="-137687"/>
            <a:ext cx="699804" cy="2134195"/>
            <a:chOff x="4964550" y="3329725"/>
            <a:chExt cx="311350" cy="949525"/>
          </a:xfrm>
        </p:grpSpPr>
        <p:sp>
          <p:nvSpPr>
            <p:cNvPr id="199" name="Google Shape;199;p17"/>
            <p:cNvSpPr/>
            <p:nvPr/>
          </p:nvSpPr>
          <p:spPr>
            <a:xfrm>
              <a:off x="4964550" y="3518275"/>
              <a:ext cx="101600" cy="101600"/>
            </a:xfrm>
            <a:custGeom>
              <a:avLst/>
              <a:gdLst/>
              <a:ahLst/>
              <a:cxnLst/>
              <a:rect l="l" t="t" r="r" b="b"/>
              <a:pathLst>
                <a:path w="4064" h="4064" extrusionOk="0">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4968275" y="3413275"/>
              <a:ext cx="76200" cy="76200"/>
            </a:xfrm>
            <a:custGeom>
              <a:avLst/>
              <a:gdLst/>
              <a:ahLst/>
              <a:cxnLst/>
              <a:rect l="l" t="t" r="r" b="b"/>
              <a:pathLst>
                <a:path w="3048" h="3048" extrusionOk="0">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015350" y="3646500"/>
              <a:ext cx="76175" cy="76200"/>
            </a:xfrm>
            <a:custGeom>
              <a:avLst/>
              <a:gdLst/>
              <a:ahLst/>
              <a:cxnLst/>
              <a:rect l="l" t="t" r="r" b="b"/>
              <a:pathLst>
                <a:path w="3047" h="3048" extrusionOk="0">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5075000" y="3738200"/>
              <a:ext cx="76200" cy="76200"/>
            </a:xfrm>
            <a:custGeom>
              <a:avLst/>
              <a:gdLst/>
              <a:ahLst/>
              <a:cxnLst/>
              <a:rect l="l" t="t" r="r" b="b"/>
              <a:pathLst>
                <a:path w="3048" h="3048" extrusionOk="0">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5145975" y="3835775"/>
              <a:ext cx="59250" cy="59250"/>
            </a:xfrm>
            <a:custGeom>
              <a:avLst/>
              <a:gdLst/>
              <a:ahLst/>
              <a:cxnLst/>
              <a:rect l="l" t="t" r="r" b="b"/>
              <a:pathLst>
                <a:path w="2370" h="2370" extrusionOk="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5187050" y="3913225"/>
              <a:ext cx="59300" cy="59275"/>
            </a:xfrm>
            <a:custGeom>
              <a:avLst/>
              <a:gdLst/>
              <a:ahLst/>
              <a:cxnLst/>
              <a:rect l="l" t="t" r="r" b="b"/>
              <a:pathLst>
                <a:path w="2372" h="2371" extrusionOk="0">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5225125" y="4005375"/>
              <a:ext cx="42375" cy="42325"/>
            </a:xfrm>
            <a:custGeom>
              <a:avLst/>
              <a:gdLst/>
              <a:ahLst/>
              <a:cxnLst/>
              <a:rect l="l" t="t" r="r" b="b"/>
              <a:pathLst>
                <a:path w="1695" h="1693" extrusionOk="0">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5233550" y="4080125"/>
              <a:ext cx="42350" cy="42325"/>
            </a:xfrm>
            <a:custGeom>
              <a:avLst/>
              <a:gdLst/>
              <a:ahLst/>
              <a:cxnLst/>
              <a:rect l="l" t="t" r="r" b="b"/>
              <a:pathLst>
                <a:path w="1694" h="1693" extrusionOk="0">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5229800" y="4160375"/>
              <a:ext cx="42325" cy="42325"/>
            </a:xfrm>
            <a:custGeom>
              <a:avLst/>
              <a:gdLst/>
              <a:ahLst/>
              <a:cxnLst/>
              <a:rect l="l" t="t" r="r" b="b"/>
              <a:pathLst>
                <a:path w="1693" h="1693" extrusionOk="0">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5212400" y="4236900"/>
              <a:ext cx="42350" cy="42350"/>
            </a:xfrm>
            <a:custGeom>
              <a:avLst/>
              <a:gdLst/>
              <a:ahLst/>
              <a:cxnLst/>
              <a:rect l="l" t="t" r="r" b="b"/>
              <a:pathLst>
                <a:path w="1694" h="1694" extrusionOk="0">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4992175" y="3329725"/>
              <a:ext cx="59250" cy="59250"/>
            </a:xfrm>
            <a:custGeom>
              <a:avLst/>
              <a:gdLst/>
              <a:ahLst/>
              <a:cxnLst/>
              <a:rect l="l" t="t" r="r" b="b"/>
              <a:pathLst>
                <a:path w="2370" h="2370" extrusionOk="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0">
  <p:cSld name="CUSTOM_4_1_1_1_1_1_1_1_1_1_1_1_1">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720000" y="445025"/>
            <a:ext cx="672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1" name="Google Shape;321;p29"/>
          <p:cNvSpPr/>
          <p:nvPr/>
        </p:nvSpPr>
        <p:spPr>
          <a:xfrm rot="-2899297">
            <a:off x="5139919" y="4597258"/>
            <a:ext cx="1081491" cy="1522067"/>
          </a:xfrm>
          <a:custGeom>
            <a:avLst/>
            <a:gdLst/>
            <a:ahLst/>
            <a:cxnLst/>
            <a:rect l="l" t="t" r="r" b="b"/>
            <a:pathLst>
              <a:path w="8864" h="12475" extrusionOk="0">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6286467">
            <a:off x="-1055054" y="-318718"/>
            <a:ext cx="2179251" cy="1397073"/>
          </a:xfrm>
          <a:custGeom>
            <a:avLst/>
            <a:gdLst/>
            <a:ahLst/>
            <a:cxnLst/>
            <a:rect l="l" t="t" r="r" b="b"/>
            <a:pathLst>
              <a:path w="29494" h="18908" extrusionOk="0">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8159450" y="-203325"/>
            <a:ext cx="1043298" cy="1346759"/>
          </a:xfrm>
          <a:custGeom>
            <a:avLst/>
            <a:gdLst/>
            <a:ahLst/>
            <a:cxnLst/>
            <a:rect l="l" t="t" r="r" b="b"/>
            <a:pathLst>
              <a:path w="8650" h="11166" extrusionOk="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419097" y="4758100"/>
            <a:ext cx="1121240" cy="1056263"/>
          </a:xfrm>
          <a:custGeom>
            <a:avLst/>
            <a:gdLst/>
            <a:ahLst/>
            <a:cxnLst/>
            <a:rect l="l" t="t" r="r" b="b"/>
            <a:pathLst>
              <a:path w="11665" h="10989" extrusionOk="0">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69500" y="4204750"/>
            <a:ext cx="345605" cy="313176"/>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8723325" y="3977250"/>
            <a:ext cx="936631" cy="768170"/>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16"/>
        <p:cNvGrpSpPr/>
        <p:nvPr/>
      </p:nvGrpSpPr>
      <p:grpSpPr>
        <a:xfrm>
          <a:off x="0" y="0"/>
          <a:ext cx="0" cy="0"/>
          <a:chOff x="0" y="0"/>
          <a:chExt cx="0" cy="0"/>
        </a:xfrm>
      </p:grpSpPr>
      <p:sp>
        <p:nvSpPr>
          <p:cNvPr id="517" name="Google Shape;517;p39"/>
          <p:cNvSpPr/>
          <p:nvPr/>
        </p:nvSpPr>
        <p:spPr>
          <a:xfrm rot="-7239386">
            <a:off x="4351472" y="4344023"/>
            <a:ext cx="814797" cy="1146727"/>
          </a:xfrm>
          <a:custGeom>
            <a:avLst/>
            <a:gdLst/>
            <a:ahLst/>
            <a:cxnLst/>
            <a:rect l="l" t="t" r="r" b="b"/>
            <a:pathLst>
              <a:path w="8864" h="12475" extrusionOk="0">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1528587" y="-186411"/>
            <a:ext cx="3196189" cy="1583931"/>
          </a:xfrm>
          <a:custGeom>
            <a:avLst/>
            <a:gdLst/>
            <a:ahLst/>
            <a:cxnLst/>
            <a:rect l="l" t="t" r="r" b="b"/>
            <a:pathLst>
              <a:path w="40055" h="19850" extrusionOk="0">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rot="-6925004">
            <a:off x="6745162" y="3135047"/>
            <a:ext cx="2281412" cy="3229889"/>
          </a:xfrm>
          <a:custGeom>
            <a:avLst/>
            <a:gdLst/>
            <a:ahLst/>
            <a:cxnLst/>
            <a:rect l="l" t="t" r="r" b="b"/>
            <a:pathLst>
              <a:path w="27190" h="38494" extrusionOk="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978000" y="-140900"/>
            <a:ext cx="630625" cy="606451"/>
          </a:xfrm>
          <a:custGeom>
            <a:avLst/>
            <a:gdLst/>
            <a:ahLst/>
            <a:cxnLst/>
            <a:rect l="l" t="t" r="r" b="b"/>
            <a:pathLst>
              <a:path w="4826" h="4641" extrusionOk="0">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rot="-7965562">
            <a:off x="1334076" y="4389092"/>
            <a:ext cx="2589823" cy="1660283"/>
          </a:xfrm>
          <a:custGeom>
            <a:avLst/>
            <a:gdLst/>
            <a:ahLst/>
            <a:cxnLst/>
            <a:rect l="l" t="t" r="r" b="b"/>
            <a:pathLst>
              <a:path w="29494" h="18908" extrusionOk="0">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378700" y="-535601"/>
            <a:ext cx="2373294" cy="2282328"/>
          </a:xfrm>
          <a:custGeom>
            <a:avLst/>
            <a:gdLst/>
            <a:ahLst/>
            <a:cxnLst/>
            <a:rect l="l" t="t" r="r" b="b"/>
            <a:pathLst>
              <a:path w="4826" h="4641" extrusionOk="0">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rot="-2700000">
            <a:off x="223601" y="2253581"/>
            <a:ext cx="1111029" cy="1563638"/>
          </a:xfrm>
          <a:custGeom>
            <a:avLst/>
            <a:gdLst/>
            <a:ahLst/>
            <a:cxnLst/>
            <a:rect l="l" t="t" r="r" b="b"/>
            <a:pathLst>
              <a:path w="8864" h="12475" extrusionOk="0">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rot="-7965562">
            <a:off x="1861339" y="-1565908"/>
            <a:ext cx="2589823" cy="1660283"/>
          </a:xfrm>
          <a:custGeom>
            <a:avLst/>
            <a:gdLst/>
            <a:ahLst/>
            <a:cxnLst/>
            <a:rect l="l" t="t" r="r" b="b"/>
            <a:pathLst>
              <a:path w="29494" h="18908" extrusionOk="0">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25"/>
        <p:cNvGrpSpPr/>
        <p:nvPr/>
      </p:nvGrpSpPr>
      <p:grpSpPr>
        <a:xfrm>
          <a:off x="0" y="0"/>
          <a:ext cx="0" cy="0"/>
          <a:chOff x="0" y="0"/>
          <a:chExt cx="0" cy="0"/>
        </a:xfrm>
      </p:grpSpPr>
      <p:sp>
        <p:nvSpPr>
          <p:cNvPr id="526" name="Google Shape;526;p40"/>
          <p:cNvSpPr/>
          <p:nvPr/>
        </p:nvSpPr>
        <p:spPr>
          <a:xfrm rot="-3274023">
            <a:off x="-38550" y="3762225"/>
            <a:ext cx="1926496" cy="2318847"/>
          </a:xfrm>
          <a:custGeom>
            <a:avLst/>
            <a:gdLst/>
            <a:ahLst/>
            <a:cxnLst/>
            <a:rect l="l" t="t" r="r" b="b"/>
            <a:pathLst>
              <a:path w="3442" h="4143" extrusionOk="0">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rot="10544354">
            <a:off x="1130192" y="-434428"/>
            <a:ext cx="1452508" cy="1191249"/>
          </a:xfrm>
          <a:custGeom>
            <a:avLst/>
            <a:gdLst/>
            <a:ahLst/>
            <a:cxnLst/>
            <a:rect l="l" t="t" r="r" b="b"/>
            <a:pathLst>
              <a:path w="6911" h="5668" extrusionOk="0">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rot="1206729">
            <a:off x="7697479" y="-23881"/>
            <a:ext cx="2343159" cy="1467743"/>
          </a:xfrm>
          <a:custGeom>
            <a:avLst/>
            <a:gdLst/>
            <a:ahLst/>
            <a:cxnLst/>
            <a:rect l="l" t="t" r="r" b="b"/>
            <a:pathLst>
              <a:path w="13108" h="8211" extrusionOk="0">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2858925" y="4773775"/>
            <a:ext cx="644522" cy="584053"/>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7536568" y="2338611"/>
            <a:ext cx="2664998" cy="3187235"/>
          </a:xfrm>
          <a:custGeom>
            <a:avLst/>
            <a:gdLst/>
            <a:ahLst/>
            <a:cxnLst/>
            <a:rect l="l" t="t" r="r" b="b"/>
            <a:pathLst>
              <a:path w="9063" h="10839" extrusionOk="0">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rot="8577672">
            <a:off x="-752295" y="1237567"/>
            <a:ext cx="1590426" cy="1624881"/>
          </a:xfrm>
          <a:custGeom>
            <a:avLst/>
            <a:gdLst/>
            <a:ahLst/>
            <a:cxnLst/>
            <a:rect l="l" t="t" r="r" b="b"/>
            <a:pathLst>
              <a:path w="18279" h="18675" extrusionOk="0">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4820600" y="-316402"/>
            <a:ext cx="1375537" cy="1295878"/>
          </a:xfrm>
          <a:custGeom>
            <a:avLst/>
            <a:gdLst/>
            <a:ahLst/>
            <a:cxnLst/>
            <a:rect l="l" t="t" r="r" b="b"/>
            <a:pathLst>
              <a:path w="11665" h="10989" extrusionOk="0">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4895352" y="4393748"/>
            <a:ext cx="1249322" cy="1132102"/>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Kanit"/>
              <a:buNone/>
              <a:defRPr sz="3500" b="1">
                <a:solidFill>
                  <a:schemeClr val="lt1"/>
                </a:solidFill>
                <a:latin typeface="Kanit"/>
                <a:ea typeface="Kanit"/>
                <a:cs typeface="Kanit"/>
                <a:sym typeface="Kanit"/>
              </a:defRPr>
            </a:lvl1pPr>
            <a:lvl2pPr lvl="1"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2pPr>
            <a:lvl3pPr lvl="2"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3pPr>
            <a:lvl4pPr lvl="3"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4pPr>
            <a:lvl5pPr lvl="4"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5pPr>
            <a:lvl6pPr lvl="5"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6pPr>
            <a:lvl7pPr lvl="6"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7pPr>
            <a:lvl8pPr lvl="7"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8pPr>
            <a:lvl9pPr lvl="8"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marL="914400" lvl="1"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marL="1371600" lvl="2"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marL="1828800" lvl="3"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marL="2286000" lvl="4"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marL="2743200" lvl="5"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marL="3200400" lvl="6"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marL="3657600" lvl="7"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marL="4114800" lvl="8" indent="-3175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3" r:id="rId3"/>
    <p:sldLayoutId id="2147483675" r:id="rId4"/>
    <p:sldLayoutId id="2147483685" r:id="rId5"/>
    <p:sldLayoutId id="214748368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43"/>
        <p:cNvGrpSpPr/>
        <p:nvPr/>
      </p:nvGrpSpPr>
      <p:grpSpPr>
        <a:xfrm>
          <a:off x="0" y="0"/>
          <a:ext cx="0" cy="0"/>
          <a:chOff x="0" y="0"/>
          <a:chExt cx="0" cy="0"/>
        </a:xfrm>
      </p:grpSpPr>
      <p:sp>
        <p:nvSpPr>
          <p:cNvPr id="545" name="Google Shape;545;p44"/>
          <p:cNvSpPr txBox="1">
            <a:spLocks noGrp="1"/>
          </p:cNvSpPr>
          <p:nvPr>
            <p:ph type="ctrTitle"/>
          </p:nvPr>
        </p:nvSpPr>
        <p:spPr>
          <a:xfrm>
            <a:off x="1160506" y="89994"/>
            <a:ext cx="7117646" cy="1178974"/>
          </a:xfrm>
          <a:prstGeom prst="rect">
            <a:avLst/>
          </a:prstGeom>
        </p:spPr>
        <p:txBody>
          <a:bodyPr spcFirstLastPara="1" wrap="square" lIns="91425" tIns="91425" rIns="91425" bIns="91425" anchor="t" anchorCtr="0">
            <a:noAutofit/>
          </a:bodyPr>
          <a:lstStyle/>
          <a:p>
            <a:pPr algn="ctr"/>
            <a:r>
              <a:rPr lang="en" sz="3200" b="1" dirty="0">
                <a:latin typeface="Footlight MT Light" panose="0204060206030A020304" pitchFamily="18" charset="0"/>
                <a:cs typeface="Arial"/>
                <a:sym typeface="Arial"/>
              </a:rPr>
              <a:t>Robotic Operating  System</a:t>
            </a:r>
            <a:br>
              <a:rPr lang="en" sz="3200" b="1" dirty="0">
                <a:latin typeface="Footlight MT Light" panose="0204060206030A020304" pitchFamily="18" charset="0"/>
                <a:cs typeface="Arial"/>
                <a:sym typeface="Arial"/>
              </a:rPr>
            </a:br>
            <a:r>
              <a:rPr lang="en" sz="3200" b="1" dirty="0">
                <a:latin typeface="Footlight MT Light" panose="0204060206030A020304" pitchFamily="18" charset="0"/>
                <a:cs typeface="Arial"/>
                <a:sym typeface="Arial"/>
              </a:rPr>
              <a:t>&amp;  Robot  Simulation </a:t>
            </a:r>
            <a:endParaRPr lang="en-US" sz="3200" dirty="0"/>
          </a:p>
        </p:txBody>
      </p:sp>
      <p:sp>
        <p:nvSpPr>
          <p:cNvPr id="546" name="Google Shape;546;p44"/>
          <p:cNvSpPr txBox="1">
            <a:spLocks noGrp="1"/>
          </p:cNvSpPr>
          <p:nvPr>
            <p:ph type="subTitle" idx="1"/>
          </p:nvPr>
        </p:nvSpPr>
        <p:spPr>
          <a:xfrm>
            <a:off x="2455500" y="3776925"/>
            <a:ext cx="4233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your presentation begins</a:t>
            </a:r>
            <a:endParaRPr dirty="0"/>
          </a:p>
        </p:txBody>
      </p:sp>
      <p:sp>
        <p:nvSpPr>
          <p:cNvPr id="652" name="Google Shape;652;p44"/>
          <p:cNvSpPr/>
          <p:nvPr/>
        </p:nvSpPr>
        <p:spPr>
          <a:xfrm>
            <a:off x="3368754" y="4484609"/>
            <a:ext cx="263576" cy="238844"/>
          </a:xfrm>
          <a:custGeom>
            <a:avLst/>
            <a:gdLst/>
            <a:ahLst/>
            <a:cxnLst/>
            <a:rect l="l" t="t" r="r" b="b"/>
            <a:pathLst>
              <a:path w="3048" h="2762" extrusionOk="0">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rot="-9049458" flipH="1">
            <a:off x="1111724" y="3498642"/>
            <a:ext cx="173198" cy="208472"/>
          </a:xfrm>
          <a:custGeom>
            <a:avLst/>
            <a:gdLst/>
            <a:ahLst/>
            <a:cxnLst/>
            <a:rect l="l" t="t" r="r" b="b"/>
            <a:pathLst>
              <a:path w="3442" h="4143" extrusionOk="0">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rot="-8100000">
            <a:off x="1751998" y="3399693"/>
            <a:ext cx="112302" cy="105794"/>
          </a:xfrm>
          <a:custGeom>
            <a:avLst/>
            <a:gdLst/>
            <a:ahLst/>
            <a:cxnLst/>
            <a:rect l="l" t="t" r="r" b="b"/>
            <a:pathLst>
              <a:path w="11665" h="10989" extrusionOk="0">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rot="2569324">
            <a:off x="2680379" y="2586231"/>
            <a:ext cx="112321" cy="105812"/>
          </a:xfrm>
          <a:custGeom>
            <a:avLst/>
            <a:gdLst/>
            <a:ahLst/>
            <a:cxnLst/>
            <a:rect l="l" t="t" r="r" b="b"/>
            <a:pathLst>
              <a:path w="11665" h="10989" extrusionOk="0">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rot="-8100000">
            <a:off x="7967523" y="3468193"/>
            <a:ext cx="112302" cy="105794"/>
          </a:xfrm>
          <a:custGeom>
            <a:avLst/>
            <a:gdLst/>
            <a:ahLst/>
            <a:cxnLst/>
            <a:rect l="l" t="t" r="r" b="b"/>
            <a:pathLst>
              <a:path w="11665" h="10989" extrusionOk="0">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9D9352A-16D9-3503-42E0-4FC9CDE09840}"/>
              </a:ext>
            </a:extLst>
          </p:cNvPr>
          <p:cNvSpPr txBox="1"/>
          <p:nvPr/>
        </p:nvSpPr>
        <p:spPr>
          <a:xfrm>
            <a:off x="4731252" y="3521090"/>
            <a:ext cx="4861178" cy="1600438"/>
          </a:xfrm>
          <a:prstGeom prst="rect">
            <a:avLst/>
          </a:prstGeom>
          <a:noFill/>
        </p:spPr>
        <p:txBody>
          <a:bodyPr wrap="square" rtlCol="0">
            <a:spAutoFit/>
          </a:bodyPr>
          <a:lstStyle/>
          <a:p>
            <a:pPr>
              <a:lnSpc>
                <a:spcPct val="150000"/>
              </a:lnSpc>
            </a:pPr>
            <a:r>
              <a:rPr lang="en-US" sz="1400" dirty="0">
                <a:latin typeface="Book Antiqua" panose="02040602050305030304" pitchFamily="18" charset="0"/>
              </a:rPr>
              <a:t>Ramisetty Lakshmi Venkat - CB.EN.U4AIE21152</a:t>
            </a:r>
          </a:p>
          <a:p>
            <a:pPr>
              <a:lnSpc>
                <a:spcPct val="150000"/>
              </a:lnSpc>
            </a:pPr>
            <a:r>
              <a:rPr lang="en-US" sz="1400" dirty="0">
                <a:latin typeface="Book Antiqua" panose="02040602050305030304" pitchFamily="18" charset="0"/>
              </a:rPr>
              <a:t>Ashwin Devan -  CB.EN.U4AIE21104</a:t>
            </a:r>
          </a:p>
          <a:p>
            <a:pPr>
              <a:lnSpc>
                <a:spcPct val="150000"/>
              </a:lnSpc>
            </a:pPr>
            <a:r>
              <a:rPr lang="en-US" sz="1400" dirty="0">
                <a:latin typeface="Book Antiqua" panose="02040602050305030304" pitchFamily="18" charset="0"/>
              </a:rPr>
              <a:t>M Srinivasa Sai Kumar Reddy - CB.EN.U4AIE21128</a:t>
            </a:r>
          </a:p>
          <a:p>
            <a:pPr>
              <a:lnSpc>
                <a:spcPct val="150000"/>
              </a:lnSpc>
            </a:pPr>
            <a:r>
              <a:rPr lang="en-US" sz="1400" dirty="0">
                <a:latin typeface="Book Antiqua" panose="02040602050305030304" pitchFamily="18" charset="0"/>
              </a:rPr>
              <a:t>M Sai Rahul - CB.EN.U4AIE21130</a:t>
            </a:r>
          </a:p>
          <a:p>
            <a:endParaRPr lang="en-US" dirty="0"/>
          </a:p>
        </p:txBody>
      </p:sp>
      <p:sp>
        <p:nvSpPr>
          <p:cNvPr id="3" name="TextBox 2">
            <a:extLst>
              <a:ext uri="{FF2B5EF4-FFF2-40B4-BE49-F238E27FC236}">
                <a16:creationId xmlns:a16="http://schemas.microsoft.com/office/drawing/2014/main" id="{62735F65-4600-6952-74A0-6D2AB9BDCE0C}"/>
              </a:ext>
            </a:extLst>
          </p:cNvPr>
          <p:cNvSpPr txBox="1"/>
          <p:nvPr/>
        </p:nvSpPr>
        <p:spPr>
          <a:xfrm>
            <a:off x="1678280" y="3936637"/>
            <a:ext cx="2503511" cy="400110"/>
          </a:xfrm>
          <a:prstGeom prst="rect">
            <a:avLst/>
          </a:prstGeom>
          <a:noFill/>
        </p:spPr>
        <p:txBody>
          <a:bodyPr wrap="square" rtlCol="0">
            <a:spAutoFit/>
          </a:bodyPr>
          <a:lstStyle/>
          <a:p>
            <a:r>
              <a:rPr lang="en-US" sz="2000" b="1" dirty="0">
                <a:solidFill>
                  <a:schemeClr val="tx1">
                    <a:lumMod val="50000"/>
                  </a:schemeClr>
                </a:solidFill>
                <a:latin typeface="Footlight MT Light" panose="0204060206030A020304" pitchFamily="18" charset="0"/>
                <a:cs typeface="Arial"/>
              </a:rPr>
              <a:t>Batch B - Group 11</a:t>
            </a:r>
            <a:endParaRPr lang="en-US" sz="2000" dirty="0">
              <a:solidFill>
                <a:schemeClr val="tx1">
                  <a:lumMod val="50000"/>
                </a:schemeClr>
              </a:solidFill>
            </a:endParaRPr>
          </a:p>
        </p:txBody>
      </p:sp>
      <p:sp>
        <p:nvSpPr>
          <p:cNvPr id="4" name="TextBox 3">
            <a:extLst>
              <a:ext uri="{FF2B5EF4-FFF2-40B4-BE49-F238E27FC236}">
                <a16:creationId xmlns:a16="http://schemas.microsoft.com/office/drawing/2014/main" id="{C9DA7EA8-2FD4-DB56-4886-2CFC33C1A808}"/>
              </a:ext>
            </a:extLst>
          </p:cNvPr>
          <p:cNvSpPr txBox="1"/>
          <p:nvPr/>
        </p:nvSpPr>
        <p:spPr>
          <a:xfrm>
            <a:off x="3121647" y="1291054"/>
            <a:ext cx="3018144" cy="400110"/>
          </a:xfrm>
          <a:prstGeom prst="rect">
            <a:avLst/>
          </a:prstGeom>
          <a:noFill/>
        </p:spPr>
        <p:txBody>
          <a:bodyPr wrap="square" rtlCol="0">
            <a:spAutoFit/>
          </a:bodyPr>
          <a:lstStyle/>
          <a:p>
            <a:pPr algn="ctr"/>
            <a:r>
              <a:rPr lang="en-US" sz="2000" b="1" dirty="0">
                <a:latin typeface="+mj-lt"/>
              </a:rPr>
              <a:t>21AIE213 </a:t>
            </a:r>
          </a:p>
        </p:txBody>
      </p:sp>
      <p:sp>
        <p:nvSpPr>
          <p:cNvPr id="6" name="TextBox 5">
            <a:extLst>
              <a:ext uri="{FF2B5EF4-FFF2-40B4-BE49-F238E27FC236}">
                <a16:creationId xmlns:a16="http://schemas.microsoft.com/office/drawing/2014/main" id="{2BF8F5A9-6E01-9565-0D14-68A0D68878B9}"/>
              </a:ext>
            </a:extLst>
          </p:cNvPr>
          <p:cNvSpPr txBox="1"/>
          <p:nvPr/>
        </p:nvSpPr>
        <p:spPr>
          <a:xfrm>
            <a:off x="432222" y="2019136"/>
            <a:ext cx="7845930" cy="954107"/>
          </a:xfrm>
          <a:prstGeom prst="rect">
            <a:avLst/>
          </a:prstGeom>
          <a:noFill/>
        </p:spPr>
        <p:txBody>
          <a:bodyPr wrap="square">
            <a:spAutoFit/>
          </a:bodyPr>
          <a:lstStyle/>
          <a:p>
            <a:pPr algn="ctr"/>
            <a:r>
              <a:rPr lang="en-US" sz="2800" b="1" dirty="0">
                <a:solidFill>
                  <a:srgbClr val="FF0000"/>
                </a:solidFill>
                <a:latin typeface="Footlight MT Light" panose="0204060206030A020304" pitchFamily="18" charset="0"/>
                <a:cs typeface="Arial"/>
              </a:rPr>
              <a:t>Autonomous Mobile Robot Navigation in Complex Environments Integrated with Object Tracking </a:t>
            </a:r>
            <a:endParaRPr lang="en-US"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86FD7-1EC5-F6EA-2E10-CB227263A5A9}"/>
              </a:ext>
            </a:extLst>
          </p:cNvPr>
          <p:cNvSpPr txBox="1"/>
          <p:nvPr/>
        </p:nvSpPr>
        <p:spPr>
          <a:xfrm>
            <a:off x="514512" y="271364"/>
            <a:ext cx="3478061" cy="461665"/>
          </a:xfrm>
          <a:prstGeom prst="rect">
            <a:avLst/>
          </a:prstGeom>
          <a:noFill/>
        </p:spPr>
        <p:txBody>
          <a:bodyPr wrap="square" rtlCol="0">
            <a:spAutoFit/>
          </a:bodyPr>
          <a:lstStyle/>
          <a:p>
            <a:r>
              <a:rPr lang="en-US" sz="2400" b="1" dirty="0">
                <a:latin typeface="Century Schoolbook" panose="02040604050505020304" pitchFamily="18" charset="0"/>
              </a:rPr>
              <a:t>Robot Architecture:</a:t>
            </a:r>
          </a:p>
        </p:txBody>
      </p:sp>
      <p:sp>
        <p:nvSpPr>
          <p:cNvPr id="5" name="TextBox 4">
            <a:extLst>
              <a:ext uri="{FF2B5EF4-FFF2-40B4-BE49-F238E27FC236}">
                <a16:creationId xmlns:a16="http://schemas.microsoft.com/office/drawing/2014/main" id="{64DD7D82-8E55-AC63-9680-30B9452F3D62}"/>
              </a:ext>
            </a:extLst>
          </p:cNvPr>
          <p:cNvSpPr txBox="1"/>
          <p:nvPr/>
        </p:nvSpPr>
        <p:spPr>
          <a:xfrm>
            <a:off x="471639" y="805784"/>
            <a:ext cx="3110835" cy="646331"/>
          </a:xfrm>
          <a:prstGeom prst="rect">
            <a:avLst/>
          </a:prstGeom>
          <a:noFill/>
        </p:spPr>
        <p:txBody>
          <a:bodyPr wrap="square" rtlCol="0">
            <a:spAutoFit/>
          </a:bodyPr>
          <a:lstStyle/>
          <a:p>
            <a:r>
              <a:rPr lang="en-US" sz="1800" dirty="0"/>
              <a:t>Architecture Components: </a:t>
            </a:r>
          </a:p>
          <a:p>
            <a:r>
              <a:rPr lang="en-US" sz="1800" dirty="0"/>
              <a:t>                              </a:t>
            </a:r>
          </a:p>
        </p:txBody>
      </p:sp>
      <p:graphicFrame>
        <p:nvGraphicFramePr>
          <p:cNvPr id="6" name="Table 8">
            <a:extLst>
              <a:ext uri="{FF2B5EF4-FFF2-40B4-BE49-F238E27FC236}">
                <a16:creationId xmlns:a16="http://schemas.microsoft.com/office/drawing/2014/main" id="{9753B8E5-78A4-926B-8556-7FC729B13E2F}"/>
              </a:ext>
            </a:extLst>
          </p:cNvPr>
          <p:cNvGraphicFramePr>
            <a:graphicFrameLocks noGrp="1"/>
          </p:cNvGraphicFramePr>
          <p:nvPr>
            <p:extLst>
              <p:ext uri="{D42A27DB-BD31-4B8C-83A1-F6EECF244321}">
                <p14:modId xmlns:p14="http://schemas.microsoft.com/office/powerpoint/2010/main" val="4212344436"/>
              </p:ext>
            </p:extLst>
          </p:nvPr>
        </p:nvGraphicFramePr>
        <p:xfrm>
          <a:off x="515769" y="1310229"/>
          <a:ext cx="8229296" cy="2375124"/>
        </p:xfrm>
        <a:graphic>
          <a:graphicData uri="http://schemas.openxmlformats.org/drawingml/2006/table">
            <a:tbl>
              <a:tblPr firstRow="1" bandRow="1">
                <a:tableStyleId>{5C22544A-7EE6-4342-B048-85BDC9FD1C3A}</a:tableStyleId>
              </a:tblPr>
              <a:tblGrid>
                <a:gridCol w="2671049">
                  <a:extLst>
                    <a:ext uri="{9D8B030D-6E8A-4147-A177-3AD203B41FA5}">
                      <a16:colId xmlns:a16="http://schemas.microsoft.com/office/drawing/2014/main" val="444285337"/>
                    </a:ext>
                  </a:extLst>
                </a:gridCol>
                <a:gridCol w="5558247">
                  <a:extLst>
                    <a:ext uri="{9D8B030D-6E8A-4147-A177-3AD203B41FA5}">
                      <a16:colId xmlns:a16="http://schemas.microsoft.com/office/drawing/2014/main" val="874720816"/>
                    </a:ext>
                  </a:extLst>
                </a:gridCol>
              </a:tblGrid>
              <a:tr h="291020">
                <a:tc>
                  <a:txBody>
                    <a:bodyPr/>
                    <a:lstStyle/>
                    <a:p>
                      <a:r>
                        <a:rPr lang="en-US" sz="1100" dirty="0"/>
                        <a:t>Components</a:t>
                      </a:r>
                    </a:p>
                  </a:txBody>
                  <a:tcPr marL="68580" marR="68580" marT="34290" marB="34290"/>
                </a:tc>
                <a:tc>
                  <a:txBody>
                    <a:bodyPr/>
                    <a:lstStyle/>
                    <a:p>
                      <a:r>
                        <a:rPr lang="en-US" sz="1100" dirty="0"/>
                        <a:t>Workflow</a:t>
                      </a:r>
                    </a:p>
                  </a:txBody>
                  <a:tcPr marL="68580" marR="68580" marT="34290" marB="34290"/>
                </a:tc>
                <a:extLst>
                  <a:ext uri="{0D108BD9-81ED-4DB2-BD59-A6C34878D82A}">
                    <a16:rowId xmlns:a16="http://schemas.microsoft.com/office/drawing/2014/main" val="830492326"/>
                  </a:ext>
                </a:extLst>
              </a:tr>
              <a:tr h="291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Chassis</a:t>
                      </a:r>
                      <a:endParaRPr lang="en-US" sz="1400" dirty="0"/>
                    </a:p>
                  </a:txBody>
                  <a:tcPr marL="68580" marR="68580" marT="34290" marB="34290"/>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Chassis act as a structural framework for our mobile robot</a:t>
                      </a:r>
                      <a:endParaRPr lang="en-US" sz="1100" dirty="0"/>
                    </a:p>
                  </a:txBody>
                  <a:tcPr marL="68580" marR="68580" marT="34290" marB="34290"/>
                </a:tc>
                <a:extLst>
                  <a:ext uri="{0D108BD9-81ED-4DB2-BD59-A6C34878D82A}">
                    <a16:rowId xmlns:a16="http://schemas.microsoft.com/office/drawing/2014/main" val="1752638136"/>
                  </a:ext>
                </a:extLst>
              </a:tr>
              <a:tr h="440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4-Wheel Mobile robot</a:t>
                      </a:r>
                    </a:p>
                  </a:txBody>
                  <a:tcPr marL="68580" marR="68580" marT="34290" marB="34290"/>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Next we built the 4-wheel mobile robot on the chassis and serves as the base platform</a:t>
                      </a:r>
                      <a:endParaRPr lang="en-US" sz="1100" dirty="0"/>
                    </a:p>
                  </a:txBody>
                  <a:tcPr marL="68580" marR="68580" marT="34290" marB="34290"/>
                </a:tc>
                <a:extLst>
                  <a:ext uri="{0D108BD9-81ED-4DB2-BD59-A6C34878D82A}">
                    <a16:rowId xmlns:a16="http://schemas.microsoft.com/office/drawing/2014/main" val="4186858470"/>
                  </a:ext>
                </a:extLst>
              </a:tr>
              <a:tr h="520544">
                <a:tc>
                  <a:txBody>
                    <a:bodyPr/>
                    <a:lstStyle/>
                    <a:p>
                      <a:r>
                        <a:rPr lang="en-US" sz="1400" dirty="0"/>
                        <a:t>3R robot</a:t>
                      </a:r>
                      <a:endParaRPr lang="en-US" sz="1100" dirty="0"/>
                    </a:p>
                  </a:txBody>
                  <a:tcPr marL="68580" marR="68580" marT="34290" marB="34290"/>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Later a 3R robot, consisting of three revolute joints, is mounted on the mobile robot's chassis.</a:t>
                      </a:r>
                    </a:p>
                  </a:txBody>
                  <a:tcPr marL="68580" marR="68580" marT="34290" marB="34290"/>
                </a:tc>
                <a:extLst>
                  <a:ext uri="{0D108BD9-81ED-4DB2-BD59-A6C34878D82A}">
                    <a16:rowId xmlns:a16="http://schemas.microsoft.com/office/drawing/2014/main" val="49493495"/>
                  </a:ext>
                </a:extLst>
              </a:tr>
              <a:tr h="250826">
                <a:tc>
                  <a:txBody>
                    <a:bodyPr/>
                    <a:lstStyle/>
                    <a:p>
                      <a:r>
                        <a:rPr lang="en-US" sz="1400" dirty="0"/>
                        <a:t>Camera</a:t>
                      </a:r>
                      <a:endParaRPr lang="en-US" sz="1100" dirty="0"/>
                    </a:p>
                  </a:txBody>
                  <a:tcPr marL="68580" marR="68580" marT="34290" marB="34290"/>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camera is attached to the end effector of the 3R robot. </a:t>
                      </a:r>
                    </a:p>
                  </a:txBody>
                  <a:tcPr marL="68580" marR="68580" marT="34290" marB="34290"/>
                </a:tc>
                <a:extLst>
                  <a:ext uri="{0D108BD9-81ED-4DB2-BD59-A6C34878D82A}">
                    <a16:rowId xmlns:a16="http://schemas.microsoft.com/office/drawing/2014/main" val="4219307015"/>
                  </a:ext>
                </a:extLst>
              </a:tr>
              <a:tr h="440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LiDAR sensors</a:t>
                      </a:r>
                    </a:p>
                  </a:txBody>
                  <a:tcPr marL="68580" marR="68580" marT="34290" marB="34290"/>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LiDAR sensors are typically mounted on the chassis of the mobile robot. </a:t>
                      </a:r>
                      <a:endParaRPr lang="en-US" sz="1100" dirty="0"/>
                    </a:p>
                  </a:txBody>
                  <a:tcPr marL="68580" marR="68580" marT="34290" marB="34290"/>
                </a:tc>
                <a:extLst>
                  <a:ext uri="{0D108BD9-81ED-4DB2-BD59-A6C34878D82A}">
                    <a16:rowId xmlns:a16="http://schemas.microsoft.com/office/drawing/2014/main" val="2597521008"/>
                  </a:ext>
                </a:extLst>
              </a:tr>
            </a:tbl>
          </a:graphicData>
        </a:graphic>
      </p:graphicFrame>
      <p:sp>
        <p:nvSpPr>
          <p:cNvPr id="7" name="TextBox 6">
            <a:extLst>
              <a:ext uri="{FF2B5EF4-FFF2-40B4-BE49-F238E27FC236}">
                <a16:creationId xmlns:a16="http://schemas.microsoft.com/office/drawing/2014/main" id="{E22DAD16-7B5D-9B28-0F8F-BE121946A178}"/>
              </a:ext>
            </a:extLst>
          </p:cNvPr>
          <p:cNvSpPr txBox="1"/>
          <p:nvPr/>
        </p:nvSpPr>
        <p:spPr>
          <a:xfrm>
            <a:off x="922402" y="3830862"/>
            <a:ext cx="1183907" cy="369332"/>
          </a:xfrm>
          <a:prstGeom prst="rect">
            <a:avLst/>
          </a:prstGeom>
          <a:noFill/>
        </p:spPr>
        <p:txBody>
          <a:bodyPr wrap="square" rtlCol="0">
            <a:spAutoFit/>
          </a:bodyPr>
          <a:lstStyle/>
          <a:p>
            <a:r>
              <a:rPr lang="en-US" sz="1800" dirty="0"/>
              <a:t>Modules:</a:t>
            </a:r>
          </a:p>
        </p:txBody>
      </p:sp>
      <p:sp>
        <p:nvSpPr>
          <p:cNvPr id="8" name="TextBox 7">
            <a:extLst>
              <a:ext uri="{FF2B5EF4-FFF2-40B4-BE49-F238E27FC236}">
                <a16:creationId xmlns:a16="http://schemas.microsoft.com/office/drawing/2014/main" id="{9C0920BA-FBC6-E9CD-61B4-CC6FFA058FED}"/>
              </a:ext>
            </a:extLst>
          </p:cNvPr>
          <p:cNvSpPr txBox="1"/>
          <p:nvPr/>
        </p:nvSpPr>
        <p:spPr>
          <a:xfrm>
            <a:off x="2253543" y="4047912"/>
            <a:ext cx="3464719" cy="784830"/>
          </a:xfrm>
          <a:prstGeom prst="rect">
            <a:avLst/>
          </a:prstGeom>
          <a:noFill/>
        </p:spPr>
        <p:txBody>
          <a:bodyPr wrap="square" rtlCol="0">
            <a:spAutoFit/>
          </a:bodyPr>
          <a:lstStyle/>
          <a:p>
            <a:endParaRPr lang="en-US" sz="1500" dirty="0"/>
          </a:p>
          <a:p>
            <a:pPr marL="214313" indent="-214313">
              <a:buFont typeface="Arial" panose="020B0604020202020204" pitchFamily="34" charset="0"/>
              <a:buChar char="•"/>
            </a:pPr>
            <a:r>
              <a:rPr lang="en-US" sz="1500" dirty="0"/>
              <a:t>SLAM </a:t>
            </a:r>
          </a:p>
          <a:p>
            <a:pPr marL="285750" indent="-285750">
              <a:buFont typeface="Arial" panose="020B0604020202020204" pitchFamily="34" charset="0"/>
              <a:buChar char="•"/>
            </a:pPr>
            <a:r>
              <a:rPr lang="en-US" sz="1500" dirty="0"/>
              <a:t>Nav2 (Navigation 2.0)</a:t>
            </a:r>
          </a:p>
        </p:txBody>
      </p:sp>
    </p:spTree>
    <p:extLst>
      <p:ext uri="{BB962C8B-B14F-4D97-AF65-F5344CB8AC3E}">
        <p14:creationId xmlns:p14="http://schemas.microsoft.com/office/powerpoint/2010/main" val="257579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86FD7-1EC5-F6EA-2E10-CB227263A5A9}"/>
              </a:ext>
            </a:extLst>
          </p:cNvPr>
          <p:cNvSpPr txBox="1"/>
          <p:nvPr/>
        </p:nvSpPr>
        <p:spPr>
          <a:xfrm>
            <a:off x="2320683" y="85240"/>
            <a:ext cx="4266714" cy="461665"/>
          </a:xfrm>
          <a:prstGeom prst="rect">
            <a:avLst/>
          </a:prstGeom>
          <a:noFill/>
        </p:spPr>
        <p:txBody>
          <a:bodyPr wrap="square" rtlCol="0">
            <a:spAutoFit/>
          </a:bodyPr>
          <a:lstStyle/>
          <a:p>
            <a:r>
              <a:rPr lang="en-US" sz="2400" b="1" dirty="0">
                <a:latin typeface="Century Schoolbook" panose="02040604050505020304" pitchFamily="18" charset="0"/>
              </a:rPr>
              <a:t>Environment for Gazebo</a:t>
            </a:r>
          </a:p>
        </p:txBody>
      </p:sp>
      <p:pic>
        <p:nvPicPr>
          <p:cNvPr id="3" name="Picture 2">
            <a:extLst>
              <a:ext uri="{FF2B5EF4-FFF2-40B4-BE49-F238E27FC236}">
                <a16:creationId xmlns:a16="http://schemas.microsoft.com/office/drawing/2014/main" id="{1696F58D-7B37-E102-A030-9F60A1149663}"/>
              </a:ext>
            </a:extLst>
          </p:cNvPr>
          <p:cNvPicPr>
            <a:picLocks noChangeAspect="1"/>
          </p:cNvPicPr>
          <p:nvPr/>
        </p:nvPicPr>
        <p:blipFill>
          <a:blip r:embed="rId2"/>
          <a:stretch>
            <a:fillRect/>
          </a:stretch>
        </p:blipFill>
        <p:spPr>
          <a:xfrm>
            <a:off x="674175" y="681925"/>
            <a:ext cx="7559729" cy="4252348"/>
          </a:xfrm>
          <a:prstGeom prst="rect">
            <a:avLst/>
          </a:prstGeom>
        </p:spPr>
      </p:pic>
    </p:spTree>
    <p:extLst>
      <p:ext uri="{BB962C8B-B14F-4D97-AF65-F5344CB8AC3E}">
        <p14:creationId xmlns:p14="http://schemas.microsoft.com/office/powerpoint/2010/main" val="185869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86FD7-1EC5-F6EA-2E10-CB227263A5A9}"/>
              </a:ext>
            </a:extLst>
          </p:cNvPr>
          <p:cNvSpPr txBox="1"/>
          <p:nvPr/>
        </p:nvSpPr>
        <p:spPr>
          <a:xfrm>
            <a:off x="119306" y="85384"/>
            <a:ext cx="2213190" cy="461665"/>
          </a:xfrm>
          <a:prstGeom prst="rect">
            <a:avLst/>
          </a:prstGeom>
          <a:noFill/>
        </p:spPr>
        <p:txBody>
          <a:bodyPr wrap="square" rtlCol="0">
            <a:spAutoFit/>
          </a:bodyPr>
          <a:lstStyle/>
          <a:p>
            <a:r>
              <a:rPr lang="en-US" sz="2400" b="1" dirty="0">
                <a:latin typeface="Century Schoolbook" panose="02040604050505020304" pitchFamily="18" charset="0"/>
              </a:rPr>
              <a:t>RQT Graph:</a:t>
            </a:r>
          </a:p>
        </p:txBody>
      </p:sp>
      <p:pic>
        <p:nvPicPr>
          <p:cNvPr id="3" name="Picture 2">
            <a:extLst>
              <a:ext uri="{FF2B5EF4-FFF2-40B4-BE49-F238E27FC236}">
                <a16:creationId xmlns:a16="http://schemas.microsoft.com/office/drawing/2014/main" id="{0CDFA2EC-19B9-F95F-3CD6-609AF2ABA92A}"/>
              </a:ext>
            </a:extLst>
          </p:cNvPr>
          <p:cNvPicPr>
            <a:picLocks noChangeAspect="1"/>
          </p:cNvPicPr>
          <p:nvPr/>
        </p:nvPicPr>
        <p:blipFill rotWithShape="1">
          <a:blip r:embed="rId2"/>
          <a:srcRect l="14442" t="36650" r="16083" b="27531"/>
          <a:stretch/>
        </p:blipFill>
        <p:spPr>
          <a:xfrm>
            <a:off x="203672" y="1181301"/>
            <a:ext cx="8736655" cy="3037668"/>
          </a:xfrm>
          <a:prstGeom prst="rect">
            <a:avLst/>
          </a:prstGeom>
        </p:spPr>
      </p:pic>
    </p:spTree>
    <p:extLst>
      <p:ext uri="{BB962C8B-B14F-4D97-AF65-F5344CB8AC3E}">
        <p14:creationId xmlns:p14="http://schemas.microsoft.com/office/powerpoint/2010/main" val="150947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60D5DD-D842-8CF1-6483-EF3FD86B6CFE}"/>
              </a:ext>
            </a:extLst>
          </p:cNvPr>
          <p:cNvSpPr txBox="1"/>
          <p:nvPr/>
        </p:nvSpPr>
        <p:spPr>
          <a:xfrm>
            <a:off x="387458" y="1006719"/>
            <a:ext cx="4495628" cy="3323987"/>
          </a:xfrm>
          <a:prstGeom prst="rect">
            <a:avLst/>
          </a:prstGeom>
          <a:noFill/>
        </p:spPr>
        <p:txBody>
          <a:bodyPr wrap="square">
            <a:spAutoFit/>
          </a:bodyPr>
          <a:lstStyle/>
          <a:p>
            <a:pPr marL="214313" indent="-214313" algn="just">
              <a:buFont typeface="Wingdings" panose="05000000000000000000" pitchFamily="2" charset="2"/>
              <a:buChar char="§"/>
            </a:pPr>
            <a:r>
              <a:rPr lang="en-US" dirty="0"/>
              <a:t>In this autonomous mobile robot navigation integrated with object tracking.</a:t>
            </a:r>
          </a:p>
          <a:p>
            <a:pPr marL="214313" indent="-214313" algn="just">
              <a:buFont typeface="Wingdings" panose="05000000000000000000" pitchFamily="2" charset="2"/>
              <a:buChar char="§"/>
            </a:pPr>
            <a:endParaRPr lang="en-US" dirty="0"/>
          </a:p>
          <a:p>
            <a:pPr marL="214313" indent="-214313" algn="just">
              <a:buFont typeface="Wingdings" panose="05000000000000000000" pitchFamily="2" charset="2"/>
              <a:buChar char="§"/>
            </a:pPr>
            <a:r>
              <a:rPr lang="en-US" dirty="0"/>
              <a:t> A camera mounted on a 3R robot captures images of the environment. There are object detection algorithms identify objects of interest, while object tracking algorithms monitor their movement. </a:t>
            </a:r>
          </a:p>
          <a:p>
            <a:pPr marL="214313" indent="-214313" algn="just">
              <a:buFont typeface="Wingdings" panose="05000000000000000000" pitchFamily="2" charset="2"/>
              <a:buChar char="§"/>
            </a:pPr>
            <a:endParaRPr lang="en-US" dirty="0"/>
          </a:p>
          <a:p>
            <a:pPr marL="214313" indent="-214313" algn="just">
              <a:buFont typeface="Wingdings" panose="05000000000000000000" pitchFamily="2" charset="2"/>
              <a:buChar char="§"/>
            </a:pPr>
            <a:r>
              <a:rPr lang="en-US" dirty="0"/>
              <a:t>Obstacle detection techniques are used to identify potential obstacles. </a:t>
            </a:r>
          </a:p>
          <a:p>
            <a:pPr marL="214313" indent="-214313" algn="just">
              <a:buFont typeface="Wingdings" panose="05000000000000000000" pitchFamily="2" charset="2"/>
              <a:buChar char="§"/>
            </a:pPr>
            <a:endParaRPr lang="en-US" dirty="0"/>
          </a:p>
          <a:p>
            <a:pPr marL="214313" indent="-214313" algn="just">
              <a:buFont typeface="Wingdings" panose="05000000000000000000" pitchFamily="2" charset="2"/>
              <a:buChar char="§"/>
            </a:pPr>
            <a:r>
              <a:rPr lang="en-US" dirty="0"/>
              <a:t>By fusing data from the camera with other sensors, the system builds a comprehensive understanding of the environment, enabling safe and efficient navigation.</a:t>
            </a:r>
          </a:p>
        </p:txBody>
      </p:sp>
      <p:sp>
        <p:nvSpPr>
          <p:cNvPr id="5" name="TextBox 4">
            <a:extLst>
              <a:ext uri="{FF2B5EF4-FFF2-40B4-BE49-F238E27FC236}">
                <a16:creationId xmlns:a16="http://schemas.microsoft.com/office/drawing/2014/main" id="{046050C5-9198-3659-97D3-C370F2EE8FCB}"/>
              </a:ext>
            </a:extLst>
          </p:cNvPr>
          <p:cNvSpPr txBox="1"/>
          <p:nvPr/>
        </p:nvSpPr>
        <p:spPr>
          <a:xfrm>
            <a:off x="378618" y="100013"/>
            <a:ext cx="3864769" cy="461665"/>
          </a:xfrm>
          <a:prstGeom prst="rect">
            <a:avLst/>
          </a:prstGeom>
          <a:noFill/>
        </p:spPr>
        <p:txBody>
          <a:bodyPr wrap="square" rtlCol="0">
            <a:spAutoFit/>
          </a:bodyPr>
          <a:lstStyle/>
          <a:p>
            <a:r>
              <a:rPr lang="en-US" sz="2400" b="1" dirty="0">
                <a:latin typeface="Century Schoolbook" panose="02040604050505020304" pitchFamily="18" charset="0"/>
              </a:rPr>
              <a:t>Perception:</a:t>
            </a:r>
          </a:p>
        </p:txBody>
      </p:sp>
      <p:pic>
        <p:nvPicPr>
          <p:cNvPr id="7" name="Picture 6">
            <a:extLst>
              <a:ext uri="{FF2B5EF4-FFF2-40B4-BE49-F238E27FC236}">
                <a16:creationId xmlns:a16="http://schemas.microsoft.com/office/drawing/2014/main" id="{8613B2CA-46B6-B8E6-6128-3AF34700B814}"/>
              </a:ext>
            </a:extLst>
          </p:cNvPr>
          <p:cNvPicPr>
            <a:picLocks noChangeAspect="1"/>
          </p:cNvPicPr>
          <p:nvPr/>
        </p:nvPicPr>
        <p:blipFill rotWithShape="1">
          <a:blip r:embed="rId2"/>
          <a:srcRect l="7595" t="1" r="21962" b="-136"/>
          <a:stretch/>
        </p:blipFill>
        <p:spPr>
          <a:xfrm>
            <a:off x="5294569" y="992033"/>
            <a:ext cx="3461973" cy="3338673"/>
          </a:xfrm>
          <a:prstGeom prst="rect">
            <a:avLst/>
          </a:prstGeom>
        </p:spPr>
      </p:pic>
    </p:spTree>
    <p:extLst>
      <p:ext uri="{BB962C8B-B14F-4D97-AF65-F5344CB8AC3E}">
        <p14:creationId xmlns:p14="http://schemas.microsoft.com/office/powerpoint/2010/main" val="402926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4E6D6-9811-CF16-0A8D-91B6D18B6F7F}"/>
              </a:ext>
            </a:extLst>
          </p:cNvPr>
          <p:cNvSpPr txBox="1"/>
          <p:nvPr/>
        </p:nvSpPr>
        <p:spPr>
          <a:xfrm>
            <a:off x="0" y="291503"/>
            <a:ext cx="4667170" cy="4701287"/>
          </a:xfrm>
          <a:prstGeom prst="rect">
            <a:avLst/>
          </a:prstGeom>
          <a:noFill/>
        </p:spPr>
        <p:txBody>
          <a:bodyPr wrap="square" rtlCol="0">
            <a:spAutoFit/>
          </a:bodyPr>
          <a:lstStyle/>
          <a:p>
            <a:r>
              <a:rPr lang="en-US" sz="2400" b="1" dirty="0">
                <a:latin typeface="Century Schoolbook" panose="02040604050505020304" pitchFamily="18" charset="0"/>
              </a:rPr>
              <a:t>Navigation:</a:t>
            </a:r>
          </a:p>
          <a:p>
            <a:endParaRPr lang="en-US" sz="2400" b="1" dirty="0">
              <a:latin typeface="Century Schoolbook" panose="02040604050505020304" pitchFamily="18" charset="0"/>
            </a:endParaRPr>
          </a:p>
          <a:p>
            <a:endParaRPr lang="en-US" sz="1050" dirty="0"/>
          </a:p>
          <a:p>
            <a:pPr marL="214313" indent="-214313" algn="just">
              <a:buFont typeface="Wingdings" panose="05000000000000000000" pitchFamily="2" charset="2"/>
              <a:buChar char="§"/>
            </a:pPr>
            <a:r>
              <a:rPr lang="en-US" sz="1200" dirty="0">
                <a:latin typeface="+mn-lt"/>
              </a:rPr>
              <a:t>The navigation component in this project enables the autonomous mobile robot to autonomously navigate through complex environments while avoiding obstacles. </a:t>
            </a:r>
          </a:p>
          <a:p>
            <a:pPr marL="214313" indent="-214313" algn="just">
              <a:buFont typeface="Wingdings" panose="05000000000000000000" pitchFamily="2" charset="2"/>
              <a:buChar char="§"/>
            </a:pPr>
            <a:endParaRPr lang="en-US" sz="1200" dirty="0">
              <a:latin typeface="+mn-lt"/>
            </a:endParaRPr>
          </a:p>
          <a:p>
            <a:pPr marL="214313" indent="-214313" algn="just">
              <a:buFont typeface="Wingdings" panose="05000000000000000000" pitchFamily="2" charset="2"/>
              <a:buChar char="§"/>
            </a:pPr>
            <a:r>
              <a:rPr lang="en-US" sz="1200" dirty="0">
                <a:latin typeface="+mn-lt"/>
              </a:rPr>
              <a:t>SLAM-This navigation system employs algorithms to generate optimal paths from the robot's current    position to its destination. It considers the environmental map, obtained through SLAM.</a:t>
            </a:r>
          </a:p>
          <a:p>
            <a:pPr marL="214313" indent="-214313" algn="just">
              <a:buFont typeface="Wingdings" panose="05000000000000000000" pitchFamily="2" charset="2"/>
              <a:buChar char="§"/>
            </a:pPr>
            <a:endParaRPr lang="en-US" sz="1200" dirty="0">
              <a:latin typeface="+mn-lt"/>
            </a:endParaRPr>
          </a:p>
          <a:p>
            <a:pPr marL="214313" indent="-214313" algn="just">
              <a:buFont typeface="Wingdings" panose="05000000000000000000" pitchFamily="2" charset="2"/>
              <a:buChar char="§"/>
            </a:pPr>
            <a:r>
              <a:rPr lang="en-US" sz="1200" dirty="0">
                <a:latin typeface="+mn-lt"/>
              </a:rPr>
              <a:t>Obstacle Avoidance Using the perception system's data, the navigation system dynamically adjusts the robot's trajectory to avoid collisions with obstacles. </a:t>
            </a:r>
          </a:p>
          <a:p>
            <a:pPr marL="214313" indent="-214313" algn="just">
              <a:buFont typeface="Wingdings" panose="05000000000000000000" pitchFamily="2" charset="2"/>
              <a:buChar char="§"/>
            </a:pPr>
            <a:endParaRPr lang="en-US" sz="1200" dirty="0">
              <a:latin typeface="+mn-lt"/>
            </a:endParaRPr>
          </a:p>
          <a:p>
            <a:pPr marL="214313" indent="-214313" algn="just">
              <a:buFont typeface="Wingdings" panose="05000000000000000000" pitchFamily="2" charset="2"/>
              <a:buChar char="§"/>
            </a:pPr>
            <a:r>
              <a:rPr lang="en-US" sz="1200" dirty="0">
                <a:latin typeface="+mn-lt"/>
              </a:rPr>
              <a:t>Localization The navigation system continuously estimates the robot's pose within the environment. It uses sensor data, such as odometry or visual odometry, along with map information to accurately localize the robot during navigation</a:t>
            </a:r>
            <a:r>
              <a:rPr lang="en-US" dirty="0">
                <a:latin typeface="+mn-lt"/>
              </a:rPr>
              <a:t>.</a:t>
            </a:r>
          </a:p>
          <a:p>
            <a:endParaRPr lang="en-US" dirty="0">
              <a:latin typeface="+mn-lt"/>
            </a:endParaRPr>
          </a:p>
          <a:p>
            <a:pPr marL="214313" indent="-214313">
              <a:buFont typeface="Wingdings" panose="05000000000000000000" pitchFamily="2" charset="2"/>
              <a:buChar char="§"/>
            </a:pPr>
            <a:endParaRPr lang="en-US" sz="1050" dirty="0"/>
          </a:p>
          <a:p>
            <a:endParaRPr lang="en-US" sz="1050" dirty="0"/>
          </a:p>
        </p:txBody>
      </p:sp>
      <p:pic>
        <p:nvPicPr>
          <p:cNvPr id="10" name="Picture 9">
            <a:extLst>
              <a:ext uri="{FF2B5EF4-FFF2-40B4-BE49-F238E27FC236}">
                <a16:creationId xmlns:a16="http://schemas.microsoft.com/office/drawing/2014/main" id="{12AFB417-4890-2F08-177A-797D143CE7B9}"/>
              </a:ext>
            </a:extLst>
          </p:cNvPr>
          <p:cNvPicPr>
            <a:picLocks noChangeAspect="1"/>
          </p:cNvPicPr>
          <p:nvPr/>
        </p:nvPicPr>
        <p:blipFill>
          <a:blip r:embed="rId2"/>
          <a:stretch>
            <a:fillRect/>
          </a:stretch>
        </p:blipFill>
        <p:spPr>
          <a:xfrm>
            <a:off x="5476093" y="291503"/>
            <a:ext cx="3213240" cy="1069383"/>
          </a:xfrm>
          <a:prstGeom prst="rect">
            <a:avLst/>
          </a:prstGeom>
        </p:spPr>
      </p:pic>
      <p:pic>
        <p:nvPicPr>
          <p:cNvPr id="12" name="Picture 11">
            <a:extLst>
              <a:ext uri="{FF2B5EF4-FFF2-40B4-BE49-F238E27FC236}">
                <a16:creationId xmlns:a16="http://schemas.microsoft.com/office/drawing/2014/main" id="{79748661-A62F-85EA-86B2-2E31480AD4E9}"/>
              </a:ext>
            </a:extLst>
          </p:cNvPr>
          <p:cNvPicPr>
            <a:picLocks noChangeAspect="1"/>
          </p:cNvPicPr>
          <p:nvPr/>
        </p:nvPicPr>
        <p:blipFill rotWithShape="1">
          <a:blip r:embed="rId3"/>
          <a:srcRect r="27093" b="3212"/>
          <a:stretch/>
        </p:blipFill>
        <p:spPr>
          <a:xfrm>
            <a:off x="5052446" y="1678873"/>
            <a:ext cx="3791516" cy="3071358"/>
          </a:xfrm>
          <a:prstGeom prst="rect">
            <a:avLst/>
          </a:prstGeom>
        </p:spPr>
      </p:pic>
    </p:spTree>
    <p:extLst>
      <p:ext uri="{BB962C8B-B14F-4D97-AF65-F5344CB8AC3E}">
        <p14:creationId xmlns:p14="http://schemas.microsoft.com/office/powerpoint/2010/main" val="1188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B7572-5CB1-EE87-8F23-8410A578565A}"/>
              </a:ext>
            </a:extLst>
          </p:cNvPr>
          <p:cNvSpPr txBox="1"/>
          <p:nvPr/>
        </p:nvSpPr>
        <p:spPr>
          <a:xfrm>
            <a:off x="3063954" y="116854"/>
            <a:ext cx="3016091" cy="461665"/>
          </a:xfrm>
          <a:prstGeom prst="rect">
            <a:avLst/>
          </a:prstGeom>
          <a:noFill/>
        </p:spPr>
        <p:txBody>
          <a:bodyPr wrap="square" rtlCol="0">
            <a:spAutoFit/>
          </a:bodyPr>
          <a:lstStyle/>
          <a:p>
            <a:r>
              <a:rPr lang="en-US" sz="2400" b="1" dirty="0">
                <a:latin typeface="Century Schoolbook" panose="02040604050505020304" pitchFamily="18" charset="0"/>
              </a:rPr>
              <a:t>Object Tracking</a:t>
            </a:r>
          </a:p>
        </p:txBody>
      </p:sp>
      <p:sp>
        <p:nvSpPr>
          <p:cNvPr id="5" name="TextBox 4">
            <a:extLst>
              <a:ext uri="{FF2B5EF4-FFF2-40B4-BE49-F238E27FC236}">
                <a16:creationId xmlns:a16="http://schemas.microsoft.com/office/drawing/2014/main" id="{D2E2C46B-DEDC-948A-FC56-6B46270A2285}"/>
              </a:ext>
            </a:extLst>
          </p:cNvPr>
          <p:cNvSpPr txBox="1"/>
          <p:nvPr/>
        </p:nvSpPr>
        <p:spPr>
          <a:xfrm>
            <a:off x="-196012" y="777175"/>
            <a:ext cx="6348839" cy="1384995"/>
          </a:xfrm>
          <a:prstGeom prst="rect">
            <a:avLst/>
          </a:prstGeom>
          <a:noFill/>
        </p:spPr>
        <p:txBody>
          <a:bodyPr wrap="square" rtlCol="0">
            <a:spAutoFit/>
          </a:bodyPr>
          <a:lstStyle/>
          <a:p>
            <a:pPr marL="557213" lvl="1" indent="-214313" algn="just">
              <a:buFont typeface="Wingdings" panose="05000000000000000000" pitchFamily="2" charset="2"/>
              <a:buChar char="§"/>
            </a:pPr>
            <a:r>
              <a:rPr lang="en-US" dirty="0"/>
              <a:t>3R robot integrated with a camera for object tracking.</a:t>
            </a:r>
          </a:p>
          <a:p>
            <a:pPr marL="557213" lvl="1" indent="-214313" algn="just">
              <a:buFont typeface="Wingdings" panose="05000000000000000000" pitchFamily="2" charset="2"/>
              <a:buChar char="§"/>
            </a:pPr>
            <a:r>
              <a:rPr lang="en-US" dirty="0"/>
              <a:t>Object tracking enables detection and following of specific objects.</a:t>
            </a:r>
          </a:p>
          <a:p>
            <a:pPr marL="557213" lvl="1" indent="-214313" algn="just">
              <a:buFont typeface="Wingdings" panose="05000000000000000000" pitchFamily="2" charset="2"/>
              <a:buChar char="§"/>
            </a:pPr>
            <a:r>
              <a:rPr lang="en-US" dirty="0"/>
              <a:t>Perception system processes camera images for object detection.</a:t>
            </a:r>
          </a:p>
          <a:p>
            <a:pPr marL="557213" lvl="1" indent="-214313" algn="just">
              <a:buFont typeface="Wingdings" panose="05000000000000000000" pitchFamily="2" charset="2"/>
              <a:buChar char="§"/>
            </a:pPr>
            <a:r>
              <a:rPr lang="en-US" dirty="0"/>
              <a:t>We used some algorithms for object detection and continuous tracking.</a:t>
            </a:r>
          </a:p>
          <a:p>
            <a:pPr marL="557213" lvl="1" indent="-214313" algn="just">
              <a:buFont typeface="Wingdings" panose="05000000000000000000" pitchFamily="2" charset="2"/>
              <a:buChar char="§"/>
            </a:pPr>
            <a:r>
              <a:rPr lang="en-US" dirty="0"/>
              <a:t>Navigation system adjusts path based on tracked object's location.</a:t>
            </a:r>
          </a:p>
          <a:p>
            <a:pPr marL="557213" lvl="1" indent="-214313" algn="just">
              <a:buFont typeface="Wingdings" panose="05000000000000000000" pitchFamily="2" charset="2"/>
              <a:buChar char="§"/>
            </a:pPr>
            <a:r>
              <a:rPr lang="en-US" dirty="0"/>
              <a:t>Improved obstacle avoidance and adaptive path planning.</a:t>
            </a:r>
          </a:p>
        </p:txBody>
      </p:sp>
      <p:pic>
        <p:nvPicPr>
          <p:cNvPr id="7" name="Picture 6">
            <a:extLst>
              <a:ext uri="{FF2B5EF4-FFF2-40B4-BE49-F238E27FC236}">
                <a16:creationId xmlns:a16="http://schemas.microsoft.com/office/drawing/2014/main" id="{EDD21DBB-06E7-8AB3-1754-85113DC2D254}"/>
              </a:ext>
            </a:extLst>
          </p:cNvPr>
          <p:cNvPicPr>
            <a:picLocks noChangeAspect="1"/>
          </p:cNvPicPr>
          <p:nvPr/>
        </p:nvPicPr>
        <p:blipFill>
          <a:blip r:embed="rId2"/>
          <a:stretch>
            <a:fillRect/>
          </a:stretch>
        </p:blipFill>
        <p:spPr>
          <a:xfrm>
            <a:off x="3063954" y="2162170"/>
            <a:ext cx="5889357" cy="2850169"/>
          </a:xfrm>
          <a:prstGeom prst="rect">
            <a:avLst/>
          </a:prstGeom>
        </p:spPr>
      </p:pic>
    </p:spTree>
    <p:extLst>
      <p:ext uri="{BB962C8B-B14F-4D97-AF65-F5344CB8AC3E}">
        <p14:creationId xmlns:p14="http://schemas.microsoft.com/office/powerpoint/2010/main" val="313594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5F1F-789A-0712-AE52-68407D30C607}"/>
              </a:ext>
            </a:extLst>
          </p:cNvPr>
          <p:cNvSpPr>
            <a:spLocks noGrp="1"/>
          </p:cNvSpPr>
          <p:nvPr>
            <p:ph type="title"/>
          </p:nvPr>
        </p:nvSpPr>
        <p:spPr>
          <a:xfrm>
            <a:off x="642509" y="173805"/>
            <a:ext cx="6723600" cy="572700"/>
          </a:xfrm>
        </p:spPr>
        <p:txBody>
          <a:bodyPr/>
          <a:lstStyle/>
          <a:p>
            <a:r>
              <a:rPr lang="en-US" sz="2400" dirty="0">
                <a:solidFill>
                  <a:schemeClr val="tx1">
                    <a:lumMod val="50000"/>
                  </a:schemeClr>
                </a:solidFill>
                <a:latin typeface="Century Schoolbook" panose="02040604050505020304" pitchFamily="18" charset="0"/>
              </a:rPr>
              <a:t>Launch File:</a:t>
            </a:r>
          </a:p>
        </p:txBody>
      </p:sp>
      <p:pic>
        <p:nvPicPr>
          <p:cNvPr id="4" name="Picture 3">
            <a:extLst>
              <a:ext uri="{FF2B5EF4-FFF2-40B4-BE49-F238E27FC236}">
                <a16:creationId xmlns:a16="http://schemas.microsoft.com/office/drawing/2014/main" id="{B29CCD70-8F49-D145-1649-A47A4C1726CF}"/>
              </a:ext>
            </a:extLst>
          </p:cNvPr>
          <p:cNvPicPr>
            <a:picLocks noChangeAspect="1"/>
          </p:cNvPicPr>
          <p:nvPr/>
        </p:nvPicPr>
        <p:blipFill rotWithShape="1">
          <a:blip r:embed="rId2"/>
          <a:srcRect r="36613"/>
          <a:stretch/>
        </p:blipFill>
        <p:spPr>
          <a:xfrm>
            <a:off x="139483" y="715508"/>
            <a:ext cx="4541004" cy="4088731"/>
          </a:xfrm>
          <a:prstGeom prst="rect">
            <a:avLst/>
          </a:prstGeom>
        </p:spPr>
      </p:pic>
      <p:pic>
        <p:nvPicPr>
          <p:cNvPr id="6" name="Picture 5">
            <a:extLst>
              <a:ext uri="{FF2B5EF4-FFF2-40B4-BE49-F238E27FC236}">
                <a16:creationId xmlns:a16="http://schemas.microsoft.com/office/drawing/2014/main" id="{82FF8745-936B-5E14-39CF-E05A78934BB1}"/>
              </a:ext>
            </a:extLst>
          </p:cNvPr>
          <p:cNvPicPr>
            <a:picLocks noChangeAspect="1"/>
          </p:cNvPicPr>
          <p:nvPr/>
        </p:nvPicPr>
        <p:blipFill rotWithShape="1">
          <a:blip r:embed="rId3"/>
          <a:srcRect r="50000" b="18192"/>
          <a:stretch/>
        </p:blipFill>
        <p:spPr>
          <a:xfrm>
            <a:off x="4734733" y="715508"/>
            <a:ext cx="4346178" cy="4088731"/>
          </a:xfrm>
          <a:prstGeom prst="rect">
            <a:avLst/>
          </a:prstGeom>
        </p:spPr>
      </p:pic>
    </p:spTree>
    <p:extLst>
      <p:ext uri="{BB962C8B-B14F-4D97-AF65-F5344CB8AC3E}">
        <p14:creationId xmlns:p14="http://schemas.microsoft.com/office/powerpoint/2010/main" val="4252820132"/>
      </p:ext>
    </p:extLst>
  </p:cSld>
  <p:clrMapOvr>
    <a:masterClrMapping/>
  </p:clrMapOvr>
</p:sld>
</file>

<file path=ppt/theme/theme1.xml><?xml version="1.0" encoding="utf-8"?>
<a:theme xmlns:a="http://schemas.openxmlformats.org/drawingml/2006/main" name="Robotic Spine Surgery Clinical Case by Slidesgo">
  <a:themeElements>
    <a:clrScheme name="Simple Light">
      <a:dk1>
        <a:srgbClr val="373942"/>
      </a:dk1>
      <a:lt1>
        <a:srgbClr val="003B4F"/>
      </a:lt1>
      <a:dk2>
        <a:srgbClr val="8B879C"/>
      </a:dk2>
      <a:lt2>
        <a:srgbClr val="7FC8DA"/>
      </a:lt2>
      <a:accent1>
        <a:srgbClr val="C8D7DB"/>
      </a:accent1>
      <a:accent2>
        <a:srgbClr val="EED4BE"/>
      </a:accent2>
      <a:accent3>
        <a:srgbClr val="FFFFFF"/>
      </a:accent3>
      <a:accent4>
        <a:srgbClr val="FFFFFF"/>
      </a:accent4>
      <a:accent5>
        <a:srgbClr val="FFFFFF"/>
      </a:accent5>
      <a:accent6>
        <a:srgbClr val="FFFFFF"/>
      </a:accent6>
      <a:hlink>
        <a:srgbClr val="3739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425</Words>
  <Application>Microsoft Office PowerPoint</Application>
  <PresentationFormat>On-screen Show (16:9)</PresentationFormat>
  <Paragraphs>57</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Kanit</vt:lpstr>
      <vt:lpstr>Book Antiqua</vt:lpstr>
      <vt:lpstr>Arial</vt:lpstr>
      <vt:lpstr>Century Schoolbook</vt:lpstr>
      <vt:lpstr>Footlight MT Light</vt:lpstr>
      <vt:lpstr>Wingdings</vt:lpstr>
      <vt:lpstr>Lexend</vt:lpstr>
      <vt:lpstr>Robotic Spine Surgery Clinical Case by Slidesgo</vt:lpstr>
      <vt:lpstr>Robotic Operating  System &amp;  Robot  Simulation </vt:lpstr>
      <vt:lpstr>PowerPoint Presentation</vt:lpstr>
      <vt:lpstr>PowerPoint Presentation</vt:lpstr>
      <vt:lpstr>PowerPoint Presentation</vt:lpstr>
      <vt:lpstr>PowerPoint Presentation</vt:lpstr>
      <vt:lpstr>PowerPoint Presentation</vt:lpstr>
      <vt:lpstr>PowerPoint Presentation</vt:lpstr>
      <vt:lpstr>Launch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Operating  System &amp;  Robot  Simulation </dc:title>
  <cp:lastModifiedBy>Ramisetty Lakshmi Venkat - [CB.EN.U4AIE21152]</cp:lastModifiedBy>
  <cp:revision>18</cp:revision>
  <dcterms:modified xsi:type="dcterms:W3CDTF">2023-11-14T14:06:58Z</dcterms:modified>
</cp:coreProperties>
</file>