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81" r:id="rId2"/>
    <p:sldId id="282" r:id="rId3"/>
    <p:sldId id="256" r:id="rId4"/>
    <p:sldId id="259" r:id="rId5"/>
    <p:sldId id="257" r:id="rId6"/>
    <p:sldId id="258" r:id="rId7"/>
    <p:sldId id="265" r:id="rId8"/>
    <p:sldId id="260" r:id="rId9"/>
    <p:sldId id="261" r:id="rId10"/>
    <p:sldId id="262" r:id="rId11"/>
    <p:sldId id="263" r:id="rId12"/>
    <p:sldId id="266" r:id="rId13"/>
    <p:sldId id="283" r:id="rId14"/>
    <p:sldId id="267" r:id="rId15"/>
    <p:sldId id="272" r:id="rId16"/>
    <p:sldId id="268" r:id="rId17"/>
    <p:sldId id="271" r:id="rId18"/>
    <p:sldId id="269" r:id="rId19"/>
    <p:sldId id="270" r:id="rId20"/>
    <p:sldId id="273" r:id="rId21"/>
    <p:sldId id="274" r:id="rId22"/>
    <p:sldId id="275" r:id="rId23"/>
    <p:sldId id="276" r:id="rId24"/>
    <p:sldId id="277" r:id="rId25"/>
    <p:sldId id="278" r:id="rId26"/>
    <p:sldId id="279" r:id="rId27"/>
    <p:sldId id="280" r:id="rId28"/>
    <p:sldId id="26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401B12-90A8-4105-9E60-9F2B61076A7C}" v="14" dt="2023-06-21T03:52:35.0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80" d="100"/>
          <a:sy n="80" d="100"/>
        </p:scale>
        <p:origin x="78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69235A6A-9F5D-4737-A00F-3B329C1A36A4}" type="datetimeFigureOut">
              <a:rPr lang="en-US" smtClean="0"/>
              <a:t>8/10/2023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F1B2D1B-F724-47A3-9105-0FEA3FC6FC0E}" type="slidenum">
              <a:rPr lang="en-US" smtClean="0"/>
              <a:t>‹#›</a:t>
            </a:fld>
            <a:endParaRPr lang="en-US"/>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968367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35A6A-9F5D-4737-A00F-3B329C1A36A4}"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1B2D1B-F724-47A3-9105-0FEA3FC6FC0E}" type="slidenum">
              <a:rPr lang="en-US" smtClean="0"/>
              <a:t>‹#›</a:t>
            </a:fld>
            <a:endParaRPr lang="en-US"/>
          </a:p>
        </p:txBody>
      </p:sp>
    </p:spTree>
    <p:extLst>
      <p:ext uri="{BB962C8B-B14F-4D97-AF65-F5344CB8AC3E}">
        <p14:creationId xmlns:p14="http://schemas.microsoft.com/office/powerpoint/2010/main" val="2732517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35A6A-9F5D-4737-A00F-3B329C1A36A4}"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1B2D1B-F724-47A3-9105-0FEA3FC6FC0E}" type="slidenum">
              <a:rPr lang="en-US" smtClean="0"/>
              <a:t>‹#›</a:t>
            </a:fld>
            <a:endParaRPr lang="en-US"/>
          </a:p>
        </p:txBody>
      </p:sp>
    </p:spTree>
    <p:extLst>
      <p:ext uri="{BB962C8B-B14F-4D97-AF65-F5344CB8AC3E}">
        <p14:creationId xmlns:p14="http://schemas.microsoft.com/office/powerpoint/2010/main" val="382194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35A6A-9F5D-4737-A00F-3B329C1A36A4}"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1B2D1B-F724-47A3-9105-0FEA3FC6FC0E}" type="slidenum">
              <a:rPr lang="en-US" smtClean="0"/>
              <a:t>‹#›</a:t>
            </a:fld>
            <a:endParaRPr lang="en-US"/>
          </a:p>
        </p:txBody>
      </p:sp>
    </p:spTree>
    <p:extLst>
      <p:ext uri="{BB962C8B-B14F-4D97-AF65-F5344CB8AC3E}">
        <p14:creationId xmlns:p14="http://schemas.microsoft.com/office/powerpoint/2010/main" val="3354492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235A6A-9F5D-4737-A00F-3B329C1A36A4}"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1B2D1B-F724-47A3-9105-0FEA3FC6FC0E}" type="slidenum">
              <a:rPr lang="en-US" smtClean="0"/>
              <a:t>‹#›</a:t>
            </a:fld>
            <a:endParaRPr lang="en-US"/>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91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235A6A-9F5D-4737-A00F-3B329C1A36A4}"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1B2D1B-F724-47A3-9105-0FEA3FC6FC0E}" type="slidenum">
              <a:rPr lang="en-US" smtClean="0"/>
              <a:t>‹#›</a:t>
            </a:fld>
            <a:endParaRPr lang="en-US"/>
          </a:p>
        </p:txBody>
      </p:sp>
    </p:spTree>
    <p:extLst>
      <p:ext uri="{BB962C8B-B14F-4D97-AF65-F5344CB8AC3E}">
        <p14:creationId xmlns:p14="http://schemas.microsoft.com/office/powerpoint/2010/main" val="545148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235A6A-9F5D-4737-A00F-3B329C1A36A4}" type="datetimeFigureOut">
              <a:rPr lang="en-US" smtClean="0"/>
              <a:t>8/10/2023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1B2D1B-F724-47A3-9105-0FEA3FC6FC0E}" type="slidenum">
              <a:rPr lang="en-US" smtClean="0"/>
              <a:t>‹#›</a:t>
            </a:fld>
            <a:endParaRPr lang="en-US"/>
          </a:p>
        </p:txBody>
      </p:sp>
    </p:spTree>
    <p:extLst>
      <p:ext uri="{BB962C8B-B14F-4D97-AF65-F5344CB8AC3E}">
        <p14:creationId xmlns:p14="http://schemas.microsoft.com/office/powerpoint/2010/main" val="229459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235A6A-9F5D-4737-A00F-3B329C1A36A4}" type="datetimeFigureOut">
              <a:rPr lang="en-US" smtClean="0"/>
              <a:t>8/10/2023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1B2D1B-F724-47A3-9105-0FEA3FC6FC0E}" type="slidenum">
              <a:rPr lang="en-US" smtClean="0"/>
              <a:t>‹#›</a:t>
            </a:fld>
            <a:endParaRPr lang="en-US"/>
          </a:p>
        </p:txBody>
      </p:sp>
    </p:spTree>
    <p:extLst>
      <p:ext uri="{BB962C8B-B14F-4D97-AF65-F5344CB8AC3E}">
        <p14:creationId xmlns:p14="http://schemas.microsoft.com/office/powerpoint/2010/main" val="4104322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35A6A-9F5D-4737-A00F-3B329C1A36A4}" type="datetimeFigureOut">
              <a:rPr lang="en-US" smtClean="0"/>
              <a:t>8/10/2023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1B2D1B-F724-47A3-9105-0FEA3FC6FC0E}" type="slidenum">
              <a:rPr lang="en-US" smtClean="0"/>
              <a:t>‹#›</a:t>
            </a:fld>
            <a:endParaRPr lang="en-US"/>
          </a:p>
        </p:txBody>
      </p:sp>
    </p:spTree>
    <p:extLst>
      <p:ext uri="{BB962C8B-B14F-4D97-AF65-F5344CB8AC3E}">
        <p14:creationId xmlns:p14="http://schemas.microsoft.com/office/powerpoint/2010/main" val="2081029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235A6A-9F5D-4737-A00F-3B329C1A36A4}"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1B2D1B-F724-47A3-9105-0FEA3FC6FC0E}" type="slidenum">
              <a:rPr lang="en-US" smtClean="0"/>
              <a:t>‹#›</a:t>
            </a:fld>
            <a:endParaRPr lang="en-US"/>
          </a:p>
        </p:txBody>
      </p:sp>
    </p:spTree>
    <p:extLst>
      <p:ext uri="{BB962C8B-B14F-4D97-AF65-F5344CB8AC3E}">
        <p14:creationId xmlns:p14="http://schemas.microsoft.com/office/powerpoint/2010/main" val="1480864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235A6A-9F5D-4737-A00F-3B329C1A36A4}"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1B2D1B-F724-47A3-9105-0FEA3FC6FC0E}" type="slidenum">
              <a:rPr lang="en-US" smtClean="0"/>
              <a:t>‹#›</a:t>
            </a:fld>
            <a:endParaRPr lang="en-US"/>
          </a:p>
        </p:txBody>
      </p:sp>
    </p:spTree>
    <p:extLst>
      <p:ext uri="{BB962C8B-B14F-4D97-AF65-F5344CB8AC3E}">
        <p14:creationId xmlns:p14="http://schemas.microsoft.com/office/powerpoint/2010/main" val="58818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69235A6A-9F5D-4737-A00F-3B329C1A36A4}" type="datetimeFigureOut">
              <a:rPr lang="en-US" smtClean="0"/>
              <a:t>8/10/2023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EF1B2D1B-F724-47A3-9105-0FEA3FC6FC0E}" type="slidenum">
              <a:rPr lang="en-US" smtClean="0"/>
              <a:t>‹#›</a:t>
            </a:fld>
            <a:endParaRPr lang="en-US"/>
          </a:p>
        </p:txBody>
      </p:sp>
    </p:spTree>
    <p:extLst>
      <p:ext uri="{BB962C8B-B14F-4D97-AF65-F5344CB8AC3E}">
        <p14:creationId xmlns:p14="http://schemas.microsoft.com/office/powerpoint/2010/main" val="437786065"/>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CF1CA-C734-DF17-FC32-7E80B2C80BFA}"/>
              </a:ext>
            </a:extLst>
          </p:cNvPr>
          <p:cNvSpPr>
            <a:spLocks noGrp="1"/>
          </p:cNvSpPr>
          <p:nvPr>
            <p:ph type="ctrTitle"/>
          </p:nvPr>
        </p:nvSpPr>
        <p:spPr>
          <a:xfrm>
            <a:off x="2610467" y="1589747"/>
            <a:ext cx="6634617" cy="957682"/>
          </a:xfrm>
        </p:spPr>
        <p:txBody>
          <a:bodyPr>
            <a:normAutofit/>
          </a:bodyPr>
          <a:lstStyle/>
          <a:p>
            <a:r>
              <a:rPr lang="en-US" sz="6000" dirty="0"/>
              <a:t>Bigdata Analytics</a:t>
            </a:r>
          </a:p>
        </p:txBody>
      </p:sp>
      <p:sp>
        <p:nvSpPr>
          <p:cNvPr id="3" name="Subtitle 2">
            <a:extLst>
              <a:ext uri="{FF2B5EF4-FFF2-40B4-BE49-F238E27FC236}">
                <a16:creationId xmlns:a16="http://schemas.microsoft.com/office/drawing/2014/main" id="{EAA9BA78-30AB-DC0F-3CBF-2807B90C039B}"/>
              </a:ext>
            </a:extLst>
          </p:cNvPr>
          <p:cNvSpPr>
            <a:spLocks noGrp="1"/>
          </p:cNvSpPr>
          <p:nvPr>
            <p:ph type="subTitle" idx="1"/>
          </p:nvPr>
        </p:nvSpPr>
        <p:spPr>
          <a:xfrm>
            <a:off x="4840953" y="540342"/>
            <a:ext cx="2173647" cy="595440"/>
          </a:xfrm>
        </p:spPr>
        <p:txBody>
          <a:bodyPr>
            <a:normAutofit/>
          </a:bodyPr>
          <a:lstStyle/>
          <a:p>
            <a:r>
              <a:rPr lang="en-US" sz="3200" dirty="0">
                <a:solidFill>
                  <a:schemeClr val="tx1"/>
                </a:solidFill>
              </a:rPr>
              <a:t>21AIE214</a:t>
            </a:r>
          </a:p>
        </p:txBody>
      </p:sp>
      <p:sp>
        <p:nvSpPr>
          <p:cNvPr id="5" name="TextBox 4">
            <a:extLst>
              <a:ext uri="{FF2B5EF4-FFF2-40B4-BE49-F238E27FC236}">
                <a16:creationId xmlns:a16="http://schemas.microsoft.com/office/drawing/2014/main" id="{AD726AE7-0AF9-140B-76D0-B3F6CB3EA035}"/>
              </a:ext>
            </a:extLst>
          </p:cNvPr>
          <p:cNvSpPr txBox="1"/>
          <p:nvPr/>
        </p:nvSpPr>
        <p:spPr>
          <a:xfrm>
            <a:off x="4089638" y="3211506"/>
            <a:ext cx="4012724" cy="523220"/>
          </a:xfrm>
          <a:prstGeom prst="rect">
            <a:avLst/>
          </a:prstGeom>
          <a:noFill/>
        </p:spPr>
        <p:txBody>
          <a:bodyPr wrap="square">
            <a:spAutoFit/>
          </a:bodyPr>
          <a:lstStyle/>
          <a:p>
            <a:r>
              <a:rPr lang="en-US" sz="2800" dirty="0"/>
              <a:t>END SEM PROJECT</a:t>
            </a:r>
          </a:p>
        </p:txBody>
      </p:sp>
      <p:sp>
        <p:nvSpPr>
          <p:cNvPr id="6" name="TextBox 5">
            <a:extLst>
              <a:ext uri="{FF2B5EF4-FFF2-40B4-BE49-F238E27FC236}">
                <a16:creationId xmlns:a16="http://schemas.microsoft.com/office/drawing/2014/main" id="{1FB07AFF-AE87-CD1C-9CD1-CABB32BBD7DB}"/>
              </a:ext>
            </a:extLst>
          </p:cNvPr>
          <p:cNvSpPr txBox="1"/>
          <p:nvPr/>
        </p:nvSpPr>
        <p:spPr>
          <a:xfrm>
            <a:off x="4254366" y="4119670"/>
            <a:ext cx="3522846" cy="954107"/>
          </a:xfrm>
          <a:prstGeom prst="rect">
            <a:avLst/>
          </a:prstGeom>
          <a:noFill/>
        </p:spPr>
        <p:txBody>
          <a:bodyPr wrap="square">
            <a:spAutoFit/>
          </a:bodyPr>
          <a:lstStyle/>
          <a:p>
            <a:endParaRPr lang="en-US" sz="2800" dirty="0"/>
          </a:p>
          <a:p>
            <a:r>
              <a:rPr lang="en-US" sz="2800" dirty="0"/>
              <a:t>Batch B – Group 11</a:t>
            </a:r>
          </a:p>
        </p:txBody>
      </p:sp>
    </p:spTree>
    <p:extLst>
      <p:ext uri="{BB962C8B-B14F-4D97-AF65-F5344CB8AC3E}">
        <p14:creationId xmlns:p14="http://schemas.microsoft.com/office/powerpoint/2010/main" val="1058212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1E3968-7163-8979-7506-C489228B1307}"/>
              </a:ext>
            </a:extLst>
          </p:cNvPr>
          <p:cNvSpPr txBox="1"/>
          <p:nvPr/>
        </p:nvSpPr>
        <p:spPr>
          <a:xfrm>
            <a:off x="924339" y="487017"/>
            <a:ext cx="5973418" cy="3548270"/>
          </a:xfrm>
          <a:prstGeom prst="rect">
            <a:avLst/>
          </a:prstGeom>
          <a:noFill/>
        </p:spPr>
        <p:txBody>
          <a:bodyPr wrap="square" rtlCol="0">
            <a:spAutoFit/>
          </a:bodyPr>
          <a:lstStyle/>
          <a:p>
            <a:endParaRPr lang="en-US" dirty="0"/>
          </a:p>
        </p:txBody>
      </p:sp>
      <p:pic>
        <p:nvPicPr>
          <p:cNvPr id="4" name="Picture 3">
            <a:extLst>
              <a:ext uri="{FF2B5EF4-FFF2-40B4-BE49-F238E27FC236}">
                <a16:creationId xmlns:a16="http://schemas.microsoft.com/office/drawing/2014/main" id="{8AC0DED0-A256-E9A1-BEF1-84E2E1B8AD64}"/>
              </a:ext>
            </a:extLst>
          </p:cNvPr>
          <p:cNvPicPr>
            <a:picLocks noChangeAspect="1"/>
          </p:cNvPicPr>
          <p:nvPr/>
        </p:nvPicPr>
        <p:blipFill rotWithShape="1">
          <a:blip r:embed="rId2"/>
          <a:srcRect b="45942"/>
          <a:stretch/>
        </p:blipFill>
        <p:spPr>
          <a:xfrm>
            <a:off x="924339" y="327991"/>
            <a:ext cx="9345448" cy="3707296"/>
          </a:xfrm>
          <a:prstGeom prst="rect">
            <a:avLst/>
          </a:prstGeom>
        </p:spPr>
      </p:pic>
      <p:sp>
        <p:nvSpPr>
          <p:cNvPr id="5" name="TextBox 4">
            <a:extLst>
              <a:ext uri="{FF2B5EF4-FFF2-40B4-BE49-F238E27FC236}">
                <a16:creationId xmlns:a16="http://schemas.microsoft.com/office/drawing/2014/main" id="{4FA1DC93-EFEF-E335-C78E-D65C281DBF9A}"/>
              </a:ext>
            </a:extLst>
          </p:cNvPr>
          <p:cNvSpPr txBox="1"/>
          <p:nvPr/>
        </p:nvSpPr>
        <p:spPr>
          <a:xfrm>
            <a:off x="4942891" y="4393342"/>
            <a:ext cx="1487415" cy="380788"/>
          </a:xfrm>
          <a:prstGeom prst="rect">
            <a:avLst/>
          </a:prstGeom>
          <a:noFill/>
        </p:spPr>
        <p:txBody>
          <a:bodyPr wrap="square" rtlCol="0">
            <a:spAutoFit/>
          </a:bodyPr>
          <a:lstStyle/>
          <a:p>
            <a:r>
              <a:rPr lang="en-US" dirty="0"/>
              <a:t>OUTPUT</a:t>
            </a:r>
          </a:p>
        </p:txBody>
      </p:sp>
      <p:pic>
        <p:nvPicPr>
          <p:cNvPr id="9" name="Picture 8">
            <a:extLst>
              <a:ext uri="{FF2B5EF4-FFF2-40B4-BE49-F238E27FC236}">
                <a16:creationId xmlns:a16="http://schemas.microsoft.com/office/drawing/2014/main" id="{5AB9BC58-51D1-AC25-2C39-87BEDD984A7F}"/>
              </a:ext>
            </a:extLst>
          </p:cNvPr>
          <p:cNvPicPr>
            <a:picLocks noChangeAspect="1"/>
          </p:cNvPicPr>
          <p:nvPr/>
        </p:nvPicPr>
        <p:blipFill>
          <a:blip r:embed="rId3"/>
          <a:stretch>
            <a:fillRect/>
          </a:stretch>
        </p:blipFill>
        <p:spPr>
          <a:xfrm>
            <a:off x="498289" y="5046833"/>
            <a:ext cx="10197548" cy="1324150"/>
          </a:xfrm>
          <a:prstGeom prst="rect">
            <a:avLst/>
          </a:prstGeom>
        </p:spPr>
      </p:pic>
    </p:spTree>
    <p:extLst>
      <p:ext uri="{BB962C8B-B14F-4D97-AF65-F5344CB8AC3E}">
        <p14:creationId xmlns:p14="http://schemas.microsoft.com/office/powerpoint/2010/main" val="1360205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FBB1FC-FCE8-E8F9-4865-4437A5914A58}"/>
              </a:ext>
            </a:extLst>
          </p:cNvPr>
          <p:cNvPicPr>
            <a:picLocks noChangeAspect="1"/>
          </p:cNvPicPr>
          <p:nvPr/>
        </p:nvPicPr>
        <p:blipFill rotWithShape="1">
          <a:blip r:embed="rId2"/>
          <a:srcRect t="54203"/>
          <a:stretch/>
        </p:blipFill>
        <p:spPr>
          <a:xfrm>
            <a:off x="916380" y="606286"/>
            <a:ext cx="9345448" cy="3140765"/>
          </a:xfrm>
          <a:prstGeom prst="rect">
            <a:avLst/>
          </a:prstGeom>
        </p:spPr>
      </p:pic>
      <p:sp>
        <p:nvSpPr>
          <p:cNvPr id="5" name="TextBox 4">
            <a:extLst>
              <a:ext uri="{FF2B5EF4-FFF2-40B4-BE49-F238E27FC236}">
                <a16:creationId xmlns:a16="http://schemas.microsoft.com/office/drawing/2014/main" id="{3B92CE10-F3E5-F5D4-C6CB-C0C38F440935}"/>
              </a:ext>
            </a:extLst>
          </p:cNvPr>
          <p:cNvSpPr txBox="1"/>
          <p:nvPr/>
        </p:nvSpPr>
        <p:spPr>
          <a:xfrm>
            <a:off x="4637704" y="4062241"/>
            <a:ext cx="1349210" cy="369332"/>
          </a:xfrm>
          <a:prstGeom prst="rect">
            <a:avLst/>
          </a:prstGeom>
          <a:noFill/>
        </p:spPr>
        <p:txBody>
          <a:bodyPr wrap="square" rtlCol="0">
            <a:spAutoFit/>
          </a:bodyPr>
          <a:lstStyle/>
          <a:p>
            <a:r>
              <a:rPr lang="en-US" dirty="0"/>
              <a:t>OUTPUT</a:t>
            </a:r>
          </a:p>
        </p:txBody>
      </p:sp>
      <p:pic>
        <p:nvPicPr>
          <p:cNvPr id="6" name="Picture 5">
            <a:extLst>
              <a:ext uri="{FF2B5EF4-FFF2-40B4-BE49-F238E27FC236}">
                <a16:creationId xmlns:a16="http://schemas.microsoft.com/office/drawing/2014/main" id="{C807A098-4F2D-309D-7E4E-87A589AD1FF9}"/>
              </a:ext>
            </a:extLst>
          </p:cNvPr>
          <p:cNvPicPr>
            <a:picLocks noChangeAspect="1"/>
          </p:cNvPicPr>
          <p:nvPr/>
        </p:nvPicPr>
        <p:blipFill>
          <a:blip r:embed="rId3"/>
          <a:stretch>
            <a:fillRect/>
          </a:stretch>
        </p:blipFill>
        <p:spPr>
          <a:xfrm>
            <a:off x="3548848" y="4746764"/>
            <a:ext cx="3695700" cy="1504950"/>
          </a:xfrm>
          <a:prstGeom prst="rect">
            <a:avLst/>
          </a:prstGeom>
        </p:spPr>
      </p:pic>
    </p:spTree>
    <p:extLst>
      <p:ext uri="{BB962C8B-B14F-4D97-AF65-F5344CB8AC3E}">
        <p14:creationId xmlns:p14="http://schemas.microsoft.com/office/powerpoint/2010/main" val="760331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539C40-87B1-EFCE-4951-245266DCC7BC}"/>
              </a:ext>
            </a:extLst>
          </p:cNvPr>
          <p:cNvPicPr>
            <a:picLocks noChangeAspect="1"/>
          </p:cNvPicPr>
          <p:nvPr/>
        </p:nvPicPr>
        <p:blipFill>
          <a:blip r:embed="rId2"/>
          <a:stretch>
            <a:fillRect/>
          </a:stretch>
        </p:blipFill>
        <p:spPr>
          <a:xfrm>
            <a:off x="692836" y="1857676"/>
            <a:ext cx="9902505" cy="3937766"/>
          </a:xfrm>
          <a:prstGeom prst="rect">
            <a:avLst/>
          </a:prstGeom>
        </p:spPr>
      </p:pic>
      <p:sp>
        <p:nvSpPr>
          <p:cNvPr id="8" name="TextBox 7">
            <a:extLst>
              <a:ext uri="{FF2B5EF4-FFF2-40B4-BE49-F238E27FC236}">
                <a16:creationId xmlns:a16="http://schemas.microsoft.com/office/drawing/2014/main" id="{65AB9762-4552-79EE-6064-BBC5E2CF2266}"/>
              </a:ext>
            </a:extLst>
          </p:cNvPr>
          <p:cNvSpPr txBox="1"/>
          <p:nvPr/>
        </p:nvSpPr>
        <p:spPr>
          <a:xfrm>
            <a:off x="4533500" y="447692"/>
            <a:ext cx="2627698" cy="400110"/>
          </a:xfrm>
          <a:prstGeom prst="rect">
            <a:avLst/>
          </a:prstGeom>
          <a:noFill/>
        </p:spPr>
        <p:txBody>
          <a:bodyPr wrap="square">
            <a:spAutoFit/>
          </a:bodyPr>
          <a:lstStyle/>
          <a:p>
            <a:r>
              <a:rPr lang="en-US" sz="2000" b="1" dirty="0"/>
              <a:t>Users.dat  Code</a:t>
            </a:r>
          </a:p>
        </p:txBody>
      </p:sp>
    </p:spTree>
    <p:extLst>
      <p:ext uri="{BB962C8B-B14F-4D97-AF65-F5344CB8AC3E}">
        <p14:creationId xmlns:p14="http://schemas.microsoft.com/office/powerpoint/2010/main" val="2649592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64A6B2-3BB4-0D88-7F09-E39CAA3B64AA}"/>
              </a:ext>
            </a:extLst>
          </p:cNvPr>
          <p:cNvSpPr txBox="1"/>
          <p:nvPr/>
        </p:nvSpPr>
        <p:spPr>
          <a:xfrm>
            <a:off x="4963395" y="433843"/>
            <a:ext cx="1349210" cy="369332"/>
          </a:xfrm>
          <a:prstGeom prst="rect">
            <a:avLst/>
          </a:prstGeom>
          <a:noFill/>
        </p:spPr>
        <p:txBody>
          <a:bodyPr wrap="square" rtlCol="0">
            <a:spAutoFit/>
          </a:bodyPr>
          <a:lstStyle/>
          <a:p>
            <a:r>
              <a:rPr lang="en-US" dirty="0"/>
              <a:t>OUTPUT</a:t>
            </a:r>
          </a:p>
        </p:txBody>
      </p:sp>
      <p:pic>
        <p:nvPicPr>
          <p:cNvPr id="4" name="Picture 3">
            <a:extLst>
              <a:ext uri="{FF2B5EF4-FFF2-40B4-BE49-F238E27FC236}">
                <a16:creationId xmlns:a16="http://schemas.microsoft.com/office/drawing/2014/main" id="{2FD4863E-366F-C154-B567-8A00EF1BF3B6}"/>
              </a:ext>
            </a:extLst>
          </p:cNvPr>
          <p:cNvPicPr>
            <a:picLocks noChangeAspect="1"/>
          </p:cNvPicPr>
          <p:nvPr/>
        </p:nvPicPr>
        <p:blipFill rotWithShape="1">
          <a:blip r:embed="rId2"/>
          <a:srcRect r="9484"/>
          <a:stretch/>
        </p:blipFill>
        <p:spPr>
          <a:xfrm>
            <a:off x="322447" y="2188885"/>
            <a:ext cx="10457848" cy="2922130"/>
          </a:xfrm>
          <a:prstGeom prst="rect">
            <a:avLst/>
          </a:prstGeom>
        </p:spPr>
      </p:pic>
    </p:spTree>
    <p:extLst>
      <p:ext uri="{BB962C8B-B14F-4D97-AF65-F5344CB8AC3E}">
        <p14:creationId xmlns:p14="http://schemas.microsoft.com/office/powerpoint/2010/main" val="1783505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6F4451-06D9-B6EB-E9ED-55CE2FEA5978}"/>
              </a:ext>
            </a:extLst>
          </p:cNvPr>
          <p:cNvPicPr>
            <a:picLocks noChangeAspect="1"/>
          </p:cNvPicPr>
          <p:nvPr/>
        </p:nvPicPr>
        <p:blipFill>
          <a:blip r:embed="rId2"/>
          <a:stretch>
            <a:fillRect/>
          </a:stretch>
        </p:blipFill>
        <p:spPr>
          <a:xfrm>
            <a:off x="1800942" y="1366788"/>
            <a:ext cx="7801367" cy="4273616"/>
          </a:xfrm>
          <a:prstGeom prst="rect">
            <a:avLst/>
          </a:prstGeom>
        </p:spPr>
      </p:pic>
    </p:spTree>
    <p:extLst>
      <p:ext uri="{BB962C8B-B14F-4D97-AF65-F5344CB8AC3E}">
        <p14:creationId xmlns:p14="http://schemas.microsoft.com/office/powerpoint/2010/main" val="3398209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8AA98BB-34E2-A8C3-AE51-015610B6B348}"/>
              </a:ext>
            </a:extLst>
          </p:cNvPr>
          <p:cNvSpPr txBox="1"/>
          <p:nvPr/>
        </p:nvSpPr>
        <p:spPr>
          <a:xfrm>
            <a:off x="5127737" y="434771"/>
            <a:ext cx="1349210" cy="369332"/>
          </a:xfrm>
          <a:prstGeom prst="rect">
            <a:avLst/>
          </a:prstGeom>
          <a:noFill/>
        </p:spPr>
        <p:txBody>
          <a:bodyPr wrap="square" rtlCol="0">
            <a:spAutoFit/>
          </a:bodyPr>
          <a:lstStyle/>
          <a:p>
            <a:r>
              <a:rPr lang="en-US" dirty="0"/>
              <a:t>OUTPUT</a:t>
            </a:r>
          </a:p>
        </p:txBody>
      </p:sp>
      <p:pic>
        <p:nvPicPr>
          <p:cNvPr id="3" name="Picture 2">
            <a:extLst>
              <a:ext uri="{FF2B5EF4-FFF2-40B4-BE49-F238E27FC236}">
                <a16:creationId xmlns:a16="http://schemas.microsoft.com/office/drawing/2014/main" id="{777CEE50-0B13-869C-E65E-A4100D80B9AD}"/>
              </a:ext>
            </a:extLst>
          </p:cNvPr>
          <p:cNvPicPr>
            <a:picLocks noChangeAspect="1"/>
          </p:cNvPicPr>
          <p:nvPr/>
        </p:nvPicPr>
        <p:blipFill>
          <a:blip r:embed="rId2"/>
          <a:stretch>
            <a:fillRect/>
          </a:stretch>
        </p:blipFill>
        <p:spPr>
          <a:xfrm>
            <a:off x="2345181" y="1111300"/>
            <a:ext cx="6914323" cy="5311929"/>
          </a:xfrm>
          <a:prstGeom prst="rect">
            <a:avLst/>
          </a:prstGeom>
        </p:spPr>
      </p:pic>
    </p:spTree>
    <p:extLst>
      <p:ext uri="{BB962C8B-B14F-4D97-AF65-F5344CB8AC3E}">
        <p14:creationId xmlns:p14="http://schemas.microsoft.com/office/powerpoint/2010/main" val="4055936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93AA50-E303-CC47-06E7-CB95340926F3}"/>
              </a:ext>
            </a:extLst>
          </p:cNvPr>
          <p:cNvPicPr>
            <a:picLocks noChangeAspect="1"/>
          </p:cNvPicPr>
          <p:nvPr/>
        </p:nvPicPr>
        <p:blipFill>
          <a:blip r:embed="rId2"/>
          <a:stretch>
            <a:fillRect/>
          </a:stretch>
        </p:blipFill>
        <p:spPr>
          <a:xfrm>
            <a:off x="1443790" y="1527821"/>
            <a:ext cx="8807241" cy="3802358"/>
          </a:xfrm>
          <a:prstGeom prst="rect">
            <a:avLst/>
          </a:prstGeom>
        </p:spPr>
      </p:pic>
    </p:spTree>
    <p:extLst>
      <p:ext uri="{BB962C8B-B14F-4D97-AF65-F5344CB8AC3E}">
        <p14:creationId xmlns:p14="http://schemas.microsoft.com/office/powerpoint/2010/main" val="3175940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9B2E00-F918-2034-7071-AC5F74BA48D8}"/>
              </a:ext>
            </a:extLst>
          </p:cNvPr>
          <p:cNvSpPr txBox="1"/>
          <p:nvPr/>
        </p:nvSpPr>
        <p:spPr>
          <a:xfrm>
            <a:off x="4922732" y="346889"/>
            <a:ext cx="1349210" cy="369332"/>
          </a:xfrm>
          <a:prstGeom prst="rect">
            <a:avLst/>
          </a:prstGeom>
          <a:noFill/>
        </p:spPr>
        <p:txBody>
          <a:bodyPr wrap="square" rtlCol="0">
            <a:spAutoFit/>
          </a:bodyPr>
          <a:lstStyle/>
          <a:p>
            <a:r>
              <a:rPr lang="en-US" dirty="0"/>
              <a:t>OUTPUT</a:t>
            </a:r>
          </a:p>
        </p:txBody>
      </p:sp>
      <p:pic>
        <p:nvPicPr>
          <p:cNvPr id="5" name="Picture 4">
            <a:extLst>
              <a:ext uri="{FF2B5EF4-FFF2-40B4-BE49-F238E27FC236}">
                <a16:creationId xmlns:a16="http://schemas.microsoft.com/office/drawing/2014/main" id="{EB677342-F6EE-E659-CC9B-45C335ED4E70}"/>
              </a:ext>
            </a:extLst>
          </p:cNvPr>
          <p:cNvPicPr>
            <a:picLocks noChangeAspect="1"/>
          </p:cNvPicPr>
          <p:nvPr/>
        </p:nvPicPr>
        <p:blipFill>
          <a:blip r:embed="rId2"/>
          <a:stretch>
            <a:fillRect/>
          </a:stretch>
        </p:blipFill>
        <p:spPr>
          <a:xfrm>
            <a:off x="849660" y="1216331"/>
            <a:ext cx="9495355" cy="5294780"/>
          </a:xfrm>
          <a:prstGeom prst="rect">
            <a:avLst/>
          </a:prstGeom>
        </p:spPr>
      </p:pic>
    </p:spTree>
    <p:extLst>
      <p:ext uri="{BB962C8B-B14F-4D97-AF65-F5344CB8AC3E}">
        <p14:creationId xmlns:p14="http://schemas.microsoft.com/office/powerpoint/2010/main" val="3024993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E3ABDD-3A40-09EB-6C6F-60256AAF7C53}"/>
              </a:ext>
            </a:extLst>
          </p:cNvPr>
          <p:cNvPicPr>
            <a:picLocks noChangeAspect="1"/>
          </p:cNvPicPr>
          <p:nvPr/>
        </p:nvPicPr>
        <p:blipFill>
          <a:blip r:embed="rId2"/>
          <a:stretch>
            <a:fillRect/>
          </a:stretch>
        </p:blipFill>
        <p:spPr>
          <a:xfrm>
            <a:off x="2618073" y="1071890"/>
            <a:ext cx="6664048" cy="4714220"/>
          </a:xfrm>
          <a:prstGeom prst="rect">
            <a:avLst/>
          </a:prstGeom>
        </p:spPr>
      </p:pic>
    </p:spTree>
    <p:extLst>
      <p:ext uri="{BB962C8B-B14F-4D97-AF65-F5344CB8AC3E}">
        <p14:creationId xmlns:p14="http://schemas.microsoft.com/office/powerpoint/2010/main" val="1509607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92CE10-F3E5-F5D4-C6CB-C0C38F440935}"/>
              </a:ext>
            </a:extLst>
          </p:cNvPr>
          <p:cNvSpPr txBox="1"/>
          <p:nvPr/>
        </p:nvSpPr>
        <p:spPr>
          <a:xfrm>
            <a:off x="4955338" y="337677"/>
            <a:ext cx="1349210" cy="369332"/>
          </a:xfrm>
          <a:prstGeom prst="rect">
            <a:avLst/>
          </a:prstGeom>
          <a:noFill/>
        </p:spPr>
        <p:txBody>
          <a:bodyPr wrap="square" rtlCol="0">
            <a:spAutoFit/>
          </a:bodyPr>
          <a:lstStyle/>
          <a:p>
            <a:r>
              <a:rPr lang="en-US" dirty="0"/>
              <a:t>OUTPUT</a:t>
            </a:r>
          </a:p>
        </p:txBody>
      </p:sp>
      <p:pic>
        <p:nvPicPr>
          <p:cNvPr id="4" name="Picture 3">
            <a:extLst>
              <a:ext uri="{FF2B5EF4-FFF2-40B4-BE49-F238E27FC236}">
                <a16:creationId xmlns:a16="http://schemas.microsoft.com/office/drawing/2014/main" id="{4A6EF08A-BBBB-E022-3F52-DC3377E658B0}"/>
              </a:ext>
            </a:extLst>
          </p:cNvPr>
          <p:cNvPicPr>
            <a:picLocks noChangeAspect="1"/>
          </p:cNvPicPr>
          <p:nvPr/>
        </p:nvPicPr>
        <p:blipFill>
          <a:blip r:embed="rId2"/>
          <a:stretch>
            <a:fillRect/>
          </a:stretch>
        </p:blipFill>
        <p:spPr>
          <a:xfrm>
            <a:off x="2135972" y="936622"/>
            <a:ext cx="6987942" cy="5498860"/>
          </a:xfrm>
          <a:prstGeom prst="rect">
            <a:avLst/>
          </a:prstGeom>
        </p:spPr>
      </p:pic>
    </p:spTree>
    <p:extLst>
      <p:ext uri="{BB962C8B-B14F-4D97-AF65-F5344CB8AC3E}">
        <p14:creationId xmlns:p14="http://schemas.microsoft.com/office/powerpoint/2010/main" val="170024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380C5-A1C7-ED4E-E523-BFBA528DA2B4}"/>
              </a:ext>
            </a:extLst>
          </p:cNvPr>
          <p:cNvSpPr>
            <a:spLocks noGrp="1"/>
          </p:cNvSpPr>
          <p:nvPr>
            <p:ph type="title"/>
          </p:nvPr>
        </p:nvSpPr>
        <p:spPr>
          <a:xfrm>
            <a:off x="3478409" y="442762"/>
            <a:ext cx="5235181" cy="796173"/>
          </a:xfrm>
        </p:spPr>
        <p:txBody>
          <a:bodyPr>
            <a:normAutofit fontScale="90000"/>
          </a:bodyPr>
          <a:lstStyle/>
          <a:p>
            <a:r>
              <a:rPr lang="en-US" dirty="0"/>
              <a:t>TEAM MEMBERS</a:t>
            </a:r>
          </a:p>
        </p:txBody>
      </p:sp>
      <p:sp>
        <p:nvSpPr>
          <p:cNvPr id="3" name="Content Placeholder 2">
            <a:extLst>
              <a:ext uri="{FF2B5EF4-FFF2-40B4-BE49-F238E27FC236}">
                <a16:creationId xmlns:a16="http://schemas.microsoft.com/office/drawing/2014/main" id="{B22DF40C-7C6A-30B4-BF81-5D6B6562BAF4}"/>
              </a:ext>
            </a:extLst>
          </p:cNvPr>
          <p:cNvSpPr>
            <a:spLocks noGrp="1"/>
          </p:cNvSpPr>
          <p:nvPr>
            <p:ph idx="1"/>
          </p:nvPr>
        </p:nvSpPr>
        <p:spPr>
          <a:xfrm>
            <a:off x="2128146" y="2218200"/>
            <a:ext cx="7333488" cy="2156059"/>
          </a:xfrm>
        </p:spPr>
        <p:txBody>
          <a:bodyPr>
            <a:normAutofit fontScale="85000" lnSpcReduction="20000"/>
          </a:bodyPr>
          <a:lstStyle/>
          <a:p>
            <a:pPr algn="ctr">
              <a:lnSpc>
                <a:spcPct val="150000"/>
              </a:lnSpc>
            </a:pPr>
            <a:r>
              <a:rPr lang="en-US" dirty="0">
                <a:solidFill>
                  <a:schemeClr val="tx1"/>
                </a:solidFill>
              </a:rPr>
              <a:t>Ramisetty Lakshmi Venkat-CB.EN.U4AIE21152 </a:t>
            </a:r>
          </a:p>
          <a:p>
            <a:pPr algn="ctr">
              <a:lnSpc>
                <a:spcPct val="150000"/>
              </a:lnSpc>
            </a:pPr>
            <a:r>
              <a:rPr lang="en-US" dirty="0">
                <a:solidFill>
                  <a:schemeClr val="tx1"/>
                </a:solidFill>
              </a:rPr>
              <a:t>Ashwin Devan-CB.EN.U4AIE21104</a:t>
            </a:r>
          </a:p>
          <a:p>
            <a:pPr algn="ctr">
              <a:lnSpc>
                <a:spcPct val="150000"/>
              </a:lnSpc>
            </a:pPr>
            <a:r>
              <a:rPr lang="en-US" dirty="0">
                <a:solidFill>
                  <a:schemeClr val="tx1"/>
                </a:solidFill>
              </a:rPr>
              <a:t> M Srinivasa Sai Kumar Reddy-CB.EN.U4AIE21128</a:t>
            </a:r>
          </a:p>
          <a:p>
            <a:pPr algn="ctr">
              <a:lnSpc>
                <a:spcPct val="150000"/>
              </a:lnSpc>
            </a:pPr>
            <a:r>
              <a:rPr lang="en-US" dirty="0">
                <a:solidFill>
                  <a:schemeClr val="tx1"/>
                </a:solidFill>
              </a:rPr>
              <a:t> M Sai Rahul-CB.EN.U4AIE21130</a:t>
            </a:r>
          </a:p>
          <a:p>
            <a:pPr algn="ctr">
              <a:lnSpc>
                <a:spcPct val="150000"/>
              </a:lnSpc>
            </a:pPr>
            <a:endParaRPr lang="en-US" dirty="0">
              <a:solidFill>
                <a:schemeClr val="tx1"/>
              </a:solidFill>
            </a:endParaRPr>
          </a:p>
        </p:txBody>
      </p:sp>
    </p:spTree>
    <p:extLst>
      <p:ext uri="{BB962C8B-B14F-4D97-AF65-F5344CB8AC3E}">
        <p14:creationId xmlns:p14="http://schemas.microsoft.com/office/powerpoint/2010/main" val="4261472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188D13-806D-5E39-EA4A-8EDDC0004ECD}"/>
              </a:ext>
            </a:extLst>
          </p:cNvPr>
          <p:cNvSpPr txBox="1"/>
          <p:nvPr/>
        </p:nvSpPr>
        <p:spPr>
          <a:xfrm>
            <a:off x="65315" y="173469"/>
            <a:ext cx="2627698" cy="400110"/>
          </a:xfrm>
          <a:prstGeom prst="rect">
            <a:avLst/>
          </a:prstGeom>
          <a:noFill/>
        </p:spPr>
        <p:txBody>
          <a:bodyPr wrap="square">
            <a:spAutoFit/>
          </a:bodyPr>
          <a:lstStyle/>
          <a:p>
            <a:r>
              <a:rPr lang="en-US" sz="2000" b="1" dirty="0"/>
              <a:t>Ratings.dat  Code</a:t>
            </a:r>
          </a:p>
        </p:txBody>
      </p:sp>
      <p:pic>
        <p:nvPicPr>
          <p:cNvPr id="4" name="Picture 3" descr="A picture containing text, screenshot&#10;&#10;Description automatically generated">
            <a:extLst>
              <a:ext uri="{FF2B5EF4-FFF2-40B4-BE49-F238E27FC236}">
                <a16:creationId xmlns:a16="http://schemas.microsoft.com/office/drawing/2014/main" id="{25E74C2E-08ED-6AA6-5509-FD96431AF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20" y="744408"/>
            <a:ext cx="10972800" cy="5686425"/>
          </a:xfrm>
          <a:prstGeom prst="rect">
            <a:avLst/>
          </a:prstGeom>
        </p:spPr>
      </p:pic>
    </p:spTree>
    <p:extLst>
      <p:ext uri="{BB962C8B-B14F-4D97-AF65-F5344CB8AC3E}">
        <p14:creationId xmlns:p14="http://schemas.microsoft.com/office/powerpoint/2010/main" val="1414245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AE0092-D3ED-5790-062E-2032AFAFFA6C}"/>
              </a:ext>
            </a:extLst>
          </p:cNvPr>
          <p:cNvSpPr txBox="1"/>
          <p:nvPr/>
        </p:nvSpPr>
        <p:spPr>
          <a:xfrm>
            <a:off x="392868" y="275714"/>
            <a:ext cx="1349210" cy="369332"/>
          </a:xfrm>
          <a:prstGeom prst="rect">
            <a:avLst/>
          </a:prstGeom>
          <a:noFill/>
        </p:spPr>
        <p:txBody>
          <a:bodyPr wrap="square" rtlCol="0">
            <a:spAutoFit/>
          </a:bodyPr>
          <a:lstStyle/>
          <a:p>
            <a:r>
              <a:rPr lang="en-US" dirty="0"/>
              <a:t>OUTPUT</a:t>
            </a:r>
          </a:p>
        </p:txBody>
      </p:sp>
      <p:pic>
        <p:nvPicPr>
          <p:cNvPr id="4" name="Picture 3" descr="A screenshot of a computer program&#10;&#10;Description automatically generated with low confidence">
            <a:extLst>
              <a:ext uri="{FF2B5EF4-FFF2-40B4-BE49-F238E27FC236}">
                <a16:creationId xmlns:a16="http://schemas.microsoft.com/office/drawing/2014/main" id="{BD82ACD0-BBF5-8CBC-F29D-80C1B5EAA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 y="645046"/>
            <a:ext cx="11813276" cy="6179820"/>
          </a:xfrm>
          <a:prstGeom prst="rect">
            <a:avLst/>
          </a:prstGeom>
        </p:spPr>
      </p:pic>
    </p:spTree>
    <p:extLst>
      <p:ext uri="{BB962C8B-B14F-4D97-AF65-F5344CB8AC3E}">
        <p14:creationId xmlns:p14="http://schemas.microsoft.com/office/powerpoint/2010/main" val="3026923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screenshot, font&#10;&#10;Description automatically generated">
            <a:extLst>
              <a:ext uri="{FF2B5EF4-FFF2-40B4-BE49-F238E27FC236}">
                <a16:creationId xmlns:a16="http://schemas.microsoft.com/office/drawing/2014/main" id="{F40A815E-1CF5-AC67-9990-841E6338C7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858" y="1646172"/>
            <a:ext cx="10887075" cy="2962275"/>
          </a:xfrm>
          <a:prstGeom prst="rect">
            <a:avLst/>
          </a:prstGeom>
        </p:spPr>
      </p:pic>
    </p:spTree>
    <p:extLst>
      <p:ext uri="{BB962C8B-B14F-4D97-AF65-F5344CB8AC3E}">
        <p14:creationId xmlns:p14="http://schemas.microsoft.com/office/powerpoint/2010/main" val="2858746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screenshot&#10;&#10;Description automatically generated">
            <a:extLst>
              <a:ext uri="{FF2B5EF4-FFF2-40B4-BE49-F238E27FC236}">
                <a16:creationId xmlns:a16="http://schemas.microsoft.com/office/drawing/2014/main" id="{2A4ACC5E-719B-E353-2C9A-5114D509E5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420" y="449327"/>
            <a:ext cx="9544050" cy="6257925"/>
          </a:xfrm>
          <a:prstGeom prst="rect">
            <a:avLst/>
          </a:prstGeom>
        </p:spPr>
      </p:pic>
    </p:spTree>
    <p:extLst>
      <p:ext uri="{BB962C8B-B14F-4D97-AF65-F5344CB8AC3E}">
        <p14:creationId xmlns:p14="http://schemas.microsoft.com/office/powerpoint/2010/main" val="3536835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D09647-18F2-87F4-1B07-6E87D9E2B6EF}"/>
              </a:ext>
            </a:extLst>
          </p:cNvPr>
          <p:cNvSpPr txBox="1"/>
          <p:nvPr/>
        </p:nvSpPr>
        <p:spPr>
          <a:xfrm>
            <a:off x="392868" y="275714"/>
            <a:ext cx="1349210" cy="369332"/>
          </a:xfrm>
          <a:prstGeom prst="rect">
            <a:avLst/>
          </a:prstGeom>
          <a:noFill/>
        </p:spPr>
        <p:txBody>
          <a:bodyPr wrap="square" rtlCol="0">
            <a:spAutoFit/>
          </a:bodyPr>
          <a:lstStyle/>
          <a:p>
            <a:r>
              <a:rPr lang="en-US" dirty="0"/>
              <a:t>OUTPUT</a:t>
            </a:r>
          </a:p>
        </p:txBody>
      </p:sp>
      <p:pic>
        <p:nvPicPr>
          <p:cNvPr id="4" name="Picture 3" descr="A screenshot of a computer program&#10;&#10;Description automatically generated with medium confidence">
            <a:extLst>
              <a:ext uri="{FF2B5EF4-FFF2-40B4-BE49-F238E27FC236}">
                <a16:creationId xmlns:a16="http://schemas.microsoft.com/office/drawing/2014/main" id="{C5582E1E-403E-2F15-C018-7BB2CCA00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683" y="100804"/>
            <a:ext cx="7988634" cy="6656392"/>
          </a:xfrm>
          <a:prstGeom prst="rect">
            <a:avLst/>
          </a:prstGeom>
        </p:spPr>
      </p:pic>
    </p:spTree>
    <p:extLst>
      <p:ext uri="{BB962C8B-B14F-4D97-AF65-F5344CB8AC3E}">
        <p14:creationId xmlns:p14="http://schemas.microsoft.com/office/powerpoint/2010/main" val="2081764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computer&#10;&#10;Description automatically generated with medium confidence">
            <a:extLst>
              <a:ext uri="{FF2B5EF4-FFF2-40B4-BE49-F238E27FC236}">
                <a16:creationId xmlns:a16="http://schemas.microsoft.com/office/drawing/2014/main" id="{807625BB-CE88-6D46-2DA5-B2A121894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373" y="2027755"/>
            <a:ext cx="9315450" cy="1533525"/>
          </a:xfrm>
          <a:prstGeom prst="rect">
            <a:avLst/>
          </a:prstGeom>
        </p:spPr>
      </p:pic>
    </p:spTree>
    <p:extLst>
      <p:ext uri="{BB962C8B-B14F-4D97-AF65-F5344CB8AC3E}">
        <p14:creationId xmlns:p14="http://schemas.microsoft.com/office/powerpoint/2010/main" val="3791731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computer program&#10;&#10;Description automatically generated with low confidence">
            <a:extLst>
              <a:ext uri="{FF2B5EF4-FFF2-40B4-BE49-F238E27FC236}">
                <a16:creationId xmlns:a16="http://schemas.microsoft.com/office/drawing/2014/main" id="{187422EB-A2DF-2139-1E38-526C4B511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378" y="1466460"/>
            <a:ext cx="9220200" cy="3048000"/>
          </a:xfrm>
          <a:prstGeom prst="rect">
            <a:avLst/>
          </a:prstGeom>
        </p:spPr>
      </p:pic>
      <p:pic>
        <p:nvPicPr>
          <p:cNvPr id="5" name="Picture 4">
            <a:extLst>
              <a:ext uri="{FF2B5EF4-FFF2-40B4-BE49-F238E27FC236}">
                <a16:creationId xmlns:a16="http://schemas.microsoft.com/office/drawing/2014/main" id="{1D9F1258-B23C-878C-7C89-8A1F9A831D36}"/>
              </a:ext>
            </a:extLst>
          </p:cNvPr>
          <p:cNvPicPr>
            <a:picLocks noChangeAspect="1"/>
          </p:cNvPicPr>
          <p:nvPr/>
        </p:nvPicPr>
        <p:blipFill>
          <a:blip r:embed="rId3"/>
          <a:stretch>
            <a:fillRect/>
          </a:stretch>
        </p:blipFill>
        <p:spPr>
          <a:xfrm>
            <a:off x="384360" y="364246"/>
            <a:ext cx="1402202" cy="493819"/>
          </a:xfrm>
          <a:prstGeom prst="rect">
            <a:avLst/>
          </a:prstGeom>
        </p:spPr>
      </p:pic>
    </p:spTree>
    <p:extLst>
      <p:ext uri="{BB962C8B-B14F-4D97-AF65-F5344CB8AC3E}">
        <p14:creationId xmlns:p14="http://schemas.microsoft.com/office/powerpoint/2010/main" val="2905316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screenshot&#10;&#10;Description automatically generated">
            <a:extLst>
              <a:ext uri="{FF2B5EF4-FFF2-40B4-BE49-F238E27FC236}">
                <a16:creationId xmlns:a16="http://schemas.microsoft.com/office/drawing/2014/main" id="{70C25A20-BAA1-3F6E-A5F2-B2BF0D3D79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70" y="539972"/>
            <a:ext cx="11913059" cy="6028779"/>
          </a:xfrm>
          <a:prstGeom prst="rect">
            <a:avLst/>
          </a:prstGeom>
        </p:spPr>
      </p:pic>
    </p:spTree>
    <p:extLst>
      <p:ext uri="{BB962C8B-B14F-4D97-AF65-F5344CB8AC3E}">
        <p14:creationId xmlns:p14="http://schemas.microsoft.com/office/powerpoint/2010/main" val="3263807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53F199F-FD98-FF47-B42E-D21E304B0E3B}"/>
              </a:ext>
            </a:extLst>
          </p:cNvPr>
          <p:cNvSpPr txBox="1"/>
          <p:nvPr/>
        </p:nvSpPr>
        <p:spPr>
          <a:xfrm>
            <a:off x="4067452" y="1896941"/>
            <a:ext cx="4057095" cy="1938992"/>
          </a:xfrm>
          <a:prstGeom prst="rect">
            <a:avLst/>
          </a:prstGeom>
          <a:noFill/>
        </p:spPr>
        <p:txBody>
          <a:bodyPr wrap="square" rtlCol="0">
            <a:spAutoFit/>
          </a:bodyPr>
          <a:lstStyle/>
          <a:p>
            <a:r>
              <a:rPr lang="en-IN" sz="6000" dirty="0">
                <a:latin typeface="Lucida Calligraphy" panose="03010101010101010101" pitchFamily="66" charset="0"/>
              </a:rPr>
              <a:t>Thank 						You</a:t>
            </a:r>
          </a:p>
        </p:txBody>
      </p:sp>
    </p:spTree>
    <p:extLst>
      <p:ext uri="{BB962C8B-B14F-4D97-AF65-F5344CB8AC3E}">
        <p14:creationId xmlns:p14="http://schemas.microsoft.com/office/powerpoint/2010/main" val="3093077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8B0521-EFAC-12A2-6C29-FA347E134017}"/>
              </a:ext>
            </a:extLst>
          </p:cNvPr>
          <p:cNvSpPr txBox="1"/>
          <p:nvPr/>
        </p:nvSpPr>
        <p:spPr>
          <a:xfrm>
            <a:off x="1387764" y="334023"/>
            <a:ext cx="8952646" cy="707886"/>
          </a:xfrm>
          <a:prstGeom prst="rect">
            <a:avLst/>
          </a:prstGeom>
          <a:noFill/>
        </p:spPr>
        <p:txBody>
          <a:bodyPr wrap="square" rtlCol="0">
            <a:spAutoFit/>
          </a:bodyPr>
          <a:lstStyle/>
          <a:p>
            <a:r>
              <a:rPr lang="en-US" sz="4000" dirty="0"/>
              <a:t>Data Analysis using RDD in Spark</a:t>
            </a:r>
          </a:p>
        </p:txBody>
      </p:sp>
      <p:sp>
        <p:nvSpPr>
          <p:cNvPr id="5" name="TextBox 4">
            <a:extLst>
              <a:ext uri="{FF2B5EF4-FFF2-40B4-BE49-F238E27FC236}">
                <a16:creationId xmlns:a16="http://schemas.microsoft.com/office/drawing/2014/main" id="{C5E1E852-BC77-D18F-0FF5-6BB37F0CF778}"/>
              </a:ext>
            </a:extLst>
          </p:cNvPr>
          <p:cNvSpPr txBox="1"/>
          <p:nvPr/>
        </p:nvSpPr>
        <p:spPr>
          <a:xfrm>
            <a:off x="844826" y="1461053"/>
            <a:ext cx="10038522" cy="4708981"/>
          </a:xfrm>
          <a:prstGeom prst="rect">
            <a:avLst/>
          </a:prstGeom>
          <a:noFill/>
        </p:spPr>
        <p:txBody>
          <a:bodyPr wrap="square" rtlCol="0">
            <a:spAutoFit/>
          </a:bodyPr>
          <a:lstStyle/>
          <a:p>
            <a:pPr marL="342900" indent="-342900" algn="just">
              <a:buFont typeface="Arial" panose="020B0604020202020204" pitchFamily="34" charset="0"/>
              <a:buChar char="•"/>
            </a:pPr>
            <a:r>
              <a:rPr lang="en-US" sz="2000" b="0" i="0" dirty="0">
                <a:solidFill>
                  <a:srgbClr val="D1D5DB"/>
                </a:solidFill>
                <a:effectLst/>
                <a:latin typeface="Söhne"/>
              </a:rPr>
              <a:t>RDDs are used for data analysis in Spark because they enable distributed computing, handle failures.</a:t>
            </a:r>
          </a:p>
          <a:p>
            <a:pPr algn="just"/>
            <a:endParaRPr lang="en-US" sz="2000" dirty="0">
              <a:solidFill>
                <a:srgbClr val="D1D5DB"/>
              </a:solidFill>
              <a:latin typeface="Söhne"/>
            </a:endParaRPr>
          </a:p>
          <a:p>
            <a:pPr marL="342900" indent="-342900" algn="just">
              <a:buFont typeface="Arial" panose="020B0604020202020204" pitchFamily="34" charset="0"/>
              <a:buChar char="•"/>
            </a:pPr>
            <a:r>
              <a:rPr lang="en-US" sz="2000" b="0" i="0" dirty="0">
                <a:solidFill>
                  <a:srgbClr val="D1D5DB"/>
                </a:solidFill>
                <a:effectLst/>
                <a:latin typeface="Söhne"/>
              </a:rPr>
              <a:t> </a:t>
            </a:r>
            <a:r>
              <a:rPr lang="en-US" sz="2000" dirty="0">
                <a:solidFill>
                  <a:srgbClr val="D1D5DB"/>
                </a:solidFill>
                <a:latin typeface="Söhne"/>
              </a:rPr>
              <a:t>A</a:t>
            </a:r>
            <a:r>
              <a:rPr lang="en-US" sz="2000" b="0" i="0" dirty="0">
                <a:solidFill>
                  <a:srgbClr val="D1D5DB"/>
                </a:solidFill>
                <a:effectLst/>
                <a:latin typeface="Söhne"/>
              </a:rPr>
              <a:t>llow in-memory processing, offer data transformations, and support multiple programming languages. </a:t>
            </a:r>
          </a:p>
          <a:p>
            <a:pPr algn="just"/>
            <a:endParaRPr lang="en-US" sz="2000" dirty="0">
              <a:solidFill>
                <a:srgbClr val="D1D5DB"/>
              </a:solidFill>
              <a:latin typeface="Söhne"/>
            </a:endParaRPr>
          </a:p>
          <a:p>
            <a:pPr marL="342900" indent="-342900" algn="just">
              <a:buFont typeface="Arial" panose="020B0604020202020204" pitchFamily="34" charset="0"/>
              <a:buChar char="•"/>
            </a:pPr>
            <a:r>
              <a:rPr lang="en-US" sz="2000" b="0" i="0" dirty="0">
                <a:solidFill>
                  <a:srgbClr val="D1D5DB"/>
                </a:solidFill>
                <a:effectLst/>
                <a:latin typeface="Söhne"/>
              </a:rPr>
              <a:t>They make data analysis faster, more efficient, and scalable.</a:t>
            </a:r>
          </a:p>
          <a:p>
            <a:pPr marL="342900" indent="-342900" algn="just">
              <a:buFont typeface="Arial" panose="020B0604020202020204" pitchFamily="34" charset="0"/>
              <a:buChar char="•"/>
            </a:pPr>
            <a:endParaRPr lang="en-US" sz="2000" dirty="0">
              <a:solidFill>
                <a:srgbClr val="D1D5DB"/>
              </a:solidFill>
              <a:latin typeface="Söhne"/>
            </a:endParaRPr>
          </a:p>
          <a:p>
            <a:pPr marL="342900" indent="-342900" algn="just">
              <a:buFont typeface="Arial" panose="020B0604020202020204" pitchFamily="34" charset="0"/>
              <a:buChar char="•"/>
            </a:pPr>
            <a:r>
              <a:rPr lang="en-US" sz="2000" b="0" i="0" dirty="0">
                <a:solidFill>
                  <a:srgbClr val="D1D5DB"/>
                </a:solidFill>
                <a:effectLst/>
                <a:latin typeface="Söhne"/>
              </a:rPr>
              <a:t>Data Transformation and Actions: RDD provides a rich set of transformations and actions that allow for flexible data manipulation and analysis. Transformations like map, filter, join, and aggregate can be applied to RDDs to transform and reshape the data. </a:t>
            </a:r>
          </a:p>
          <a:p>
            <a:pPr marL="342900" indent="-342900" algn="just">
              <a:buFont typeface="Arial" panose="020B0604020202020204" pitchFamily="34" charset="0"/>
              <a:buChar char="•"/>
            </a:pPr>
            <a:endParaRPr lang="en-US" sz="2000" dirty="0">
              <a:solidFill>
                <a:srgbClr val="D1D5DB"/>
              </a:solidFill>
              <a:latin typeface="Söhne"/>
            </a:endParaRPr>
          </a:p>
          <a:p>
            <a:pPr marL="342900" indent="-342900" algn="just">
              <a:buFont typeface="Arial" panose="020B0604020202020204" pitchFamily="34" charset="0"/>
              <a:buChar char="•"/>
            </a:pPr>
            <a:r>
              <a:rPr lang="en-US" sz="2000" b="0" i="0" dirty="0">
                <a:solidFill>
                  <a:srgbClr val="D1D5DB"/>
                </a:solidFill>
                <a:effectLst/>
                <a:latin typeface="Söhne"/>
              </a:rPr>
              <a:t>Actions like count, collect, and reduce can be used to retrieve results or trigger computations.</a:t>
            </a:r>
          </a:p>
          <a:p>
            <a:pPr marL="342900" indent="-342900" algn="just">
              <a:buFont typeface="Arial" panose="020B0604020202020204" pitchFamily="34" charset="0"/>
              <a:buChar char="•"/>
            </a:pPr>
            <a:endParaRPr lang="en-US" sz="2000" dirty="0"/>
          </a:p>
        </p:txBody>
      </p:sp>
    </p:spTree>
    <p:extLst>
      <p:ext uri="{BB962C8B-B14F-4D97-AF65-F5344CB8AC3E}">
        <p14:creationId xmlns:p14="http://schemas.microsoft.com/office/powerpoint/2010/main" val="3474900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0EE38D-A5D9-8E6E-AEAC-1D48F9A4CEFD}"/>
              </a:ext>
            </a:extLst>
          </p:cNvPr>
          <p:cNvSpPr txBox="1"/>
          <p:nvPr/>
        </p:nvSpPr>
        <p:spPr>
          <a:xfrm>
            <a:off x="1540564" y="1225689"/>
            <a:ext cx="8408505" cy="5632311"/>
          </a:xfrm>
          <a:prstGeom prst="rect">
            <a:avLst/>
          </a:prstGeom>
          <a:noFill/>
        </p:spPr>
        <p:txBody>
          <a:bodyPr wrap="square" rtlCol="0">
            <a:spAutoFit/>
          </a:bodyPr>
          <a:lstStyle/>
          <a:p>
            <a:r>
              <a:rPr lang="en-US" dirty="0"/>
              <a:t>Format:                             </a:t>
            </a:r>
            <a:r>
              <a:rPr lang="en-US" b="1" dirty="0" err="1"/>
              <a:t>MovieID</a:t>
            </a:r>
            <a:r>
              <a:rPr lang="en-US" b="1" dirty="0"/>
              <a:t>::Title::Genres</a:t>
            </a:r>
          </a:p>
          <a:p>
            <a:r>
              <a:rPr lang="en-US" dirty="0"/>
              <a:t> </a:t>
            </a:r>
          </a:p>
          <a:p>
            <a:endParaRPr lang="en-US" dirty="0"/>
          </a:p>
          <a:p>
            <a:pPr marL="285750" indent="-285750">
              <a:buFontTx/>
              <a:buChar char="-"/>
            </a:pPr>
            <a:r>
              <a:rPr lang="en-US" dirty="0"/>
              <a:t>Titles are identical to titles provided by the IMDB (including year of release)</a:t>
            </a:r>
          </a:p>
          <a:p>
            <a:pPr marL="285750" indent="-285750">
              <a:buFontTx/>
              <a:buChar char="-"/>
            </a:pPr>
            <a:endParaRPr lang="en-US" dirty="0"/>
          </a:p>
          <a:p>
            <a:endParaRPr lang="en-US" dirty="0"/>
          </a:p>
          <a:p>
            <a:pPr marL="285750" indent="-285750">
              <a:buFontTx/>
              <a:buChar char="-"/>
            </a:pPr>
            <a:r>
              <a:rPr lang="en-US" dirty="0"/>
              <a:t>Genres are pipe-separated and are selected from the following genres:	</a:t>
            </a:r>
          </a:p>
          <a:p>
            <a:r>
              <a:rPr lang="en-US" dirty="0"/>
              <a:t>         </a:t>
            </a:r>
          </a:p>
          <a:p>
            <a:endParaRPr lang="en-US" dirty="0"/>
          </a:p>
          <a:p>
            <a:r>
              <a:rPr lang="en-US" dirty="0"/>
              <a:t>          * Action	</a:t>
            </a:r>
          </a:p>
          <a:p>
            <a:r>
              <a:rPr lang="en-US" dirty="0"/>
              <a:t>          * Adventure	</a:t>
            </a:r>
          </a:p>
          <a:p>
            <a:r>
              <a:rPr lang="en-US" dirty="0"/>
              <a:t>          * Animation	</a:t>
            </a:r>
          </a:p>
          <a:p>
            <a:r>
              <a:rPr lang="en-US" dirty="0"/>
              <a:t>          * Children’s	</a:t>
            </a:r>
          </a:p>
          <a:p>
            <a:r>
              <a:rPr lang="en-US" dirty="0"/>
              <a:t>          * Comedy	</a:t>
            </a:r>
          </a:p>
          <a:p>
            <a:r>
              <a:rPr lang="en-US" dirty="0"/>
              <a:t>          * Crime	</a:t>
            </a:r>
          </a:p>
          <a:p>
            <a:r>
              <a:rPr lang="en-US" dirty="0"/>
              <a:t>          * Documentary	</a:t>
            </a:r>
          </a:p>
          <a:p>
            <a:r>
              <a:rPr lang="en-US" dirty="0"/>
              <a:t>          * Drama	</a:t>
            </a:r>
          </a:p>
          <a:p>
            <a:r>
              <a:rPr lang="en-US" dirty="0"/>
              <a:t>          * Fantasy</a:t>
            </a:r>
          </a:p>
          <a:p>
            <a:r>
              <a:rPr lang="en-US" dirty="0"/>
              <a:t>          </a:t>
            </a:r>
          </a:p>
        </p:txBody>
      </p:sp>
      <p:sp>
        <p:nvSpPr>
          <p:cNvPr id="5" name="TextBox 4">
            <a:extLst>
              <a:ext uri="{FF2B5EF4-FFF2-40B4-BE49-F238E27FC236}">
                <a16:creationId xmlns:a16="http://schemas.microsoft.com/office/drawing/2014/main" id="{0488868C-AE83-9F67-B6E0-700BFCA6F337}"/>
              </a:ext>
            </a:extLst>
          </p:cNvPr>
          <p:cNvSpPr txBox="1"/>
          <p:nvPr/>
        </p:nvSpPr>
        <p:spPr>
          <a:xfrm>
            <a:off x="6004698" y="4041844"/>
            <a:ext cx="3360683" cy="2585323"/>
          </a:xfrm>
          <a:prstGeom prst="rect">
            <a:avLst/>
          </a:prstGeom>
          <a:noFill/>
        </p:spPr>
        <p:txBody>
          <a:bodyPr wrap="square" rtlCol="0">
            <a:spAutoFit/>
          </a:bodyPr>
          <a:lstStyle/>
          <a:p>
            <a:r>
              <a:rPr lang="en-US" dirty="0"/>
              <a:t>          * Film-Noir	</a:t>
            </a:r>
          </a:p>
          <a:p>
            <a:r>
              <a:rPr lang="en-US" dirty="0"/>
              <a:t>          * Horror	</a:t>
            </a:r>
          </a:p>
          <a:p>
            <a:r>
              <a:rPr lang="en-US" dirty="0"/>
              <a:t>          * Musical	</a:t>
            </a:r>
          </a:p>
          <a:p>
            <a:r>
              <a:rPr lang="en-US" dirty="0"/>
              <a:t>          * Mystery	</a:t>
            </a:r>
          </a:p>
          <a:p>
            <a:r>
              <a:rPr lang="en-US" dirty="0"/>
              <a:t>          * Romance	</a:t>
            </a:r>
          </a:p>
          <a:p>
            <a:r>
              <a:rPr lang="en-US" dirty="0"/>
              <a:t>          * Sci-Fi	</a:t>
            </a:r>
          </a:p>
          <a:p>
            <a:r>
              <a:rPr lang="en-US" dirty="0"/>
              <a:t>          * Thriller	</a:t>
            </a:r>
          </a:p>
          <a:p>
            <a:r>
              <a:rPr lang="en-US" dirty="0"/>
              <a:t>          * War	</a:t>
            </a:r>
          </a:p>
          <a:p>
            <a:r>
              <a:rPr lang="en-US" dirty="0"/>
              <a:t>          * Western</a:t>
            </a:r>
          </a:p>
        </p:txBody>
      </p:sp>
      <p:sp>
        <p:nvSpPr>
          <p:cNvPr id="3" name="TextBox 2">
            <a:extLst>
              <a:ext uri="{FF2B5EF4-FFF2-40B4-BE49-F238E27FC236}">
                <a16:creationId xmlns:a16="http://schemas.microsoft.com/office/drawing/2014/main" id="{3A9A5503-F940-1216-89B7-1B2446DFA934}"/>
              </a:ext>
            </a:extLst>
          </p:cNvPr>
          <p:cNvSpPr txBox="1"/>
          <p:nvPr/>
        </p:nvSpPr>
        <p:spPr>
          <a:xfrm>
            <a:off x="2693117" y="230833"/>
            <a:ext cx="6103398" cy="646331"/>
          </a:xfrm>
          <a:prstGeom prst="rect">
            <a:avLst/>
          </a:prstGeom>
          <a:noFill/>
        </p:spPr>
        <p:txBody>
          <a:bodyPr wrap="square">
            <a:spAutoFit/>
          </a:bodyPr>
          <a:lstStyle/>
          <a:p>
            <a:pPr algn="ctr"/>
            <a:r>
              <a:rPr lang="en-US" sz="3600" b="1" dirty="0">
                <a:solidFill>
                  <a:srgbClr val="C00000"/>
                </a:solidFill>
              </a:rPr>
              <a:t>Movies.dat</a:t>
            </a:r>
            <a:endParaRPr lang="en-IN" sz="3600" dirty="0">
              <a:solidFill>
                <a:srgbClr val="C00000"/>
              </a:solidFill>
            </a:endParaRPr>
          </a:p>
        </p:txBody>
      </p:sp>
    </p:spTree>
    <p:extLst>
      <p:ext uri="{BB962C8B-B14F-4D97-AF65-F5344CB8AC3E}">
        <p14:creationId xmlns:p14="http://schemas.microsoft.com/office/powerpoint/2010/main" val="548300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F77DF-DF12-082C-9A2F-583956503B91}"/>
              </a:ext>
            </a:extLst>
          </p:cNvPr>
          <p:cNvSpPr>
            <a:spLocks noGrp="1"/>
          </p:cNvSpPr>
          <p:nvPr>
            <p:ph type="title"/>
          </p:nvPr>
        </p:nvSpPr>
        <p:spPr>
          <a:xfrm>
            <a:off x="3062507" y="205269"/>
            <a:ext cx="5657981" cy="906130"/>
          </a:xfrm>
        </p:spPr>
        <p:txBody>
          <a:bodyPr>
            <a:normAutofit fontScale="90000"/>
          </a:bodyPr>
          <a:lstStyle/>
          <a:p>
            <a:r>
              <a:rPr lang="en-US" dirty="0">
                <a:solidFill>
                  <a:schemeClr val="accent1">
                    <a:lumMod val="75000"/>
                  </a:schemeClr>
                </a:solidFill>
              </a:rPr>
              <a:t>About The Datasets</a:t>
            </a:r>
          </a:p>
        </p:txBody>
      </p:sp>
      <p:sp>
        <p:nvSpPr>
          <p:cNvPr id="3" name="TextBox 2">
            <a:extLst>
              <a:ext uri="{FF2B5EF4-FFF2-40B4-BE49-F238E27FC236}">
                <a16:creationId xmlns:a16="http://schemas.microsoft.com/office/drawing/2014/main" id="{32D14842-DC05-DC68-3335-50F971615D78}"/>
              </a:ext>
            </a:extLst>
          </p:cNvPr>
          <p:cNvSpPr txBox="1"/>
          <p:nvPr/>
        </p:nvSpPr>
        <p:spPr>
          <a:xfrm>
            <a:off x="1456901" y="2544013"/>
            <a:ext cx="8869192" cy="3276282"/>
          </a:xfrm>
          <a:prstGeom prst="rect">
            <a:avLst/>
          </a:prstGeom>
          <a:noFill/>
        </p:spPr>
        <p:txBody>
          <a:bodyPr wrap="square" rtlCol="0">
            <a:spAutoFit/>
          </a:bodyPr>
          <a:lstStyle/>
          <a:p>
            <a:r>
              <a:rPr lang="en-US" sz="2000" dirty="0">
                <a:latin typeface="Söhne"/>
              </a:rPr>
              <a:t>Format:                            </a:t>
            </a:r>
            <a:r>
              <a:rPr lang="en-US" sz="2000" b="1" dirty="0" err="1">
                <a:latin typeface="Söhne"/>
              </a:rPr>
              <a:t>UserID</a:t>
            </a:r>
            <a:r>
              <a:rPr lang="en-US" sz="2000" b="1" dirty="0">
                <a:latin typeface="Söhne"/>
              </a:rPr>
              <a:t>::</a:t>
            </a:r>
            <a:r>
              <a:rPr lang="en-US" sz="2000" b="1" dirty="0" err="1">
                <a:latin typeface="Söhne"/>
              </a:rPr>
              <a:t>MovieID</a:t>
            </a:r>
            <a:r>
              <a:rPr lang="en-US" sz="2000" b="1" dirty="0">
                <a:latin typeface="Söhne"/>
              </a:rPr>
              <a:t>::Rating::Timestamp</a:t>
            </a:r>
          </a:p>
          <a:p>
            <a:endParaRPr lang="en-US" sz="2000" dirty="0">
              <a:latin typeface="Söhne"/>
            </a:endParaRPr>
          </a:p>
          <a:p>
            <a:endParaRPr lang="en-US" sz="2000" dirty="0">
              <a:latin typeface="Söhne"/>
            </a:endParaRPr>
          </a:p>
          <a:p>
            <a:pPr marL="285750" indent="-285750">
              <a:lnSpc>
                <a:spcPct val="150000"/>
              </a:lnSpc>
              <a:buFontTx/>
              <a:buChar char="-"/>
            </a:pPr>
            <a:r>
              <a:rPr lang="en-US" sz="2000" dirty="0" err="1">
                <a:latin typeface="Söhne"/>
              </a:rPr>
              <a:t>UserIDs</a:t>
            </a:r>
            <a:r>
              <a:rPr lang="en-US" sz="2000" dirty="0">
                <a:latin typeface="Söhne"/>
              </a:rPr>
              <a:t> range between 1 and 6040 </a:t>
            </a:r>
          </a:p>
          <a:p>
            <a:pPr marL="285750" indent="-285750">
              <a:lnSpc>
                <a:spcPct val="150000"/>
              </a:lnSpc>
              <a:buFontTx/>
              <a:buChar char="-"/>
            </a:pPr>
            <a:r>
              <a:rPr lang="en-US" sz="2000" dirty="0" err="1">
                <a:latin typeface="Söhne"/>
              </a:rPr>
              <a:t>MovieIDs</a:t>
            </a:r>
            <a:r>
              <a:rPr lang="en-US" sz="2000" dirty="0">
                <a:latin typeface="Söhne"/>
              </a:rPr>
              <a:t> range between 1 and 3952</a:t>
            </a:r>
          </a:p>
          <a:p>
            <a:pPr marL="285750" indent="-285750">
              <a:lnSpc>
                <a:spcPct val="150000"/>
              </a:lnSpc>
              <a:buFontTx/>
              <a:buChar char="-"/>
            </a:pPr>
            <a:r>
              <a:rPr lang="en-US" sz="2000" dirty="0">
                <a:latin typeface="Söhne"/>
              </a:rPr>
              <a:t> Ratings are made on a 5-star scale (whole-star ratings only)</a:t>
            </a:r>
          </a:p>
          <a:p>
            <a:pPr marL="285750" indent="-285750">
              <a:lnSpc>
                <a:spcPct val="150000"/>
              </a:lnSpc>
              <a:buFontTx/>
              <a:buChar char="-"/>
            </a:pPr>
            <a:r>
              <a:rPr lang="en-US" sz="2000" dirty="0">
                <a:latin typeface="Söhne"/>
              </a:rPr>
              <a:t> Timestamp is represented in seconds since the epoch as returned by time(2)</a:t>
            </a:r>
          </a:p>
          <a:p>
            <a:pPr marL="285750" indent="-285750">
              <a:lnSpc>
                <a:spcPct val="150000"/>
              </a:lnSpc>
              <a:buFontTx/>
              <a:buChar char="-"/>
            </a:pPr>
            <a:r>
              <a:rPr lang="en-US" sz="2000" dirty="0">
                <a:latin typeface="Söhne"/>
              </a:rPr>
              <a:t>Each user has at least 20 ratings</a:t>
            </a:r>
          </a:p>
        </p:txBody>
      </p:sp>
      <p:sp>
        <p:nvSpPr>
          <p:cNvPr id="5" name="TextBox 4">
            <a:extLst>
              <a:ext uri="{FF2B5EF4-FFF2-40B4-BE49-F238E27FC236}">
                <a16:creationId xmlns:a16="http://schemas.microsoft.com/office/drawing/2014/main" id="{5DB83DA3-0821-28E8-3634-C4069B7F4FBA}"/>
              </a:ext>
            </a:extLst>
          </p:cNvPr>
          <p:cNvSpPr txBox="1"/>
          <p:nvPr/>
        </p:nvSpPr>
        <p:spPr>
          <a:xfrm>
            <a:off x="2695419" y="1345723"/>
            <a:ext cx="6103398" cy="646331"/>
          </a:xfrm>
          <a:prstGeom prst="rect">
            <a:avLst/>
          </a:prstGeom>
          <a:noFill/>
        </p:spPr>
        <p:txBody>
          <a:bodyPr wrap="square">
            <a:spAutoFit/>
          </a:bodyPr>
          <a:lstStyle>
            <a:defPPr>
              <a:defRPr lang="en-US"/>
            </a:defPPr>
            <a:lvl1pPr algn="ctr">
              <a:defRPr sz="3600" b="1">
                <a:solidFill>
                  <a:srgbClr val="C00000"/>
                </a:solidFill>
              </a:defRPr>
            </a:lvl1pPr>
          </a:lstStyle>
          <a:p>
            <a:r>
              <a:rPr lang="en-US" dirty="0"/>
              <a:t>Ratings.dat</a:t>
            </a:r>
            <a:endParaRPr lang="en-IN" dirty="0"/>
          </a:p>
        </p:txBody>
      </p:sp>
    </p:spTree>
    <p:extLst>
      <p:ext uri="{BB962C8B-B14F-4D97-AF65-F5344CB8AC3E}">
        <p14:creationId xmlns:p14="http://schemas.microsoft.com/office/powerpoint/2010/main" val="343604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4CE7D1-5C31-5041-588E-6A92F9A8286E}"/>
              </a:ext>
            </a:extLst>
          </p:cNvPr>
          <p:cNvSpPr txBox="1"/>
          <p:nvPr/>
        </p:nvSpPr>
        <p:spPr>
          <a:xfrm>
            <a:off x="2555401" y="1171555"/>
            <a:ext cx="7081198" cy="5301195"/>
          </a:xfrm>
          <a:prstGeom prst="rect">
            <a:avLst/>
          </a:prstGeom>
          <a:noFill/>
        </p:spPr>
        <p:txBody>
          <a:bodyPr wrap="square" rtlCol="0">
            <a:spAutoFit/>
          </a:bodyPr>
          <a:lstStyle/>
          <a:p>
            <a:r>
              <a:rPr lang="en-US" dirty="0"/>
              <a:t>Format:          </a:t>
            </a:r>
            <a:r>
              <a:rPr lang="en-US" b="1" dirty="0" err="1"/>
              <a:t>UserID</a:t>
            </a:r>
            <a:r>
              <a:rPr lang="en-US" b="1" dirty="0"/>
              <a:t>::Gender::Age::Occupation::Zip</a:t>
            </a:r>
          </a:p>
          <a:p>
            <a:endParaRPr lang="en-US" dirty="0"/>
          </a:p>
          <a:p>
            <a:endParaRPr lang="en-US" dirty="0"/>
          </a:p>
          <a:p>
            <a:endParaRPr lang="en-US" dirty="0"/>
          </a:p>
          <a:p>
            <a:pPr marL="285750" indent="-285750">
              <a:buFontTx/>
              <a:buChar char="-"/>
            </a:pPr>
            <a:r>
              <a:rPr lang="en-US" dirty="0"/>
              <a:t>Gender is denoted by a "M" for male and "F" for female.</a:t>
            </a:r>
          </a:p>
          <a:p>
            <a:pPr marL="285750" indent="-285750">
              <a:buFontTx/>
              <a:buChar char="-"/>
            </a:pPr>
            <a:endParaRPr lang="en-US" dirty="0"/>
          </a:p>
          <a:p>
            <a:pPr marL="285750" indent="-285750">
              <a:buFontTx/>
              <a:buChar char="-"/>
            </a:pPr>
            <a:r>
              <a:rPr lang="en-US" dirty="0"/>
              <a:t>Age is chosen from the following ranges:	</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1:  "Under 18"	</a:t>
            </a:r>
          </a:p>
          <a:p>
            <a:pPr marL="285750" indent="-285750">
              <a:lnSpc>
                <a:spcPct val="150000"/>
              </a:lnSpc>
              <a:buFont typeface="Arial" panose="020B0604020202020204" pitchFamily="34" charset="0"/>
              <a:buChar char="•"/>
            </a:pPr>
            <a:r>
              <a:rPr lang="en-US" dirty="0"/>
              <a:t>18:  "18-24"	</a:t>
            </a:r>
          </a:p>
          <a:p>
            <a:pPr marL="285750" indent="-285750">
              <a:lnSpc>
                <a:spcPct val="150000"/>
              </a:lnSpc>
              <a:buFont typeface="Arial" panose="020B0604020202020204" pitchFamily="34" charset="0"/>
              <a:buChar char="•"/>
            </a:pPr>
            <a:r>
              <a:rPr lang="en-US" dirty="0"/>
              <a:t>25:  "25-34"	</a:t>
            </a:r>
          </a:p>
          <a:p>
            <a:pPr marL="285750" indent="-285750">
              <a:lnSpc>
                <a:spcPct val="150000"/>
              </a:lnSpc>
              <a:buFont typeface="Arial" panose="020B0604020202020204" pitchFamily="34" charset="0"/>
              <a:buChar char="•"/>
            </a:pPr>
            <a:r>
              <a:rPr lang="en-US" dirty="0"/>
              <a:t>35:  "35-44"	</a:t>
            </a:r>
          </a:p>
          <a:p>
            <a:pPr marL="285750" indent="-285750">
              <a:lnSpc>
                <a:spcPct val="150000"/>
              </a:lnSpc>
              <a:buFont typeface="Arial" panose="020B0604020202020204" pitchFamily="34" charset="0"/>
              <a:buChar char="•"/>
            </a:pPr>
            <a:r>
              <a:rPr lang="en-US" dirty="0"/>
              <a:t>45:  "45-49"	</a:t>
            </a:r>
          </a:p>
          <a:p>
            <a:pPr marL="285750" indent="-285750">
              <a:lnSpc>
                <a:spcPct val="150000"/>
              </a:lnSpc>
              <a:buFont typeface="Arial" panose="020B0604020202020204" pitchFamily="34" charset="0"/>
              <a:buChar char="•"/>
            </a:pPr>
            <a:r>
              <a:rPr lang="en-US" dirty="0"/>
              <a:t>50:  "50-55“</a:t>
            </a:r>
          </a:p>
          <a:p>
            <a:pPr marL="285750" indent="-285750">
              <a:lnSpc>
                <a:spcPct val="150000"/>
              </a:lnSpc>
              <a:buFont typeface="Arial" panose="020B0604020202020204" pitchFamily="34" charset="0"/>
              <a:buChar char="•"/>
            </a:pPr>
            <a:r>
              <a:rPr lang="en-US" dirty="0"/>
              <a:t>56:  "56+“</a:t>
            </a:r>
          </a:p>
        </p:txBody>
      </p:sp>
      <p:sp>
        <p:nvSpPr>
          <p:cNvPr id="2" name="TextBox 1">
            <a:extLst>
              <a:ext uri="{FF2B5EF4-FFF2-40B4-BE49-F238E27FC236}">
                <a16:creationId xmlns:a16="http://schemas.microsoft.com/office/drawing/2014/main" id="{46C6E4F0-7DEC-7351-1159-88C5715E6D72}"/>
              </a:ext>
            </a:extLst>
          </p:cNvPr>
          <p:cNvSpPr txBox="1"/>
          <p:nvPr/>
        </p:nvSpPr>
        <p:spPr>
          <a:xfrm>
            <a:off x="2693117" y="230833"/>
            <a:ext cx="6103398" cy="646331"/>
          </a:xfrm>
          <a:prstGeom prst="rect">
            <a:avLst/>
          </a:prstGeom>
          <a:noFill/>
        </p:spPr>
        <p:txBody>
          <a:bodyPr wrap="square">
            <a:spAutoFit/>
          </a:bodyPr>
          <a:lstStyle/>
          <a:p>
            <a:pPr algn="ctr"/>
            <a:r>
              <a:rPr lang="en-US" sz="3600" b="1" dirty="0">
                <a:solidFill>
                  <a:srgbClr val="C00000"/>
                </a:solidFill>
              </a:rPr>
              <a:t>Users.dat</a:t>
            </a:r>
            <a:endParaRPr lang="en-IN" sz="3600" dirty="0">
              <a:solidFill>
                <a:srgbClr val="C00000"/>
              </a:solidFill>
            </a:endParaRPr>
          </a:p>
        </p:txBody>
      </p:sp>
    </p:spTree>
    <p:extLst>
      <p:ext uri="{BB962C8B-B14F-4D97-AF65-F5344CB8AC3E}">
        <p14:creationId xmlns:p14="http://schemas.microsoft.com/office/powerpoint/2010/main" val="4111630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AAD5F3-5FE4-BDCD-C8AD-338E902A0FB6}"/>
              </a:ext>
            </a:extLst>
          </p:cNvPr>
          <p:cNvSpPr txBox="1"/>
          <p:nvPr/>
        </p:nvSpPr>
        <p:spPr>
          <a:xfrm>
            <a:off x="5286816" y="1669983"/>
            <a:ext cx="3837934" cy="3139321"/>
          </a:xfrm>
          <a:prstGeom prst="rect">
            <a:avLst/>
          </a:prstGeom>
          <a:noFill/>
        </p:spPr>
        <p:txBody>
          <a:bodyPr wrap="square">
            <a:spAutoFit/>
          </a:bodyPr>
          <a:lstStyle/>
          <a:p>
            <a:endParaRPr lang="en-US" dirty="0"/>
          </a:p>
          <a:p>
            <a:r>
              <a:rPr lang="en-US" dirty="0"/>
              <a:t>* 11:  "lawyer“</a:t>
            </a:r>
          </a:p>
          <a:p>
            <a:r>
              <a:rPr lang="en-US" dirty="0"/>
              <a:t>* 12:  "programmer"	</a:t>
            </a:r>
          </a:p>
          <a:p>
            <a:r>
              <a:rPr lang="en-US" dirty="0"/>
              <a:t>* 13:  "retired“</a:t>
            </a:r>
          </a:p>
          <a:p>
            <a:r>
              <a:rPr lang="en-US" dirty="0"/>
              <a:t>* 14:  "sales/marketing"	</a:t>
            </a:r>
          </a:p>
          <a:p>
            <a:r>
              <a:rPr lang="en-US" dirty="0"/>
              <a:t>* 15:  "scientist"	</a:t>
            </a:r>
          </a:p>
          <a:p>
            <a:r>
              <a:rPr lang="en-US" dirty="0"/>
              <a:t>* 16:  "self-employed"	</a:t>
            </a:r>
          </a:p>
          <a:p>
            <a:r>
              <a:rPr lang="en-US" dirty="0"/>
              <a:t>* 17:  "technician/engineer"	</a:t>
            </a:r>
          </a:p>
          <a:p>
            <a:r>
              <a:rPr lang="en-US" dirty="0"/>
              <a:t>* 18:  "tradesman/craftsman“</a:t>
            </a:r>
          </a:p>
          <a:p>
            <a:r>
              <a:rPr lang="en-US" dirty="0"/>
              <a:t>* 19:  "unemployed"	</a:t>
            </a:r>
          </a:p>
          <a:p>
            <a:r>
              <a:rPr lang="en-US" dirty="0"/>
              <a:t>* 20:  "writer"</a:t>
            </a:r>
          </a:p>
        </p:txBody>
      </p:sp>
      <p:sp>
        <p:nvSpPr>
          <p:cNvPr id="5" name="TextBox 4">
            <a:extLst>
              <a:ext uri="{FF2B5EF4-FFF2-40B4-BE49-F238E27FC236}">
                <a16:creationId xmlns:a16="http://schemas.microsoft.com/office/drawing/2014/main" id="{C2FF6E9F-CF23-EE65-C910-F5ED2912D96B}"/>
              </a:ext>
            </a:extLst>
          </p:cNvPr>
          <p:cNvSpPr txBox="1"/>
          <p:nvPr/>
        </p:nvSpPr>
        <p:spPr>
          <a:xfrm>
            <a:off x="1343006" y="1216358"/>
            <a:ext cx="7696425" cy="3877985"/>
          </a:xfrm>
          <a:prstGeom prst="rect">
            <a:avLst/>
          </a:prstGeom>
          <a:noFill/>
        </p:spPr>
        <p:txBody>
          <a:bodyPr wrap="square" rtlCol="0">
            <a:spAutoFit/>
          </a:bodyPr>
          <a:lstStyle/>
          <a:p>
            <a:r>
              <a:rPr lang="en-US" sz="2400" dirty="0"/>
              <a:t>Occupation is chosen from the following choices:	</a:t>
            </a:r>
          </a:p>
          <a:p>
            <a:endParaRPr lang="en-US" sz="2400" dirty="0"/>
          </a:p>
          <a:p>
            <a:r>
              <a:rPr lang="en-US" dirty="0"/>
              <a:t>*  0:  "other" or not specified	</a:t>
            </a:r>
          </a:p>
          <a:p>
            <a:r>
              <a:rPr lang="en-US" dirty="0"/>
              <a:t>*  1:  "academic/educator"	</a:t>
            </a:r>
          </a:p>
          <a:p>
            <a:r>
              <a:rPr lang="en-US" dirty="0"/>
              <a:t>*  2:  "artist“</a:t>
            </a:r>
          </a:p>
          <a:p>
            <a:r>
              <a:rPr lang="en-US" dirty="0"/>
              <a:t>*  3:  "clerical/admin"	</a:t>
            </a:r>
          </a:p>
          <a:p>
            <a:r>
              <a:rPr lang="en-US" dirty="0"/>
              <a:t>*  4:  "college/grad student"	</a:t>
            </a:r>
          </a:p>
          <a:p>
            <a:r>
              <a:rPr lang="en-US" dirty="0"/>
              <a:t>*  5:  "customer service"	</a:t>
            </a:r>
          </a:p>
          <a:p>
            <a:r>
              <a:rPr lang="en-US" dirty="0"/>
              <a:t>*  6:  "doctor/health care"	</a:t>
            </a:r>
          </a:p>
          <a:p>
            <a:r>
              <a:rPr lang="en-US" dirty="0"/>
              <a:t>*  7:  "executive/managerial"	</a:t>
            </a:r>
          </a:p>
          <a:p>
            <a:r>
              <a:rPr lang="en-US" dirty="0"/>
              <a:t>*  8:  "farmer“</a:t>
            </a:r>
          </a:p>
          <a:p>
            <a:r>
              <a:rPr lang="en-US" dirty="0"/>
              <a:t>*  9:  "homemaker"	</a:t>
            </a:r>
          </a:p>
          <a:p>
            <a:r>
              <a:rPr lang="en-US" dirty="0"/>
              <a:t>* 10:  "K-12 student"	</a:t>
            </a:r>
          </a:p>
        </p:txBody>
      </p:sp>
    </p:spTree>
    <p:extLst>
      <p:ext uri="{BB962C8B-B14F-4D97-AF65-F5344CB8AC3E}">
        <p14:creationId xmlns:p14="http://schemas.microsoft.com/office/powerpoint/2010/main" val="228650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DD5B18-6A95-CA9B-D628-9E72052B5FD4}"/>
              </a:ext>
            </a:extLst>
          </p:cNvPr>
          <p:cNvSpPr txBox="1"/>
          <p:nvPr/>
        </p:nvSpPr>
        <p:spPr>
          <a:xfrm>
            <a:off x="397565" y="228600"/>
            <a:ext cx="5486400" cy="369332"/>
          </a:xfrm>
          <a:prstGeom prst="rect">
            <a:avLst/>
          </a:prstGeom>
          <a:noFill/>
        </p:spPr>
        <p:txBody>
          <a:bodyPr wrap="square" rtlCol="0">
            <a:spAutoFit/>
          </a:bodyPr>
          <a:lstStyle/>
          <a:p>
            <a:r>
              <a:rPr lang="en-US" dirty="0"/>
              <a:t>CODE:</a:t>
            </a:r>
          </a:p>
        </p:txBody>
      </p:sp>
      <p:pic>
        <p:nvPicPr>
          <p:cNvPr id="5" name="Picture 4">
            <a:extLst>
              <a:ext uri="{FF2B5EF4-FFF2-40B4-BE49-F238E27FC236}">
                <a16:creationId xmlns:a16="http://schemas.microsoft.com/office/drawing/2014/main" id="{A770FE2F-2092-C7FC-FD01-1CA219BAEFB3}"/>
              </a:ext>
            </a:extLst>
          </p:cNvPr>
          <p:cNvPicPr>
            <a:picLocks noChangeAspect="1"/>
          </p:cNvPicPr>
          <p:nvPr/>
        </p:nvPicPr>
        <p:blipFill rotWithShape="1">
          <a:blip r:embed="rId2"/>
          <a:srcRect b="43761"/>
          <a:stretch/>
        </p:blipFill>
        <p:spPr>
          <a:xfrm>
            <a:off x="1465548" y="1086962"/>
            <a:ext cx="8572135" cy="4684076"/>
          </a:xfrm>
          <a:prstGeom prst="rect">
            <a:avLst/>
          </a:prstGeom>
        </p:spPr>
      </p:pic>
    </p:spTree>
    <p:extLst>
      <p:ext uri="{BB962C8B-B14F-4D97-AF65-F5344CB8AC3E}">
        <p14:creationId xmlns:p14="http://schemas.microsoft.com/office/powerpoint/2010/main" val="4164968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A35174-BB4A-DDB6-8EC2-229A4481F62B}"/>
              </a:ext>
            </a:extLst>
          </p:cNvPr>
          <p:cNvPicPr>
            <a:picLocks noChangeAspect="1"/>
          </p:cNvPicPr>
          <p:nvPr/>
        </p:nvPicPr>
        <p:blipFill rotWithShape="1">
          <a:blip r:embed="rId2"/>
          <a:srcRect t="57826"/>
          <a:stretch/>
        </p:blipFill>
        <p:spPr>
          <a:xfrm>
            <a:off x="2010290" y="231007"/>
            <a:ext cx="7351451" cy="3012440"/>
          </a:xfrm>
          <a:prstGeom prst="rect">
            <a:avLst/>
          </a:prstGeom>
        </p:spPr>
      </p:pic>
      <p:sp>
        <p:nvSpPr>
          <p:cNvPr id="5" name="TextBox 4">
            <a:extLst>
              <a:ext uri="{FF2B5EF4-FFF2-40B4-BE49-F238E27FC236}">
                <a16:creationId xmlns:a16="http://schemas.microsoft.com/office/drawing/2014/main" id="{5CA4A6BF-6662-8185-CC1A-7630501C7062}"/>
              </a:ext>
            </a:extLst>
          </p:cNvPr>
          <p:cNvSpPr txBox="1"/>
          <p:nvPr/>
        </p:nvSpPr>
        <p:spPr>
          <a:xfrm>
            <a:off x="4839835" y="3614554"/>
            <a:ext cx="1453698" cy="369332"/>
          </a:xfrm>
          <a:prstGeom prst="rect">
            <a:avLst/>
          </a:prstGeom>
          <a:noFill/>
        </p:spPr>
        <p:txBody>
          <a:bodyPr wrap="square" rtlCol="0">
            <a:spAutoFit/>
          </a:bodyPr>
          <a:lstStyle/>
          <a:p>
            <a:r>
              <a:rPr lang="en-US" dirty="0"/>
              <a:t>OUTPUT</a:t>
            </a:r>
          </a:p>
        </p:txBody>
      </p:sp>
      <p:pic>
        <p:nvPicPr>
          <p:cNvPr id="7" name="Picture 6">
            <a:extLst>
              <a:ext uri="{FF2B5EF4-FFF2-40B4-BE49-F238E27FC236}">
                <a16:creationId xmlns:a16="http://schemas.microsoft.com/office/drawing/2014/main" id="{4E602D3E-08C0-D222-1CF3-8CBCDBB85FFC}"/>
              </a:ext>
            </a:extLst>
          </p:cNvPr>
          <p:cNvPicPr>
            <a:picLocks noChangeAspect="1"/>
          </p:cNvPicPr>
          <p:nvPr/>
        </p:nvPicPr>
        <p:blipFill>
          <a:blip r:embed="rId3"/>
          <a:stretch>
            <a:fillRect/>
          </a:stretch>
        </p:blipFill>
        <p:spPr>
          <a:xfrm>
            <a:off x="1099727" y="4275317"/>
            <a:ext cx="9172575" cy="2228850"/>
          </a:xfrm>
          <a:prstGeom prst="rect">
            <a:avLst/>
          </a:prstGeom>
        </p:spPr>
      </p:pic>
    </p:spTree>
    <p:extLst>
      <p:ext uri="{BB962C8B-B14F-4D97-AF65-F5344CB8AC3E}">
        <p14:creationId xmlns:p14="http://schemas.microsoft.com/office/powerpoint/2010/main" val="2702766360"/>
      </p:ext>
    </p:extLst>
  </p:cSld>
  <p:clrMapOvr>
    <a:masterClrMapping/>
  </p:clrMapOvr>
</p:sld>
</file>

<file path=ppt/theme/theme1.xml><?xml version="1.0" encoding="utf-8"?>
<a:theme xmlns:a="http://schemas.openxmlformats.org/drawingml/2006/main" name="View">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docProps/app.xml><?xml version="1.0" encoding="utf-8"?>
<Properties xmlns="http://schemas.openxmlformats.org/officeDocument/2006/extended-properties" xmlns:vt="http://schemas.openxmlformats.org/officeDocument/2006/docPropsVTypes">
  <Template>TM03457515[[fn=View]]</Template>
  <TotalTime>192</TotalTime>
  <Words>611</Words>
  <Application>Microsoft Office PowerPoint</Application>
  <PresentationFormat>Widescreen</PresentationFormat>
  <Paragraphs>112</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Century Schoolbook</vt:lpstr>
      <vt:lpstr>Lucida Calligraphy</vt:lpstr>
      <vt:lpstr>Söhne</vt:lpstr>
      <vt:lpstr>Wingdings 2</vt:lpstr>
      <vt:lpstr>View</vt:lpstr>
      <vt:lpstr>Bigdata Analytics</vt:lpstr>
      <vt:lpstr>TEAM MEMBERS</vt:lpstr>
      <vt:lpstr>PowerPoint Presentation</vt:lpstr>
      <vt:lpstr>PowerPoint Presentation</vt:lpstr>
      <vt:lpstr>About The Datasets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Ramisetty Lakshmi Venkat - [CB.EN.U4AIE21152]</dc:creator>
  <cp:lastModifiedBy>Ramisetty Lakshmi Venkat - [CB.EN.U4AIE21152]</cp:lastModifiedBy>
  <cp:revision>20</cp:revision>
  <dcterms:created xsi:type="dcterms:W3CDTF">2023-06-20T15:29:42Z</dcterms:created>
  <dcterms:modified xsi:type="dcterms:W3CDTF">2023-08-10T04:35:11Z</dcterms:modified>
</cp:coreProperties>
</file>