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4a1ca619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4a1ca619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4a1ca619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4a1ca619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4a1ca6198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4a1ca6198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4a1ca6198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4a1ca6198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4a1ca6198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4a1ca6198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4a1ca6198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4a1ca6198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4a1ca6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4a1ca6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4a1ca61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4a1ca61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4a1ca619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4a1ca619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4a1ca61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4a1ca61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a1ca619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a1ca619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4a1ca619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4a1ca619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4a1ca619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4a1ca619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4a1ca619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a1ca619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7350" y="4781175"/>
            <a:ext cx="282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Next Generation Wireless Labs , IISc </a:t>
            </a:r>
            <a:endParaRPr sz="12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t>Classification for D2D Resource Allocation </a:t>
            </a:r>
            <a:r>
              <a:rPr lang="en" sz="4280"/>
              <a:t>using</a:t>
            </a:r>
            <a:r>
              <a:rPr lang="en" sz="4280"/>
              <a:t> Machine Learning and Deep Learning</a:t>
            </a:r>
            <a:endParaRPr sz="428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457200" lvl="0" marL="2286000" rtl="0" algn="l">
              <a:spcBef>
                <a:spcPts val="0"/>
              </a:spcBef>
              <a:spcAft>
                <a:spcPts val="0"/>
              </a:spcAft>
              <a:buNone/>
            </a:pPr>
            <a:r>
              <a:rPr lang="en"/>
              <a:t>Experiment 1</a:t>
            </a:r>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 name="Google Shape;58;p13"/>
          <p:cNvSpPr txBox="1"/>
          <p:nvPr>
            <p:ph idx="1" type="subTitle"/>
          </p:nvPr>
        </p:nvSpPr>
        <p:spPr>
          <a:xfrm>
            <a:off x="5864200" y="3805850"/>
            <a:ext cx="3067500" cy="792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000"/>
              <a:t>K Venkat Ramnan, Student Intern</a:t>
            </a:r>
            <a:endParaRPr sz="2000"/>
          </a:p>
          <a:p>
            <a:pPr indent="0" lvl="0" marL="0" rtl="0" algn="l">
              <a:spcBef>
                <a:spcPts val="0"/>
              </a:spcBef>
              <a:spcAft>
                <a:spcPts val="0"/>
              </a:spcAft>
              <a:buNone/>
            </a:pPr>
            <a:r>
              <a:rPr lang="en" sz="2000"/>
              <a:t>Under Guidance of NB Mehta sir and Bala sir</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Neural Network Classification</a:t>
            </a:r>
            <a:endParaRPr/>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2"/>
          <p:cNvPicPr preferRelativeResize="0"/>
          <p:nvPr/>
        </p:nvPicPr>
        <p:blipFill>
          <a:blip r:embed="rId3">
            <a:alphaModFix/>
          </a:blip>
          <a:stretch>
            <a:fillRect/>
          </a:stretch>
        </p:blipFill>
        <p:spPr>
          <a:xfrm>
            <a:off x="5075024" y="1463812"/>
            <a:ext cx="4068975" cy="2753326"/>
          </a:xfrm>
          <a:prstGeom prst="rect">
            <a:avLst/>
          </a:prstGeom>
          <a:noFill/>
          <a:ln>
            <a:noFill/>
          </a:ln>
        </p:spPr>
      </p:pic>
      <p:pic>
        <p:nvPicPr>
          <p:cNvPr id="128" name="Google Shape;128;p22"/>
          <p:cNvPicPr preferRelativeResize="0"/>
          <p:nvPr/>
        </p:nvPicPr>
        <p:blipFill>
          <a:blip r:embed="rId4">
            <a:alphaModFix/>
          </a:blip>
          <a:stretch>
            <a:fillRect/>
          </a:stretch>
        </p:blipFill>
        <p:spPr>
          <a:xfrm>
            <a:off x="0" y="1477902"/>
            <a:ext cx="5782785" cy="3185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0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a:t>
            </a:r>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a:blip r:embed="rId3">
            <a:alphaModFix/>
          </a:blip>
          <a:stretch>
            <a:fillRect/>
          </a:stretch>
        </p:blipFill>
        <p:spPr>
          <a:xfrm>
            <a:off x="152400" y="1118725"/>
            <a:ext cx="8832300" cy="925289"/>
          </a:xfrm>
          <a:prstGeom prst="rect">
            <a:avLst/>
          </a:prstGeom>
          <a:noFill/>
          <a:ln>
            <a:noFill/>
          </a:ln>
        </p:spPr>
      </p:pic>
      <p:sp>
        <p:nvSpPr>
          <p:cNvPr id="136" name="Google Shape;136;p23"/>
          <p:cNvSpPr txBox="1"/>
          <p:nvPr>
            <p:ph type="title"/>
          </p:nvPr>
        </p:nvSpPr>
        <p:spPr>
          <a:xfrm>
            <a:off x="311700" y="2381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2</a:t>
            </a:r>
            <a:endParaRPr/>
          </a:p>
        </p:txBody>
      </p:sp>
      <p:pic>
        <p:nvPicPr>
          <p:cNvPr id="137" name="Google Shape;137;p23"/>
          <p:cNvPicPr preferRelativeResize="0"/>
          <p:nvPr/>
        </p:nvPicPr>
        <p:blipFill>
          <a:blip r:embed="rId4">
            <a:alphaModFix/>
          </a:blip>
          <a:stretch>
            <a:fillRect/>
          </a:stretch>
        </p:blipFill>
        <p:spPr>
          <a:xfrm>
            <a:off x="0" y="3106875"/>
            <a:ext cx="9144003" cy="925300"/>
          </a:xfrm>
          <a:prstGeom prst="rect">
            <a:avLst/>
          </a:prstGeom>
          <a:noFill/>
          <a:ln>
            <a:noFill/>
          </a:ln>
        </p:spPr>
      </p:pic>
      <p:sp>
        <p:nvSpPr>
          <p:cNvPr id="138" name="Google Shape;138;p23"/>
          <p:cNvSpPr txBox="1"/>
          <p:nvPr/>
        </p:nvSpPr>
        <p:spPr>
          <a:xfrm>
            <a:off x="303450" y="4309000"/>
            <a:ext cx="8681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212529"/>
                </a:solidFill>
                <a:highlight>
                  <a:srgbClr val="FFFFFF"/>
                </a:highlight>
              </a:rPr>
              <a:t>The Dropout layer randomly sets input units to 0 with a frequency of </a:t>
            </a:r>
            <a:r>
              <a:rPr lang="en" sz="1000">
                <a:solidFill>
                  <a:srgbClr val="E83E8C"/>
                </a:solidFill>
                <a:highlight>
                  <a:srgbClr val="FFFFFF"/>
                </a:highlight>
                <a:latin typeface="Courier New"/>
                <a:ea typeface="Courier New"/>
                <a:cs typeface="Courier New"/>
                <a:sym typeface="Courier New"/>
              </a:rPr>
              <a:t>rate</a:t>
            </a:r>
            <a:r>
              <a:rPr lang="en" sz="1150">
                <a:solidFill>
                  <a:srgbClr val="212529"/>
                </a:solidFill>
                <a:highlight>
                  <a:srgbClr val="FFFFFF"/>
                </a:highlight>
              </a:rPr>
              <a:t> at each step during training time, which helps prevent overfitting. Inputs not set to 0 are scaled up by 1/(1 - rate) such that the sum over all inputs is unchanged.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 parameters</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Optimizer Used : SGD   </a:t>
            </a:r>
            <a:endParaRPr/>
          </a:p>
          <a:p>
            <a:pPr indent="0" lvl="0" marL="0" rtl="0" algn="l">
              <a:spcBef>
                <a:spcPts val="1200"/>
              </a:spcBef>
              <a:spcAft>
                <a:spcPts val="0"/>
              </a:spcAft>
              <a:buClr>
                <a:schemeClr val="dk1"/>
              </a:buClr>
              <a:buSzPts val="1100"/>
              <a:buFont typeface="Arial"/>
              <a:buNone/>
            </a:pPr>
            <a:r>
              <a:rPr lang="en"/>
              <a:t>Learning Rate : 0.0001</a:t>
            </a:r>
            <a:endParaRPr/>
          </a:p>
          <a:p>
            <a:pPr indent="0" lvl="0" marL="0" rtl="0" algn="l">
              <a:spcBef>
                <a:spcPts val="1200"/>
              </a:spcBef>
              <a:spcAft>
                <a:spcPts val="0"/>
              </a:spcAft>
              <a:buClr>
                <a:schemeClr val="dk1"/>
              </a:buClr>
              <a:buSzPts val="1100"/>
              <a:buFont typeface="Arial"/>
              <a:buNone/>
            </a:pPr>
            <a:r>
              <a:rPr lang="en"/>
              <a:t>Loss : Binary Cross entropy</a:t>
            </a:r>
            <a:endParaRPr/>
          </a:p>
          <a:p>
            <a:pPr indent="0" lvl="0" marL="0" rtl="0" algn="l">
              <a:spcBef>
                <a:spcPts val="1200"/>
              </a:spcBef>
              <a:spcAft>
                <a:spcPts val="0"/>
              </a:spcAft>
              <a:buClr>
                <a:schemeClr val="dk1"/>
              </a:buClr>
              <a:buSzPts val="1100"/>
              <a:buFont typeface="Arial"/>
              <a:buNone/>
            </a:pPr>
            <a:r>
              <a:rPr lang="en"/>
              <a:t>Result Metric : Accuracy</a:t>
            </a:r>
            <a:endParaRPr/>
          </a:p>
          <a:p>
            <a:pPr indent="0" lvl="0" marL="0" rtl="0" algn="l">
              <a:spcBef>
                <a:spcPts val="1200"/>
              </a:spcBef>
              <a:spcAft>
                <a:spcPts val="0"/>
              </a:spcAft>
              <a:buNone/>
            </a:pPr>
            <a:r>
              <a:rPr lang="en"/>
              <a:t>Epochs Trained : 1000</a:t>
            </a:r>
            <a:endParaRPr/>
          </a:p>
          <a:p>
            <a:pPr indent="0" lvl="0" marL="0" rtl="0" algn="l">
              <a:spcBef>
                <a:spcPts val="1200"/>
              </a:spcBef>
              <a:spcAft>
                <a:spcPts val="0"/>
              </a:spcAft>
              <a:buClr>
                <a:schemeClr val="dk1"/>
              </a:buClr>
              <a:buSzPts val="1100"/>
              <a:buFont typeface="Arial"/>
              <a:buNone/>
            </a:pPr>
            <a:r>
              <a:rPr lang="en"/>
              <a:t>Batch Size : 31</a:t>
            </a:r>
            <a:endParaRPr/>
          </a:p>
          <a:p>
            <a:pPr indent="0" lvl="0" marL="0" rtl="0" algn="l">
              <a:spcBef>
                <a:spcPts val="1200"/>
              </a:spcBef>
              <a:spcAft>
                <a:spcPts val="1200"/>
              </a:spcAft>
              <a:buNone/>
            </a:pPr>
            <a:r>
              <a:t/>
            </a:r>
            <a:endParaRPr/>
          </a:p>
        </p:txBody>
      </p:sp>
      <p:sp>
        <p:nvSpPr>
          <p:cNvPr id="145" name="Google Shape;14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a:blip r:embed="rId3">
            <a:alphaModFix/>
          </a:blip>
          <a:stretch>
            <a:fillRect/>
          </a:stretch>
        </p:blipFill>
        <p:spPr>
          <a:xfrm>
            <a:off x="6305825" y="762500"/>
            <a:ext cx="2574250" cy="977925"/>
          </a:xfrm>
          <a:prstGeom prst="rect">
            <a:avLst/>
          </a:prstGeom>
          <a:noFill/>
          <a:ln>
            <a:noFill/>
          </a:ln>
        </p:spPr>
      </p:pic>
      <p:pic>
        <p:nvPicPr>
          <p:cNvPr id="147" name="Google Shape;147;p24"/>
          <p:cNvPicPr preferRelativeResize="0"/>
          <p:nvPr/>
        </p:nvPicPr>
        <p:blipFill>
          <a:blip r:embed="rId4">
            <a:alphaModFix/>
          </a:blip>
          <a:stretch>
            <a:fillRect/>
          </a:stretch>
        </p:blipFill>
        <p:spPr>
          <a:xfrm>
            <a:off x="6168851" y="1740424"/>
            <a:ext cx="2663448" cy="1443276"/>
          </a:xfrm>
          <a:prstGeom prst="rect">
            <a:avLst/>
          </a:prstGeom>
          <a:noFill/>
          <a:ln>
            <a:noFill/>
          </a:ln>
        </p:spPr>
      </p:pic>
      <p:pic>
        <p:nvPicPr>
          <p:cNvPr id="148" name="Google Shape;148;p24"/>
          <p:cNvPicPr preferRelativeResize="0"/>
          <p:nvPr/>
        </p:nvPicPr>
        <p:blipFill>
          <a:blip r:embed="rId5">
            <a:alphaModFix/>
          </a:blip>
          <a:stretch>
            <a:fillRect/>
          </a:stretch>
        </p:blipFill>
        <p:spPr>
          <a:xfrm>
            <a:off x="4074388" y="3372513"/>
            <a:ext cx="4848225" cy="94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Deep Learning models</a:t>
            </a:r>
            <a:endParaRPr/>
          </a:p>
        </p:txBody>
      </p:sp>
      <p:sp>
        <p:nvSpPr>
          <p:cNvPr id="154" name="Google Shape;154;p25"/>
          <p:cNvSpPr txBox="1"/>
          <p:nvPr>
            <p:ph idx="1" type="body"/>
          </p:nvPr>
        </p:nvSpPr>
        <p:spPr>
          <a:xfrm>
            <a:off x="311700" y="1152475"/>
            <a:ext cx="8520600" cy="3657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Model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11"/>
          </a:p>
          <a:p>
            <a:pPr indent="0" lvl="0" marL="0" rtl="0" algn="l">
              <a:spcBef>
                <a:spcPts val="1200"/>
              </a:spcBef>
              <a:spcAft>
                <a:spcPts val="1200"/>
              </a:spcAft>
              <a:buNone/>
            </a:pPr>
            <a:r>
              <a:rPr lang="en" sz="1211"/>
              <a:t>All models built with Keras(Tensorflow) and Google Colab with Python </a:t>
            </a:r>
            <a:endParaRPr sz="1211"/>
          </a:p>
        </p:txBody>
      </p:sp>
      <p:sp>
        <p:nvSpPr>
          <p:cNvPr id="155" name="Google Shape;15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5"/>
          <p:cNvPicPr preferRelativeResize="0"/>
          <p:nvPr/>
        </p:nvPicPr>
        <p:blipFill>
          <a:blip r:embed="rId3">
            <a:alphaModFix/>
          </a:blip>
          <a:stretch>
            <a:fillRect/>
          </a:stretch>
        </p:blipFill>
        <p:spPr>
          <a:xfrm>
            <a:off x="559950" y="1794000"/>
            <a:ext cx="3790950" cy="2647950"/>
          </a:xfrm>
          <a:prstGeom prst="rect">
            <a:avLst/>
          </a:prstGeom>
          <a:noFill/>
          <a:ln>
            <a:noFill/>
          </a:ln>
        </p:spPr>
      </p:pic>
      <p:pic>
        <p:nvPicPr>
          <p:cNvPr id="157" name="Google Shape;157;p25"/>
          <p:cNvPicPr preferRelativeResize="0"/>
          <p:nvPr/>
        </p:nvPicPr>
        <p:blipFill>
          <a:blip r:embed="rId4">
            <a:alphaModFix/>
          </a:blip>
          <a:stretch>
            <a:fillRect/>
          </a:stretch>
        </p:blipFill>
        <p:spPr>
          <a:xfrm>
            <a:off x="4968250" y="1794000"/>
            <a:ext cx="3790950"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Deep Learning Models</a:t>
            </a:r>
            <a:endParaRPr/>
          </a:p>
        </p:txBody>
      </p:sp>
      <p:sp>
        <p:nvSpPr>
          <p:cNvPr id="163" name="Google Shape;163;p26"/>
          <p:cNvSpPr txBox="1"/>
          <p:nvPr>
            <p:ph idx="1" type="body"/>
          </p:nvPr>
        </p:nvSpPr>
        <p:spPr>
          <a:xfrm>
            <a:off x="311700" y="1152475"/>
            <a:ext cx="8520600" cy="37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sz="1000"/>
              <a:t>All models built with Keras(Tensorflow) and Google Colab with Python </a:t>
            </a:r>
            <a:endParaRPr sz="1000"/>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6"/>
          <p:cNvPicPr preferRelativeResize="0"/>
          <p:nvPr/>
        </p:nvPicPr>
        <p:blipFill>
          <a:blip r:embed="rId3">
            <a:alphaModFix/>
          </a:blip>
          <a:stretch>
            <a:fillRect/>
          </a:stretch>
        </p:blipFill>
        <p:spPr>
          <a:xfrm>
            <a:off x="429200" y="1831925"/>
            <a:ext cx="3733800" cy="2647950"/>
          </a:xfrm>
          <a:prstGeom prst="rect">
            <a:avLst/>
          </a:prstGeom>
          <a:noFill/>
          <a:ln>
            <a:noFill/>
          </a:ln>
        </p:spPr>
      </p:pic>
      <p:pic>
        <p:nvPicPr>
          <p:cNvPr id="166" name="Google Shape;166;p26"/>
          <p:cNvPicPr preferRelativeResize="0"/>
          <p:nvPr/>
        </p:nvPicPr>
        <p:blipFill>
          <a:blip r:embed="rId4">
            <a:alphaModFix/>
          </a:blip>
          <a:stretch>
            <a:fillRect/>
          </a:stretch>
        </p:blipFill>
        <p:spPr>
          <a:xfrm>
            <a:off x="4663050" y="1831925"/>
            <a:ext cx="3733800" cy="26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The DNN models also gave a validation accuracy of 55 to 60 percent. This is also similar to the previous Machine Learning models.</a:t>
            </a:r>
            <a:endParaRPr/>
          </a:p>
          <a:p>
            <a:pPr indent="0" lvl="0" marL="0" rtl="0" algn="l">
              <a:spcBef>
                <a:spcPts val="1200"/>
              </a:spcBef>
              <a:spcAft>
                <a:spcPts val="0"/>
              </a:spcAft>
              <a:buClr>
                <a:schemeClr val="dk1"/>
              </a:buClr>
              <a:buSzPct val="61111"/>
              <a:buFont typeface="Arial"/>
              <a:buNone/>
            </a:pPr>
            <a:r>
              <a:rPr lang="en"/>
              <a:t>The split up of 0s and 1s are also perfect, i.e 50% 1s and 50% 0s. So there is nothing wrong with the split up of data and uniformity is maintained. But size of dataset is less. Since the number of features are high but instances are less.</a:t>
            </a:r>
            <a:endParaRPr/>
          </a:p>
          <a:p>
            <a:pPr indent="0" lvl="0" marL="0" rtl="0" algn="l">
              <a:spcBef>
                <a:spcPts val="1200"/>
              </a:spcBef>
              <a:spcAft>
                <a:spcPts val="0"/>
              </a:spcAft>
              <a:buClr>
                <a:schemeClr val="dk1"/>
              </a:buClr>
              <a:buSzPct val="61111"/>
              <a:buFont typeface="Arial"/>
              <a:buNone/>
            </a:pPr>
            <a:r>
              <a:rPr lang="en"/>
              <a:t>The next steps :</a:t>
            </a:r>
            <a:endParaRPr/>
          </a:p>
          <a:p>
            <a:pPr indent="0" lvl="0" marL="0" rtl="0" algn="l">
              <a:spcBef>
                <a:spcPts val="1200"/>
              </a:spcBef>
              <a:spcAft>
                <a:spcPts val="0"/>
              </a:spcAft>
              <a:buClr>
                <a:schemeClr val="dk1"/>
              </a:buClr>
              <a:buSzPct val="61111"/>
              <a:buFont typeface="Arial"/>
              <a:buNone/>
            </a:pPr>
            <a:r>
              <a:rPr lang="en"/>
              <a:t>1. Increase in Dataset</a:t>
            </a:r>
            <a:endParaRPr/>
          </a:p>
          <a:p>
            <a:pPr indent="0" lvl="0" marL="0" rtl="0" algn="l">
              <a:spcBef>
                <a:spcPts val="1200"/>
              </a:spcBef>
              <a:spcAft>
                <a:spcPts val="0"/>
              </a:spcAft>
              <a:buClr>
                <a:schemeClr val="dk1"/>
              </a:buClr>
              <a:buSzPct val="61111"/>
              <a:buFont typeface="Arial"/>
              <a:buNone/>
            </a:pPr>
            <a:r>
              <a:rPr lang="en"/>
              <a:t>2. Building more robust model</a:t>
            </a:r>
            <a:endParaRPr/>
          </a:p>
          <a:p>
            <a:pPr indent="0" lvl="0" marL="0" rtl="0" algn="l">
              <a:spcBef>
                <a:spcPts val="1200"/>
              </a:spcBef>
              <a:spcAft>
                <a:spcPts val="0"/>
              </a:spcAft>
              <a:buClr>
                <a:schemeClr val="dk1"/>
              </a:buClr>
              <a:buSzPct val="61111"/>
              <a:buFont typeface="Arial"/>
              <a:buNone/>
            </a:pPr>
            <a:r>
              <a:rPr lang="en"/>
              <a:t>3. Since the inclusion of disjunctivity is available as an adjacency matrix, techniques like Graph Neural Network can be explored.</a:t>
            </a:r>
            <a:endParaRPr/>
          </a:p>
          <a:p>
            <a:pPr indent="0" lvl="0" marL="0" rtl="0" algn="l">
              <a:spcBef>
                <a:spcPts val="1200"/>
              </a:spcBef>
              <a:spcAft>
                <a:spcPts val="1200"/>
              </a:spcAft>
              <a:buNone/>
            </a:pPr>
            <a:r>
              <a:t/>
            </a:r>
            <a:endParaRPr/>
          </a:p>
        </p:txBody>
      </p:sp>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Explained</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Problem Statement : The subchannel allocation in D2D communication.</a:t>
            </a:r>
            <a:endParaRPr sz="1600"/>
          </a:p>
          <a:p>
            <a:pPr indent="-330200" lvl="0" marL="457200" rtl="0" algn="l">
              <a:spcBef>
                <a:spcPts val="1200"/>
              </a:spcBef>
              <a:spcAft>
                <a:spcPts val="0"/>
              </a:spcAft>
              <a:buSzPts val="1600"/>
              <a:buChar char="➔"/>
            </a:pPr>
            <a:r>
              <a:rPr lang="en" sz="1600"/>
              <a:t>Maximize D2D sum rate </a:t>
            </a:r>
            <a:endParaRPr sz="1600"/>
          </a:p>
          <a:p>
            <a:pPr indent="-330200" lvl="0" marL="457200" rtl="0" algn="l">
              <a:spcBef>
                <a:spcPts val="0"/>
              </a:spcBef>
              <a:spcAft>
                <a:spcPts val="0"/>
              </a:spcAft>
              <a:buSzPts val="1600"/>
              <a:buChar char="➔"/>
            </a:pPr>
            <a:r>
              <a:rPr lang="en" sz="1600"/>
              <a:t>Ensuring min rate QOS for cellular Units/Users</a:t>
            </a:r>
            <a:endParaRPr sz="1600"/>
          </a:p>
          <a:p>
            <a:pPr indent="-330200" lvl="0" marL="457200" rtl="0" algn="l">
              <a:spcBef>
                <a:spcPts val="0"/>
              </a:spcBef>
              <a:spcAft>
                <a:spcPts val="0"/>
              </a:spcAft>
              <a:buSzPts val="1600"/>
              <a:buChar char="➔"/>
            </a:pPr>
            <a:r>
              <a:rPr lang="en" sz="1600"/>
              <a:t>Usage on only one subchannel </a:t>
            </a:r>
            <a:endParaRPr sz="1600"/>
          </a:p>
          <a:p>
            <a:pPr indent="-330200" lvl="0" marL="457200" rtl="0" algn="l">
              <a:spcBef>
                <a:spcPts val="0"/>
              </a:spcBef>
              <a:spcAft>
                <a:spcPts val="0"/>
              </a:spcAft>
              <a:buSzPts val="1600"/>
              <a:buChar char="➔"/>
            </a:pPr>
            <a:r>
              <a:rPr lang="en" sz="1600"/>
              <a:t>Number of D2D pairs</a:t>
            </a:r>
            <a:endParaRPr sz="1600"/>
          </a:p>
          <a:p>
            <a:pPr indent="0" lvl="0" marL="457200" rtl="0" algn="l">
              <a:spcBef>
                <a:spcPts val="1200"/>
              </a:spcBef>
              <a:spcAft>
                <a:spcPts val="0"/>
              </a:spcAft>
              <a:buNone/>
            </a:pPr>
            <a:r>
              <a:rPr lang="en" sz="1600"/>
              <a:t>Fundamental Solution : Disjunctively Constrained Knapsack Problem (or) KP with conflicts</a:t>
            </a:r>
            <a:endParaRPr sz="1600"/>
          </a:p>
          <a:p>
            <a:pPr indent="0" lvl="0" marL="457200" rtl="0" algn="l">
              <a:spcBef>
                <a:spcPts val="1200"/>
              </a:spcBef>
              <a:spcAft>
                <a:spcPts val="0"/>
              </a:spcAft>
              <a:buNone/>
            </a:pPr>
            <a:r>
              <a:rPr lang="en" sz="1600"/>
              <a:t>Challenge :  Exponential Time Complexity </a:t>
            </a:r>
            <a:endParaRPr sz="1600"/>
          </a:p>
          <a:p>
            <a:pPr indent="0" lvl="0" marL="457200" rtl="0" algn="l">
              <a:spcBef>
                <a:spcPts val="1200"/>
              </a:spcBef>
              <a:spcAft>
                <a:spcPts val="1200"/>
              </a:spcAft>
              <a:buNone/>
            </a:pPr>
            <a:r>
              <a:rPr lang="en" sz="1600"/>
              <a:t>Proposed Solution : Machine learning / Deep Learning</a:t>
            </a:r>
            <a:endParaRPr sz="1600"/>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Explained</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Features :</a:t>
            </a:r>
            <a:endParaRPr sz="1600"/>
          </a:p>
          <a:p>
            <a:pPr indent="-310832" lvl="0" marL="457200" rtl="0" algn="l">
              <a:spcBef>
                <a:spcPts val="1200"/>
              </a:spcBef>
              <a:spcAft>
                <a:spcPts val="0"/>
              </a:spcAft>
              <a:buSzPct val="100000"/>
              <a:buChar char="●"/>
            </a:pPr>
            <a:r>
              <a:rPr b="1" lang="en" sz="1400"/>
              <a:t>Rates (</a:t>
            </a:r>
            <a:r>
              <a:rPr b="1" lang="en" sz="1400"/>
              <a:t>V 1 ….. V 30) </a:t>
            </a:r>
            <a:r>
              <a:rPr lang="en" sz="1400"/>
              <a:t>: 30 values</a:t>
            </a:r>
            <a:endParaRPr sz="1400"/>
          </a:p>
          <a:p>
            <a:pPr indent="-310832" lvl="0" marL="457200" rtl="0" algn="l">
              <a:spcBef>
                <a:spcPts val="0"/>
              </a:spcBef>
              <a:spcAft>
                <a:spcPts val="0"/>
              </a:spcAft>
              <a:buSzPct val="100000"/>
              <a:buChar char="●"/>
            </a:pPr>
            <a:r>
              <a:rPr b="1" lang="en" sz="1400"/>
              <a:t>Weights (w 1 ….. w 30 )</a:t>
            </a:r>
            <a:r>
              <a:rPr lang="en" sz="1400"/>
              <a:t> : 30 Values</a:t>
            </a:r>
            <a:endParaRPr sz="1400"/>
          </a:p>
          <a:p>
            <a:pPr indent="-310832" lvl="0" marL="457200" rtl="0" algn="l">
              <a:spcBef>
                <a:spcPts val="0"/>
              </a:spcBef>
              <a:spcAft>
                <a:spcPts val="0"/>
              </a:spcAft>
              <a:buSzPct val="100000"/>
              <a:buChar char="●"/>
            </a:pPr>
            <a:r>
              <a:rPr b="1" lang="en" sz="1400"/>
              <a:t>C : 1 Value</a:t>
            </a:r>
            <a:endParaRPr b="1" sz="1400"/>
          </a:p>
          <a:p>
            <a:pPr indent="0" lvl="0" marL="0" rtl="0" algn="l">
              <a:spcBef>
                <a:spcPts val="1200"/>
              </a:spcBef>
              <a:spcAft>
                <a:spcPts val="0"/>
              </a:spcAft>
              <a:buNone/>
            </a:pPr>
            <a:r>
              <a:rPr lang="en" sz="1600"/>
              <a:t>Target </a:t>
            </a:r>
            <a:r>
              <a:rPr lang="en" sz="1400"/>
              <a:t>: </a:t>
            </a:r>
            <a:r>
              <a:rPr b="1" lang="en" sz="1400"/>
              <a:t>X 1 …. X 30</a:t>
            </a:r>
            <a:r>
              <a:rPr lang="en" sz="1400"/>
              <a:t> : 30 Values</a:t>
            </a:r>
            <a:endParaRPr sz="1400"/>
          </a:p>
          <a:p>
            <a:pPr indent="0" lvl="0" marL="0" rtl="0" algn="l">
              <a:spcBef>
                <a:spcPts val="1200"/>
              </a:spcBef>
              <a:spcAft>
                <a:spcPts val="0"/>
              </a:spcAft>
              <a:buNone/>
            </a:pPr>
            <a:r>
              <a:rPr lang="en" sz="1400"/>
              <a:t>Here total number of instances(rows) for the above features and targets are </a:t>
            </a:r>
            <a:r>
              <a:rPr b="1" lang="en" sz="1400"/>
              <a:t>9210</a:t>
            </a:r>
            <a:r>
              <a:rPr lang="en" sz="1400"/>
              <a:t> values.</a:t>
            </a:r>
            <a:endParaRPr sz="1400"/>
          </a:p>
          <a:p>
            <a:pPr indent="0" lvl="0" marL="0" rtl="0" algn="l">
              <a:spcBef>
                <a:spcPts val="1200"/>
              </a:spcBef>
              <a:spcAft>
                <a:spcPts val="0"/>
              </a:spcAft>
              <a:buNone/>
            </a:pPr>
            <a:r>
              <a:rPr lang="en" sz="1400"/>
              <a:t>All the features and target are put together in a single CSV file. The total number of features accounts to 61 and target to 30 values.</a:t>
            </a:r>
            <a:endParaRPr sz="1400"/>
          </a:p>
          <a:p>
            <a:pPr indent="0" lvl="0" marL="0" rtl="0" algn="l">
              <a:spcBef>
                <a:spcPts val="1200"/>
              </a:spcBef>
              <a:spcAft>
                <a:spcPts val="0"/>
              </a:spcAft>
              <a:buClr>
                <a:schemeClr val="dk1"/>
              </a:buClr>
              <a:buSzPct val="78571"/>
              <a:buFont typeface="Arial"/>
              <a:buNone/>
            </a:pPr>
            <a:r>
              <a:rPr lang="en" sz="1400"/>
              <a:t>Thus,</a:t>
            </a:r>
            <a:endParaRPr sz="1400"/>
          </a:p>
          <a:p>
            <a:pPr indent="0" lvl="0" marL="0" rtl="0" algn="l">
              <a:spcBef>
                <a:spcPts val="1200"/>
              </a:spcBef>
              <a:spcAft>
                <a:spcPts val="0"/>
              </a:spcAft>
              <a:buClr>
                <a:schemeClr val="dk1"/>
              </a:buClr>
              <a:buSzPct val="78571"/>
              <a:buFont typeface="Arial"/>
              <a:buNone/>
            </a:pPr>
            <a:r>
              <a:rPr lang="en" sz="1400"/>
              <a:t>If X matrix denotes the features, the shape of matrix is (9210 x 61)</a:t>
            </a:r>
            <a:endParaRPr sz="1400"/>
          </a:p>
          <a:p>
            <a:pPr indent="0" lvl="0" marL="0" rtl="0" algn="l">
              <a:spcBef>
                <a:spcPts val="1200"/>
              </a:spcBef>
              <a:spcAft>
                <a:spcPts val="1200"/>
              </a:spcAft>
              <a:buNone/>
            </a:pPr>
            <a:r>
              <a:rPr lang="en" sz="1400"/>
              <a:t>If Y matrix denotes the target, the shape of matrix is (9210 x 30)</a:t>
            </a:r>
            <a:endParaRPr sz="1400"/>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CC0000"/>
                </a:solidFill>
              </a:rPr>
              <a:t>No data is removed</a:t>
            </a:r>
            <a:r>
              <a:rPr lang="en"/>
              <a:t> since all the data is mathem</a:t>
            </a:r>
            <a:r>
              <a:rPr lang="en"/>
              <a:t>atically important.</a:t>
            </a:r>
            <a:endParaRPr/>
          </a:p>
          <a:p>
            <a:pPr indent="0" lvl="0" marL="0" rtl="0" algn="l">
              <a:spcBef>
                <a:spcPts val="1200"/>
              </a:spcBef>
              <a:spcAft>
                <a:spcPts val="0"/>
              </a:spcAft>
              <a:buNone/>
            </a:pPr>
            <a:r>
              <a:rPr lang="en"/>
              <a:t>The data is </a:t>
            </a:r>
            <a:r>
              <a:rPr lang="en"/>
              <a:t>split</a:t>
            </a:r>
            <a:r>
              <a:rPr lang="en"/>
              <a:t> into two parts:</a:t>
            </a:r>
            <a:endParaRPr/>
          </a:p>
          <a:p>
            <a:pPr indent="-342900" lvl="0" marL="457200" rtl="0" algn="l">
              <a:spcBef>
                <a:spcPts val="1200"/>
              </a:spcBef>
              <a:spcAft>
                <a:spcPts val="0"/>
              </a:spcAft>
              <a:buSzPts val="1800"/>
              <a:buChar char="●"/>
            </a:pPr>
            <a:r>
              <a:rPr lang="en"/>
              <a:t>80 % as training data</a:t>
            </a:r>
            <a:endParaRPr/>
          </a:p>
          <a:p>
            <a:pPr indent="-342900" lvl="0" marL="457200" rtl="0" algn="l">
              <a:spcBef>
                <a:spcPts val="0"/>
              </a:spcBef>
              <a:spcAft>
                <a:spcPts val="0"/>
              </a:spcAft>
              <a:buSzPts val="1800"/>
              <a:buChar char="●"/>
            </a:pPr>
            <a:r>
              <a:rPr lang="en"/>
              <a:t>20% as validation/testing data</a:t>
            </a:r>
            <a:endParaRPr/>
          </a:p>
          <a:p>
            <a:pPr indent="0" lvl="0" marL="0" rtl="0" algn="l">
              <a:spcBef>
                <a:spcPts val="1200"/>
              </a:spcBef>
              <a:spcAft>
                <a:spcPts val="0"/>
              </a:spcAft>
              <a:buNone/>
            </a:pPr>
            <a:r>
              <a:rPr lang="en"/>
              <a:t>Note: Here we are trying to predict X n one by one other. We are not predicting all 30 values at once.</a:t>
            </a:r>
            <a:endParaRPr/>
          </a:p>
          <a:p>
            <a:pPr indent="0" lvl="0" marL="0" rtl="0" algn="l">
              <a:spcBef>
                <a:spcPts val="1200"/>
              </a:spcBef>
              <a:spcAft>
                <a:spcPts val="0"/>
              </a:spcAft>
              <a:buNone/>
            </a:pPr>
            <a:r>
              <a:rPr lang="en"/>
              <a:t>Reason : Since Binary classification does not work on a 9210 x 30 matrix. It works well on a 9210 x 1 matrix.</a:t>
            </a:r>
            <a:endParaRPr/>
          </a:p>
          <a:p>
            <a:pPr indent="0" lvl="0" marL="0" rtl="0" algn="l">
              <a:spcBef>
                <a:spcPts val="1200"/>
              </a:spcBef>
              <a:spcAft>
                <a:spcPts val="1200"/>
              </a:spcAft>
              <a:buNone/>
            </a:pPr>
            <a:r>
              <a:t/>
            </a:r>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Techniques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Logistic Regression</a:t>
            </a:r>
            <a:endParaRPr/>
          </a:p>
          <a:p>
            <a:pPr indent="-311150" lvl="0" marL="914400" rtl="0" algn="l">
              <a:spcBef>
                <a:spcPts val="0"/>
              </a:spcBef>
              <a:spcAft>
                <a:spcPts val="0"/>
              </a:spcAft>
              <a:buSzPts val="1300"/>
              <a:buChar char="●"/>
            </a:pPr>
            <a:r>
              <a:rPr lang="en" sz="1300"/>
              <a:t>Supervised Learning Classification Algorithm</a:t>
            </a:r>
            <a:endParaRPr sz="1300"/>
          </a:p>
          <a:p>
            <a:pPr indent="-311150" lvl="0" marL="914400" rtl="0" algn="l">
              <a:spcBef>
                <a:spcPts val="0"/>
              </a:spcBef>
              <a:spcAft>
                <a:spcPts val="0"/>
              </a:spcAft>
              <a:buSzPts val="1300"/>
              <a:buChar char="●"/>
            </a:pPr>
            <a:r>
              <a:rPr lang="en" sz="1300"/>
              <a:t>Linear in nature : Depends on sigmoid function</a:t>
            </a:r>
            <a:endParaRPr sz="1300"/>
          </a:p>
          <a:p>
            <a:pPr indent="-311150" lvl="0" marL="914400" rtl="0" algn="l">
              <a:spcBef>
                <a:spcPts val="0"/>
              </a:spcBef>
              <a:spcAft>
                <a:spcPts val="0"/>
              </a:spcAft>
              <a:buSzPts val="1300"/>
              <a:buChar char="●"/>
            </a:pPr>
            <a:r>
              <a:rPr lang="en" sz="1300">
                <a:solidFill>
                  <a:srgbClr val="555555"/>
                </a:solidFill>
                <a:highlight>
                  <a:srgbClr val="FFFFFF"/>
                </a:highlight>
              </a:rPr>
              <a:t>y = e^(b0 + b1*x) / (1 + e^(b0 + b1*x))</a:t>
            </a:r>
            <a:endParaRPr sz="1300">
              <a:solidFill>
                <a:srgbClr val="555555"/>
              </a:solidFill>
              <a:highlight>
                <a:srgbClr val="FFFFFF"/>
              </a:highlight>
            </a:endParaRPr>
          </a:p>
          <a:p>
            <a:pPr indent="-311150" lvl="0" marL="914400" rtl="0" algn="l">
              <a:spcBef>
                <a:spcPts val="0"/>
              </a:spcBef>
              <a:spcAft>
                <a:spcPts val="0"/>
              </a:spcAft>
              <a:buClr>
                <a:srgbClr val="555555"/>
              </a:buClr>
              <a:buSzPts val="1300"/>
              <a:buChar char="●"/>
            </a:pPr>
            <a:r>
              <a:rPr lang="en" sz="1300">
                <a:solidFill>
                  <a:srgbClr val="555555"/>
                </a:solidFill>
                <a:highlight>
                  <a:srgbClr val="FFFFFF"/>
                </a:highlight>
              </a:rPr>
              <a:t>Logistic regression is a linear method, but the predictions are transformed using the logistic function.</a:t>
            </a:r>
            <a:endParaRPr sz="1300">
              <a:solidFill>
                <a:srgbClr val="555555"/>
              </a:solidFill>
              <a:highlight>
                <a:srgbClr val="FFFFFF"/>
              </a:highlight>
            </a:endParaRPr>
          </a:p>
          <a:p>
            <a:pPr indent="-311150" lvl="0" marL="914400" rtl="0" algn="l">
              <a:spcBef>
                <a:spcPts val="0"/>
              </a:spcBef>
              <a:spcAft>
                <a:spcPts val="0"/>
              </a:spcAft>
              <a:buClr>
                <a:srgbClr val="555555"/>
              </a:buClr>
              <a:buSzPts val="1300"/>
              <a:buChar char="●"/>
            </a:pPr>
            <a:r>
              <a:rPr lang="en" sz="1300">
                <a:solidFill>
                  <a:srgbClr val="555555"/>
                </a:solidFill>
                <a:highlight>
                  <a:srgbClr val="FFFFFF"/>
                </a:highlight>
              </a:rPr>
              <a:t>P(X) = P(Y=1|X) ⇒ p(X) = e^(b0 + b1*X) / (1 + e^(b0 + b1*X))</a:t>
            </a:r>
            <a:endParaRPr sz="1300">
              <a:solidFill>
                <a:srgbClr val="555555"/>
              </a:solidFill>
              <a:highlight>
                <a:srgbClr val="FFFFFF"/>
              </a:highlight>
            </a:endParaRPr>
          </a:p>
          <a:p>
            <a:pPr indent="-311150" lvl="0" marL="914400" rtl="0" algn="l">
              <a:spcBef>
                <a:spcPts val="0"/>
              </a:spcBef>
              <a:spcAft>
                <a:spcPts val="0"/>
              </a:spcAft>
              <a:buClr>
                <a:srgbClr val="555555"/>
              </a:buClr>
              <a:buSzPts val="1300"/>
              <a:buChar char="●"/>
            </a:pPr>
            <a:r>
              <a:rPr lang="en" sz="1300">
                <a:solidFill>
                  <a:srgbClr val="555555"/>
                </a:solidFill>
                <a:highlight>
                  <a:srgbClr val="FFFFFF"/>
                </a:highlight>
              </a:rPr>
              <a:t>Norm for penalization : L1 regularization : L1 penalty equal to the absolute value of the magnitude of coefficients. Thus it limits the size of coefficients</a:t>
            </a:r>
            <a:endParaRPr sz="1300">
              <a:solidFill>
                <a:srgbClr val="555555"/>
              </a:solidFill>
              <a:highlight>
                <a:srgbClr val="FFFFFF"/>
              </a:highlight>
            </a:endParaRPr>
          </a:p>
          <a:p>
            <a:pPr indent="0" lvl="0" marL="0" rtl="0" algn="l">
              <a:lnSpc>
                <a:spcPct val="150000"/>
              </a:lnSpc>
              <a:spcBef>
                <a:spcPts val="1200"/>
              </a:spcBef>
              <a:spcAft>
                <a:spcPts val="1400"/>
              </a:spcAft>
              <a:buNone/>
            </a:pPr>
            <a:r>
              <a:rPr lang="en" sz="1150">
                <a:solidFill>
                  <a:srgbClr val="555555"/>
                </a:solidFill>
                <a:highlight>
                  <a:srgbClr val="FFFFFF"/>
                </a:highlight>
              </a:rPr>
              <a:t>	</a:t>
            </a:r>
            <a:endParaRPr sz="1150">
              <a:solidFill>
                <a:srgbClr val="555555"/>
              </a:solidFill>
              <a:highlight>
                <a:srgbClr val="FFFFFF"/>
              </a:highlight>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7"/>
          <p:cNvPicPr preferRelativeResize="0"/>
          <p:nvPr/>
        </p:nvPicPr>
        <p:blipFill>
          <a:blip r:embed="rId3">
            <a:alphaModFix/>
          </a:blip>
          <a:stretch>
            <a:fillRect/>
          </a:stretch>
        </p:blipFill>
        <p:spPr>
          <a:xfrm>
            <a:off x="3135387" y="3156875"/>
            <a:ext cx="2873226" cy="17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Techniques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2. K Nearest Classification</a:t>
            </a:r>
            <a:endParaRPr/>
          </a:p>
          <a:p>
            <a:pPr indent="-311150" lvl="0" marL="457200" rtl="0" algn="l">
              <a:spcBef>
                <a:spcPts val="1200"/>
              </a:spcBef>
              <a:spcAft>
                <a:spcPts val="0"/>
              </a:spcAft>
              <a:buSzPts val="1300"/>
              <a:buChar char="●"/>
            </a:pPr>
            <a:r>
              <a:rPr lang="en" sz="1300"/>
              <a:t>Simple Supervised Method for both classification and regression</a:t>
            </a:r>
            <a:endParaRPr sz="1300"/>
          </a:p>
          <a:p>
            <a:pPr indent="-311150" lvl="0" marL="457200" rtl="0" algn="l">
              <a:spcBef>
                <a:spcPts val="0"/>
              </a:spcBef>
              <a:spcAft>
                <a:spcPts val="0"/>
              </a:spcAft>
              <a:buSzPts val="1300"/>
              <a:buChar char="●"/>
            </a:pPr>
            <a:r>
              <a:rPr lang="en" sz="1300"/>
              <a:t>Similar things exist in close proximity</a:t>
            </a:r>
            <a:endParaRPr sz="1300"/>
          </a:p>
          <a:p>
            <a:pPr indent="-311150" lvl="0" marL="457200" rtl="0" algn="l">
              <a:spcBef>
                <a:spcPts val="0"/>
              </a:spcBef>
              <a:spcAft>
                <a:spcPts val="0"/>
              </a:spcAft>
              <a:buSzPts val="1300"/>
              <a:buChar char="●"/>
            </a:pPr>
            <a:r>
              <a:rPr lang="en" sz="1300"/>
              <a:t>Similarity : Distance (</a:t>
            </a:r>
            <a:r>
              <a:rPr lang="en" sz="1300"/>
              <a:t>Euclidean</a:t>
            </a:r>
            <a:r>
              <a:rPr lang="en" sz="1300"/>
              <a:t>, Hamming or Manhattan distance)</a:t>
            </a:r>
            <a:endParaRPr sz="1300"/>
          </a:p>
          <a:p>
            <a:pPr indent="-311150" lvl="0" marL="457200" rtl="0" algn="l">
              <a:spcBef>
                <a:spcPts val="0"/>
              </a:spcBef>
              <a:spcAft>
                <a:spcPts val="0"/>
              </a:spcAft>
              <a:buSzPts val="1300"/>
              <a:buChar char="●"/>
            </a:pPr>
            <a:r>
              <a:rPr lang="en" sz="1300"/>
              <a:t>Non Parametric : no assumptions about probability distribution</a:t>
            </a:r>
            <a:endParaRPr sz="1300"/>
          </a:p>
          <a:p>
            <a:pPr indent="-311150" lvl="0" marL="457200" rtl="0" algn="l">
              <a:spcBef>
                <a:spcPts val="0"/>
              </a:spcBef>
              <a:spcAft>
                <a:spcPts val="0"/>
              </a:spcAft>
              <a:buSzPts val="1300"/>
              <a:buChar char="●"/>
            </a:pPr>
            <a:r>
              <a:rPr lang="en" sz="1300"/>
              <a:t>Lazy learning : generalizes data in testing phase</a:t>
            </a:r>
            <a:endParaRPr sz="1300"/>
          </a:p>
          <a:p>
            <a:pPr indent="0" lvl="0" marL="0" rtl="0" algn="l">
              <a:spcBef>
                <a:spcPts val="1200"/>
              </a:spcBef>
              <a:spcAft>
                <a:spcPts val="0"/>
              </a:spcAft>
              <a:buNone/>
            </a:pPr>
            <a:r>
              <a:rPr lang="en" sz="1300"/>
              <a:t>Parameters in our case : (algorithm='auto', leaf_size=30, metric='minkowski',</a:t>
            </a:r>
            <a:endParaRPr sz="1300"/>
          </a:p>
          <a:p>
            <a:pPr indent="0" lvl="0" marL="0" rtl="0" algn="l">
              <a:spcBef>
                <a:spcPts val="1200"/>
              </a:spcBef>
              <a:spcAft>
                <a:spcPts val="0"/>
              </a:spcAft>
              <a:buClr>
                <a:schemeClr val="dk1"/>
              </a:buClr>
              <a:buSzPts val="1100"/>
              <a:buFont typeface="Arial"/>
              <a:buNone/>
            </a:pPr>
            <a:r>
              <a:rPr lang="en" sz="1300"/>
              <a:t>metric_params=None, n_jobs=None, n_neighbors=30, p=2,</a:t>
            </a:r>
            <a:endParaRPr sz="1300"/>
          </a:p>
          <a:p>
            <a:pPr indent="0" lvl="0" marL="0" rtl="0" algn="l">
              <a:spcBef>
                <a:spcPts val="1200"/>
              </a:spcBef>
              <a:spcAft>
                <a:spcPts val="0"/>
              </a:spcAft>
              <a:buClr>
                <a:schemeClr val="dk1"/>
              </a:buClr>
              <a:buSzPts val="1100"/>
              <a:buFont typeface="Arial"/>
              <a:buNone/>
            </a:pPr>
            <a:r>
              <a:rPr lang="en" sz="1300"/>
              <a:t>weights='uniform')</a:t>
            </a:r>
            <a:endParaRPr sz="1300"/>
          </a:p>
          <a:p>
            <a:pPr indent="0" lvl="0" marL="0" rtl="0" algn="l">
              <a:spcBef>
                <a:spcPts val="1200"/>
              </a:spcBef>
              <a:spcAft>
                <a:spcPts val="0"/>
              </a:spcAft>
              <a:buClr>
                <a:schemeClr val="dk1"/>
              </a:buClr>
              <a:buSzPts val="1100"/>
              <a:buFont typeface="Arial"/>
              <a:buNone/>
            </a:pPr>
            <a:r>
              <a:t/>
            </a:r>
            <a:endParaRPr sz="1300"/>
          </a:p>
          <a:p>
            <a:pPr indent="0" lvl="0" marL="0" rtl="0" algn="l">
              <a:spcBef>
                <a:spcPts val="1200"/>
              </a:spcBef>
              <a:spcAft>
                <a:spcPts val="1200"/>
              </a:spcAft>
              <a:buNone/>
            </a:pPr>
            <a:r>
              <a:t/>
            </a:r>
            <a:endParaRPr sz="1300"/>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An example of &lt;em&gt;k&lt;/em&gt;-NN classification " id="95" name="Google Shape;95;p18"/>
          <p:cNvPicPr preferRelativeResize="0"/>
          <p:nvPr/>
        </p:nvPicPr>
        <p:blipFill>
          <a:blip r:embed="rId3">
            <a:alphaModFix/>
          </a:blip>
          <a:stretch>
            <a:fillRect/>
          </a:stretch>
        </p:blipFill>
        <p:spPr>
          <a:xfrm>
            <a:off x="6728263" y="1676775"/>
            <a:ext cx="1744200" cy="157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Techniques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Random Forest Classifier</a:t>
            </a:r>
            <a:endParaRPr/>
          </a:p>
          <a:p>
            <a:pPr indent="-311150" lvl="0" marL="457200" rtl="0" algn="l">
              <a:spcBef>
                <a:spcPts val="1200"/>
              </a:spcBef>
              <a:spcAft>
                <a:spcPts val="0"/>
              </a:spcAft>
              <a:buSzPts val="1300"/>
              <a:buChar char="●"/>
            </a:pPr>
            <a:r>
              <a:rPr lang="en" sz="1300"/>
              <a:t>Decision</a:t>
            </a:r>
            <a:r>
              <a:rPr lang="en" sz="1300"/>
              <a:t> Tree : </a:t>
            </a:r>
            <a:r>
              <a:rPr lang="en" sz="1300"/>
              <a:t>Building</a:t>
            </a:r>
            <a:r>
              <a:rPr lang="en" sz="1300"/>
              <a:t> blocks of Random Forest</a:t>
            </a:r>
            <a:endParaRPr sz="1300"/>
          </a:p>
          <a:p>
            <a:pPr indent="-311150" lvl="0" marL="457200" rtl="0" algn="l">
              <a:spcBef>
                <a:spcPts val="0"/>
              </a:spcBef>
              <a:spcAft>
                <a:spcPts val="0"/>
              </a:spcAft>
              <a:buSzPts val="1300"/>
              <a:buChar char="●"/>
            </a:pPr>
            <a:r>
              <a:rPr lang="en" sz="1300"/>
              <a:t>Large number of </a:t>
            </a:r>
            <a:r>
              <a:rPr lang="en" sz="1300"/>
              <a:t>Decision</a:t>
            </a:r>
            <a:r>
              <a:rPr lang="en" sz="1300"/>
              <a:t> trees working as an ensemble</a:t>
            </a:r>
            <a:endParaRPr sz="1300"/>
          </a:p>
          <a:p>
            <a:pPr indent="-311150" lvl="0" marL="457200" rtl="0" algn="l">
              <a:spcBef>
                <a:spcPts val="0"/>
              </a:spcBef>
              <a:spcAft>
                <a:spcPts val="0"/>
              </a:spcAft>
              <a:buSzPts val="1300"/>
              <a:buChar char="●"/>
            </a:pPr>
            <a:r>
              <a:rPr lang="en" sz="1300"/>
              <a:t>Key : Low correlation between models : Uncorrelated outcomes</a:t>
            </a:r>
            <a:endParaRPr sz="1300"/>
          </a:p>
          <a:p>
            <a:pPr indent="-311150" lvl="0" marL="457200" rtl="0" algn="l">
              <a:spcBef>
                <a:spcPts val="0"/>
              </a:spcBef>
              <a:spcAft>
                <a:spcPts val="0"/>
              </a:spcAft>
              <a:buSzPts val="1300"/>
              <a:buChar char="●"/>
            </a:pPr>
            <a:r>
              <a:rPr lang="en" sz="1300"/>
              <a:t>Trees protect each other from individual errors</a:t>
            </a:r>
            <a:endParaRPr sz="1300"/>
          </a:p>
          <a:p>
            <a:pPr indent="-311150" lvl="0" marL="457200" rtl="0" algn="l">
              <a:spcBef>
                <a:spcPts val="0"/>
              </a:spcBef>
              <a:spcAft>
                <a:spcPts val="0"/>
              </a:spcAft>
              <a:buSzPts val="1300"/>
              <a:buChar char="●"/>
            </a:pPr>
            <a:r>
              <a:rPr lang="en" sz="1300"/>
              <a:t>Works with non linear data</a:t>
            </a:r>
            <a:endParaRPr sz="1300"/>
          </a:p>
          <a:p>
            <a:pPr indent="-311150" lvl="0" marL="457200" rtl="0" algn="l">
              <a:spcBef>
                <a:spcPts val="0"/>
              </a:spcBef>
              <a:spcAft>
                <a:spcPts val="0"/>
              </a:spcAft>
              <a:buClr>
                <a:srgbClr val="555555"/>
              </a:buClr>
              <a:buSzPts val="1300"/>
              <a:buChar char="●"/>
            </a:pPr>
            <a:r>
              <a:rPr lang="en" sz="1300">
                <a:solidFill>
                  <a:srgbClr val="555555"/>
                </a:solidFill>
                <a:highlight>
                  <a:srgbClr val="FFFFFF"/>
                </a:highlight>
              </a:rPr>
              <a:t>aggregates the votes from different </a:t>
            </a:r>
            <a:r>
              <a:rPr b="1" lang="en" sz="1300">
                <a:solidFill>
                  <a:srgbClr val="555555"/>
                </a:solidFill>
                <a:highlight>
                  <a:srgbClr val="FFFFFF"/>
                </a:highlight>
              </a:rPr>
              <a:t>decision</a:t>
            </a:r>
            <a:r>
              <a:rPr lang="en" sz="1300">
                <a:solidFill>
                  <a:srgbClr val="555555"/>
                </a:solidFill>
                <a:highlight>
                  <a:srgbClr val="FFFFFF"/>
                </a:highlight>
              </a:rPr>
              <a:t> trees to decide</a:t>
            </a:r>
            <a:endParaRPr sz="1300">
              <a:solidFill>
                <a:srgbClr val="555555"/>
              </a:solidFill>
              <a:highlight>
                <a:srgbClr val="FFFFFF"/>
              </a:highlight>
            </a:endParaRPr>
          </a:p>
          <a:p>
            <a:pPr indent="0" lvl="0" marL="0" rtl="0" algn="l">
              <a:spcBef>
                <a:spcPts val="1200"/>
              </a:spcBef>
              <a:spcAft>
                <a:spcPts val="1200"/>
              </a:spcAft>
              <a:buNone/>
            </a:pPr>
            <a:r>
              <a:rPr lang="en" sz="1300">
                <a:solidFill>
                  <a:srgbClr val="555555"/>
                </a:solidFill>
                <a:highlight>
                  <a:srgbClr val="FFFFFF"/>
                </a:highlight>
              </a:rPr>
              <a:t>Here we take max depth of 30.</a:t>
            </a:r>
            <a:endParaRPr sz="1300">
              <a:solidFill>
                <a:srgbClr val="555555"/>
              </a:solidFill>
              <a:highlight>
                <a:srgbClr val="FFFFFF"/>
              </a:highlight>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9"/>
          <p:cNvPicPr preferRelativeResize="0"/>
          <p:nvPr/>
        </p:nvPicPr>
        <p:blipFill>
          <a:blip r:embed="rId3">
            <a:alphaModFix/>
          </a:blip>
          <a:stretch>
            <a:fillRect/>
          </a:stretch>
        </p:blipFill>
        <p:spPr>
          <a:xfrm>
            <a:off x="5517825" y="1845188"/>
            <a:ext cx="3538774" cy="199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techniques</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4. </a:t>
            </a:r>
            <a:r>
              <a:rPr lang="en">
                <a:solidFill>
                  <a:srgbClr val="555555"/>
                </a:solidFill>
              </a:rPr>
              <a:t>Gaussian Naive Bayes </a:t>
            </a:r>
            <a:r>
              <a:rPr lang="en">
                <a:solidFill>
                  <a:srgbClr val="555555"/>
                </a:solidFill>
              </a:rPr>
              <a:t>Classifier</a:t>
            </a:r>
            <a:endParaRPr>
              <a:solidFill>
                <a:srgbClr val="555555"/>
              </a:solidFill>
            </a:endParaRPr>
          </a:p>
          <a:p>
            <a:pPr indent="-304958" lvl="0" marL="457200" rtl="0" algn="l">
              <a:spcBef>
                <a:spcPts val="1200"/>
              </a:spcBef>
              <a:spcAft>
                <a:spcPts val="0"/>
              </a:spcAft>
              <a:buClr>
                <a:srgbClr val="555555"/>
              </a:buClr>
              <a:buSzPct val="100000"/>
              <a:buChar char="●"/>
            </a:pPr>
            <a:r>
              <a:rPr lang="en" sz="1300">
                <a:solidFill>
                  <a:srgbClr val="555555"/>
                </a:solidFill>
              </a:rPr>
              <a:t>Based on bayesian probability (or) Bayes’ theorem</a:t>
            </a:r>
            <a:endParaRPr sz="1300">
              <a:solidFill>
                <a:srgbClr val="555555"/>
              </a:solidFill>
            </a:endParaRPr>
          </a:p>
          <a:p>
            <a:pPr indent="-304958" lvl="0" marL="457200" rtl="0" algn="l">
              <a:spcBef>
                <a:spcPts val="0"/>
              </a:spcBef>
              <a:spcAft>
                <a:spcPts val="0"/>
              </a:spcAft>
              <a:buClr>
                <a:srgbClr val="555555"/>
              </a:buClr>
              <a:buSzPct val="96296"/>
              <a:buChar char="●"/>
            </a:pPr>
            <a:r>
              <a:rPr lang="en" sz="1350">
                <a:solidFill>
                  <a:srgbClr val="555555"/>
                </a:solidFill>
                <a:highlight>
                  <a:srgbClr val="FFFFFF"/>
                </a:highlight>
              </a:rPr>
              <a:t>assumes that each input variable is independent</a:t>
            </a:r>
            <a:endParaRPr sz="1350">
              <a:solidFill>
                <a:srgbClr val="555555"/>
              </a:solidFill>
              <a:highlight>
                <a:srgbClr val="FFFFFF"/>
              </a:highlight>
            </a:endParaRPr>
          </a:p>
          <a:p>
            <a:pPr indent="0" lvl="0" marL="0" rtl="0" algn="l">
              <a:spcBef>
                <a:spcPts val="1200"/>
              </a:spcBef>
              <a:spcAft>
                <a:spcPts val="0"/>
              </a:spcAft>
              <a:buNone/>
            </a:pPr>
            <a:r>
              <a:rPr lang="en">
                <a:solidFill>
                  <a:srgbClr val="555555"/>
                </a:solidFill>
                <a:highlight>
                  <a:srgbClr val="FFFFFF"/>
                </a:highlight>
              </a:rPr>
              <a:t>5. XGBoost Classification</a:t>
            </a:r>
            <a:endParaRPr>
              <a:solidFill>
                <a:srgbClr val="555555"/>
              </a:solidFill>
              <a:highlight>
                <a:srgbClr val="FFFFFF"/>
              </a:highlight>
            </a:endParaRPr>
          </a:p>
          <a:p>
            <a:pPr indent="-304958" lvl="0" marL="457200" rtl="0" algn="l">
              <a:spcBef>
                <a:spcPts val="1200"/>
              </a:spcBef>
              <a:spcAft>
                <a:spcPts val="0"/>
              </a:spcAft>
              <a:buClr>
                <a:srgbClr val="555555"/>
              </a:buClr>
              <a:buSzPct val="100000"/>
              <a:buChar char="●"/>
            </a:pPr>
            <a:r>
              <a:rPr lang="en" sz="1300">
                <a:solidFill>
                  <a:srgbClr val="555555"/>
                </a:solidFill>
                <a:highlight>
                  <a:srgbClr val="FFFFFF"/>
                </a:highlight>
              </a:rPr>
              <a:t>Gradient Boosting Implementation</a:t>
            </a:r>
            <a:endParaRPr sz="1300">
              <a:solidFill>
                <a:srgbClr val="555555"/>
              </a:solidFill>
              <a:highlight>
                <a:srgbClr val="FFFFFF"/>
              </a:highlight>
            </a:endParaRPr>
          </a:p>
          <a:p>
            <a:pPr indent="-304958" lvl="0" marL="457200" rtl="0" algn="l">
              <a:spcBef>
                <a:spcPts val="0"/>
              </a:spcBef>
              <a:spcAft>
                <a:spcPts val="0"/>
              </a:spcAft>
              <a:buClr>
                <a:srgbClr val="555555"/>
              </a:buClr>
              <a:buSzPct val="100000"/>
              <a:buChar char="●"/>
            </a:pPr>
            <a:r>
              <a:rPr lang="en" sz="1300">
                <a:solidFill>
                  <a:srgbClr val="555555"/>
                </a:solidFill>
                <a:highlight>
                  <a:srgbClr val="FFFFFF"/>
                </a:highlight>
              </a:rPr>
              <a:t>Boosting trees : Iterative </a:t>
            </a:r>
            <a:endParaRPr sz="1300">
              <a:solidFill>
                <a:srgbClr val="555555"/>
              </a:solidFill>
              <a:highlight>
                <a:srgbClr val="FFFFFF"/>
              </a:highlight>
            </a:endParaRPr>
          </a:p>
          <a:p>
            <a:pPr indent="-304958" lvl="0" marL="457200" rtl="0" algn="l">
              <a:lnSpc>
                <a:spcPct val="100000"/>
              </a:lnSpc>
              <a:spcBef>
                <a:spcPts val="0"/>
              </a:spcBef>
              <a:spcAft>
                <a:spcPts val="0"/>
              </a:spcAft>
              <a:buClr>
                <a:srgbClr val="555555"/>
              </a:buClr>
              <a:buSzPct val="100000"/>
              <a:buChar char="●"/>
            </a:pPr>
            <a:r>
              <a:rPr lang="en" sz="1300">
                <a:solidFill>
                  <a:srgbClr val="555555"/>
                </a:solidFill>
                <a:highlight>
                  <a:schemeClr val="lt1"/>
                </a:highlight>
              </a:rPr>
              <a:t>Rather than training all of the models in</a:t>
            </a:r>
            <a:endParaRPr sz="1300">
              <a:solidFill>
                <a:srgbClr val="555555"/>
              </a:solidFill>
              <a:highlight>
                <a:schemeClr val="lt1"/>
              </a:highlight>
            </a:endParaRPr>
          </a:p>
          <a:p>
            <a:pPr indent="0" lvl="0" marL="457200" rtl="0" algn="l">
              <a:lnSpc>
                <a:spcPct val="100000"/>
              </a:lnSpc>
              <a:spcBef>
                <a:spcPts val="1200"/>
              </a:spcBef>
              <a:spcAft>
                <a:spcPts val="0"/>
              </a:spcAft>
              <a:buNone/>
            </a:pPr>
            <a:r>
              <a:rPr lang="en" sz="1300">
                <a:solidFill>
                  <a:srgbClr val="555555"/>
                </a:solidFill>
                <a:highlight>
                  <a:schemeClr val="lt1"/>
                </a:highlight>
              </a:rPr>
              <a:t>isolation of one another ⇒ boosting trains </a:t>
            </a:r>
            <a:endParaRPr sz="1300">
              <a:solidFill>
                <a:srgbClr val="555555"/>
              </a:solidFill>
              <a:highlight>
                <a:schemeClr val="lt1"/>
              </a:highlight>
            </a:endParaRPr>
          </a:p>
          <a:p>
            <a:pPr indent="0" lvl="0" marL="457200" rtl="0" algn="l">
              <a:lnSpc>
                <a:spcPct val="100000"/>
              </a:lnSpc>
              <a:spcBef>
                <a:spcPts val="1200"/>
              </a:spcBef>
              <a:spcAft>
                <a:spcPts val="0"/>
              </a:spcAft>
              <a:buNone/>
            </a:pPr>
            <a:r>
              <a:rPr lang="en" sz="1300">
                <a:solidFill>
                  <a:srgbClr val="555555"/>
                </a:solidFill>
                <a:highlight>
                  <a:schemeClr val="lt1"/>
                </a:highlight>
              </a:rPr>
              <a:t>models in succession ⇒ with each new model</a:t>
            </a:r>
            <a:endParaRPr sz="1300">
              <a:solidFill>
                <a:srgbClr val="555555"/>
              </a:solidFill>
              <a:highlight>
                <a:schemeClr val="lt1"/>
              </a:highlight>
            </a:endParaRPr>
          </a:p>
          <a:p>
            <a:pPr indent="0" lvl="0" marL="457200" rtl="0" algn="l">
              <a:lnSpc>
                <a:spcPct val="100000"/>
              </a:lnSpc>
              <a:spcBef>
                <a:spcPts val="1200"/>
              </a:spcBef>
              <a:spcAft>
                <a:spcPts val="0"/>
              </a:spcAft>
              <a:buNone/>
            </a:pPr>
            <a:r>
              <a:rPr lang="en" sz="1300">
                <a:solidFill>
                  <a:srgbClr val="555555"/>
                </a:solidFill>
                <a:highlight>
                  <a:schemeClr val="lt1"/>
                </a:highlight>
              </a:rPr>
              <a:t> being trained to correct the errors made by the previous ones. </a:t>
            </a:r>
            <a:endParaRPr sz="1300">
              <a:solidFill>
                <a:srgbClr val="555555"/>
              </a:solidFill>
              <a:highlight>
                <a:schemeClr val="lt1"/>
              </a:highlight>
            </a:endParaRPr>
          </a:p>
          <a:p>
            <a:pPr indent="0" lvl="0" marL="0" rtl="0" algn="l">
              <a:spcBef>
                <a:spcPts val="1200"/>
              </a:spcBef>
              <a:spcAft>
                <a:spcPts val="1200"/>
              </a:spcAft>
              <a:buNone/>
            </a:pPr>
            <a:r>
              <a:t/>
            </a:r>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20"/>
          <p:cNvPicPr preferRelativeResize="0"/>
          <p:nvPr/>
        </p:nvPicPr>
        <p:blipFill>
          <a:blip r:embed="rId3">
            <a:alphaModFix/>
          </a:blip>
          <a:stretch>
            <a:fillRect/>
          </a:stretch>
        </p:blipFill>
        <p:spPr>
          <a:xfrm>
            <a:off x="5437150" y="826575"/>
            <a:ext cx="3086100" cy="1485900"/>
          </a:xfrm>
          <a:prstGeom prst="rect">
            <a:avLst/>
          </a:prstGeom>
          <a:noFill/>
          <a:ln>
            <a:noFill/>
          </a:ln>
        </p:spPr>
      </p:pic>
      <p:pic>
        <p:nvPicPr>
          <p:cNvPr id="112" name="Google Shape;112;p20"/>
          <p:cNvPicPr preferRelativeResize="0"/>
          <p:nvPr/>
        </p:nvPicPr>
        <p:blipFill>
          <a:blip r:embed="rId4">
            <a:alphaModFix/>
          </a:blip>
          <a:stretch>
            <a:fillRect/>
          </a:stretch>
        </p:blipFill>
        <p:spPr>
          <a:xfrm>
            <a:off x="5271243" y="2483943"/>
            <a:ext cx="3512324" cy="1871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ML techniques</a:t>
            </a:r>
            <a:endParaRPr/>
          </a:p>
        </p:txBody>
      </p:sp>
      <p:sp>
        <p:nvSpPr>
          <p:cNvPr id="118" name="Google Shape;118;p21"/>
          <p:cNvSpPr txBox="1"/>
          <p:nvPr>
            <p:ph idx="1" type="body"/>
          </p:nvPr>
        </p:nvSpPr>
        <p:spPr>
          <a:xfrm>
            <a:off x="175150" y="1198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 sz="1300"/>
              <a:t>Results : </a:t>
            </a:r>
            <a:r>
              <a:rPr b="1" lang="en" sz="1300"/>
              <a:t>55 to 60</a:t>
            </a:r>
            <a:r>
              <a:rPr lang="en" sz="1300"/>
              <a:t> percent accuracy</a:t>
            </a:r>
            <a:endParaRPr sz="1300"/>
          </a:p>
          <a:p>
            <a:pPr indent="0" lvl="0" marL="0" rtl="0" algn="l">
              <a:spcBef>
                <a:spcPts val="1200"/>
              </a:spcBef>
              <a:spcAft>
                <a:spcPts val="0"/>
              </a:spcAft>
              <a:buNone/>
            </a:pPr>
            <a:r>
              <a:t/>
            </a:r>
            <a:endParaRPr sz="1000"/>
          </a:p>
          <a:p>
            <a:pPr indent="0" lvl="0" marL="0" rtl="0" algn="l">
              <a:spcBef>
                <a:spcPts val="1200"/>
              </a:spcBef>
              <a:spcAft>
                <a:spcPts val="1200"/>
              </a:spcAft>
              <a:buNone/>
            </a:pPr>
            <a:r>
              <a:rPr lang="en" sz="1000"/>
              <a:t>Note: All ML models built with Scikit Learn Library and Python.</a:t>
            </a:r>
            <a:endParaRPr sz="1000"/>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a:blip r:embed="rId3">
            <a:alphaModFix/>
          </a:blip>
          <a:stretch>
            <a:fillRect/>
          </a:stretch>
        </p:blipFill>
        <p:spPr>
          <a:xfrm>
            <a:off x="535925" y="1152476"/>
            <a:ext cx="8072150" cy="209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