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80327586_0_5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080327586_0_5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080327586_0_5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080327586_0_5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5c938bf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e5c938bf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08032758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08032758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0e4d9d4d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a0e4d9d4d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080327586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080327586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080327586_0_4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080327586_0_4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80327586_0_4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080327586_0_4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080327586_0_5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080327586_0_5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080327586_0_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080327586_0_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80327586_0_5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80327586_0_5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-2" y="-2"/>
            <a:ext cx="893175" cy="8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7314450" y="4683025"/>
            <a:ext cx="1706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 Venkat Ramnan</a:t>
            </a:r>
            <a:endParaRPr sz="1100"/>
          </a:p>
        </p:txBody>
      </p:sp>
      <p:sp>
        <p:nvSpPr>
          <p:cNvPr id="11" name="Google Shape;11;p1"/>
          <p:cNvSpPr txBox="1"/>
          <p:nvPr/>
        </p:nvSpPr>
        <p:spPr>
          <a:xfrm>
            <a:off x="152500" y="4683025"/>
            <a:ext cx="1646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Data and Visualization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for Machine Learning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UE19EC353</a:t>
            </a:r>
            <a:endParaRPr lang="en-GB"/>
          </a:p>
        </p:txBody>
      </p:sp>
      <p:sp>
        <p:nvSpPr>
          <p:cNvPr id="58" name="Google Shape;58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 of ECE</a:t>
            </a:r>
            <a:endParaRPr lang="en-GB"/>
          </a:p>
        </p:txBody>
      </p: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8605" y="925195"/>
            <a:ext cx="7936230" cy="37376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Why Visualization?</a:t>
            </a:r>
            <a:endParaRPr lang="en-GB"/>
          </a:p>
        </p:txBody>
      </p:sp>
      <p:sp>
        <p:nvSpPr>
          <p:cNvPr id="139" name="Google Shape;139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 will be transformed into some form of plots and analyzed further from that.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grasp a lot of info from diagrammatic representation than the counterparts.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Identify any main pattern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Identify any anomalies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Understand the distribution of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A</a:t>
            </a:r>
            <a:r>
              <a:rPr lang="en-US" altLang="en-GB"/>
              <a:t>cknowledgments</a:t>
            </a:r>
            <a:endParaRPr lang="en-US" altLang="en-GB"/>
          </a:p>
        </p:txBody>
      </p:sp>
      <p:sp>
        <p:nvSpPr>
          <p:cNvPr id="146" name="Google Shape;146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https://jakevdp.github.io/PythonDataScienceHandbook/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>
                <a:solidFill>
                  <a:schemeClr val="tx1"/>
                </a:solidFill>
              </a:rPr>
              <a:t>Introduction to Scientific Computing (UCSB)</a:t>
            </a:r>
            <a:endParaRPr lang="en-US" altLang="en-GB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>
                <a:solidFill>
                  <a:schemeClr val="tx1"/>
                </a:solidFill>
              </a:rPr>
              <a:t>J.R. Johansson’s Notebooks</a:t>
            </a:r>
            <a:endParaRPr lang="en-US" alt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147" name="Google Shape;147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</a:t>
            </a:r>
            <a:endParaRPr lang="en-GB"/>
          </a:p>
        </p:txBody>
      </p:sp>
      <p:sp>
        <p:nvSpPr>
          <p:cNvPr id="65" name="Google Shape;65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Importance of Data</a:t>
            </a:r>
            <a:endParaRPr lang="en-GB"/>
          </a:p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truly understand how</a:t>
            </a:r>
            <a:r>
              <a:rPr lang="en-US" altLang="en-GB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ML </a:t>
            </a:r>
            <a:r>
              <a:rPr lang="en-GB">
                <a:solidFill>
                  <a:schemeClr val="dk1"/>
                </a:solidFill>
              </a:rPr>
              <a:t>works</a:t>
            </a:r>
            <a:r>
              <a:rPr lang="en-US" altLang="en-GB">
                <a:solidFill>
                  <a:schemeClr val="dk1"/>
                </a:solidFill>
              </a:rPr>
              <a:t>, what type of ML algo to apply,</a:t>
            </a:r>
            <a:r>
              <a:rPr lang="en-GB">
                <a:solidFill>
                  <a:schemeClr val="dk1"/>
                </a:solidFill>
              </a:rPr>
              <a:t> we need to understand the data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 refers to : examples or cases from the domain that characterize the problem you want to solve.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Anything can be expressed in terms of DATA.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Understanding types of data : EDA and Data Engineering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Types of Data</a:t>
            </a:r>
            <a:endParaRPr lang="en-GB"/>
          </a:p>
        </p:txBody>
      </p:sp>
      <p:sp>
        <p:nvSpPr>
          <p:cNvPr id="78" name="Google Shape;78;p16"/>
          <p:cNvSpPr/>
          <p:nvPr/>
        </p:nvSpPr>
        <p:spPr>
          <a:xfrm>
            <a:off x="3829625" y="1446300"/>
            <a:ext cx="814800" cy="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 lang="en-GB"/>
          </a:p>
        </p:txBody>
      </p:sp>
      <p:sp>
        <p:nvSpPr>
          <p:cNvPr id="79" name="Google Shape;79;p16"/>
          <p:cNvSpPr/>
          <p:nvPr/>
        </p:nvSpPr>
        <p:spPr>
          <a:xfrm>
            <a:off x="1619825" y="2208300"/>
            <a:ext cx="1059900" cy="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</a:t>
            </a:r>
            <a:endParaRPr lang="en-GB"/>
          </a:p>
        </p:txBody>
      </p:sp>
      <p:sp>
        <p:nvSpPr>
          <p:cNvPr id="80" name="Google Shape;80;p16"/>
          <p:cNvSpPr/>
          <p:nvPr/>
        </p:nvSpPr>
        <p:spPr>
          <a:xfrm>
            <a:off x="2974075" y="2208300"/>
            <a:ext cx="1213200" cy="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</a:t>
            </a:r>
            <a:endParaRPr lang="en-GB"/>
          </a:p>
        </p:txBody>
      </p:sp>
      <p:sp>
        <p:nvSpPr>
          <p:cNvPr id="81" name="Google Shape;81;p16"/>
          <p:cNvSpPr/>
          <p:nvPr/>
        </p:nvSpPr>
        <p:spPr>
          <a:xfrm>
            <a:off x="4399975" y="2208300"/>
            <a:ext cx="1059900" cy="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</a:t>
            </a:r>
            <a:endParaRPr lang="en-GB"/>
          </a:p>
        </p:txBody>
      </p:sp>
      <p:sp>
        <p:nvSpPr>
          <p:cNvPr id="82" name="Google Shape;82;p16"/>
          <p:cNvSpPr/>
          <p:nvPr/>
        </p:nvSpPr>
        <p:spPr>
          <a:xfrm>
            <a:off x="5672575" y="2208300"/>
            <a:ext cx="1059900" cy="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</a:t>
            </a:r>
            <a:endParaRPr lang="en-GB"/>
          </a:p>
        </p:txBody>
      </p:sp>
      <p:cxnSp>
        <p:nvCxnSpPr>
          <p:cNvPr id="83" name="Google Shape;83;p16"/>
          <p:cNvCxnSpPr>
            <a:stCxn id="78" idx="2"/>
            <a:endCxn id="80" idx="0"/>
          </p:cNvCxnSpPr>
          <p:nvPr/>
        </p:nvCxnSpPr>
        <p:spPr>
          <a:xfrm flipH="1">
            <a:off x="3580625" y="1863900"/>
            <a:ext cx="656400" cy="3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78" idx="2"/>
            <a:endCxn id="79" idx="0"/>
          </p:cNvCxnSpPr>
          <p:nvPr/>
        </p:nvCxnSpPr>
        <p:spPr>
          <a:xfrm flipH="1">
            <a:off x="2149925" y="1863900"/>
            <a:ext cx="2087100" cy="3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6"/>
          <p:cNvCxnSpPr>
            <a:stCxn id="78" idx="2"/>
            <a:endCxn id="81" idx="0"/>
          </p:cNvCxnSpPr>
          <p:nvPr/>
        </p:nvCxnSpPr>
        <p:spPr>
          <a:xfrm>
            <a:off x="4237025" y="1863900"/>
            <a:ext cx="693000" cy="3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>
            <a:stCxn id="78" idx="2"/>
            <a:endCxn id="82" idx="0"/>
          </p:cNvCxnSpPr>
          <p:nvPr/>
        </p:nvCxnSpPr>
        <p:spPr>
          <a:xfrm>
            <a:off x="4237025" y="1863900"/>
            <a:ext cx="1965600" cy="3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6"/>
          <p:cNvSpPr/>
          <p:nvPr/>
        </p:nvSpPr>
        <p:spPr>
          <a:xfrm>
            <a:off x="669600" y="3077050"/>
            <a:ext cx="1306200" cy="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</a:t>
            </a:r>
            <a:endParaRPr lang="en-GB"/>
          </a:p>
        </p:txBody>
      </p:sp>
      <p:sp>
        <p:nvSpPr>
          <p:cNvPr id="88" name="Google Shape;88;p16"/>
          <p:cNvSpPr/>
          <p:nvPr/>
        </p:nvSpPr>
        <p:spPr>
          <a:xfrm>
            <a:off x="2149925" y="3077050"/>
            <a:ext cx="1306200" cy="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Discrete</a:t>
            </a:r>
            <a:endParaRPr lang="en-GB"/>
          </a:p>
        </p:txBody>
      </p:sp>
      <p:cxnSp>
        <p:nvCxnSpPr>
          <p:cNvPr id="89" name="Google Shape;89;p16"/>
          <p:cNvCxnSpPr>
            <a:stCxn id="79" idx="2"/>
            <a:endCxn id="87" idx="0"/>
          </p:cNvCxnSpPr>
          <p:nvPr/>
        </p:nvCxnSpPr>
        <p:spPr>
          <a:xfrm flipH="1">
            <a:off x="1322675" y="2625900"/>
            <a:ext cx="827100" cy="4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>
            <a:stCxn id="79" idx="2"/>
            <a:endCxn id="88" idx="0"/>
          </p:cNvCxnSpPr>
          <p:nvPr/>
        </p:nvCxnSpPr>
        <p:spPr>
          <a:xfrm>
            <a:off x="2149775" y="2625900"/>
            <a:ext cx="653400" cy="4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Numerical Data</a:t>
            </a:r>
            <a:endParaRPr lang="en-GB"/>
          </a:p>
        </p:txBody>
      </p:sp>
      <p:sp>
        <p:nvSpPr>
          <p:cNvPr id="97" name="Google Shape;97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any data where data points are exact numbers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any form of measurable data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Discrete :  Exact or whole numbers i.e Distinct Values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Continuous</a:t>
            </a:r>
            <a:r>
              <a:rPr lang="en-GB">
                <a:solidFill>
                  <a:schemeClr val="dk1"/>
                </a:solidFill>
              </a:rPr>
              <a:t> : any value within a range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Note : Numerical data is </a:t>
            </a:r>
            <a:r>
              <a:rPr lang="en-GB" b="1" i="1">
                <a:solidFill>
                  <a:schemeClr val="dk1"/>
                </a:solidFill>
              </a:rPr>
              <a:t>not tied to any specific point in time</a:t>
            </a:r>
            <a:r>
              <a:rPr lang="en-GB">
                <a:solidFill>
                  <a:schemeClr val="dk1"/>
                </a:solidFill>
              </a:rPr>
              <a:t>, they are simply </a:t>
            </a:r>
            <a:r>
              <a:rPr lang="en-GB" b="1" i="1">
                <a:solidFill>
                  <a:schemeClr val="dk1"/>
                </a:solidFill>
              </a:rPr>
              <a:t>raw numbers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Categorical Data	</a:t>
            </a:r>
            <a:endParaRPr lang="en-GB"/>
          </a:p>
        </p:txBody>
      </p:sp>
      <p:sp>
        <p:nvSpPr>
          <p:cNvPr id="104" name="Google Shape;104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600">
                <a:solidFill>
                  <a:schemeClr val="tx1"/>
                </a:solidFill>
                <a:highlight>
                  <a:srgbClr val="FFFFFF"/>
                </a:highlight>
              </a:rPr>
              <a:t>Represents characteristics</a:t>
            </a:r>
            <a:endParaRPr sz="16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 panose="02040502050405020303"/>
              <a:buChar char="●"/>
            </a:pPr>
            <a:r>
              <a:rPr lang="en-GB" sz="1600">
                <a:solidFill>
                  <a:schemeClr val="tx1"/>
                </a:solidFill>
                <a:highlight>
                  <a:srgbClr val="FFFFFF"/>
                </a:highlight>
              </a:rPr>
              <a:t>It is </a:t>
            </a:r>
            <a:r>
              <a:rPr lang="en-GB" sz="1600" b="1" i="1">
                <a:solidFill>
                  <a:schemeClr val="tx1"/>
                </a:solidFill>
                <a:highlight>
                  <a:srgbClr val="FFFFFF"/>
                </a:highlight>
              </a:rPr>
              <a:t>non-numerica</a:t>
            </a:r>
            <a:r>
              <a:rPr lang="en-US" altLang="en-GB" sz="1600" b="1" i="1">
                <a:solidFill>
                  <a:schemeClr val="tx1"/>
                </a:solidFill>
                <a:highlight>
                  <a:srgbClr val="FFFFFF"/>
                </a:highlight>
              </a:rPr>
              <a:t>l</a:t>
            </a:r>
            <a:r>
              <a:rPr lang="en-GB" sz="1600">
                <a:solidFill>
                  <a:schemeClr val="tx1"/>
                </a:solidFill>
                <a:highlight>
                  <a:srgbClr val="FFFFFF"/>
                </a:highlight>
              </a:rPr>
              <a:t>, meaning you are unable to add them together, average them out, or sort them in any chronological order.</a:t>
            </a:r>
            <a:endParaRPr sz="16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GB" sz="1600">
                <a:solidFill>
                  <a:schemeClr val="tx1"/>
                </a:solidFill>
                <a:highlight>
                  <a:srgbClr val="FFFFFF"/>
                </a:highlight>
              </a:rPr>
              <a:t>for grouping</a:t>
            </a:r>
            <a:endParaRPr sz="16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GB" sz="1600">
                <a:solidFill>
                  <a:schemeClr val="tx1"/>
                </a:solidFill>
                <a:highlight>
                  <a:srgbClr val="FFFFFF"/>
                </a:highlight>
              </a:rPr>
              <a:t>in classification, categorical data would be the class label</a:t>
            </a:r>
            <a:endParaRPr sz="16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GB" sz="1600">
                <a:solidFill>
                  <a:schemeClr val="tx1"/>
                </a:solidFill>
                <a:highlight>
                  <a:srgbClr val="FFFFFF"/>
                </a:highlight>
              </a:rPr>
              <a:t>Eg :  gender, social class, ethnicity</a:t>
            </a:r>
            <a:endParaRPr sz="16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GB" sz="1600">
                <a:solidFill>
                  <a:schemeClr val="tx1"/>
                </a:solidFill>
                <a:highlight>
                  <a:srgbClr val="FFFFFF"/>
                </a:highlight>
              </a:rPr>
              <a:t>Ordinal data: categories are ordered or ranked in some particular way. Eg: Beginner, Intermediate, Advanced</a:t>
            </a:r>
            <a:endParaRPr sz="16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105" name="Google Shape;105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Time Series Data and Text Data</a:t>
            </a:r>
            <a:endParaRPr lang="en-GB"/>
          </a:p>
        </p:txBody>
      </p:sp>
      <p:sp>
        <p:nvSpPr>
          <p:cNvPr id="111" name="Google Shape;111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45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-US" altLang="en-GB" sz="1730">
                <a:solidFill>
                  <a:schemeClr val="dk1"/>
                </a:solidFill>
              </a:rPr>
              <a:t>S</a:t>
            </a:r>
            <a:r>
              <a:rPr lang="en-GB" sz="1730">
                <a:solidFill>
                  <a:schemeClr val="dk1"/>
                </a:solidFill>
              </a:rPr>
              <a:t>equence of numbers collected at regular intervals over some period of time</a:t>
            </a:r>
            <a:endParaRPr sz="1730">
              <a:solidFill>
                <a:schemeClr val="dk1"/>
              </a:solidFill>
            </a:endParaRPr>
          </a:p>
          <a:p>
            <a:pPr marL="457200" lvl="0" indent="-33845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-US" altLang="en-GB" sz="1730">
                <a:solidFill>
                  <a:schemeClr val="dk1"/>
                </a:solidFill>
              </a:rPr>
              <a:t>H</a:t>
            </a:r>
            <a:r>
              <a:rPr lang="en-GB" sz="1730">
                <a:solidFill>
                  <a:schemeClr val="dk1"/>
                </a:solidFill>
              </a:rPr>
              <a:t>as established starting and ending points</a:t>
            </a:r>
            <a:r>
              <a:rPr lang="en-US" altLang="en-GB" sz="1730">
                <a:solidFill>
                  <a:schemeClr val="dk1"/>
                </a:solidFill>
              </a:rPr>
              <a:t> in terms of time</a:t>
            </a:r>
            <a:endParaRPr sz="1730">
              <a:solidFill>
                <a:schemeClr val="dk1"/>
              </a:solidFill>
            </a:endParaRPr>
          </a:p>
          <a:p>
            <a:pPr marL="457200" lvl="0" indent="-33845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-GB" sz="1730">
                <a:solidFill>
                  <a:schemeClr val="dk1"/>
                </a:solidFill>
              </a:rPr>
              <a:t>Data over weeks, hours, years, etc</a:t>
            </a:r>
            <a:endParaRPr sz="17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730">
              <a:solidFill>
                <a:schemeClr val="dk1"/>
              </a:solidFill>
            </a:endParaRPr>
          </a:p>
          <a:p>
            <a:pPr marL="457200" lvl="0" indent="-338455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-GB" sz="1730">
                <a:solidFill>
                  <a:schemeClr val="dk1"/>
                </a:solidFill>
              </a:rPr>
              <a:t> Words, sentences, or paragraphs</a:t>
            </a:r>
            <a:endParaRPr sz="1730">
              <a:solidFill>
                <a:schemeClr val="dk1"/>
              </a:solidFill>
            </a:endParaRPr>
          </a:p>
          <a:p>
            <a:pPr marL="457200" lvl="0" indent="-33845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-GB" sz="1730">
                <a:solidFill>
                  <a:schemeClr val="dk1"/>
                </a:solidFill>
              </a:rPr>
              <a:t> </a:t>
            </a:r>
            <a:r>
              <a:rPr lang="en-US" altLang="en-GB" sz="1730">
                <a:solidFill>
                  <a:schemeClr val="dk1"/>
                </a:solidFill>
              </a:rPr>
              <a:t>M</a:t>
            </a:r>
            <a:r>
              <a:rPr lang="en-GB" sz="1730">
                <a:solidFill>
                  <a:schemeClr val="dk1"/>
                </a:solidFill>
              </a:rPr>
              <a:t>ost often grouped together or analyzed using various methods such as word frequency, text classification, or sentiment analysis</a:t>
            </a:r>
            <a:endParaRPr sz="17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73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Image Data</a:t>
            </a:r>
            <a:endParaRPr lang="en-GB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7400" y="1194475"/>
            <a:ext cx="4667799" cy="16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76622" y="1274012"/>
            <a:ext cx="3967374" cy="14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82100" y="3039275"/>
            <a:ext cx="4909219" cy="20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7357110" y="4217670"/>
            <a:ext cx="14751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Image Credits to Medium posts</a:t>
            </a:r>
            <a:endParaRPr lang="en-US"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Visualization</a:t>
            </a:r>
            <a:endParaRPr lang="en-GB"/>
          </a:p>
        </p:txBody>
      </p:sp>
      <p:sp>
        <p:nvSpPr>
          <p:cNvPr id="127" name="Google Shape;127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Presentation</Application>
  <PresentationFormat/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Georgia</vt:lpstr>
      <vt:lpstr>Microsoft YaHei</vt:lpstr>
      <vt:lpstr>Arial Unicode MS</vt:lpstr>
      <vt:lpstr>Simple Light</vt:lpstr>
      <vt:lpstr>UE19EC353</vt:lpstr>
      <vt:lpstr>Introduction to Data</vt:lpstr>
      <vt:lpstr>	Importance of Data</vt:lpstr>
      <vt:lpstr>	Types of Data</vt:lpstr>
      <vt:lpstr>	Numerical Data</vt:lpstr>
      <vt:lpstr>Categorical Data	</vt:lpstr>
      <vt:lpstr>	Time Series Data and Text Data</vt:lpstr>
      <vt:lpstr>	Image Data</vt:lpstr>
      <vt:lpstr>Importance of Visualization</vt:lpstr>
      <vt:lpstr>PowerPoint 演示文稿</vt:lpstr>
      <vt:lpstr>	Why Visualization?</vt:lpstr>
      <vt:lpstr>	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UE19EC353</dc:title>
  <dc:creator/>
  <cp:lastModifiedBy>venka</cp:lastModifiedBy>
  <cp:revision>11</cp:revision>
  <dcterms:created xsi:type="dcterms:W3CDTF">2022-01-26T13:53:00Z</dcterms:created>
  <dcterms:modified xsi:type="dcterms:W3CDTF">2022-01-26T15:04:46Z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D306663FF1A44A7CA014ED70FBC22208</vt:lpwstr>
  </property>
  <property fmtid="{D5CDD505-2E9C-101B-9397-08002B2CF9AE}" pid="3" name="KSOProductBuildVer">
    <vt:lpwstr>1033-11.2.0.10463</vt:lpwstr>
  </property>
</Properties>
</file>