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a:spcBef>
                <a:spcPts val="0"/>
              </a:spcBef>
              <a:spcAft>
                <a:spcPts val="0"/>
              </a:spcAft>
              <a:buNone/>
            </a:pPr>
            <a:r>
              <a:rPr lang="en" sz="3600"/>
              <a:t>Predicting Breast Cancer using Logistic Regression and Neural Networks</a:t>
            </a:r>
            <a:endParaRPr sz="3600"/>
          </a:p>
        </p:txBody>
      </p:sp>
      <p:sp>
        <p:nvSpPr>
          <p:cNvPr id="86" name="Shape 8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By Venkat Rao</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Questions?</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Goals</a:t>
            </a:r>
            <a:endParaRPr/>
          </a:p>
        </p:txBody>
      </p:sp>
      <p:sp>
        <p:nvSpPr>
          <p:cNvPr id="92" name="Shape 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For this project, I wanted to use my fledgling machine learning skills in order to solve a problem in the medical industry. According to the World Cancer Research fund, Breast Cancer is the most common cancer in women, and the second most common type of cancer overall. </a:t>
            </a:r>
            <a:r>
              <a:rPr lang="en-US" dirty="0"/>
              <a:t>I decided to try to classify breast tumors into cancerous and non-cancerous. I chose breast cancer because there is lots of data for it because it’s so common.</a:t>
            </a:r>
            <a:r>
              <a:rPr lang="en" dirty="0"/>
              <a:t> My aim with this project was to train both a logistic regression classifier and a neural network on a dataset of various breast tumors to develop a way to accurately and confidently predict whether a tumor is benign or malignant.</a:t>
            </a:r>
            <a:endParaRPr dirty="0"/>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1.7 million</a:t>
            </a:r>
            <a:endParaRPr dirty="0"/>
          </a:p>
        </p:txBody>
      </p:sp>
      <p:sp>
        <p:nvSpPr>
          <p:cNvPr id="98" name="Shape 98"/>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New cases of Breast Cancer per year</a:t>
            </a:r>
            <a:endParaRPr dirty="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Tools</a:t>
            </a:r>
            <a:endParaRPr/>
          </a:p>
        </p:txBody>
      </p:sp>
      <p:sp>
        <p:nvSpPr>
          <p:cNvPr id="104" name="Shape 10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order to train my neural network and logistic regression classifier to recognize malignant tumors, I needed a dataset with examples of both types tumors for both of my classifiers to look at. I found a dataset published by the University of California, Irvine that had information about many examples of breast tumors. I used GNU Octave, a free and open source programming language in order to make sure that my results could be reproducible.</a:t>
            </a:r>
            <a:endParaRPr dirty="0"/>
          </a:p>
          <a:p>
            <a:pPr marL="0" lvl="0" indent="0">
              <a:spcBef>
                <a:spcPts val="1600"/>
              </a:spcBef>
              <a:spcAft>
                <a:spcPts val="1600"/>
              </a:spcAft>
              <a:buNone/>
            </a:pPr>
            <a:r>
              <a:rPr lang="en" dirty="0"/>
              <a:t>Link to source code and images from this presentation: </a:t>
            </a: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Procedure</a:t>
            </a:r>
            <a:endParaRPr/>
          </a:p>
        </p:txBody>
      </p:sp>
      <p:sp>
        <p:nvSpPr>
          <p:cNvPr id="110" name="Shape 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First, I formatted the data, removing attributes that didn’t correlate with being malignant or benign. To do this, I plotted histograms of each attribute for malignant and benign tumors. Then, I trained two logistic regression classifiers, which plot the data in many dimensions and try to find a complex surface that separates the benign tumors from the malignant ones. I trained both linear and polynomial logistic regression classifiers. I also tried training a neural network, which is able to learn more complex prediction equations </a:t>
            </a:r>
            <a:r>
              <a:rPr lang="en-US" dirty="0"/>
              <a:t>and is modeled after the human brain</a:t>
            </a:r>
            <a:r>
              <a:rPr lang="en" dirty="0"/>
              <a:t>.</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9500" y="4230575"/>
            <a:ext cx="8452360" cy="5988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dirty="0"/>
          </a:p>
          <a:p>
            <a:pPr marL="0" lvl="0" indent="0" rtl="0">
              <a:lnSpc>
                <a:spcPct val="115000"/>
              </a:lnSpc>
              <a:spcBef>
                <a:spcPts val="0"/>
              </a:spcBef>
              <a:spcAft>
                <a:spcPts val="1600"/>
              </a:spcAft>
              <a:buNone/>
            </a:pPr>
            <a:r>
              <a:rPr lang="en" dirty="0"/>
              <a:t>Histograms showing correlation between tumor type and various attributes        By looking at which average each att</a:t>
            </a:r>
            <a:r>
              <a:rPr lang="en-US" dirty="0" err="1"/>
              <a:t>ribute</a:t>
            </a:r>
            <a:r>
              <a:rPr lang="en-US" dirty="0"/>
              <a:t> is closer to, we can predict whether each tumor is malignant.</a:t>
            </a:r>
            <a:endParaRPr lang="en" dirty="0"/>
          </a:p>
        </p:txBody>
      </p:sp>
      <p:pic>
        <p:nvPicPr>
          <p:cNvPr id="116" name="Shape 116"/>
          <p:cNvPicPr preferRelativeResize="0"/>
          <p:nvPr/>
        </p:nvPicPr>
        <p:blipFill>
          <a:blip r:embed="rId3">
            <a:alphaModFix/>
          </a:blip>
          <a:stretch>
            <a:fillRect/>
          </a:stretch>
        </p:blipFill>
        <p:spPr>
          <a:xfrm>
            <a:off x="25" y="13"/>
            <a:ext cx="2739001" cy="2049349"/>
          </a:xfrm>
          <a:prstGeom prst="rect">
            <a:avLst/>
          </a:prstGeom>
          <a:noFill/>
          <a:ln>
            <a:noFill/>
          </a:ln>
        </p:spPr>
      </p:pic>
      <p:pic>
        <p:nvPicPr>
          <p:cNvPr id="117" name="Shape 117"/>
          <p:cNvPicPr preferRelativeResize="0"/>
          <p:nvPr/>
        </p:nvPicPr>
        <p:blipFill>
          <a:blip r:embed="rId4">
            <a:alphaModFix/>
          </a:blip>
          <a:stretch>
            <a:fillRect/>
          </a:stretch>
        </p:blipFill>
        <p:spPr>
          <a:xfrm>
            <a:off x="3202500" y="13"/>
            <a:ext cx="2739001" cy="2049350"/>
          </a:xfrm>
          <a:prstGeom prst="rect">
            <a:avLst/>
          </a:prstGeom>
          <a:noFill/>
          <a:ln>
            <a:noFill/>
          </a:ln>
        </p:spPr>
      </p:pic>
      <p:pic>
        <p:nvPicPr>
          <p:cNvPr id="118" name="Shape 118"/>
          <p:cNvPicPr preferRelativeResize="0"/>
          <p:nvPr/>
        </p:nvPicPr>
        <p:blipFill>
          <a:blip r:embed="rId5">
            <a:alphaModFix/>
          </a:blip>
          <a:stretch>
            <a:fillRect/>
          </a:stretch>
        </p:blipFill>
        <p:spPr>
          <a:xfrm>
            <a:off x="6405000" y="25"/>
            <a:ext cx="2739001" cy="2049358"/>
          </a:xfrm>
          <a:prstGeom prst="rect">
            <a:avLst/>
          </a:prstGeom>
          <a:noFill/>
          <a:ln>
            <a:noFill/>
          </a:ln>
        </p:spPr>
      </p:pic>
      <p:pic>
        <p:nvPicPr>
          <p:cNvPr id="119" name="Shape 119"/>
          <p:cNvPicPr preferRelativeResize="0"/>
          <p:nvPr/>
        </p:nvPicPr>
        <p:blipFill>
          <a:blip r:embed="rId6">
            <a:alphaModFix/>
          </a:blip>
          <a:stretch>
            <a:fillRect/>
          </a:stretch>
        </p:blipFill>
        <p:spPr>
          <a:xfrm>
            <a:off x="25" y="2115274"/>
            <a:ext cx="2739001" cy="2049376"/>
          </a:xfrm>
          <a:prstGeom prst="rect">
            <a:avLst/>
          </a:prstGeom>
          <a:noFill/>
          <a:ln>
            <a:noFill/>
          </a:ln>
        </p:spPr>
      </p:pic>
      <p:pic>
        <p:nvPicPr>
          <p:cNvPr id="120" name="Shape 120"/>
          <p:cNvPicPr preferRelativeResize="0"/>
          <p:nvPr/>
        </p:nvPicPr>
        <p:blipFill>
          <a:blip r:embed="rId7">
            <a:alphaModFix/>
          </a:blip>
          <a:stretch>
            <a:fillRect/>
          </a:stretch>
        </p:blipFill>
        <p:spPr>
          <a:xfrm>
            <a:off x="3202500" y="2115274"/>
            <a:ext cx="2739001" cy="2049376"/>
          </a:xfrm>
          <a:prstGeom prst="rect">
            <a:avLst/>
          </a:prstGeom>
          <a:noFill/>
          <a:ln>
            <a:noFill/>
          </a:ln>
        </p:spPr>
      </p:pic>
      <p:pic>
        <p:nvPicPr>
          <p:cNvPr id="121" name="Shape 121"/>
          <p:cNvPicPr preferRelativeResize="0"/>
          <p:nvPr/>
        </p:nvPicPr>
        <p:blipFill>
          <a:blip r:embed="rId8">
            <a:alphaModFix/>
          </a:blip>
          <a:stretch>
            <a:fillRect/>
          </a:stretch>
        </p:blipFill>
        <p:spPr>
          <a:xfrm>
            <a:off x="6404975" y="2115274"/>
            <a:ext cx="2739001" cy="2049376"/>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a:t>
            </a:r>
            <a:endParaRPr/>
          </a:p>
        </p:txBody>
      </p:sp>
      <p:sp>
        <p:nvSpPr>
          <p:cNvPr id="127" name="Shape 1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 trained the logistic regression classifier using both linear and quadratic regression. Both produced the same quality results. The neural network produced many more false positives than false negatives, which is good because a false positive is better than a false negative. However, the logistic regression classifiers were more accurate overall.</a:t>
            </a:r>
            <a:endParaRPr/>
          </a:p>
          <a:p>
            <a:pPr marL="0" lvl="0" indent="0">
              <a:spcBef>
                <a:spcPts val="0"/>
              </a:spcBef>
              <a:spcAft>
                <a:spcPts val="0"/>
              </a:spcAft>
              <a:buNone/>
            </a:pPr>
            <a:endParaRPr/>
          </a:p>
          <a:p>
            <a:pPr marL="0" lvl="0" indent="0">
              <a:spcBef>
                <a:spcPts val="0"/>
              </a:spcBef>
              <a:spcAft>
                <a:spcPts val="0"/>
              </a:spcAft>
              <a:buNone/>
            </a:pPr>
            <a:r>
              <a:rPr lang="en"/>
              <a:t>Accuracy of logistic regression (linear): 97.54% </a:t>
            </a:r>
            <a:endParaRPr/>
          </a:p>
          <a:p>
            <a:pPr marL="0" lvl="0" indent="0">
              <a:spcBef>
                <a:spcPts val="0"/>
              </a:spcBef>
              <a:spcAft>
                <a:spcPts val="0"/>
              </a:spcAft>
              <a:buNone/>
            </a:pPr>
            <a:r>
              <a:rPr lang="en"/>
              <a:t>Accuracy of logistic regression (quadratic): 97.54%</a:t>
            </a:r>
            <a:endParaRPr/>
          </a:p>
          <a:p>
            <a:pPr marL="0" lvl="0" indent="0">
              <a:spcBef>
                <a:spcPts val="1600"/>
              </a:spcBef>
              <a:spcAft>
                <a:spcPts val="1600"/>
              </a:spcAft>
              <a:buNone/>
            </a:pPr>
            <a:r>
              <a:rPr lang="en"/>
              <a:t>Accuracy of neural network: 82.78%</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title="Accuracy of Breast Cancer Prediction"/>
          <p:cNvPicPr preferRelativeResize="0"/>
          <p:nvPr/>
        </p:nvPicPr>
        <p:blipFill>
          <a:blip r:embed="rId3">
            <a:alphaModFix/>
          </a:blip>
          <a:stretch>
            <a:fillRect/>
          </a:stretch>
        </p:blipFill>
        <p:spPr>
          <a:xfrm>
            <a:off x="412825" y="0"/>
            <a:ext cx="8318343" cy="5143499"/>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Next Steps</a:t>
            </a:r>
            <a:endParaRPr/>
          </a:p>
        </p:txBody>
      </p:sp>
      <p:sp>
        <p:nvSpPr>
          <p:cNvPr id="138" name="Shape 1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One way to improve these algorithms would be to collect even more data on malignant and benign tumors to further increase accuracy.</a:t>
            </a:r>
            <a:endParaRPr/>
          </a:p>
          <a:p>
            <a:pPr marL="0" lvl="0" indent="0">
              <a:spcBef>
                <a:spcPts val="1600"/>
              </a:spcBef>
              <a:spcAft>
                <a:spcPts val="1600"/>
              </a:spcAft>
              <a:buNone/>
            </a:pPr>
            <a:r>
              <a:rPr lang="en"/>
              <a:t>These algorithms are general, and would work for other types of cancer as well provided you have good data.</a:t>
            </a:r>
            <a:endParaRPr/>
          </a:p>
        </p:txBody>
      </p:sp>
    </p:spTree>
  </p:cSld>
  <p:clrMapOvr>
    <a:masterClrMapping/>
  </p:clrMapOvr>
  <p:transition spd="slow">
    <p:push/>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501</Words>
  <Application>Microsoft Office PowerPoint</Application>
  <PresentationFormat>On-screen Show (16:9)</PresentationFormat>
  <Paragraphs>23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Geometric</vt:lpstr>
      <vt:lpstr>Predicting Breast Cancer using Logistic Regression and Neural Networks</vt:lpstr>
      <vt:lpstr>Goals</vt:lpstr>
      <vt:lpstr>1.7 million</vt:lpstr>
      <vt:lpstr>Tools</vt:lpstr>
      <vt:lpstr>Procedure</vt:lpstr>
      <vt:lpstr>PowerPoint Presentation</vt:lpstr>
      <vt:lpstr>Results</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Breast Cancer using Logistic Regression and Neural Networks</dc:title>
  <cp:lastModifiedBy>Vivek Rao</cp:lastModifiedBy>
  <cp:revision>3</cp:revision>
  <dcterms:modified xsi:type="dcterms:W3CDTF">2018-02-24T19:58:53Z</dcterms:modified>
</cp:coreProperties>
</file>