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Shape 6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lt1"/>
                </a:solidFill>
                <a:latin typeface="Roboto"/>
                <a:ea typeface="Roboto"/>
                <a:cs typeface="Roboto"/>
                <a:sym typeface="Roboto"/>
              </a:defRPr>
            </a:lvl1pPr>
            <a:lvl2pPr lvl="1" algn="r">
              <a:spcBef>
                <a:spcPts val="0"/>
              </a:spcBef>
              <a:buNone/>
              <a:defRPr sz="1000">
                <a:solidFill>
                  <a:schemeClr val="lt1"/>
                </a:solidFill>
                <a:latin typeface="Roboto"/>
                <a:ea typeface="Roboto"/>
                <a:cs typeface="Roboto"/>
                <a:sym typeface="Roboto"/>
              </a:defRPr>
            </a:lvl2pPr>
            <a:lvl3pPr lvl="2" algn="r">
              <a:spcBef>
                <a:spcPts val="0"/>
              </a:spcBef>
              <a:buNone/>
              <a:defRPr sz="1000">
                <a:solidFill>
                  <a:schemeClr val="lt1"/>
                </a:solidFill>
                <a:latin typeface="Roboto"/>
                <a:ea typeface="Roboto"/>
                <a:cs typeface="Roboto"/>
                <a:sym typeface="Roboto"/>
              </a:defRPr>
            </a:lvl3pPr>
            <a:lvl4pPr lvl="3" algn="r">
              <a:spcBef>
                <a:spcPts val="0"/>
              </a:spcBef>
              <a:buNone/>
              <a:defRPr sz="1000">
                <a:solidFill>
                  <a:schemeClr val="lt1"/>
                </a:solidFill>
                <a:latin typeface="Roboto"/>
                <a:ea typeface="Roboto"/>
                <a:cs typeface="Roboto"/>
                <a:sym typeface="Roboto"/>
              </a:defRPr>
            </a:lvl4pPr>
            <a:lvl5pPr lvl="4" algn="r">
              <a:spcBef>
                <a:spcPts val="0"/>
              </a:spcBef>
              <a:buNone/>
              <a:defRPr sz="1000">
                <a:solidFill>
                  <a:schemeClr val="lt1"/>
                </a:solidFill>
                <a:latin typeface="Roboto"/>
                <a:ea typeface="Roboto"/>
                <a:cs typeface="Roboto"/>
                <a:sym typeface="Roboto"/>
              </a:defRPr>
            </a:lvl5pPr>
            <a:lvl6pPr lvl="5" algn="r">
              <a:spcBef>
                <a:spcPts val="0"/>
              </a:spcBef>
              <a:buNone/>
              <a:defRPr sz="1000">
                <a:solidFill>
                  <a:schemeClr val="lt1"/>
                </a:solidFill>
                <a:latin typeface="Roboto"/>
                <a:ea typeface="Roboto"/>
                <a:cs typeface="Roboto"/>
                <a:sym typeface="Roboto"/>
              </a:defRPr>
            </a:lvl6pPr>
            <a:lvl7pPr lvl="6" algn="r">
              <a:spcBef>
                <a:spcPts val="0"/>
              </a:spcBef>
              <a:buNone/>
              <a:defRPr sz="1000">
                <a:solidFill>
                  <a:schemeClr val="lt1"/>
                </a:solidFill>
                <a:latin typeface="Roboto"/>
                <a:ea typeface="Roboto"/>
                <a:cs typeface="Roboto"/>
                <a:sym typeface="Roboto"/>
              </a:defRPr>
            </a:lvl7pPr>
            <a:lvl8pPr lvl="7" algn="r">
              <a:spcBef>
                <a:spcPts val="0"/>
              </a:spcBef>
              <a:buNone/>
              <a:defRPr sz="1000">
                <a:solidFill>
                  <a:schemeClr val="lt1"/>
                </a:solidFill>
                <a:latin typeface="Roboto"/>
                <a:ea typeface="Roboto"/>
                <a:cs typeface="Roboto"/>
                <a:sym typeface="Roboto"/>
              </a:defRPr>
            </a:lvl8pPr>
            <a:lvl9pPr lvl="8" algn="r">
              <a:spcBef>
                <a:spcPts val="0"/>
              </a:spcBef>
              <a:buNone/>
              <a:defRPr sz="1000">
                <a:solidFill>
                  <a:schemeClr val="l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a:spcBef>
                <a:spcPts val="0"/>
              </a:spcBef>
              <a:spcAft>
                <a:spcPts val="0"/>
              </a:spcAft>
              <a:buNone/>
            </a:pPr>
            <a:r>
              <a:rPr lang="en" sz="3600"/>
              <a:t>Predicting Breast Cancer using Logistic Regression and Neural Networks</a:t>
            </a:r>
            <a:endParaRPr sz="3600"/>
          </a:p>
        </p:txBody>
      </p:sp>
      <p:sp>
        <p:nvSpPr>
          <p:cNvPr id="86" name="Shape 86"/>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By Venkat Rao</a:t>
            </a:r>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a:t>Questions?</a:t>
            </a:r>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Goals</a:t>
            </a:r>
            <a:endParaRPr/>
          </a:p>
        </p:txBody>
      </p:sp>
      <p:sp>
        <p:nvSpPr>
          <p:cNvPr id="92" name="Shape 9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For this project, I wanted to use my fledgling machine learning skills in order to solve a problem in the medical industry. According to the World Cancer Research fund, Breast Cancer is the most common cancer in women, and the second most common type of cancer overall. My aim with this project was to train both a logistic regression classifier and a neural network on a dataset of various breast tumors to develop a way to accurately and confidently predict whether a tumor is benign or malignant.</a:t>
            </a:r>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25%</a:t>
            </a:r>
            <a:endParaRPr/>
          </a:p>
        </p:txBody>
      </p:sp>
      <p:sp>
        <p:nvSpPr>
          <p:cNvPr id="98" name="Shape 98"/>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Percent of all cancer in women is breast cancer</a:t>
            </a:r>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Tools</a:t>
            </a:r>
            <a:endParaRPr/>
          </a:p>
        </p:txBody>
      </p:sp>
      <p:sp>
        <p:nvSpPr>
          <p:cNvPr id="104" name="Shape 10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 order to train my neural network and logistic regression classifier to recognize malignant tumors, I needed a dataset with examples of both types tumors for both of my classifiers to look at. I found a dataset published by the University of California, Irvine that had information about many examples of breast tumors. I used GNU Octave, a free and open source programming language in order to make sure that my results could be reproducible.</a:t>
            </a:r>
            <a:endParaRPr/>
          </a:p>
          <a:p>
            <a:pPr marL="0" lvl="0" indent="0">
              <a:spcBef>
                <a:spcPts val="1600"/>
              </a:spcBef>
              <a:spcAft>
                <a:spcPts val="1600"/>
              </a:spcAft>
              <a:buNone/>
            </a:pPr>
            <a:r>
              <a:rPr lang="en"/>
              <a:t>Link to source code and images from this presentation: </a:t>
            </a:r>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Procedure</a:t>
            </a:r>
            <a:endParaRPr/>
          </a:p>
        </p:txBody>
      </p:sp>
      <p:sp>
        <p:nvSpPr>
          <p:cNvPr id="110" name="Shape 11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First, I formatted the data, removing attributes that didn’t correlate with being malignant or benign. To do this, I plotted histograms of each attribute for malignant and benign tumors. Then, I trained two logistic regression classifiers, which plot the data in many dimensions and try to find a complex surface that separates the benign tumors from the malignant ones. I trained both linear and polynomial logistic regression classifiers. I also tried training a neural network, which is able to learn more complex prediction equations.</a:t>
            </a:r>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p>
            <a:pPr marL="0" lvl="0" indent="0" rtl="0">
              <a:lnSpc>
                <a:spcPct val="115000"/>
              </a:lnSpc>
              <a:spcBef>
                <a:spcPts val="0"/>
              </a:spcBef>
              <a:spcAft>
                <a:spcPts val="0"/>
              </a:spcAft>
              <a:buNone/>
            </a:pPr>
            <a:endParaRPr/>
          </a:p>
          <a:p>
            <a:pPr marL="0" lvl="0" indent="0" rtl="0">
              <a:lnSpc>
                <a:spcPct val="115000"/>
              </a:lnSpc>
              <a:spcBef>
                <a:spcPts val="0"/>
              </a:spcBef>
              <a:spcAft>
                <a:spcPts val="1600"/>
              </a:spcAft>
              <a:buNone/>
            </a:pPr>
            <a:r>
              <a:rPr lang="en"/>
              <a:t>Histograms showing correlation between tumor type and various attributes</a:t>
            </a:r>
            <a:endParaRPr/>
          </a:p>
        </p:txBody>
      </p:sp>
      <p:pic>
        <p:nvPicPr>
          <p:cNvPr id="116" name="Shape 116"/>
          <p:cNvPicPr preferRelativeResize="0"/>
          <p:nvPr/>
        </p:nvPicPr>
        <p:blipFill>
          <a:blip r:embed="rId3">
            <a:alphaModFix/>
          </a:blip>
          <a:stretch>
            <a:fillRect/>
          </a:stretch>
        </p:blipFill>
        <p:spPr>
          <a:xfrm>
            <a:off x="25" y="13"/>
            <a:ext cx="2739001" cy="2049349"/>
          </a:xfrm>
          <a:prstGeom prst="rect">
            <a:avLst/>
          </a:prstGeom>
          <a:noFill/>
          <a:ln>
            <a:noFill/>
          </a:ln>
        </p:spPr>
      </p:pic>
      <p:pic>
        <p:nvPicPr>
          <p:cNvPr id="117" name="Shape 117"/>
          <p:cNvPicPr preferRelativeResize="0"/>
          <p:nvPr/>
        </p:nvPicPr>
        <p:blipFill>
          <a:blip r:embed="rId4">
            <a:alphaModFix/>
          </a:blip>
          <a:stretch>
            <a:fillRect/>
          </a:stretch>
        </p:blipFill>
        <p:spPr>
          <a:xfrm>
            <a:off x="3202500" y="13"/>
            <a:ext cx="2739001" cy="2049350"/>
          </a:xfrm>
          <a:prstGeom prst="rect">
            <a:avLst/>
          </a:prstGeom>
          <a:noFill/>
          <a:ln>
            <a:noFill/>
          </a:ln>
        </p:spPr>
      </p:pic>
      <p:pic>
        <p:nvPicPr>
          <p:cNvPr id="118" name="Shape 118"/>
          <p:cNvPicPr preferRelativeResize="0"/>
          <p:nvPr/>
        </p:nvPicPr>
        <p:blipFill>
          <a:blip r:embed="rId5">
            <a:alphaModFix/>
          </a:blip>
          <a:stretch>
            <a:fillRect/>
          </a:stretch>
        </p:blipFill>
        <p:spPr>
          <a:xfrm>
            <a:off x="6405000" y="25"/>
            <a:ext cx="2739001" cy="2049358"/>
          </a:xfrm>
          <a:prstGeom prst="rect">
            <a:avLst/>
          </a:prstGeom>
          <a:noFill/>
          <a:ln>
            <a:noFill/>
          </a:ln>
        </p:spPr>
      </p:pic>
      <p:pic>
        <p:nvPicPr>
          <p:cNvPr id="119" name="Shape 119"/>
          <p:cNvPicPr preferRelativeResize="0"/>
          <p:nvPr/>
        </p:nvPicPr>
        <p:blipFill>
          <a:blip r:embed="rId6">
            <a:alphaModFix/>
          </a:blip>
          <a:stretch>
            <a:fillRect/>
          </a:stretch>
        </p:blipFill>
        <p:spPr>
          <a:xfrm>
            <a:off x="25" y="2115274"/>
            <a:ext cx="2739001" cy="2049376"/>
          </a:xfrm>
          <a:prstGeom prst="rect">
            <a:avLst/>
          </a:prstGeom>
          <a:noFill/>
          <a:ln>
            <a:noFill/>
          </a:ln>
        </p:spPr>
      </p:pic>
      <p:pic>
        <p:nvPicPr>
          <p:cNvPr id="120" name="Shape 120"/>
          <p:cNvPicPr preferRelativeResize="0"/>
          <p:nvPr/>
        </p:nvPicPr>
        <p:blipFill>
          <a:blip r:embed="rId7">
            <a:alphaModFix/>
          </a:blip>
          <a:stretch>
            <a:fillRect/>
          </a:stretch>
        </p:blipFill>
        <p:spPr>
          <a:xfrm>
            <a:off x="3202500" y="2115274"/>
            <a:ext cx="2739001" cy="2049376"/>
          </a:xfrm>
          <a:prstGeom prst="rect">
            <a:avLst/>
          </a:prstGeom>
          <a:noFill/>
          <a:ln>
            <a:noFill/>
          </a:ln>
        </p:spPr>
      </p:pic>
      <p:pic>
        <p:nvPicPr>
          <p:cNvPr id="121" name="Shape 121"/>
          <p:cNvPicPr preferRelativeResize="0"/>
          <p:nvPr/>
        </p:nvPicPr>
        <p:blipFill>
          <a:blip r:embed="rId8">
            <a:alphaModFix/>
          </a:blip>
          <a:stretch>
            <a:fillRect/>
          </a:stretch>
        </p:blipFill>
        <p:spPr>
          <a:xfrm>
            <a:off x="6404975" y="2115274"/>
            <a:ext cx="2739001" cy="2049376"/>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Results</a:t>
            </a:r>
            <a:endParaRPr/>
          </a:p>
        </p:txBody>
      </p:sp>
      <p:sp>
        <p:nvSpPr>
          <p:cNvPr id="127" name="Shape 1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 trained the logistic regression classifier using both linear and quadratic regression. Both produced the same quality results. The neural network produced many more false positives than false negatives, which is good because a false positive is better than a false negative. However, the logistic regression classifiers were more accurate overall.</a:t>
            </a:r>
            <a:endParaRPr/>
          </a:p>
          <a:p>
            <a:pPr marL="0" lvl="0" indent="0">
              <a:spcBef>
                <a:spcPts val="0"/>
              </a:spcBef>
              <a:spcAft>
                <a:spcPts val="0"/>
              </a:spcAft>
              <a:buNone/>
            </a:pPr>
            <a:endParaRPr/>
          </a:p>
          <a:p>
            <a:pPr marL="0" lvl="0" indent="0">
              <a:spcBef>
                <a:spcPts val="0"/>
              </a:spcBef>
              <a:spcAft>
                <a:spcPts val="0"/>
              </a:spcAft>
              <a:buNone/>
            </a:pPr>
            <a:r>
              <a:rPr lang="en"/>
              <a:t>Accuracy of logistic regression (linear): 97.54% </a:t>
            </a:r>
            <a:endParaRPr/>
          </a:p>
          <a:p>
            <a:pPr marL="0" lvl="0" indent="0">
              <a:spcBef>
                <a:spcPts val="0"/>
              </a:spcBef>
              <a:spcAft>
                <a:spcPts val="0"/>
              </a:spcAft>
              <a:buNone/>
            </a:pPr>
            <a:r>
              <a:rPr lang="en"/>
              <a:t>Accuracy of logistic regression (quadratic): 97.54%</a:t>
            </a:r>
            <a:endParaRPr/>
          </a:p>
          <a:p>
            <a:pPr marL="0" lvl="0" indent="0">
              <a:spcBef>
                <a:spcPts val="1600"/>
              </a:spcBef>
              <a:spcAft>
                <a:spcPts val="1600"/>
              </a:spcAft>
              <a:buNone/>
            </a:pPr>
            <a:r>
              <a:rPr lang="en"/>
              <a:t>Accuracy of neural network: 82.78%</a:t>
            </a:r>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Shape 132" title="Accuracy of Breast Cancer Prediction"/>
          <p:cNvPicPr preferRelativeResize="0"/>
          <p:nvPr/>
        </p:nvPicPr>
        <p:blipFill>
          <a:blip r:embed="rId3">
            <a:alphaModFix/>
          </a:blip>
          <a:stretch>
            <a:fillRect/>
          </a:stretch>
        </p:blipFill>
        <p:spPr>
          <a:xfrm>
            <a:off x="412825" y="0"/>
            <a:ext cx="8318343" cy="5143499"/>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Next Steps</a:t>
            </a:r>
            <a:endParaRPr/>
          </a:p>
        </p:txBody>
      </p:sp>
      <p:sp>
        <p:nvSpPr>
          <p:cNvPr id="138" name="Shape 13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One way to improve these algorithms would be to collect even more data on malignant and benign tumors to further increase accuracy.</a:t>
            </a:r>
            <a:endParaRPr/>
          </a:p>
          <a:p>
            <a:pPr marL="0" lvl="0" indent="0">
              <a:spcBef>
                <a:spcPts val="1600"/>
              </a:spcBef>
              <a:spcAft>
                <a:spcPts val="1600"/>
              </a:spcAft>
              <a:buNone/>
            </a:pPr>
            <a:r>
              <a:rPr lang="en"/>
              <a:t>These algorithms are general, and would work for other types of cancer as well provided you have good data.</a:t>
            </a:r>
            <a:endParaRPr/>
          </a:p>
        </p:txBody>
      </p:sp>
    </p:spTree>
  </p:cSld>
  <p:clrMapOvr>
    <a:masterClrMapping/>
  </p:clrMapOvr>
  <p:transition spd="slow">
    <p:push/>
  </p:transition>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445</Words>
  <Application>Microsoft Office PowerPoint</Application>
  <PresentationFormat>On-screen Show (16:9)</PresentationFormat>
  <Paragraphs>23</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Roboto</vt:lpstr>
      <vt:lpstr>Geometric</vt:lpstr>
      <vt:lpstr>Predicting Breast Cancer using Logistic Regression and Neural Networks</vt:lpstr>
      <vt:lpstr>Goals</vt:lpstr>
      <vt:lpstr>25%</vt:lpstr>
      <vt:lpstr>Tools</vt:lpstr>
      <vt:lpstr>Procedure</vt:lpstr>
      <vt:lpstr>PowerPoint Presentation</vt:lpstr>
      <vt:lpstr>Results</vt:lpstr>
      <vt:lpstr>PowerPoint Presentation</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Breast Cancer using Logistic Regression and Neural Networks</dc:title>
  <cp:lastModifiedBy>Vivek Rao</cp:lastModifiedBy>
  <cp:revision>1</cp:revision>
  <dcterms:modified xsi:type="dcterms:W3CDTF">2018-02-24T19:36:08Z</dcterms:modified>
</cp:coreProperties>
</file>