
<file path=[Content_Types].xml><?xml version="1.0" encoding="utf-8"?>
<Types xmlns="http://schemas.openxmlformats.org/package/2006/content-types">
  <Default ContentType="application/x-fontdata" Extension="fntdata"/>
  <Default ContentType="image/jpeg" Extension="jpeg"/>
  <Default ContentType="image/png" Extension="png"/>
  <Default ContentType="application/vnd.openxmlformats-package.relationships+xml" Extension="rels"/>
  <Default ContentType="application/xml" Extension="xml"/>
  <Override ContentType="application/vnd.openxmlformats-officedocument.extended-properties+xml" PartName="/docProps/app.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presentationml.slideLayout+xml" PartName="/ppt/slideLayouts/slideLayout1.xml"/>
  <Override ContentType="application/vnd.openxmlformats-officedocument.presentationml.slideLayout+xml" PartName="/ppt/slideLayouts/slideLayout2.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6.xml"/>
  <Override ContentType="application/vnd.openxmlformats-officedocument.presentationml.slideLayout+xml" PartName="/ppt/slideLayouts/slideLayout7.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Layout+xml" PartName="/ppt/slideLayouts/slideLayout10.xml"/>
  <Override ContentType="application/vnd.openxmlformats-officedocument.presentationml.slideLayout+xml" PartName="/ppt/slideLayouts/slideLayout11.xml"/>
  <Override ContentType="application/vnd.openxmlformats-officedocument.presentationml.slideMaster+xml" PartName="/ppt/slideMasters/slideMaster1.xml"/>
  <Override ContentType="application/vnd.openxmlformats-officedocument.presentationml.slide+xml" PartName="/ppt/slides/slide1.xml"/>
  <Override ContentType="application/vnd.openxmlformats-officedocument.presentationml.slide+xml" PartName="/ppt/slides/slide2.xml"/>
  <Override ContentType="application/vnd.openxmlformats-officedocument.presentationml.slide+xml" PartName="/ppt/slides/slide3.xml"/>
  <Override ContentType="application/vnd.openxmlformats-officedocument.presentationml.slide+xml" PartName="/ppt/slides/slide4.xml"/>
  <Override ContentType="application/vnd.openxmlformats-officedocument.presentationml.slide+xml" PartName="/ppt/slides/slide5.xml"/>
  <Override ContentType="application/vnd.openxmlformats-officedocument.presentationml.slide+xml" PartName="/ppt/slides/slide6.xml"/>
  <Override ContentType="application/vnd.openxmlformats-officedocument.presentationml.slide+xml" PartName="/ppt/slides/slide7.xml"/>
  <Override ContentType="application/vnd.openxmlformats-officedocument.presentationml.slide+xml" PartName="/ppt/slides/slide8.xml"/>
  <Override ContentType="application/vnd.openxmlformats-officedocument.presentationml.slide+xml" PartName="/ppt/slides/slide9.xml"/>
  <Override ContentType="application/vnd.openxmlformats-officedocument.presentationml.slide+xml" PartName="/ppt/slides/slide10.xml"/>
  <Override ContentType="application/vnd.openxmlformats-officedocument.presentationml.slide+xml" PartName="/ppt/slides/slide11.xml"/>
  <Override ContentType="application/vnd.openxmlformats-officedocument.presentationml.slide+xml" PartName="/ppt/slides/slide12.xml"/>
  <Override ContentType="application/vnd.openxmlformats-officedocument.presentationml.slide+xml" PartName="/ppt/slides/slide13.xml"/>
  <Override ContentType="application/vnd.openxmlformats-officedocument.presentationml.slide+xml" PartName="/ppt/slides/slide14.xml"/>
  <Override ContentType="application/vnd.openxmlformats-officedocument.presentationml.slide+xml" PartName="/ppt/slides/slide15.xml"/>
  <Override ContentType="application/vnd.openxmlformats-officedocument.presentationml.slide+xml" PartName="/ppt/slides/slide16.xml"/>
  <Override ContentType="application/vnd.openxmlformats-officedocument.presentationml.slide+xml" PartName="/ppt/slides/slide17.xml"/>
  <Override ContentType="application/vnd.openxmlformats-officedocument.presentationml.slide+xml" PartName="/ppt/slides/slide18.xml"/>
  <Override ContentType="application/vnd.openxmlformats-officedocument.presentationml.slide+xml" PartName="/ppt/slides/slide19.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22.xml"/>
  <Override ContentType="application/vnd.openxmlformats-officedocument.presentationml.slide+xml" PartName="/ppt/slides/slide23.xml"/>
  <Override ContentType="application/vnd.openxmlformats-officedocument.presentationml.slide+xml" PartName="/ppt/slides/slide24.xml"/>
  <Override ContentType="application/vnd.openxmlformats-officedocument.presentationml.tableStyles+xml" PartName="/ppt/tableStyles.xml"/>
  <Override ContentType="application/vnd.openxmlformats-officedocument.theme+xml" PartName="/ppt/theme/theme1.xml"/>
  <Override ContentType="application/vnd.openxmlformats-officedocument.presentationml.viewProps+xml" PartName="/ppt/viewProps.xml"/>
</Types>
</file>

<file path=_rels/.rels><?xml version="1.0" encoding="UTF-8" standalone="yes"?><Relationships xmlns="http://schemas.openxmlformats.org/package/2006/relationships"><Relationship Id="rId1" Target="ppt/presentation.xml" Type="http://schemas.openxmlformats.org/officeDocument/2006/relationships/officeDocument"/><Relationship Id="rId2" Target="docProps/thumbnail.jpeg" Type="http://schemas.openxmlformats.org/package/2006/relationships/metadata/thumbnail"/><Relationship Id="rId3" Target="docProps/core.xml" Type="http://schemas.openxmlformats.org/package/2006/relationships/metadata/core-properties"/><Relationship Id="rId4" Target="docProps/app.xml" Type="http://schemas.openxmlformats.org/officeDocument/2006/relationships/extended-properties"/></Relationships>
</file>

<file path=ppt/presentation.xml><?xml version="1.0" encoding="utf-8"?>
<p:presentation xmlns:a="http://schemas.openxmlformats.org/drawingml/2006/main" xmlns:r="http://schemas.openxmlformats.org/officeDocument/2006/relationships" xmlns:p="http://schemas.openxmlformats.org/presentationml/2006/main" saveSubsetFonts="1" embedTrueTypeFonts="true">
  <p:sldMasterIdLst>
    <p:sldMasterId id="2147483648" r:id="rId1"/>
  </p:sld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 id="271" r:id="rId21"/>
    <p:sldId id="272" r:id="rId22"/>
    <p:sldId id="273" r:id="rId23"/>
    <p:sldId id="274" r:id="rId24"/>
    <p:sldId id="275" r:id="rId25"/>
    <p:sldId id="276" r:id="rId26"/>
    <p:sldId id="277" r:id="rId27"/>
    <p:sldId id="278" r:id="rId28"/>
    <p:sldId id="279" r:id="rId29"/>
  </p:sldIdLst>
  <p:sldSz cx="18288000" cy="10287000"/>
  <p:notesSz cx="6858000" cy="9144000"/>
  <p:embeddedFontLst>
    <p:embeddedFont>
      <p:font typeface="TT Rounds Condensed Bold" charset="1" panose="02000806030000020003"/>
      <p:regular r:id="rId30"/>
    </p:embeddedFont>
    <p:embeddedFont>
      <p:font typeface="TT Phobos Bold" charset="1" panose="02000803060000020004"/>
      <p:regular r:id="rId31"/>
    </p:embeddedFont>
    <p:embeddedFont>
      <p:font typeface="TT Rounds Condensed" charset="1" panose="02000506030000020003"/>
      <p:regular r:id="rId32"/>
    </p:embeddedFont>
    <p:embeddedFont>
      <p:font typeface="Arimo" charset="1" panose="020B0604020202020204"/>
      <p:regular r:id="rId33"/>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autoAdjust="0"/>
    <p:restoredTop sz="94622" autoAdjust="0"/>
  </p:normalViewPr>
  <p:slideViewPr>
    <p:cSldViewPr>
      <p:cViewPr varScale="1">
        <p:scale>
          <a:sx n="74" d="100"/>
          <a:sy n="74" d="100"/>
        </p:scale>
        <p:origin x="-1092" y="-9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gridSpacing cx="76200" cy="76200"/>
</p:viewPr>
</file>

<file path=ppt/_rels/presentation.xml.rels><?xml version="1.0" encoding="UTF-8" standalone="yes"?><Relationships xmlns="http://schemas.openxmlformats.org/package/2006/relationships"><Relationship Id="rId1" Target="slideMasters/slideMaster1.xml" Type="http://schemas.openxmlformats.org/officeDocument/2006/relationships/slideMaster"/><Relationship Id="rId10" Target="slides/slide5.xml" Type="http://schemas.openxmlformats.org/officeDocument/2006/relationships/slide"/><Relationship Id="rId11" Target="slides/slide6.xml" Type="http://schemas.openxmlformats.org/officeDocument/2006/relationships/slide"/><Relationship Id="rId12" Target="slides/slide7.xml" Type="http://schemas.openxmlformats.org/officeDocument/2006/relationships/slide"/><Relationship Id="rId13" Target="slides/slide8.xml" Type="http://schemas.openxmlformats.org/officeDocument/2006/relationships/slide"/><Relationship Id="rId14" Target="slides/slide9.xml" Type="http://schemas.openxmlformats.org/officeDocument/2006/relationships/slide"/><Relationship Id="rId15" Target="slides/slide10.xml" Type="http://schemas.openxmlformats.org/officeDocument/2006/relationships/slide"/><Relationship Id="rId16" Target="slides/slide11.xml" Type="http://schemas.openxmlformats.org/officeDocument/2006/relationships/slide"/><Relationship Id="rId17" Target="slides/slide12.xml" Type="http://schemas.openxmlformats.org/officeDocument/2006/relationships/slide"/><Relationship Id="rId18" Target="slides/slide13.xml" Type="http://schemas.openxmlformats.org/officeDocument/2006/relationships/slide"/><Relationship Id="rId19" Target="slides/slide14.xml" Type="http://schemas.openxmlformats.org/officeDocument/2006/relationships/slide"/><Relationship Id="rId2" Target="presProps.xml" Type="http://schemas.openxmlformats.org/officeDocument/2006/relationships/presProps"/><Relationship Id="rId20" Target="slides/slide15.xml" Type="http://schemas.openxmlformats.org/officeDocument/2006/relationships/slide"/><Relationship Id="rId21" Target="slides/slide16.xml" Type="http://schemas.openxmlformats.org/officeDocument/2006/relationships/slide"/><Relationship Id="rId22" Target="slides/slide17.xml" Type="http://schemas.openxmlformats.org/officeDocument/2006/relationships/slide"/><Relationship Id="rId23" Target="slides/slide18.xml" Type="http://schemas.openxmlformats.org/officeDocument/2006/relationships/slide"/><Relationship Id="rId24" Target="slides/slide19.xml" Type="http://schemas.openxmlformats.org/officeDocument/2006/relationships/slide"/><Relationship Id="rId25" Target="slides/slide20.xml" Type="http://schemas.openxmlformats.org/officeDocument/2006/relationships/slide"/><Relationship Id="rId26" Target="slides/slide21.xml" Type="http://schemas.openxmlformats.org/officeDocument/2006/relationships/slide"/><Relationship Id="rId27" Target="slides/slide22.xml" Type="http://schemas.openxmlformats.org/officeDocument/2006/relationships/slide"/><Relationship Id="rId28" Target="slides/slide23.xml" Type="http://schemas.openxmlformats.org/officeDocument/2006/relationships/slide"/><Relationship Id="rId29" Target="slides/slide24.xml" Type="http://schemas.openxmlformats.org/officeDocument/2006/relationships/slide"/><Relationship Id="rId3" Target="viewProps.xml" Type="http://schemas.openxmlformats.org/officeDocument/2006/relationships/viewProps"/><Relationship Id="rId30" Target="fonts/font30.fntdata" Type="http://schemas.openxmlformats.org/officeDocument/2006/relationships/font"/><Relationship Id="rId31" Target="fonts/font31.fntdata" Type="http://schemas.openxmlformats.org/officeDocument/2006/relationships/font"/><Relationship Id="rId32" Target="fonts/font32.fntdata" Type="http://schemas.openxmlformats.org/officeDocument/2006/relationships/font"/><Relationship Id="rId33" Target="fonts/font33.fntdata" Type="http://schemas.openxmlformats.org/officeDocument/2006/relationships/font"/><Relationship Id="rId4" Target="theme/theme1.xml" Type="http://schemas.openxmlformats.org/officeDocument/2006/relationships/theme"/><Relationship Id="rId5" Target="tableStyles.xml" Type="http://schemas.openxmlformats.org/officeDocument/2006/relationships/tableStyles"/><Relationship Id="rId6" Target="slides/slide1.xml" Type="http://schemas.openxmlformats.org/officeDocument/2006/relationships/slide"/><Relationship Id="rId7" Target="slides/slide2.xml" Type="http://schemas.openxmlformats.org/officeDocument/2006/relationships/slide"/><Relationship Id="rId8" Target="slides/slide3.xml" Type="http://schemas.openxmlformats.org/officeDocument/2006/relationships/slide"/><Relationship Id="rId9" Target="slides/slide4.xml" Type="http://schemas.openxmlformats.org/officeDocument/2006/relationships/slide"/></Relationships>
</file>

<file path=ppt/slideLayouts/_rels/slideLayout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0.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11.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2.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3.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4.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5.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6.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7.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8.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_rels/slideLayout9.xml.rels><?xml version="1.0" encoding="UTF-8" standalone="yes"?><Relationships xmlns="http://schemas.openxmlformats.org/package/2006/relationships"><Relationship Id="rId1" Target="../slideMasters/slideMaster1.xml" Type="http://schemas.openxmlformats.org/officeDocument/2006/relationships/slideMaster"/></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1D8BD707-D9CF-40AE-B4C6-C98DA3205C09}" type="datetimeFigureOut">
              <a:rPr lang="en-US" smtClean="0"/>
              <a:pPr/>
              <a:t>8/1/2011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1D8BD707-D9CF-40AE-B4C6-C98DA3205C09}" type="datetimeFigureOut">
              <a:rPr lang="en-US" smtClean="0"/>
              <a:pPr/>
              <a:t>8/1/2011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1D8BD707-D9CF-40AE-B4C6-C98DA3205C09}" type="datetimeFigureOut">
              <a:rPr lang="en-US" smtClean="0"/>
              <a:pPr/>
              <a:t>8/1/2011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1D8BD707-D9CF-40AE-B4C6-C98DA3205C09}" type="datetimeFigureOut">
              <a:rPr lang="en-US" smtClean="0"/>
              <a:pPr/>
              <a:t>8/1/2011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1D8BD707-D9CF-40AE-B4C6-C98DA3205C09}" type="datetimeFigureOut">
              <a:rPr lang="en-US" smtClean="0"/>
              <a:pPr/>
              <a:t>8/1/2011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6F15528-21DE-4FAA-801E-634DDDAF4B2B}" type="slidenum">
              <a:rPr lang="en-US" smtClean="0"/>
              <a:pPr/>
              <a:t>‹#›</a:t>
            </a:fld>
            <a:endParaRPr lang="en-US"/>
          </a:p>
        </p:txBody>
      </p:sp>
    </p:spTree>
  </p:cSld>
  <p:clrMapOvr>
    <a:masterClrMapping/>
  </p:clrMapOvr>
</p:sldLayout>
</file>

<file path=ppt/slideMasters/_rels/slideMaster1.xml.rels><?xml version="1.0" encoding="UTF-8" standalone="yes"?><Relationships xmlns="http://schemas.openxmlformats.org/package/2006/relationships"><Relationship Id="rId1" Target="../slideLayouts/slideLayout1.xml" Type="http://schemas.openxmlformats.org/officeDocument/2006/relationships/slideLayout"/><Relationship Id="rId10" Target="../slideLayouts/slideLayout10.xml" Type="http://schemas.openxmlformats.org/officeDocument/2006/relationships/slideLayout"/><Relationship Id="rId11" Target="../slideLayouts/slideLayout11.xml" Type="http://schemas.openxmlformats.org/officeDocument/2006/relationships/slideLayout"/><Relationship Id="rId12" Target="../theme/theme1.xml" Type="http://schemas.openxmlformats.org/officeDocument/2006/relationships/theme"/><Relationship Id="rId2" Target="../slideLayouts/slideLayout2.xml" Type="http://schemas.openxmlformats.org/officeDocument/2006/relationships/slideLayout"/><Relationship Id="rId3" Target="../slideLayouts/slideLayout3.xml" Type="http://schemas.openxmlformats.org/officeDocument/2006/relationships/slideLayout"/><Relationship Id="rId4" Target="../slideLayouts/slideLayout4.xml" Type="http://schemas.openxmlformats.org/officeDocument/2006/relationships/slideLayout"/><Relationship Id="rId5" Target="../slideLayouts/slideLayout5.xml" Type="http://schemas.openxmlformats.org/officeDocument/2006/relationships/slideLayout"/><Relationship Id="rId6" Target="../slideLayouts/slideLayout6.xml" Type="http://schemas.openxmlformats.org/officeDocument/2006/relationships/slideLayout"/><Relationship Id="rId7" Target="../slideLayouts/slideLayout7.xml" Type="http://schemas.openxmlformats.org/officeDocument/2006/relationships/slideLayout"/><Relationship Id="rId8" Target="../slideLayouts/slideLayout8.xml" Type="http://schemas.openxmlformats.org/officeDocument/2006/relationships/slideLayout"/><Relationship Id="rId9" Target="../slideLayouts/slideLayout9.xml" Type="http://schemas.openxmlformats.org/officeDocument/2006/relationships/slideLayout"/></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D8BD707-D9CF-40AE-B4C6-C98DA3205C09}" type="datetimeFigureOut">
              <a:rPr lang="en-US" smtClean="0"/>
              <a:pPr/>
              <a:t>8/1/2011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B6F15528-21DE-4FAA-801E-634DDDAF4B2B}" type="slidenum">
              <a:rPr lang="en-US" smtClean="0"/>
              <a:pPr/>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1.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2.png" Type="http://schemas.openxmlformats.org/officeDocument/2006/relationships/image"/></Relationships>
</file>

<file path=ppt/slides/_rels/slide12.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3.png" Type="http://schemas.openxmlformats.org/officeDocument/2006/relationships/image"/></Relationships>
</file>

<file path=ppt/slides/_rels/slide13.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4.png" Type="http://schemas.openxmlformats.org/officeDocument/2006/relationships/image"/><Relationship Id="rId3" Target="../media/image15.png" Type="http://schemas.openxmlformats.org/officeDocument/2006/relationships/image"/></Relationships>
</file>

<file path=ppt/slides/_rels/slide1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6.png" Type="http://schemas.openxmlformats.org/officeDocument/2006/relationships/image"/></Relationships>
</file>

<file path=ppt/slides/_rels/slide1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7.png" Type="http://schemas.openxmlformats.org/officeDocument/2006/relationships/image"/></Relationships>
</file>

<file path=ppt/slides/_rels/slide17.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8.png" Type="http://schemas.openxmlformats.org/officeDocument/2006/relationships/image"/></Relationships>
</file>

<file path=ppt/slides/_rels/slide18.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1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9.png" Type="http://schemas.openxmlformats.org/officeDocument/2006/relationships/image"/></Relationships>
</file>

<file path=ppt/slides/_rels/slide2.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0.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1.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2.xml.rels><?xml version="1.0" encoding="UTF-8" standalone="yes"?><Relationships xmlns="http://schemas.openxmlformats.org/package/2006/relationships"><Relationship Id="rId1" Target="../slideLayouts/slideLayout7.xml" Type="http://schemas.openxmlformats.org/officeDocument/2006/relationships/slideLayout"/><Relationship Id="rId2" Target="https://www.kaggle.com/code/muhammadimran112233/a-comprehensive-notebook-on-fake-news-prediction#21.-Report:-Results" TargetMode="External" Type="http://schemas.openxmlformats.org/officeDocument/2006/relationships/hyperlink"/><Relationship Id="rId3" Target="https://www.kaggle.com/code/sanskrutikunjir/fake-news-classification" TargetMode="External" Type="http://schemas.openxmlformats.org/officeDocument/2006/relationships/hyperlink"/></Relationships>
</file>

<file path=ppt/slides/_rels/slide2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2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3.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4.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5.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1.png" Type="http://schemas.openxmlformats.org/officeDocument/2006/relationships/image"/></Relationships>
</file>

<file path=ppt/slides/_rels/slide6.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2.png" Type="http://schemas.openxmlformats.org/officeDocument/2006/relationships/image"/><Relationship Id="rId3" Target="../media/image3.png" Type="http://schemas.openxmlformats.org/officeDocument/2006/relationships/image"/><Relationship Id="rId4" Target="../media/image4.png" Type="http://schemas.openxmlformats.org/officeDocument/2006/relationships/image"/><Relationship Id="rId5" Target="../media/image5.png" Type="http://schemas.openxmlformats.org/officeDocument/2006/relationships/image"/></Relationships>
</file>

<file path=ppt/slides/_rels/slide7.xml.rels><?xml version="1.0" encoding="UTF-8" standalone="yes"?><Relationships xmlns="http://schemas.openxmlformats.org/package/2006/relationships"><Relationship Id="rId1" Target="../slideLayouts/slideLayout7.xml" Type="http://schemas.openxmlformats.org/officeDocument/2006/relationships/slideLayout"/></Relationships>
</file>

<file path=ppt/slides/_rels/slide8.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6.png" Type="http://schemas.openxmlformats.org/officeDocument/2006/relationships/image"/><Relationship Id="rId3" Target="../media/image7.png" Type="http://schemas.openxmlformats.org/officeDocument/2006/relationships/image"/><Relationship Id="rId4" Target="../media/image8.png" Type="http://schemas.openxmlformats.org/officeDocument/2006/relationships/image"/></Relationships>
</file>

<file path=ppt/slides/_rels/slide9.xml.rels><?xml version="1.0" encoding="UTF-8" standalone="yes"?><Relationships xmlns="http://schemas.openxmlformats.org/package/2006/relationships"><Relationship Id="rId1" Target="../slideLayouts/slideLayout7.xml" Type="http://schemas.openxmlformats.org/officeDocument/2006/relationships/slideLayout"/><Relationship Id="rId2" Target="../media/image9.png" Type="http://schemas.openxmlformats.org/officeDocument/2006/relationships/image"/><Relationship Id="rId3" Target="../media/image10.png" Type="http://schemas.openxmlformats.org/officeDocument/2006/relationships/image"/><Relationship Id="rId4" Target="../media/image11.png" Type="http://schemas.openxmlformats.org/officeDocument/2006/relationships/image"/></Relationships>
</file>

<file path=ppt/slides/slide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rot="2188">
            <a:off x="1785534" y="2606767"/>
            <a:ext cx="14959968" cy="0"/>
          </a:xfrm>
          <a:prstGeom prst="line">
            <a:avLst/>
          </a:prstGeom>
          <a:ln cap="rnd" w="9525">
            <a:solidFill>
              <a:srgbClr val="000000"/>
            </a:solidFill>
            <a:prstDash val="solid"/>
            <a:headEnd type="none" len="sm" w="sm"/>
            <a:tailEnd type="none" len="sm" w="sm"/>
          </a:ln>
        </p:spPr>
      </p:sp>
      <p:grpSp>
        <p:nvGrpSpPr>
          <p:cNvPr name="Group 7" id="7"/>
          <p:cNvGrpSpPr/>
          <p:nvPr/>
        </p:nvGrpSpPr>
        <p:grpSpPr>
          <a:xfrm rot="0">
            <a:off x="4762" y="9601200"/>
            <a:ext cx="18283238" cy="685800"/>
            <a:chOff x="0" y="0"/>
            <a:chExt cx="24377650" cy="914400"/>
          </a:xfrm>
        </p:grpSpPr>
        <p:sp>
          <p:nvSpPr>
            <p:cNvPr name="Freeform 8" id="8"/>
            <p:cNvSpPr/>
            <p:nvPr/>
          </p:nvSpPr>
          <p:spPr>
            <a:xfrm flipH="false" flipV="false" rot="0">
              <a:off x="0" y="0"/>
              <a:ext cx="24377650" cy="914400"/>
            </a:xfrm>
            <a:custGeom>
              <a:avLst/>
              <a:gdLst/>
              <a:ahLst/>
              <a:cxnLst/>
              <a:rect r="r" b="b" t="t" l="l"/>
              <a:pathLst>
                <a:path h="914400" w="24377650">
                  <a:moveTo>
                    <a:pt x="0" y="0"/>
                  </a:moveTo>
                  <a:lnTo>
                    <a:pt x="24377650" y="0"/>
                  </a:lnTo>
                  <a:lnTo>
                    <a:pt x="24377650" y="914400"/>
                  </a:lnTo>
                  <a:lnTo>
                    <a:pt x="0" y="914400"/>
                  </a:lnTo>
                  <a:close/>
                </a:path>
              </a:pathLst>
            </a:custGeom>
            <a:solidFill>
              <a:srgbClr val="BD582C"/>
            </a:solidFill>
          </p:spPr>
        </p:sp>
      </p:grpSp>
      <p:grpSp>
        <p:nvGrpSpPr>
          <p:cNvPr name="Group 9" id="9"/>
          <p:cNvGrpSpPr/>
          <p:nvPr/>
        </p:nvGrpSpPr>
        <p:grpSpPr>
          <a:xfrm rot="0">
            <a:off x="22" y="9501474"/>
            <a:ext cx="18283238" cy="96012"/>
            <a:chOff x="0" y="0"/>
            <a:chExt cx="24377650" cy="128016"/>
          </a:xfrm>
        </p:grpSpPr>
        <p:sp>
          <p:nvSpPr>
            <p:cNvPr name="Freeform 10" id="10"/>
            <p:cNvSpPr/>
            <p:nvPr/>
          </p:nvSpPr>
          <p:spPr>
            <a:xfrm flipH="false" flipV="false" rot="0">
              <a:off x="0" y="0"/>
              <a:ext cx="24377650" cy="128016"/>
            </a:xfrm>
            <a:custGeom>
              <a:avLst/>
              <a:gdLst/>
              <a:ahLst/>
              <a:cxnLst/>
              <a:rect r="r" b="b" t="t" l="l"/>
              <a:pathLst>
                <a:path h="128016" w="24377650">
                  <a:moveTo>
                    <a:pt x="0" y="0"/>
                  </a:moveTo>
                  <a:lnTo>
                    <a:pt x="24377650" y="0"/>
                  </a:lnTo>
                  <a:lnTo>
                    <a:pt x="24377650" y="128016"/>
                  </a:lnTo>
                  <a:lnTo>
                    <a:pt x="0" y="128016"/>
                  </a:lnTo>
                  <a:close/>
                </a:path>
              </a:pathLst>
            </a:custGeom>
            <a:solidFill>
              <a:srgbClr val="E48312"/>
            </a:solidFill>
          </p:spPr>
        </p:sp>
      </p:grpSp>
      <p:sp>
        <p:nvSpPr>
          <p:cNvPr name="AutoShape 11" id="11"/>
          <p:cNvSpPr/>
          <p:nvPr/>
        </p:nvSpPr>
        <p:spPr>
          <a:xfrm rot="2209">
            <a:off x="1806723" y="6515100"/>
            <a:ext cx="14822808" cy="0"/>
          </a:xfrm>
          <a:prstGeom prst="line">
            <a:avLst/>
          </a:prstGeom>
          <a:ln cap="rnd" w="9525">
            <a:solidFill>
              <a:srgbClr val="000000"/>
            </a:solidFill>
            <a:prstDash val="solid"/>
            <a:headEnd type="none" len="sm" w="sm"/>
            <a:tailEnd type="none" len="sm" w="sm"/>
          </a:ln>
        </p:spPr>
      </p:sp>
      <p:sp>
        <p:nvSpPr>
          <p:cNvPr name="TextBox 12" id="12"/>
          <p:cNvSpPr txBox="true"/>
          <p:nvPr/>
        </p:nvSpPr>
        <p:spPr>
          <a:xfrm rot="0">
            <a:off x="1396672" y="1192305"/>
            <a:ext cx="14904720" cy="1019175"/>
          </a:xfrm>
          <a:prstGeom prst="rect">
            <a:avLst/>
          </a:prstGeom>
        </p:spPr>
        <p:txBody>
          <a:bodyPr anchor="t" rtlCol="false" tIns="0" lIns="0" bIns="0" rIns="0">
            <a:spAutoFit/>
          </a:bodyPr>
          <a:lstStyle/>
          <a:p>
            <a:pPr algn="ctr">
              <a:lnSpc>
                <a:spcPts val="7650"/>
              </a:lnSpc>
            </a:pPr>
            <a:r>
              <a:rPr lang="en-US" b="true" sz="7500" spc="-120">
                <a:solidFill>
                  <a:srgbClr val="4A5242"/>
                </a:solidFill>
                <a:latin typeface="TT Rounds Condensed Bold"/>
                <a:ea typeface="TT Rounds Condensed Bold"/>
                <a:cs typeface="TT Rounds Condensed Bold"/>
                <a:sym typeface="TT Rounds Condensed Bold"/>
              </a:rPr>
              <a:t>Fake news detection system </a:t>
            </a:r>
          </a:p>
        </p:txBody>
      </p:sp>
      <p:sp>
        <p:nvSpPr>
          <p:cNvPr name="TextBox 13" id="13"/>
          <p:cNvSpPr txBox="true"/>
          <p:nvPr/>
        </p:nvSpPr>
        <p:spPr>
          <a:xfrm rot="0">
            <a:off x="1966503" y="3552046"/>
            <a:ext cx="13765059" cy="1636776"/>
          </a:xfrm>
          <a:prstGeom prst="rect">
            <a:avLst/>
          </a:prstGeom>
        </p:spPr>
        <p:txBody>
          <a:bodyPr anchor="t" rtlCol="false" tIns="0" lIns="0" bIns="0" rIns="0">
            <a:spAutoFit/>
          </a:bodyPr>
          <a:lstStyle/>
          <a:p>
            <a:pPr algn="ctr">
              <a:lnSpc>
                <a:spcPts val="2592"/>
              </a:lnSpc>
            </a:pPr>
            <a:r>
              <a:rPr lang="en-US" b="true" sz="2400" spc="321">
                <a:solidFill>
                  <a:srgbClr val="637052"/>
                </a:solidFill>
                <a:latin typeface="TT Rounds Condensed Bold"/>
                <a:ea typeface="TT Rounds Condensed Bold"/>
                <a:cs typeface="TT Rounds Condensed Bold"/>
                <a:sym typeface="TT Rounds Condensed Bold"/>
              </a:rPr>
              <a:t>UNDER THE ESTEEMED GUIDANCE OF</a:t>
            </a:r>
          </a:p>
          <a:p>
            <a:pPr algn="ctr">
              <a:lnSpc>
                <a:spcPts val="2592"/>
              </a:lnSpc>
            </a:pPr>
            <a:r>
              <a:rPr lang="en-US" b="true" sz="2400" spc="321">
                <a:solidFill>
                  <a:srgbClr val="637052"/>
                </a:solidFill>
                <a:latin typeface="TT Rounds Condensed Bold"/>
                <a:ea typeface="TT Rounds Condensed Bold"/>
                <a:cs typeface="TT Rounds Condensed Bold"/>
                <a:sym typeface="TT Rounds Condensed Bold"/>
              </a:rPr>
              <a:t>Dr. P. CHANDRASEKHAR REDDY</a:t>
            </a:r>
          </a:p>
          <a:p>
            <a:pPr algn="ctr">
              <a:lnSpc>
                <a:spcPts val="2592"/>
              </a:lnSpc>
            </a:pPr>
            <a:r>
              <a:rPr lang="en-US" b="true" sz="2400" spc="321">
                <a:solidFill>
                  <a:srgbClr val="637052"/>
                </a:solidFill>
                <a:latin typeface="TT Rounds Condensed Bold"/>
                <a:ea typeface="TT Rounds Condensed Bold"/>
                <a:cs typeface="TT Rounds Condensed Bold"/>
                <a:sym typeface="TT Rounds Condensed Bold"/>
              </a:rPr>
              <a:t>PROFESSOR</a:t>
            </a:r>
          </a:p>
          <a:p>
            <a:pPr algn="ctr">
              <a:lnSpc>
                <a:spcPts val="2592"/>
              </a:lnSpc>
            </a:pPr>
            <a:r>
              <a:rPr lang="en-US" b="true" sz="2400" spc="321">
                <a:solidFill>
                  <a:srgbClr val="637052"/>
                </a:solidFill>
                <a:latin typeface="TT Rounds Condensed Bold"/>
                <a:ea typeface="TT Rounds Condensed Bold"/>
                <a:cs typeface="TT Rounds Condensed Bold"/>
                <a:sym typeface="TT Rounds Condensed Bold"/>
              </a:rPr>
              <a:t>ECE DEPARTMENT, JNTUH</a:t>
            </a:r>
          </a:p>
          <a:p>
            <a:pPr algn="ctr">
              <a:lnSpc>
                <a:spcPts val="2592"/>
              </a:lnSpc>
            </a:pPr>
          </a:p>
        </p:txBody>
      </p:sp>
      <p:sp>
        <p:nvSpPr>
          <p:cNvPr name="TextBox 14" id="14"/>
          <p:cNvSpPr txBox="true"/>
          <p:nvPr/>
        </p:nvSpPr>
        <p:spPr>
          <a:xfrm rot="0">
            <a:off x="1028700" y="6658528"/>
            <a:ext cx="14553662" cy="876300"/>
          </a:xfrm>
          <a:prstGeom prst="rect">
            <a:avLst/>
          </a:prstGeom>
        </p:spPr>
        <p:txBody>
          <a:bodyPr anchor="t" rtlCol="false" tIns="0" lIns="0" bIns="0" rIns="0">
            <a:spAutoFit/>
          </a:bodyPr>
          <a:lstStyle/>
          <a:p>
            <a:pPr algn="ctr">
              <a:lnSpc>
                <a:spcPts val="3240"/>
              </a:lnSpc>
            </a:pPr>
          </a:p>
          <a:p>
            <a:pPr algn="ctr">
              <a:lnSpc>
                <a:spcPts val="3600"/>
              </a:lnSpc>
            </a:pPr>
            <a:r>
              <a:rPr lang="en-US" b="true" sz="3000" spc="21">
                <a:solidFill>
                  <a:srgbClr val="6F7B63"/>
                </a:solidFill>
                <a:latin typeface="TT Phobos Bold"/>
                <a:ea typeface="TT Phobos Bold"/>
                <a:cs typeface="TT Phobos Bold"/>
                <a:sym typeface="TT Phobos Bold"/>
              </a:rPr>
              <a:t>                                                                                       Presented by:</a:t>
            </a:r>
          </a:p>
        </p:txBody>
      </p:sp>
      <p:sp>
        <p:nvSpPr>
          <p:cNvPr name="TextBox 15" id="15"/>
          <p:cNvSpPr txBox="true"/>
          <p:nvPr/>
        </p:nvSpPr>
        <p:spPr>
          <a:xfrm rot="0">
            <a:off x="12564852" y="7944128"/>
            <a:ext cx="5162118" cy="1167095"/>
          </a:xfrm>
          <a:prstGeom prst="rect">
            <a:avLst/>
          </a:prstGeom>
        </p:spPr>
        <p:txBody>
          <a:bodyPr anchor="t" rtlCol="false" tIns="0" lIns="0" bIns="0" rIns="0">
            <a:spAutoFit/>
          </a:bodyPr>
          <a:lstStyle/>
          <a:p>
            <a:pPr algn="l">
              <a:lnSpc>
                <a:spcPts val="3015"/>
              </a:lnSpc>
            </a:pPr>
            <a:r>
              <a:rPr lang="en-US" sz="2792" spc="25">
                <a:solidFill>
                  <a:srgbClr val="404040"/>
                </a:solidFill>
                <a:latin typeface="TT Rounds Condensed"/>
                <a:ea typeface="TT Rounds Condensed"/>
                <a:cs typeface="TT Rounds Condensed"/>
                <a:sym typeface="TT Rounds Condensed"/>
              </a:rPr>
              <a:t>G. SAKETH                  (21011P0410)</a:t>
            </a:r>
          </a:p>
          <a:p>
            <a:pPr algn="l">
              <a:lnSpc>
                <a:spcPts val="3015"/>
              </a:lnSpc>
            </a:pPr>
            <a:r>
              <a:rPr lang="en-US" sz="2792" spc="25">
                <a:solidFill>
                  <a:srgbClr val="404040"/>
                </a:solidFill>
                <a:latin typeface="TT Rounds Condensed"/>
                <a:ea typeface="TT Rounds Condensed"/>
                <a:cs typeface="TT Rounds Condensed"/>
                <a:sym typeface="TT Rounds Condensed"/>
              </a:rPr>
              <a:t> </a:t>
            </a:r>
          </a:p>
          <a:p>
            <a:pPr algn="l">
              <a:lnSpc>
                <a:spcPts val="3015"/>
              </a:lnSpc>
            </a:pPr>
            <a:r>
              <a:rPr lang="en-US" sz="2792" spc="26">
                <a:solidFill>
                  <a:srgbClr val="404040"/>
                </a:solidFill>
                <a:latin typeface="TT Rounds Condensed"/>
                <a:ea typeface="TT Rounds Condensed"/>
                <a:cs typeface="TT Rounds Condensed"/>
                <a:sym typeface="TT Rounds Condensed"/>
              </a:rPr>
              <a:t>P. VENKAT SAI          (21011P0423)</a:t>
            </a:r>
          </a:p>
        </p:txBody>
      </p:sp>
    </p:spTree>
  </p:cSld>
  <p:clrMapOvr>
    <a:masterClrMapping/>
  </p:clrMapOvr>
</p:sld>
</file>

<file path=ppt/slides/slide1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rot="2188">
            <a:off x="1785534" y="2606767"/>
            <a:ext cx="14959968" cy="0"/>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1275048" y="1123950"/>
            <a:ext cx="15214580" cy="993267"/>
          </a:xfrm>
          <a:prstGeom prst="rect">
            <a:avLst/>
          </a:prstGeom>
        </p:spPr>
        <p:txBody>
          <a:bodyPr anchor="t" rtlCol="false" tIns="0" lIns="0" bIns="0" rIns="0">
            <a:spAutoFit/>
          </a:bodyPr>
          <a:lstStyle/>
          <a:p>
            <a:pPr algn="l">
              <a:lnSpc>
                <a:spcPts val="7344"/>
              </a:lnSpc>
            </a:pPr>
            <a:r>
              <a:rPr lang="en-US" sz="7200" spc="-74">
                <a:solidFill>
                  <a:srgbClr val="404040"/>
                </a:solidFill>
                <a:latin typeface="Arimo"/>
                <a:ea typeface="Arimo"/>
                <a:cs typeface="Arimo"/>
                <a:sym typeface="Arimo"/>
              </a:rPr>
              <a:t>Feature Selection and Text Cleaning</a:t>
            </a:r>
          </a:p>
        </p:txBody>
      </p:sp>
      <p:sp>
        <p:nvSpPr>
          <p:cNvPr name="TextBox 8" id="8"/>
          <p:cNvSpPr txBox="true"/>
          <p:nvPr/>
        </p:nvSpPr>
        <p:spPr>
          <a:xfrm rot="0">
            <a:off x="1019175" y="5788913"/>
            <a:ext cx="15726326" cy="2906954"/>
          </a:xfrm>
          <a:prstGeom prst="rect">
            <a:avLst/>
          </a:prstGeom>
        </p:spPr>
        <p:txBody>
          <a:bodyPr anchor="t" rtlCol="false" tIns="0" lIns="0" bIns="0" rIns="0">
            <a:spAutoFit/>
          </a:bodyPr>
          <a:lstStyle/>
          <a:p>
            <a:pPr algn="l">
              <a:lnSpc>
                <a:spcPts val="3855"/>
              </a:lnSpc>
            </a:pPr>
          </a:p>
          <a:p>
            <a:pPr algn="l" marL="538400" indent="-269200" lvl="1">
              <a:lnSpc>
                <a:spcPts val="3855"/>
              </a:lnSpc>
              <a:buFont typeface="Arial"/>
              <a:buChar char="•"/>
            </a:pPr>
            <a:r>
              <a:rPr lang="en-US" sz="2974" spc="26">
                <a:solidFill>
                  <a:srgbClr val="404040"/>
                </a:solidFill>
                <a:latin typeface="TT Rounds Condensed"/>
                <a:ea typeface="TT Rounds Condensed"/>
                <a:cs typeface="TT Rounds Condensed"/>
                <a:sym typeface="TT Rounds Condensed"/>
              </a:rPr>
              <a:t>Text Cleaning:</a:t>
            </a:r>
          </a:p>
          <a:p>
            <a:pPr algn="l">
              <a:lnSpc>
                <a:spcPts val="3855"/>
              </a:lnSpc>
            </a:pPr>
            <a:r>
              <a:rPr lang="en-US" sz="2974" spc="26">
                <a:solidFill>
                  <a:srgbClr val="404040"/>
                </a:solidFill>
                <a:latin typeface="TT Rounds Condensed"/>
                <a:ea typeface="TT Rounds Condensed"/>
                <a:cs typeface="TT Rounds Condensed"/>
                <a:sym typeface="TT Rounds Condensed"/>
              </a:rPr>
              <a:t>A custom function, text_cleaning, is applied to the "text" column.</a:t>
            </a:r>
          </a:p>
          <a:p>
            <a:pPr algn="l">
              <a:lnSpc>
                <a:spcPts val="3855"/>
              </a:lnSpc>
            </a:pPr>
            <a:r>
              <a:rPr lang="en-US" sz="2974" spc="27">
                <a:solidFill>
                  <a:srgbClr val="404040"/>
                </a:solidFill>
                <a:latin typeface="TT Rounds Condensed"/>
                <a:ea typeface="TT Rounds Condensed"/>
                <a:cs typeface="TT Rounds Condensed"/>
                <a:sym typeface="TT Rounds Condensed"/>
              </a:rPr>
              <a:t>The function removes all non-alphanumeric characters (such as punctuation) from the text, leaving only letters and numbers, which is a common preprocessing step in text-based machine learning tasks.</a:t>
            </a:r>
          </a:p>
        </p:txBody>
      </p:sp>
      <p:sp>
        <p:nvSpPr>
          <p:cNvPr name="TextBox 9" id="9"/>
          <p:cNvSpPr txBox="true"/>
          <p:nvPr/>
        </p:nvSpPr>
        <p:spPr>
          <a:xfrm rot="0">
            <a:off x="1028700" y="2910534"/>
            <a:ext cx="16606970" cy="2906954"/>
          </a:xfrm>
          <a:prstGeom prst="rect">
            <a:avLst/>
          </a:prstGeom>
        </p:spPr>
        <p:txBody>
          <a:bodyPr anchor="t" rtlCol="false" tIns="0" lIns="0" bIns="0" rIns="0">
            <a:spAutoFit/>
          </a:bodyPr>
          <a:lstStyle/>
          <a:p>
            <a:pPr algn="l">
              <a:lnSpc>
                <a:spcPts val="3855"/>
              </a:lnSpc>
            </a:pPr>
          </a:p>
          <a:p>
            <a:pPr algn="l" marL="538400" indent="-269200" lvl="1">
              <a:lnSpc>
                <a:spcPts val="3855"/>
              </a:lnSpc>
              <a:buFont typeface="Arial"/>
              <a:buChar char="•"/>
            </a:pPr>
            <a:r>
              <a:rPr lang="en-US" sz="2974" spc="26">
                <a:solidFill>
                  <a:srgbClr val="404040"/>
                </a:solidFill>
                <a:latin typeface="TT Rounds Condensed"/>
                <a:ea typeface="TT Rounds Condensed"/>
                <a:cs typeface="TT Rounds Condensed"/>
                <a:sym typeface="TT Rounds Condensed"/>
              </a:rPr>
              <a:t>Data Filtering:</a:t>
            </a:r>
          </a:p>
          <a:p>
            <a:pPr algn="l">
              <a:lnSpc>
                <a:spcPts val="3855"/>
              </a:lnSpc>
            </a:pPr>
            <a:r>
              <a:rPr lang="en-US" sz="2974" spc="26">
                <a:solidFill>
                  <a:srgbClr val="404040"/>
                </a:solidFill>
                <a:latin typeface="TT Rounds Condensed"/>
                <a:ea typeface="TT Rounds Condensed"/>
                <a:cs typeface="TT Rounds Condensed"/>
                <a:sym typeface="TT Rounds Condensed"/>
              </a:rPr>
              <a:t>       </a:t>
            </a:r>
            <a:r>
              <a:rPr lang="en-US" sz="2974" spc="26">
                <a:solidFill>
                  <a:srgbClr val="404040"/>
                </a:solidFill>
                <a:latin typeface="TT Rounds Condensed"/>
                <a:ea typeface="TT Rounds Condensed"/>
                <a:cs typeface="TT Rounds Condensed"/>
                <a:sym typeface="TT Rounds Condensed"/>
              </a:rPr>
              <a:t>Removing Irrelevant Columns:</a:t>
            </a:r>
          </a:p>
          <a:p>
            <a:pPr algn="l">
              <a:lnSpc>
                <a:spcPts val="3855"/>
              </a:lnSpc>
            </a:pPr>
            <a:r>
              <a:rPr lang="en-US" sz="2974" spc="26">
                <a:solidFill>
                  <a:srgbClr val="404040"/>
                </a:solidFill>
                <a:latin typeface="TT Rounds Condensed"/>
                <a:ea typeface="TT Rounds Condensed"/>
                <a:cs typeface="TT Rounds Condensed"/>
                <a:sym typeface="TT Rounds Condensed"/>
              </a:rPr>
              <a:t> The "Category", "headline", and "Date" columns are dropped from the dataset to focus on the most relevant features for model training.</a:t>
            </a:r>
          </a:p>
          <a:p>
            <a:pPr algn="l">
              <a:lnSpc>
                <a:spcPts val="3855"/>
              </a:lnSpc>
            </a:pPr>
            <a:r>
              <a:rPr lang="en-US" sz="2974" spc="27">
                <a:solidFill>
                  <a:srgbClr val="404040"/>
                </a:solidFill>
                <a:latin typeface="TT Rounds Condensed"/>
                <a:ea typeface="TT Rounds Condensed"/>
                <a:cs typeface="TT Rounds Condensed"/>
                <a:sym typeface="TT Rounds Condensed"/>
              </a:rPr>
              <a:t>This step helps in simplifying the dataset and ensuring the model uses only the necessary data.</a:t>
            </a:r>
          </a:p>
        </p:txBody>
      </p:sp>
    </p:spTree>
  </p:cSld>
  <p:clrMapOvr>
    <a:masterClrMapping/>
  </p:clrMapOvr>
</p:sld>
</file>

<file path=ppt/slides/slide11.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a:off x="1028703" y="2421030"/>
            <a:ext cx="14959965" cy="9525"/>
          </a:xfrm>
          <a:prstGeom prst="line">
            <a:avLst/>
          </a:prstGeom>
          <a:ln cap="rnd" w="9525">
            <a:solidFill>
              <a:srgbClr val="000000"/>
            </a:solidFill>
            <a:prstDash val="solid"/>
            <a:headEnd type="none" len="sm" w="sm"/>
            <a:tailEnd type="none" len="sm" w="sm"/>
          </a:ln>
        </p:spPr>
      </p:sp>
      <p:sp>
        <p:nvSpPr>
          <p:cNvPr name="Freeform 7" id="7"/>
          <p:cNvSpPr/>
          <p:nvPr/>
        </p:nvSpPr>
        <p:spPr>
          <a:xfrm flipH="false" flipV="false" rot="0">
            <a:off x="10526393" y="2616292"/>
            <a:ext cx="6732907" cy="3482281"/>
          </a:xfrm>
          <a:custGeom>
            <a:avLst/>
            <a:gdLst/>
            <a:ahLst/>
            <a:cxnLst/>
            <a:rect r="r" b="b" t="t" l="l"/>
            <a:pathLst>
              <a:path h="3482281" w="6732907">
                <a:moveTo>
                  <a:pt x="0" y="0"/>
                </a:moveTo>
                <a:lnTo>
                  <a:pt x="6732907" y="0"/>
                </a:lnTo>
                <a:lnTo>
                  <a:pt x="6732907" y="3482281"/>
                </a:lnTo>
                <a:lnTo>
                  <a:pt x="0" y="3482281"/>
                </a:lnTo>
                <a:lnTo>
                  <a:pt x="0" y="0"/>
                </a:lnTo>
                <a:close/>
              </a:path>
            </a:pathLst>
          </a:custGeom>
          <a:blipFill>
            <a:blip r:embed="rId2"/>
            <a:stretch>
              <a:fillRect l="0" t="0" r="0" b="0"/>
            </a:stretch>
          </a:blipFill>
        </p:spPr>
      </p:sp>
      <p:sp>
        <p:nvSpPr>
          <p:cNvPr name="TextBox 8" id="8"/>
          <p:cNvSpPr txBox="true"/>
          <p:nvPr/>
        </p:nvSpPr>
        <p:spPr>
          <a:xfrm rot="0">
            <a:off x="1028700" y="-1127223"/>
            <a:ext cx="15609570" cy="3443478"/>
          </a:xfrm>
          <a:prstGeom prst="rect">
            <a:avLst/>
          </a:prstGeom>
        </p:spPr>
        <p:txBody>
          <a:bodyPr anchor="t" rtlCol="false" tIns="0" lIns="0" bIns="0" rIns="0">
            <a:spAutoFit/>
          </a:bodyPr>
          <a:lstStyle/>
          <a:p>
            <a:pPr algn="l">
              <a:lnSpc>
                <a:spcPts val="2448"/>
              </a:lnSpc>
            </a:pPr>
          </a:p>
          <a:p>
            <a:pPr algn="l">
              <a:lnSpc>
                <a:spcPts val="2448"/>
              </a:lnSpc>
            </a:pPr>
          </a:p>
          <a:p>
            <a:pPr algn="l">
              <a:lnSpc>
                <a:spcPts val="2448"/>
              </a:lnSpc>
            </a:pPr>
          </a:p>
          <a:p>
            <a:pPr algn="l">
              <a:lnSpc>
                <a:spcPts val="2448"/>
              </a:lnSpc>
            </a:pPr>
          </a:p>
          <a:p>
            <a:pPr algn="l">
              <a:lnSpc>
                <a:spcPts val="2448"/>
              </a:lnSpc>
            </a:pPr>
          </a:p>
          <a:p>
            <a:pPr algn="l">
              <a:lnSpc>
                <a:spcPts val="2448"/>
              </a:lnSpc>
            </a:pPr>
          </a:p>
          <a:p>
            <a:pPr algn="l">
              <a:lnSpc>
                <a:spcPts val="2448"/>
              </a:lnSpc>
            </a:pPr>
          </a:p>
          <a:p>
            <a:pPr algn="l">
              <a:lnSpc>
                <a:spcPts val="2448"/>
              </a:lnSpc>
            </a:pPr>
          </a:p>
          <a:p>
            <a:pPr algn="l">
              <a:lnSpc>
                <a:spcPts val="7344"/>
              </a:lnSpc>
            </a:pPr>
            <a:r>
              <a:rPr lang="en-US" sz="7200" spc="-118">
                <a:solidFill>
                  <a:srgbClr val="000000"/>
                </a:solidFill>
                <a:latin typeface="TT Rounds Condensed"/>
                <a:ea typeface="TT Rounds Condensed"/>
                <a:cs typeface="TT Rounds Condensed"/>
                <a:sym typeface="TT Rounds Condensed"/>
              </a:rPr>
              <a:t> BERT MODEL</a:t>
            </a:r>
          </a:p>
        </p:txBody>
      </p:sp>
      <p:sp>
        <p:nvSpPr>
          <p:cNvPr name="TextBox 9" id="9"/>
          <p:cNvSpPr txBox="true"/>
          <p:nvPr/>
        </p:nvSpPr>
        <p:spPr>
          <a:xfrm rot="0">
            <a:off x="1348740" y="3163629"/>
            <a:ext cx="9075420" cy="2876550"/>
          </a:xfrm>
          <a:prstGeom prst="rect">
            <a:avLst/>
          </a:prstGeom>
        </p:spPr>
        <p:txBody>
          <a:bodyPr anchor="t" rtlCol="false" tIns="0" lIns="0" bIns="0" rIns="0">
            <a:spAutoFit/>
          </a:bodyPr>
          <a:lstStyle/>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BERT (Bidirectional Encoder Representations from Transformers) is a pre-trained transformer-based model designed for natural language understanding tasks.</a:t>
            </a:r>
          </a:p>
          <a:p>
            <a:pPr algn="l" marL="488632" indent="-244316" lvl="1">
              <a:lnSpc>
                <a:spcPts val="3240"/>
              </a:lnSpc>
              <a:buFont typeface="Arial"/>
              <a:buChar char="•"/>
            </a:pPr>
            <a:r>
              <a:rPr lang="en-US" sz="2700" spc="24">
                <a:solidFill>
                  <a:srgbClr val="000000"/>
                </a:solidFill>
                <a:latin typeface="TT Rounds Condensed"/>
                <a:ea typeface="TT Rounds Condensed"/>
                <a:cs typeface="TT Rounds Condensed"/>
                <a:sym typeface="TT Rounds Condensed"/>
              </a:rPr>
              <a:t>It captures contextual relationships between words in a sentence by considering both left and right context (bidirectional).</a:t>
            </a:r>
          </a:p>
          <a:p>
            <a:pPr algn="l">
              <a:lnSpc>
                <a:spcPts val="3240"/>
              </a:lnSpc>
            </a:pPr>
          </a:p>
        </p:txBody>
      </p:sp>
      <p:sp>
        <p:nvSpPr>
          <p:cNvPr name="TextBox 10" id="10"/>
          <p:cNvSpPr txBox="true"/>
          <p:nvPr/>
        </p:nvSpPr>
        <p:spPr>
          <a:xfrm rot="0">
            <a:off x="845445" y="6583104"/>
            <a:ext cx="8298555" cy="1647825"/>
          </a:xfrm>
          <a:prstGeom prst="rect">
            <a:avLst/>
          </a:prstGeom>
        </p:spPr>
        <p:txBody>
          <a:bodyPr anchor="t" rtlCol="false" tIns="0" lIns="0" bIns="0" rIns="0">
            <a:spAutoFit/>
          </a:bodyPr>
          <a:lstStyle/>
          <a:p>
            <a:pPr algn="l">
              <a:lnSpc>
                <a:spcPts val="3240"/>
              </a:lnSpc>
            </a:pPr>
            <a:r>
              <a:rPr lang="en-US" sz="2700" spc="24">
                <a:solidFill>
                  <a:srgbClr val="000000"/>
                </a:solidFill>
                <a:latin typeface="TT Rounds Condensed"/>
                <a:ea typeface="TT Rounds Condensed"/>
                <a:cs typeface="TT Rounds Condensed"/>
                <a:sym typeface="TT Rounds Condensed"/>
              </a:rPr>
              <a:t>Using Pre-trained BERT:</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Model Type: BERT ('bert-base-cased'), a pre-trained transformer model known for its strong performance on NLP tasks.</a:t>
            </a:r>
          </a:p>
        </p:txBody>
      </p:sp>
      <p:sp>
        <p:nvSpPr>
          <p:cNvPr name="TextBox 11" id="11"/>
          <p:cNvSpPr txBox="true"/>
          <p:nvPr/>
        </p:nvSpPr>
        <p:spPr>
          <a:xfrm rot="0">
            <a:off x="9144002" y="6030654"/>
            <a:ext cx="8739894" cy="3286125"/>
          </a:xfrm>
          <a:prstGeom prst="rect">
            <a:avLst/>
          </a:prstGeom>
        </p:spPr>
        <p:txBody>
          <a:bodyPr anchor="t" rtlCol="false" tIns="0" lIns="0" bIns="0" rIns="0">
            <a:spAutoFit/>
          </a:bodyPr>
          <a:lstStyle/>
          <a:p>
            <a:pPr algn="l">
              <a:lnSpc>
                <a:spcPts val="3240"/>
              </a:lnSpc>
            </a:pPr>
            <a:r>
              <a:rPr lang="en-US" sz="2700" spc="24">
                <a:solidFill>
                  <a:srgbClr val="000000"/>
                </a:solidFill>
                <a:latin typeface="TT Rounds Condensed"/>
                <a:ea typeface="TT Rounds Condensed"/>
                <a:cs typeface="TT Rounds Condensed"/>
                <a:sym typeface="TT Rounds Condensed"/>
              </a:rPr>
              <a:t>Model Configuration:</a:t>
            </a:r>
          </a:p>
          <a:p>
            <a:pPr algn="l" marL="488632" indent="-244316" lvl="1">
              <a:lnSpc>
                <a:spcPts val="3240"/>
              </a:lnSpc>
              <a:buFont typeface="Arial"/>
              <a:buChar char="•"/>
            </a:pPr>
            <a:r>
              <a:rPr lang="en-US" sz="2700" spc="24">
                <a:solidFill>
                  <a:srgbClr val="000000"/>
                </a:solidFill>
                <a:latin typeface="TT Rounds Condensed"/>
                <a:ea typeface="TT Rounds Condensed"/>
                <a:cs typeface="TT Rounds Condensed"/>
                <a:sym typeface="TT Rounds Condensed"/>
              </a:rPr>
              <a:t>Model Class: ClassificationModel from the simpletransformers library, which simplifies using transformers for classification tasks.</a:t>
            </a:r>
          </a:p>
          <a:p>
            <a:pPr algn="l" marL="488632" indent="-244316" lvl="1">
              <a:lnSpc>
                <a:spcPts val="3240"/>
              </a:lnSpc>
              <a:buFont typeface="Arial"/>
              <a:buChar char="•"/>
            </a:pPr>
            <a:r>
              <a:rPr lang="en-US" sz="2700" spc="25">
                <a:solidFill>
                  <a:srgbClr val="000000"/>
                </a:solidFill>
                <a:latin typeface="TT Rounds Condensed"/>
                <a:ea typeface="TT Rounds Condensed"/>
                <a:cs typeface="TT Rounds Condensed"/>
                <a:sym typeface="TT Rounds Condensed"/>
              </a:rPr>
              <a:t>Pre-trained Model: bert-base-cased, a variant of BERT that is case-sensitive and generally performs better for tasks that require distinguishing between different letter cases.</a:t>
            </a:r>
          </a:p>
        </p:txBody>
      </p:sp>
    </p:spTree>
  </p:cSld>
  <p:clrMapOvr>
    <a:masterClrMapping/>
  </p:clrMapOvr>
</p:sld>
</file>

<file path=ppt/slides/slide1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rot="2188">
            <a:off x="1785534" y="2606767"/>
            <a:ext cx="14959968" cy="0"/>
          </a:xfrm>
          <a:prstGeom prst="line">
            <a:avLst/>
          </a:prstGeom>
          <a:ln cap="rnd" w="9525">
            <a:solidFill>
              <a:srgbClr val="000000"/>
            </a:solidFill>
            <a:prstDash val="solid"/>
            <a:headEnd type="none" len="sm" w="sm"/>
            <a:tailEnd type="none" len="sm" w="sm"/>
          </a:ln>
        </p:spPr>
      </p:sp>
      <p:sp>
        <p:nvSpPr>
          <p:cNvPr name="Freeform 7" id="7"/>
          <p:cNvSpPr/>
          <p:nvPr/>
        </p:nvSpPr>
        <p:spPr>
          <a:xfrm flipH="false" flipV="false" rot="0">
            <a:off x="2820712" y="2863120"/>
            <a:ext cx="11231703" cy="6395180"/>
          </a:xfrm>
          <a:custGeom>
            <a:avLst/>
            <a:gdLst/>
            <a:ahLst/>
            <a:cxnLst/>
            <a:rect r="r" b="b" t="t" l="l"/>
            <a:pathLst>
              <a:path h="6395180" w="11231703">
                <a:moveTo>
                  <a:pt x="0" y="0"/>
                </a:moveTo>
                <a:lnTo>
                  <a:pt x="11231703" y="0"/>
                </a:lnTo>
                <a:lnTo>
                  <a:pt x="11231703" y="6395180"/>
                </a:lnTo>
                <a:lnTo>
                  <a:pt x="0" y="6395180"/>
                </a:lnTo>
                <a:lnTo>
                  <a:pt x="0" y="0"/>
                </a:lnTo>
                <a:close/>
              </a:path>
            </a:pathLst>
          </a:custGeom>
          <a:blipFill>
            <a:blip r:embed="rId2"/>
            <a:stretch>
              <a:fillRect l="-13184" t="0" r="-22509" b="0"/>
            </a:stretch>
          </a:blipFill>
        </p:spPr>
      </p:sp>
      <p:sp>
        <p:nvSpPr>
          <p:cNvPr name="TextBox 8" id="8"/>
          <p:cNvSpPr txBox="true"/>
          <p:nvPr/>
        </p:nvSpPr>
        <p:spPr>
          <a:xfrm rot="0">
            <a:off x="1691641" y="1414429"/>
            <a:ext cx="14904720" cy="1960870"/>
          </a:xfrm>
          <a:prstGeom prst="rect">
            <a:avLst/>
          </a:prstGeom>
        </p:spPr>
        <p:txBody>
          <a:bodyPr anchor="t" rtlCol="false" tIns="0" lIns="0" bIns="0" rIns="0">
            <a:spAutoFit/>
          </a:bodyPr>
          <a:lstStyle/>
          <a:p>
            <a:pPr algn="l">
              <a:lnSpc>
                <a:spcPts val="7344"/>
              </a:lnSpc>
            </a:pPr>
            <a:r>
              <a:rPr lang="en-US" sz="7200" spc="-118">
                <a:solidFill>
                  <a:srgbClr val="404040"/>
                </a:solidFill>
                <a:latin typeface="TT Rounds Condensed"/>
                <a:ea typeface="TT Rounds Condensed"/>
                <a:cs typeface="TT Rounds Condensed"/>
                <a:sym typeface="TT Rounds Condensed"/>
              </a:rPr>
              <a:t>BERT Architechture</a:t>
            </a:r>
          </a:p>
        </p:txBody>
      </p:sp>
    </p:spTree>
  </p:cSld>
  <p:clrMapOvr>
    <a:masterClrMapping/>
  </p:clrMapOvr>
</p:sld>
</file>

<file path=ppt/slides/slide13.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rot="2188">
            <a:off x="1785534" y="2606767"/>
            <a:ext cx="14959968" cy="0"/>
          </a:xfrm>
          <a:prstGeom prst="line">
            <a:avLst/>
          </a:prstGeom>
          <a:ln cap="rnd" w="9525">
            <a:solidFill>
              <a:srgbClr val="000000"/>
            </a:solidFill>
            <a:prstDash val="solid"/>
            <a:headEnd type="none" len="sm" w="sm"/>
            <a:tailEnd type="none" len="sm" w="sm"/>
          </a:ln>
        </p:spPr>
      </p:sp>
      <p:sp>
        <p:nvSpPr>
          <p:cNvPr name="Freeform 7" id="7"/>
          <p:cNvSpPr/>
          <p:nvPr/>
        </p:nvSpPr>
        <p:spPr>
          <a:xfrm flipH="false" flipV="false" rot="0">
            <a:off x="10613418" y="6363812"/>
            <a:ext cx="4143051" cy="2559519"/>
          </a:xfrm>
          <a:custGeom>
            <a:avLst/>
            <a:gdLst/>
            <a:ahLst/>
            <a:cxnLst/>
            <a:rect r="r" b="b" t="t" l="l"/>
            <a:pathLst>
              <a:path h="2559519" w="4143051">
                <a:moveTo>
                  <a:pt x="0" y="0"/>
                </a:moveTo>
                <a:lnTo>
                  <a:pt x="4143052" y="0"/>
                </a:lnTo>
                <a:lnTo>
                  <a:pt x="4143052" y="2559519"/>
                </a:lnTo>
                <a:lnTo>
                  <a:pt x="0" y="2559519"/>
                </a:lnTo>
                <a:lnTo>
                  <a:pt x="0" y="0"/>
                </a:lnTo>
                <a:close/>
              </a:path>
            </a:pathLst>
          </a:custGeom>
          <a:blipFill>
            <a:blip r:embed="rId2"/>
            <a:stretch>
              <a:fillRect l="0" t="0" r="-60112" b="0"/>
            </a:stretch>
          </a:blipFill>
        </p:spPr>
      </p:sp>
      <p:sp>
        <p:nvSpPr>
          <p:cNvPr name="TextBox 8" id="8"/>
          <p:cNvSpPr txBox="true"/>
          <p:nvPr/>
        </p:nvSpPr>
        <p:spPr>
          <a:xfrm rot="0">
            <a:off x="1135931" y="1152525"/>
            <a:ext cx="15609570" cy="964692"/>
          </a:xfrm>
          <a:prstGeom prst="rect">
            <a:avLst/>
          </a:prstGeom>
        </p:spPr>
        <p:txBody>
          <a:bodyPr anchor="t" rtlCol="false" tIns="0" lIns="0" bIns="0" rIns="0">
            <a:spAutoFit/>
          </a:bodyPr>
          <a:lstStyle/>
          <a:p>
            <a:pPr algn="l">
              <a:lnSpc>
                <a:spcPts val="7344"/>
              </a:lnSpc>
            </a:pPr>
            <a:r>
              <a:rPr lang="en-US" sz="7200" spc="-118">
                <a:solidFill>
                  <a:srgbClr val="000000"/>
                </a:solidFill>
                <a:latin typeface="TT Rounds Condensed"/>
                <a:ea typeface="TT Rounds Condensed"/>
                <a:cs typeface="TT Rounds Condensed"/>
                <a:sym typeface="TT Rounds Condensed"/>
              </a:rPr>
              <a:t>Data Splitting and Setup</a:t>
            </a:r>
          </a:p>
        </p:txBody>
      </p:sp>
      <p:sp>
        <p:nvSpPr>
          <p:cNvPr name="TextBox 9" id="9"/>
          <p:cNvSpPr txBox="true"/>
          <p:nvPr/>
        </p:nvSpPr>
        <p:spPr>
          <a:xfrm rot="0">
            <a:off x="1436103" y="4130695"/>
            <a:ext cx="13570496" cy="2233117"/>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Library Installation:</a:t>
            </a:r>
          </a:p>
          <a:p>
            <a:pPr algn="l">
              <a:lnSpc>
                <a:spcPts val="3596"/>
              </a:lnSpc>
            </a:pPr>
            <a:r>
              <a:rPr lang="en-US" sz="2775" spc="24">
                <a:solidFill>
                  <a:srgbClr val="404040"/>
                </a:solidFill>
                <a:latin typeface="TT Rounds Condensed"/>
                <a:ea typeface="TT Rounds Condensed"/>
                <a:cs typeface="TT Rounds Condensed"/>
                <a:sym typeface="TT Rounds Condensed"/>
              </a:rPr>
              <a:t>           </a:t>
            </a:r>
            <a:r>
              <a:rPr lang="en-US" sz="2775" spc="24">
                <a:solidFill>
                  <a:srgbClr val="404040"/>
                </a:solidFill>
                <a:latin typeface="TT Rounds Condensed"/>
                <a:ea typeface="TT Rounds Condensed"/>
                <a:cs typeface="TT Rounds Condensed"/>
                <a:sym typeface="TT Rounds Condensed"/>
              </a:rPr>
              <a:t>Installed the necessary tools and libraries for managing and training the BERT model.</a:t>
            </a:r>
          </a:p>
          <a:p>
            <a:pPr algn="l">
              <a:lnSpc>
                <a:spcPts val="3596"/>
              </a:lnSpc>
            </a:pPr>
            <a:r>
              <a:rPr lang="en-US" sz="2775" spc="24">
                <a:solidFill>
                  <a:srgbClr val="404040"/>
                </a:solidFill>
                <a:latin typeface="TT Rounds Condensed"/>
                <a:ea typeface="TT Rounds Condensed"/>
                <a:cs typeface="TT Rounds Condensed"/>
                <a:sym typeface="TT Rounds Condensed"/>
              </a:rPr>
              <a:t>           Ensured compatibility by using a specific library version for smooth execution.</a:t>
            </a:r>
          </a:p>
          <a:p>
            <a:pPr algn="l">
              <a:lnSpc>
                <a:spcPts val="3596"/>
              </a:lnSpc>
            </a:pPr>
          </a:p>
        </p:txBody>
      </p:sp>
      <p:sp>
        <p:nvSpPr>
          <p:cNvPr name="TextBox 10" id="10"/>
          <p:cNvSpPr txBox="true"/>
          <p:nvPr/>
        </p:nvSpPr>
        <p:spPr>
          <a:xfrm rot="0">
            <a:off x="1436103" y="2249287"/>
            <a:ext cx="16851897" cy="2233117"/>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Data Splitting:</a:t>
            </a:r>
          </a:p>
          <a:p>
            <a:pPr algn="l">
              <a:lnSpc>
                <a:spcPts val="3596"/>
              </a:lnSpc>
            </a:pPr>
            <a:r>
              <a:rPr lang="en-US" sz="2775" spc="24">
                <a:solidFill>
                  <a:srgbClr val="404040"/>
                </a:solidFill>
                <a:latin typeface="TT Rounds Condensed"/>
                <a:ea typeface="TT Rounds Condensed"/>
                <a:cs typeface="TT Rounds Condensed"/>
                <a:sym typeface="TT Rounds Condensed"/>
              </a:rPr>
              <a:t>           The dataset is divided into two equal parts:</a:t>
            </a:r>
          </a:p>
          <a:p>
            <a:pPr algn="l">
              <a:lnSpc>
                <a:spcPts val="3596"/>
              </a:lnSpc>
            </a:pPr>
            <a:r>
              <a:rPr lang="en-US" sz="2775" spc="24">
                <a:solidFill>
                  <a:srgbClr val="404040"/>
                </a:solidFill>
                <a:latin typeface="TT Rounds Condensed"/>
                <a:ea typeface="TT Rounds Condensed"/>
                <a:cs typeface="TT Rounds Condensed"/>
                <a:sym typeface="TT Rounds Condensed"/>
              </a:rPr>
              <a:t>               Training Set (50%): Used for training the model.</a:t>
            </a:r>
          </a:p>
          <a:p>
            <a:pPr algn="l">
              <a:lnSpc>
                <a:spcPts val="3596"/>
              </a:lnSpc>
            </a:pPr>
            <a:r>
              <a:rPr lang="en-US" sz="2775" spc="25">
                <a:solidFill>
                  <a:srgbClr val="404040"/>
                </a:solidFill>
                <a:latin typeface="TT Rounds Condensed"/>
                <a:ea typeface="TT Rounds Condensed"/>
                <a:cs typeface="TT Rounds Condensed"/>
                <a:sym typeface="TT Rounds Condensed"/>
              </a:rPr>
              <a:t>               Evaluation Set (50%): Used for validating the model's performance during training.</a:t>
            </a:r>
          </a:p>
        </p:txBody>
      </p:sp>
      <p:grpSp>
        <p:nvGrpSpPr>
          <p:cNvPr name="Group 11" id="11"/>
          <p:cNvGrpSpPr/>
          <p:nvPr/>
        </p:nvGrpSpPr>
        <p:grpSpPr>
          <a:xfrm rot="0">
            <a:off x="5505450" y="8162925"/>
            <a:ext cx="184785" cy="184785"/>
            <a:chOff x="0" y="0"/>
            <a:chExt cx="246380" cy="246380"/>
          </a:xfrm>
        </p:grpSpPr>
        <p:sp>
          <p:nvSpPr>
            <p:cNvPr name="Freeform 12" id="12"/>
            <p:cNvSpPr/>
            <p:nvPr/>
          </p:nvSpPr>
          <p:spPr>
            <a:xfrm flipH="false" flipV="false" rot="0">
              <a:off x="45720" y="50800"/>
              <a:ext cx="147320" cy="153670"/>
            </a:xfrm>
            <a:custGeom>
              <a:avLst/>
              <a:gdLst/>
              <a:ahLst/>
              <a:cxnLst/>
              <a:rect r="r" b="b" t="t" l="l"/>
              <a:pathLst>
                <a:path h="153670" w="147320">
                  <a:moveTo>
                    <a:pt x="147320" y="53340"/>
                  </a:moveTo>
                  <a:cubicBezTo>
                    <a:pt x="144780" y="106680"/>
                    <a:pt x="125730" y="135890"/>
                    <a:pt x="106680" y="144780"/>
                  </a:cubicBezTo>
                  <a:cubicBezTo>
                    <a:pt x="87630" y="153670"/>
                    <a:pt x="52070" y="148590"/>
                    <a:pt x="35560" y="140970"/>
                  </a:cubicBezTo>
                  <a:cubicBezTo>
                    <a:pt x="24130" y="135890"/>
                    <a:pt x="15240" y="127000"/>
                    <a:pt x="10160" y="115570"/>
                  </a:cubicBezTo>
                  <a:cubicBezTo>
                    <a:pt x="2540" y="97790"/>
                    <a:pt x="0" y="62230"/>
                    <a:pt x="5080" y="44450"/>
                  </a:cubicBezTo>
                  <a:cubicBezTo>
                    <a:pt x="10160" y="31750"/>
                    <a:pt x="19050" y="22860"/>
                    <a:pt x="27940" y="15240"/>
                  </a:cubicBezTo>
                  <a:cubicBezTo>
                    <a:pt x="36830" y="8890"/>
                    <a:pt x="48260" y="1270"/>
                    <a:pt x="60960" y="0"/>
                  </a:cubicBezTo>
                  <a:cubicBezTo>
                    <a:pt x="80010" y="0"/>
                    <a:pt x="129540" y="21590"/>
                    <a:pt x="129540" y="21590"/>
                  </a:cubicBezTo>
                </a:path>
              </a:pathLst>
            </a:custGeom>
            <a:solidFill>
              <a:srgbClr val="FFFFFF"/>
            </a:solidFill>
            <a:ln cap="sq">
              <a:noFill/>
              <a:prstDash val="solid"/>
              <a:miter/>
            </a:ln>
          </p:spPr>
        </p:sp>
      </p:grpSp>
      <p:grpSp>
        <p:nvGrpSpPr>
          <p:cNvPr name="Group 13" id="13"/>
          <p:cNvGrpSpPr/>
          <p:nvPr/>
        </p:nvGrpSpPr>
        <p:grpSpPr>
          <a:xfrm rot="0">
            <a:off x="5681662" y="8090535"/>
            <a:ext cx="184785" cy="184785"/>
            <a:chOff x="0" y="0"/>
            <a:chExt cx="246380" cy="246380"/>
          </a:xfrm>
        </p:grpSpPr>
        <p:sp>
          <p:nvSpPr>
            <p:cNvPr name="Freeform 14" id="14"/>
            <p:cNvSpPr/>
            <p:nvPr/>
          </p:nvSpPr>
          <p:spPr>
            <a:xfrm flipH="false" flipV="false" rot="0">
              <a:off x="45720" y="49530"/>
              <a:ext cx="147320" cy="153670"/>
            </a:xfrm>
            <a:custGeom>
              <a:avLst/>
              <a:gdLst/>
              <a:ahLst/>
              <a:cxnLst/>
              <a:rect r="r" b="b" t="t" l="l"/>
              <a:pathLst>
                <a:path h="153670" w="147320">
                  <a:moveTo>
                    <a:pt x="147320" y="53340"/>
                  </a:moveTo>
                  <a:cubicBezTo>
                    <a:pt x="144780" y="106680"/>
                    <a:pt x="124460" y="137160"/>
                    <a:pt x="105410" y="144780"/>
                  </a:cubicBezTo>
                  <a:cubicBezTo>
                    <a:pt x="86360" y="153670"/>
                    <a:pt x="52070" y="148590"/>
                    <a:pt x="35560" y="140970"/>
                  </a:cubicBezTo>
                  <a:cubicBezTo>
                    <a:pt x="22860" y="135890"/>
                    <a:pt x="15240" y="127000"/>
                    <a:pt x="10160" y="115570"/>
                  </a:cubicBezTo>
                  <a:cubicBezTo>
                    <a:pt x="2540" y="97790"/>
                    <a:pt x="0" y="62230"/>
                    <a:pt x="5080" y="44450"/>
                  </a:cubicBezTo>
                  <a:cubicBezTo>
                    <a:pt x="8890" y="31750"/>
                    <a:pt x="19050" y="22860"/>
                    <a:pt x="27940" y="15240"/>
                  </a:cubicBezTo>
                  <a:cubicBezTo>
                    <a:pt x="36830" y="8890"/>
                    <a:pt x="48260" y="1270"/>
                    <a:pt x="60960" y="1270"/>
                  </a:cubicBezTo>
                  <a:cubicBezTo>
                    <a:pt x="80010" y="0"/>
                    <a:pt x="128270" y="21590"/>
                    <a:pt x="128270" y="21590"/>
                  </a:cubicBezTo>
                </a:path>
              </a:pathLst>
            </a:custGeom>
            <a:solidFill>
              <a:srgbClr val="FFFFFF"/>
            </a:solidFill>
            <a:ln cap="sq">
              <a:noFill/>
              <a:prstDash val="solid"/>
              <a:miter/>
            </a:ln>
          </p:spPr>
        </p:sp>
      </p:grpSp>
      <p:grpSp>
        <p:nvGrpSpPr>
          <p:cNvPr name="Group 15" id="15"/>
          <p:cNvGrpSpPr/>
          <p:nvPr/>
        </p:nvGrpSpPr>
        <p:grpSpPr>
          <a:xfrm rot="0">
            <a:off x="3341524" y="6480341"/>
            <a:ext cx="5599192" cy="2442989"/>
            <a:chOff x="0" y="0"/>
            <a:chExt cx="7465589" cy="3257319"/>
          </a:xfrm>
        </p:grpSpPr>
        <p:sp>
          <p:nvSpPr>
            <p:cNvPr name="Freeform 16" id="16"/>
            <p:cNvSpPr/>
            <p:nvPr/>
          </p:nvSpPr>
          <p:spPr>
            <a:xfrm flipH="false" flipV="false" rot="0">
              <a:off x="0" y="0"/>
              <a:ext cx="7465589" cy="3257319"/>
            </a:xfrm>
            <a:custGeom>
              <a:avLst/>
              <a:gdLst/>
              <a:ahLst/>
              <a:cxnLst/>
              <a:rect r="r" b="b" t="t" l="l"/>
              <a:pathLst>
                <a:path h="3257319" w="7465589">
                  <a:moveTo>
                    <a:pt x="0" y="0"/>
                  </a:moveTo>
                  <a:lnTo>
                    <a:pt x="7465589" y="0"/>
                  </a:lnTo>
                  <a:lnTo>
                    <a:pt x="7465589" y="3257319"/>
                  </a:lnTo>
                  <a:lnTo>
                    <a:pt x="0" y="3257319"/>
                  </a:lnTo>
                  <a:lnTo>
                    <a:pt x="0" y="0"/>
                  </a:lnTo>
                  <a:close/>
                </a:path>
              </a:pathLst>
            </a:custGeom>
            <a:blipFill>
              <a:blip r:embed="rId3"/>
              <a:stretch>
                <a:fillRect l="0" t="0" r="-11194" b="0"/>
              </a:stretch>
            </a:blipFill>
          </p:spPr>
        </p:sp>
        <p:grpSp>
          <p:nvGrpSpPr>
            <p:cNvPr name="Group 17" id="17"/>
            <p:cNvGrpSpPr/>
            <p:nvPr/>
          </p:nvGrpSpPr>
          <p:grpSpPr>
            <a:xfrm rot="0">
              <a:off x="1599758" y="1731943"/>
              <a:ext cx="4979315" cy="1210948"/>
              <a:chOff x="0" y="0"/>
              <a:chExt cx="4339590" cy="1055370"/>
            </a:xfrm>
          </p:grpSpPr>
          <p:sp>
            <p:nvSpPr>
              <p:cNvPr name="Freeform 18" id="18"/>
              <p:cNvSpPr/>
              <p:nvPr/>
            </p:nvSpPr>
            <p:spPr>
              <a:xfrm flipH="false" flipV="false" rot="0">
                <a:off x="48260" y="38100"/>
                <a:ext cx="4251960" cy="989330"/>
              </a:xfrm>
              <a:custGeom>
                <a:avLst/>
                <a:gdLst/>
                <a:ahLst/>
                <a:cxnLst/>
                <a:rect r="r" b="b" t="t" l="l"/>
                <a:pathLst>
                  <a:path h="989330" w="4251960">
                    <a:moveTo>
                      <a:pt x="2322830" y="924560"/>
                    </a:moveTo>
                    <a:cubicBezTo>
                      <a:pt x="2057400" y="905510"/>
                      <a:pt x="1879600" y="828040"/>
                      <a:pt x="1823720" y="792480"/>
                    </a:cubicBezTo>
                    <a:cubicBezTo>
                      <a:pt x="1800860" y="779780"/>
                      <a:pt x="1790700" y="772160"/>
                      <a:pt x="1780540" y="755650"/>
                    </a:cubicBezTo>
                    <a:cubicBezTo>
                      <a:pt x="1769110" y="736600"/>
                      <a:pt x="1757680" y="703580"/>
                      <a:pt x="1764030" y="680720"/>
                    </a:cubicBezTo>
                    <a:cubicBezTo>
                      <a:pt x="1770380" y="659130"/>
                      <a:pt x="1788160" y="637540"/>
                      <a:pt x="1816100" y="624840"/>
                    </a:cubicBezTo>
                    <a:cubicBezTo>
                      <a:pt x="1869440" y="600710"/>
                      <a:pt x="1992630" y="613410"/>
                      <a:pt x="2086610" y="617220"/>
                    </a:cubicBezTo>
                    <a:cubicBezTo>
                      <a:pt x="2189480" y="622300"/>
                      <a:pt x="2305050" y="640080"/>
                      <a:pt x="2409190" y="655320"/>
                    </a:cubicBezTo>
                    <a:cubicBezTo>
                      <a:pt x="2508250" y="669290"/>
                      <a:pt x="2589530" y="684530"/>
                      <a:pt x="2693670" y="707390"/>
                    </a:cubicBezTo>
                    <a:cubicBezTo>
                      <a:pt x="2825750" y="735330"/>
                      <a:pt x="3055620" y="789940"/>
                      <a:pt x="3135630" y="814070"/>
                    </a:cubicBezTo>
                    <a:cubicBezTo>
                      <a:pt x="3166110" y="824230"/>
                      <a:pt x="3182620" y="826770"/>
                      <a:pt x="3197860" y="838200"/>
                    </a:cubicBezTo>
                    <a:cubicBezTo>
                      <a:pt x="3210560" y="849630"/>
                      <a:pt x="3221990" y="863600"/>
                      <a:pt x="3225800" y="878840"/>
                    </a:cubicBezTo>
                    <a:cubicBezTo>
                      <a:pt x="3228340" y="896620"/>
                      <a:pt x="3220720" y="925830"/>
                      <a:pt x="3209290" y="939800"/>
                    </a:cubicBezTo>
                    <a:cubicBezTo>
                      <a:pt x="3200400" y="952500"/>
                      <a:pt x="3191510" y="956310"/>
                      <a:pt x="3167380" y="962660"/>
                    </a:cubicBezTo>
                    <a:cubicBezTo>
                      <a:pt x="3061970" y="989330"/>
                      <a:pt x="2529840" y="971550"/>
                      <a:pt x="2284730" y="966470"/>
                    </a:cubicBezTo>
                    <a:cubicBezTo>
                      <a:pt x="2108200" y="961390"/>
                      <a:pt x="2009140" y="957580"/>
                      <a:pt x="1831340" y="942340"/>
                    </a:cubicBezTo>
                    <a:cubicBezTo>
                      <a:pt x="1577340" y="920750"/>
                      <a:pt x="1021080" y="877570"/>
                      <a:pt x="905510" y="834390"/>
                    </a:cubicBezTo>
                    <a:cubicBezTo>
                      <a:pt x="876300" y="822960"/>
                      <a:pt x="866140" y="811530"/>
                      <a:pt x="855980" y="800100"/>
                    </a:cubicBezTo>
                    <a:cubicBezTo>
                      <a:pt x="848360" y="791210"/>
                      <a:pt x="844550" y="781050"/>
                      <a:pt x="843280" y="770890"/>
                    </a:cubicBezTo>
                    <a:cubicBezTo>
                      <a:pt x="840740" y="760730"/>
                      <a:pt x="840740" y="750570"/>
                      <a:pt x="844550" y="740410"/>
                    </a:cubicBezTo>
                    <a:cubicBezTo>
                      <a:pt x="849630" y="727710"/>
                      <a:pt x="854710" y="713740"/>
                      <a:pt x="872490" y="703580"/>
                    </a:cubicBezTo>
                    <a:cubicBezTo>
                      <a:pt x="922020" y="676910"/>
                      <a:pt x="1061720" y="678180"/>
                      <a:pt x="1210310" y="670560"/>
                    </a:cubicBezTo>
                    <a:cubicBezTo>
                      <a:pt x="1493520" y="656590"/>
                      <a:pt x="2322830" y="643890"/>
                      <a:pt x="2449830" y="666750"/>
                    </a:cubicBezTo>
                    <a:cubicBezTo>
                      <a:pt x="2473960" y="670560"/>
                      <a:pt x="2481580" y="673100"/>
                      <a:pt x="2491740" y="681990"/>
                    </a:cubicBezTo>
                    <a:cubicBezTo>
                      <a:pt x="2501900" y="692150"/>
                      <a:pt x="2510790" y="707390"/>
                      <a:pt x="2512060" y="721360"/>
                    </a:cubicBezTo>
                    <a:cubicBezTo>
                      <a:pt x="2513330" y="735330"/>
                      <a:pt x="2509520" y="753110"/>
                      <a:pt x="2501900" y="764540"/>
                    </a:cubicBezTo>
                    <a:cubicBezTo>
                      <a:pt x="2494280" y="775970"/>
                      <a:pt x="2481580" y="784860"/>
                      <a:pt x="2465070" y="789940"/>
                    </a:cubicBezTo>
                    <a:cubicBezTo>
                      <a:pt x="2439670" y="798830"/>
                      <a:pt x="2401570" y="796290"/>
                      <a:pt x="2358390" y="793750"/>
                    </a:cubicBezTo>
                    <a:cubicBezTo>
                      <a:pt x="2289810" y="788670"/>
                      <a:pt x="2153920" y="777240"/>
                      <a:pt x="2092960" y="746760"/>
                    </a:cubicBezTo>
                    <a:cubicBezTo>
                      <a:pt x="2052320" y="726440"/>
                      <a:pt x="2014220" y="694690"/>
                      <a:pt x="2007870" y="665480"/>
                    </a:cubicBezTo>
                    <a:cubicBezTo>
                      <a:pt x="2001520" y="640080"/>
                      <a:pt x="2016760" y="601980"/>
                      <a:pt x="2037080" y="584200"/>
                    </a:cubicBezTo>
                    <a:cubicBezTo>
                      <a:pt x="2063750" y="562610"/>
                      <a:pt x="2113280" y="560070"/>
                      <a:pt x="2166620" y="558800"/>
                    </a:cubicBezTo>
                    <a:cubicBezTo>
                      <a:pt x="2255520" y="556260"/>
                      <a:pt x="2420620" y="590550"/>
                      <a:pt x="2520950" y="609600"/>
                    </a:cubicBezTo>
                    <a:cubicBezTo>
                      <a:pt x="2594610" y="622300"/>
                      <a:pt x="2674620" y="628650"/>
                      <a:pt x="2711450" y="652780"/>
                    </a:cubicBezTo>
                    <a:cubicBezTo>
                      <a:pt x="2733040" y="666750"/>
                      <a:pt x="2747010" y="684530"/>
                      <a:pt x="2750820" y="702310"/>
                    </a:cubicBezTo>
                    <a:cubicBezTo>
                      <a:pt x="2753360" y="721360"/>
                      <a:pt x="2747010" y="745490"/>
                      <a:pt x="2731770" y="763270"/>
                    </a:cubicBezTo>
                    <a:cubicBezTo>
                      <a:pt x="2706370" y="791210"/>
                      <a:pt x="2636520" y="816610"/>
                      <a:pt x="2590800" y="830580"/>
                    </a:cubicBezTo>
                    <a:cubicBezTo>
                      <a:pt x="2550160" y="842010"/>
                      <a:pt x="2522220" y="840740"/>
                      <a:pt x="2470150" y="845820"/>
                    </a:cubicBezTo>
                    <a:cubicBezTo>
                      <a:pt x="2373630" y="855980"/>
                      <a:pt x="2164080" y="877570"/>
                      <a:pt x="2057400" y="877570"/>
                    </a:cubicBezTo>
                    <a:cubicBezTo>
                      <a:pt x="1988820" y="877570"/>
                      <a:pt x="1951990" y="883920"/>
                      <a:pt x="1891030" y="866140"/>
                    </a:cubicBezTo>
                    <a:cubicBezTo>
                      <a:pt x="1800860" y="840740"/>
                      <a:pt x="1670050" y="735330"/>
                      <a:pt x="1582420" y="698500"/>
                    </a:cubicBezTo>
                    <a:cubicBezTo>
                      <a:pt x="1521460" y="671830"/>
                      <a:pt x="1449070" y="676910"/>
                      <a:pt x="1421130" y="648970"/>
                    </a:cubicBezTo>
                    <a:cubicBezTo>
                      <a:pt x="1402080" y="629920"/>
                      <a:pt x="1397000" y="599440"/>
                      <a:pt x="1399540" y="579120"/>
                    </a:cubicBezTo>
                    <a:cubicBezTo>
                      <a:pt x="1400810" y="560070"/>
                      <a:pt x="1416050" y="541020"/>
                      <a:pt x="1428750" y="530860"/>
                    </a:cubicBezTo>
                    <a:cubicBezTo>
                      <a:pt x="1437640" y="521970"/>
                      <a:pt x="1446530" y="515620"/>
                      <a:pt x="1463040" y="514350"/>
                    </a:cubicBezTo>
                    <a:cubicBezTo>
                      <a:pt x="1503680" y="513080"/>
                      <a:pt x="1621790" y="590550"/>
                      <a:pt x="1677670" y="598170"/>
                    </a:cubicBezTo>
                    <a:cubicBezTo>
                      <a:pt x="1713230" y="603250"/>
                      <a:pt x="1732280" y="584200"/>
                      <a:pt x="1766570" y="589280"/>
                    </a:cubicBezTo>
                    <a:cubicBezTo>
                      <a:pt x="1818640" y="596900"/>
                      <a:pt x="1924050" y="628650"/>
                      <a:pt x="1959610" y="669290"/>
                    </a:cubicBezTo>
                    <a:cubicBezTo>
                      <a:pt x="1986280" y="699770"/>
                      <a:pt x="1996440" y="751840"/>
                      <a:pt x="1988820" y="784860"/>
                    </a:cubicBezTo>
                    <a:cubicBezTo>
                      <a:pt x="1981200" y="815340"/>
                      <a:pt x="1951990" y="840740"/>
                      <a:pt x="1921510" y="864870"/>
                    </a:cubicBezTo>
                    <a:cubicBezTo>
                      <a:pt x="1878330" y="897890"/>
                      <a:pt x="1805940" y="934720"/>
                      <a:pt x="1743710" y="948690"/>
                    </a:cubicBezTo>
                    <a:cubicBezTo>
                      <a:pt x="1685290" y="962660"/>
                      <a:pt x="1610360" y="962660"/>
                      <a:pt x="1559560" y="952500"/>
                    </a:cubicBezTo>
                    <a:cubicBezTo>
                      <a:pt x="1520190" y="944880"/>
                      <a:pt x="1479550" y="930910"/>
                      <a:pt x="1459230" y="906780"/>
                    </a:cubicBezTo>
                    <a:cubicBezTo>
                      <a:pt x="1441450" y="885190"/>
                      <a:pt x="1435100" y="849630"/>
                      <a:pt x="1437640" y="820420"/>
                    </a:cubicBezTo>
                    <a:cubicBezTo>
                      <a:pt x="1440180" y="788670"/>
                      <a:pt x="1461770" y="754380"/>
                      <a:pt x="1480820" y="727710"/>
                    </a:cubicBezTo>
                    <a:cubicBezTo>
                      <a:pt x="1498600" y="702310"/>
                      <a:pt x="1511300" y="687070"/>
                      <a:pt x="1544320" y="664210"/>
                    </a:cubicBezTo>
                    <a:cubicBezTo>
                      <a:pt x="1616710" y="612140"/>
                      <a:pt x="1802130" y="501650"/>
                      <a:pt x="1930400" y="471170"/>
                    </a:cubicBezTo>
                    <a:cubicBezTo>
                      <a:pt x="2043430" y="443230"/>
                      <a:pt x="2175510" y="455930"/>
                      <a:pt x="2269490" y="464820"/>
                    </a:cubicBezTo>
                    <a:cubicBezTo>
                      <a:pt x="2335530" y="469900"/>
                      <a:pt x="2404110" y="485140"/>
                      <a:pt x="2439670" y="497840"/>
                    </a:cubicBezTo>
                    <a:cubicBezTo>
                      <a:pt x="2457450" y="504190"/>
                      <a:pt x="2466340" y="510540"/>
                      <a:pt x="2476500" y="519430"/>
                    </a:cubicBezTo>
                    <a:cubicBezTo>
                      <a:pt x="2486660" y="529590"/>
                      <a:pt x="2494280" y="542290"/>
                      <a:pt x="2499360" y="556260"/>
                    </a:cubicBezTo>
                    <a:cubicBezTo>
                      <a:pt x="2503170" y="568960"/>
                      <a:pt x="2504440" y="585470"/>
                      <a:pt x="2501900" y="598170"/>
                    </a:cubicBezTo>
                    <a:cubicBezTo>
                      <a:pt x="2500630" y="612140"/>
                      <a:pt x="2494280" y="626110"/>
                      <a:pt x="2485390" y="637540"/>
                    </a:cubicBezTo>
                    <a:cubicBezTo>
                      <a:pt x="2476500" y="648970"/>
                      <a:pt x="2465070" y="659130"/>
                      <a:pt x="2452370" y="664210"/>
                    </a:cubicBezTo>
                    <a:cubicBezTo>
                      <a:pt x="2439670" y="670560"/>
                      <a:pt x="2428240" y="671830"/>
                      <a:pt x="2410460" y="673100"/>
                    </a:cubicBezTo>
                    <a:cubicBezTo>
                      <a:pt x="2381250" y="675640"/>
                      <a:pt x="2339340" y="676910"/>
                      <a:pt x="2294890" y="666750"/>
                    </a:cubicBezTo>
                    <a:cubicBezTo>
                      <a:pt x="2230120" y="652780"/>
                      <a:pt x="2128520" y="593090"/>
                      <a:pt x="2065020" y="574040"/>
                    </a:cubicBezTo>
                    <a:cubicBezTo>
                      <a:pt x="2024380" y="561340"/>
                      <a:pt x="2002790" y="551180"/>
                      <a:pt x="1959610" y="551180"/>
                    </a:cubicBezTo>
                    <a:cubicBezTo>
                      <a:pt x="1885950" y="551180"/>
                      <a:pt x="1766570" y="601980"/>
                      <a:pt x="1670050" y="613410"/>
                    </a:cubicBezTo>
                    <a:cubicBezTo>
                      <a:pt x="1573530" y="624840"/>
                      <a:pt x="1440180" y="629920"/>
                      <a:pt x="1381760" y="619760"/>
                    </a:cubicBezTo>
                    <a:cubicBezTo>
                      <a:pt x="1353820" y="615950"/>
                      <a:pt x="1337310" y="609600"/>
                      <a:pt x="1323340" y="598170"/>
                    </a:cubicBezTo>
                    <a:cubicBezTo>
                      <a:pt x="1313180" y="589280"/>
                      <a:pt x="1304290" y="577850"/>
                      <a:pt x="1300480" y="563880"/>
                    </a:cubicBezTo>
                    <a:cubicBezTo>
                      <a:pt x="1295400" y="547370"/>
                      <a:pt x="1294130" y="520700"/>
                      <a:pt x="1300480" y="502920"/>
                    </a:cubicBezTo>
                    <a:cubicBezTo>
                      <a:pt x="1306830" y="485140"/>
                      <a:pt x="1314450" y="468630"/>
                      <a:pt x="1341120" y="457200"/>
                    </a:cubicBezTo>
                    <a:cubicBezTo>
                      <a:pt x="1428750" y="417830"/>
                      <a:pt x="1847850" y="462280"/>
                      <a:pt x="2024380" y="449580"/>
                    </a:cubicBezTo>
                    <a:cubicBezTo>
                      <a:pt x="2138680" y="441960"/>
                      <a:pt x="2241550" y="436880"/>
                      <a:pt x="2302510" y="415290"/>
                    </a:cubicBezTo>
                    <a:cubicBezTo>
                      <a:pt x="2335530" y="403860"/>
                      <a:pt x="2343150" y="383540"/>
                      <a:pt x="2373630" y="372110"/>
                    </a:cubicBezTo>
                    <a:cubicBezTo>
                      <a:pt x="2419350" y="355600"/>
                      <a:pt x="2470150" y="353060"/>
                      <a:pt x="2555240" y="346710"/>
                    </a:cubicBezTo>
                    <a:cubicBezTo>
                      <a:pt x="2750820" y="332740"/>
                      <a:pt x="3277870" y="363220"/>
                      <a:pt x="3524250" y="341630"/>
                    </a:cubicBezTo>
                    <a:cubicBezTo>
                      <a:pt x="3679190" y="328930"/>
                      <a:pt x="3798570" y="289560"/>
                      <a:pt x="3898900" y="279400"/>
                    </a:cubicBezTo>
                    <a:cubicBezTo>
                      <a:pt x="3964940" y="273050"/>
                      <a:pt x="4022090" y="284480"/>
                      <a:pt x="4065270" y="275590"/>
                    </a:cubicBezTo>
                    <a:cubicBezTo>
                      <a:pt x="4097020" y="269240"/>
                      <a:pt x="4127500" y="233680"/>
                      <a:pt x="4141470" y="242570"/>
                    </a:cubicBezTo>
                    <a:cubicBezTo>
                      <a:pt x="4160520" y="255270"/>
                      <a:pt x="4170680" y="351790"/>
                      <a:pt x="4147820" y="377190"/>
                    </a:cubicBezTo>
                    <a:cubicBezTo>
                      <a:pt x="4122420" y="405130"/>
                      <a:pt x="4037330" y="388620"/>
                      <a:pt x="3978910" y="386080"/>
                    </a:cubicBezTo>
                    <a:cubicBezTo>
                      <a:pt x="3914140" y="382270"/>
                      <a:pt x="3817620" y="370840"/>
                      <a:pt x="3773170" y="353060"/>
                    </a:cubicBezTo>
                    <a:cubicBezTo>
                      <a:pt x="3749040" y="344170"/>
                      <a:pt x="3733800" y="334010"/>
                      <a:pt x="3722370" y="317500"/>
                    </a:cubicBezTo>
                    <a:cubicBezTo>
                      <a:pt x="3710940" y="300990"/>
                      <a:pt x="3705860" y="276860"/>
                      <a:pt x="3708400" y="257810"/>
                    </a:cubicBezTo>
                    <a:cubicBezTo>
                      <a:pt x="3710940" y="237490"/>
                      <a:pt x="3724910" y="214630"/>
                      <a:pt x="3737610" y="201930"/>
                    </a:cubicBezTo>
                    <a:cubicBezTo>
                      <a:pt x="3747770" y="191770"/>
                      <a:pt x="3756660" y="189230"/>
                      <a:pt x="3774440" y="182880"/>
                    </a:cubicBezTo>
                    <a:cubicBezTo>
                      <a:pt x="3811270" y="171450"/>
                      <a:pt x="3937000" y="134620"/>
                      <a:pt x="3957320" y="156210"/>
                    </a:cubicBezTo>
                    <a:cubicBezTo>
                      <a:pt x="3971290" y="171450"/>
                      <a:pt x="3950970" y="228600"/>
                      <a:pt x="3933190" y="251460"/>
                    </a:cubicBezTo>
                    <a:cubicBezTo>
                      <a:pt x="3916680" y="271780"/>
                      <a:pt x="3900170" y="280670"/>
                      <a:pt x="3862070" y="290830"/>
                    </a:cubicBezTo>
                    <a:cubicBezTo>
                      <a:pt x="3742690" y="321310"/>
                      <a:pt x="3200400" y="266700"/>
                      <a:pt x="3079750" y="290830"/>
                    </a:cubicBezTo>
                    <a:cubicBezTo>
                      <a:pt x="3041650" y="299720"/>
                      <a:pt x="3032760" y="316230"/>
                      <a:pt x="3007360" y="322580"/>
                    </a:cubicBezTo>
                    <a:cubicBezTo>
                      <a:pt x="2981960" y="328930"/>
                      <a:pt x="2967990" y="328930"/>
                      <a:pt x="2926080" y="330200"/>
                    </a:cubicBezTo>
                    <a:cubicBezTo>
                      <a:pt x="2774950" y="336550"/>
                      <a:pt x="2105660" y="335280"/>
                      <a:pt x="1894840" y="326390"/>
                    </a:cubicBezTo>
                    <a:cubicBezTo>
                      <a:pt x="1800860" y="321310"/>
                      <a:pt x="1790700" y="311150"/>
                      <a:pt x="1690370" y="307340"/>
                    </a:cubicBezTo>
                    <a:cubicBezTo>
                      <a:pt x="1423670" y="297180"/>
                      <a:pt x="400050" y="345440"/>
                      <a:pt x="207010" y="330200"/>
                    </a:cubicBezTo>
                    <a:cubicBezTo>
                      <a:pt x="158750" y="326390"/>
                      <a:pt x="140970" y="334010"/>
                      <a:pt x="118110" y="314960"/>
                    </a:cubicBezTo>
                    <a:cubicBezTo>
                      <a:pt x="90170" y="292100"/>
                      <a:pt x="60960" y="209550"/>
                      <a:pt x="71120" y="175260"/>
                    </a:cubicBezTo>
                    <a:cubicBezTo>
                      <a:pt x="78740" y="147320"/>
                      <a:pt x="111760" y="127000"/>
                      <a:pt x="144780" y="115570"/>
                    </a:cubicBezTo>
                    <a:cubicBezTo>
                      <a:pt x="187960" y="99060"/>
                      <a:pt x="266700" y="119380"/>
                      <a:pt x="313690" y="111760"/>
                    </a:cubicBezTo>
                    <a:cubicBezTo>
                      <a:pt x="350520" y="105410"/>
                      <a:pt x="364490" y="88900"/>
                      <a:pt x="406400" y="81280"/>
                    </a:cubicBezTo>
                    <a:cubicBezTo>
                      <a:pt x="491490" y="63500"/>
                      <a:pt x="694690" y="67310"/>
                      <a:pt x="802640" y="52070"/>
                    </a:cubicBezTo>
                    <a:cubicBezTo>
                      <a:pt x="878840" y="41910"/>
                      <a:pt x="920750" y="21590"/>
                      <a:pt x="996950" y="13970"/>
                    </a:cubicBezTo>
                    <a:cubicBezTo>
                      <a:pt x="1103630" y="2540"/>
                      <a:pt x="1286510" y="0"/>
                      <a:pt x="1389380" y="13970"/>
                    </a:cubicBezTo>
                    <a:cubicBezTo>
                      <a:pt x="1456690" y="22860"/>
                      <a:pt x="1484630" y="48260"/>
                      <a:pt x="1555750" y="57150"/>
                    </a:cubicBezTo>
                    <a:cubicBezTo>
                      <a:pt x="1672590" y="72390"/>
                      <a:pt x="1940560" y="72390"/>
                      <a:pt x="2034540" y="52070"/>
                    </a:cubicBezTo>
                    <a:cubicBezTo>
                      <a:pt x="2076450" y="43180"/>
                      <a:pt x="2086610" y="22860"/>
                      <a:pt x="2122170" y="15240"/>
                    </a:cubicBezTo>
                    <a:cubicBezTo>
                      <a:pt x="2167890" y="6350"/>
                      <a:pt x="2242820" y="13970"/>
                      <a:pt x="2288540" y="12700"/>
                    </a:cubicBezTo>
                    <a:cubicBezTo>
                      <a:pt x="2319020" y="12700"/>
                      <a:pt x="2336800" y="8890"/>
                      <a:pt x="2367280" y="12700"/>
                    </a:cubicBezTo>
                    <a:cubicBezTo>
                      <a:pt x="2411730" y="19050"/>
                      <a:pt x="2465070" y="48260"/>
                      <a:pt x="2529840" y="55880"/>
                    </a:cubicBezTo>
                    <a:cubicBezTo>
                      <a:pt x="2618740" y="67310"/>
                      <a:pt x="2749550" y="45720"/>
                      <a:pt x="2854960" y="52070"/>
                    </a:cubicBezTo>
                    <a:cubicBezTo>
                      <a:pt x="2957830" y="58420"/>
                      <a:pt x="3042920" y="85090"/>
                      <a:pt x="3154680" y="93980"/>
                    </a:cubicBezTo>
                    <a:cubicBezTo>
                      <a:pt x="3298190" y="102870"/>
                      <a:pt x="3550920" y="104140"/>
                      <a:pt x="3643630" y="93980"/>
                    </a:cubicBezTo>
                    <a:cubicBezTo>
                      <a:pt x="3681730" y="90170"/>
                      <a:pt x="3695700" y="78740"/>
                      <a:pt x="3723640" y="76200"/>
                    </a:cubicBezTo>
                    <a:cubicBezTo>
                      <a:pt x="3756660" y="72390"/>
                      <a:pt x="3804920" y="69850"/>
                      <a:pt x="3831590" y="76200"/>
                    </a:cubicBezTo>
                    <a:cubicBezTo>
                      <a:pt x="3848100" y="80010"/>
                      <a:pt x="3858260" y="86360"/>
                      <a:pt x="3869690" y="95250"/>
                    </a:cubicBezTo>
                    <a:cubicBezTo>
                      <a:pt x="3879850" y="104140"/>
                      <a:pt x="3888740" y="116840"/>
                      <a:pt x="3893820" y="129540"/>
                    </a:cubicBezTo>
                    <a:cubicBezTo>
                      <a:pt x="3898900" y="142240"/>
                      <a:pt x="3901440" y="158750"/>
                      <a:pt x="3898900" y="171450"/>
                    </a:cubicBezTo>
                    <a:cubicBezTo>
                      <a:pt x="3897630" y="185420"/>
                      <a:pt x="3892550" y="200660"/>
                      <a:pt x="3884930" y="212090"/>
                    </a:cubicBezTo>
                    <a:cubicBezTo>
                      <a:pt x="3877310" y="223520"/>
                      <a:pt x="3865880" y="233680"/>
                      <a:pt x="3853180" y="240030"/>
                    </a:cubicBezTo>
                    <a:cubicBezTo>
                      <a:pt x="3841750" y="246380"/>
                      <a:pt x="3831590" y="251460"/>
                      <a:pt x="3812540" y="251460"/>
                    </a:cubicBezTo>
                    <a:cubicBezTo>
                      <a:pt x="3769360" y="250190"/>
                      <a:pt x="3649980" y="190500"/>
                      <a:pt x="3594100" y="190500"/>
                    </a:cubicBezTo>
                    <a:cubicBezTo>
                      <a:pt x="3559810" y="190500"/>
                      <a:pt x="3545840" y="208280"/>
                      <a:pt x="3510280" y="212090"/>
                    </a:cubicBezTo>
                    <a:cubicBezTo>
                      <a:pt x="3451860" y="219710"/>
                      <a:pt x="3347720" y="207010"/>
                      <a:pt x="3275330" y="213360"/>
                    </a:cubicBezTo>
                    <a:cubicBezTo>
                      <a:pt x="3211830" y="217170"/>
                      <a:pt x="3155950" y="220980"/>
                      <a:pt x="3100070" y="238760"/>
                    </a:cubicBezTo>
                    <a:cubicBezTo>
                      <a:pt x="3041650" y="256540"/>
                      <a:pt x="2990850" y="297180"/>
                      <a:pt x="2932430" y="321310"/>
                    </a:cubicBezTo>
                    <a:cubicBezTo>
                      <a:pt x="2870200" y="345440"/>
                      <a:pt x="2825750" y="360680"/>
                      <a:pt x="2735580" y="382270"/>
                    </a:cubicBezTo>
                    <a:cubicBezTo>
                      <a:pt x="2547620" y="426720"/>
                      <a:pt x="2076450" y="504190"/>
                      <a:pt x="1851660" y="528320"/>
                    </a:cubicBezTo>
                    <a:cubicBezTo>
                      <a:pt x="1714500" y="542290"/>
                      <a:pt x="1623060" y="546100"/>
                      <a:pt x="1516380" y="543560"/>
                    </a:cubicBezTo>
                    <a:cubicBezTo>
                      <a:pt x="1421130" y="541020"/>
                      <a:pt x="1350010" y="533400"/>
                      <a:pt x="1245870" y="516890"/>
                    </a:cubicBezTo>
                    <a:cubicBezTo>
                      <a:pt x="1103630" y="492760"/>
                      <a:pt x="882650" y="438150"/>
                      <a:pt x="745490" y="401320"/>
                    </a:cubicBezTo>
                    <a:cubicBezTo>
                      <a:pt x="646430" y="374650"/>
                      <a:pt x="582930" y="339090"/>
                      <a:pt x="495300" y="323850"/>
                    </a:cubicBezTo>
                    <a:cubicBezTo>
                      <a:pt x="403860" y="307340"/>
                      <a:pt x="288290" y="321310"/>
                      <a:pt x="205740" y="306070"/>
                    </a:cubicBezTo>
                    <a:cubicBezTo>
                      <a:pt x="143510" y="295910"/>
                      <a:pt x="76200" y="276860"/>
                      <a:pt x="44450" y="257810"/>
                    </a:cubicBezTo>
                    <a:cubicBezTo>
                      <a:pt x="29210" y="248920"/>
                      <a:pt x="21590" y="240030"/>
                      <a:pt x="15240" y="228600"/>
                    </a:cubicBezTo>
                    <a:cubicBezTo>
                      <a:pt x="7620" y="217170"/>
                      <a:pt x="2540" y="204470"/>
                      <a:pt x="2540" y="189230"/>
                    </a:cubicBezTo>
                    <a:cubicBezTo>
                      <a:pt x="2540" y="171450"/>
                      <a:pt x="8890" y="146050"/>
                      <a:pt x="20320" y="130810"/>
                    </a:cubicBezTo>
                    <a:cubicBezTo>
                      <a:pt x="31750" y="115570"/>
                      <a:pt x="45720" y="106680"/>
                      <a:pt x="72390" y="99060"/>
                    </a:cubicBezTo>
                    <a:cubicBezTo>
                      <a:pt x="142240" y="78740"/>
                      <a:pt x="402590" y="76200"/>
                      <a:pt x="471170" y="96520"/>
                    </a:cubicBezTo>
                    <a:cubicBezTo>
                      <a:pt x="499110" y="105410"/>
                      <a:pt x="511810" y="118110"/>
                      <a:pt x="523240" y="132080"/>
                    </a:cubicBezTo>
                    <a:cubicBezTo>
                      <a:pt x="532130" y="143510"/>
                      <a:pt x="535940" y="157480"/>
                      <a:pt x="537210" y="171450"/>
                    </a:cubicBezTo>
                    <a:cubicBezTo>
                      <a:pt x="539750" y="185420"/>
                      <a:pt x="538480" y="199390"/>
                      <a:pt x="532130" y="213360"/>
                    </a:cubicBezTo>
                    <a:cubicBezTo>
                      <a:pt x="525780" y="228600"/>
                      <a:pt x="506730" y="250190"/>
                      <a:pt x="491490" y="259080"/>
                    </a:cubicBezTo>
                    <a:cubicBezTo>
                      <a:pt x="478790" y="266700"/>
                      <a:pt x="466090" y="271780"/>
                      <a:pt x="450850" y="269240"/>
                    </a:cubicBezTo>
                    <a:cubicBezTo>
                      <a:pt x="429260" y="266700"/>
                      <a:pt x="410210" y="236220"/>
                      <a:pt x="377190" y="228600"/>
                    </a:cubicBezTo>
                    <a:cubicBezTo>
                      <a:pt x="316230" y="212090"/>
                      <a:pt x="165100" y="241300"/>
                      <a:pt x="109220" y="231140"/>
                    </a:cubicBezTo>
                    <a:cubicBezTo>
                      <a:pt x="81280" y="226060"/>
                      <a:pt x="64770" y="222250"/>
                      <a:pt x="49530" y="209550"/>
                    </a:cubicBezTo>
                    <a:cubicBezTo>
                      <a:pt x="35560" y="195580"/>
                      <a:pt x="24130" y="171450"/>
                      <a:pt x="20320" y="153670"/>
                    </a:cubicBezTo>
                    <a:cubicBezTo>
                      <a:pt x="17780" y="138430"/>
                      <a:pt x="20320" y="124460"/>
                      <a:pt x="25400" y="111760"/>
                    </a:cubicBezTo>
                    <a:cubicBezTo>
                      <a:pt x="30480" y="99060"/>
                      <a:pt x="38100" y="85090"/>
                      <a:pt x="49530" y="76200"/>
                    </a:cubicBezTo>
                    <a:cubicBezTo>
                      <a:pt x="63500" y="64770"/>
                      <a:pt x="85090" y="58420"/>
                      <a:pt x="109220" y="54610"/>
                    </a:cubicBezTo>
                    <a:cubicBezTo>
                      <a:pt x="142240" y="48260"/>
                      <a:pt x="173990" y="52070"/>
                      <a:pt x="231140" y="54610"/>
                    </a:cubicBezTo>
                    <a:cubicBezTo>
                      <a:pt x="364490" y="62230"/>
                      <a:pt x="692150" y="104140"/>
                      <a:pt x="894080" y="116840"/>
                    </a:cubicBezTo>
                    <a:cubicBezTo>
                      <a:pt x="1064260" y="127000"/>
                      <a:pt x="1202690" y="115570"/>
                      <a:pt x="1363980" y="128270"/>
                    </a:cubicBezTo>
                    <a:cubicBezTo>
                      <a:pt x="1536700" y="140970"/>
                      <a:pt x="1713230" y="181610"/>
                      <a:pt x="1897380" y="198120"/>
                    </a:cubicBezTo>
                    <a:cubicBezTo>
                      <a:pt x="2095500" y="214630"/>
                      <a:pt x="2340610" y="205740"/>
                      <a:pt x="2515870" y="223520"/>
                    </a:cubicBezTo>
                    <a:cubicBezTo>
                      <a:pt x="2645410" y="237490"/>
                      <a:pt x="2747010" y="257810"/>
                      <a:pt x="2851150" y="279400"/>
                    </a:cubicBezTo>
                    <a:cubicBezTo>
                      <a:pt x="2946400" y="299720"/>
                      <a:pt x="3034030" y="321310"/>
                      <a:pt x="3119120" y="347980"/>
                    </a:cubicBezTo>
                    <a:cubicBezTo>
                      <a:pt x="3200400" y="373380"/>
                      <a:pt x="3294380" y="405130"/>
                      <a:pt x="3352800" y="431800"/>
                    </a:cubicBezTo>
                    <a:cubicBezTo>
                      <a:pt x="3388360" y="449580"/>
                      <a:pt x="3412490" y="476250"/>
                      <a:pt x="3437890" y="483870"/>
                    </a:cubicBezTo>
                    <a:cubicBezTo>
                      <a:pt x="3453130" y="488950"/>
                      <a:pt x="3468370" y="481330"/>
                      <a:pt x="3479800" y="487680"/>
                    </a:cubicBezTo>
                    <a:cubicBezTo>
                      <a:pt x="3492500" y="494030"/>
                      <a:pt x="3505200" y="511810"/>
                      <a:pt x="3511550" y="527050"/>
                    </a:cubicBezTo>
                    <a:cubicBezTo>
                      <a:pt x="3516630" y="542290"/>
                      <a:pt x="3517900" y="561340"/>
                      <a:pt x="3511550" y="576580"/>
                    </a:cubicBezTo>
                    <a:cubicBezTo>
                      <a:pt x="3503930" y="595630"/>
                      <a:pt x="3478530" y="621030"/>
                      <a:pt x="3459480" y="628650"/>
                    </a:cubicBezTo>
                    <a:cubicBezTo>
                      <a:pt x="3442970" y="635000"/>
                      <a:pt x="3423920" y="633730"/>
                      <a:pt x="3408680" y="627380"/>
                    </a:cubicBezTo>
                    <a:cubicBezTo>
                      <a:pt x="3390900" y="618490"/>
                      <a:pt x="3366770" y="590550"/>
                      <a:pt x="3360420" y="571500"/>
                    </a:cubicBezTo>
                    <a:cubicBezTo>
                      <a:pt x="3355340" y="554990"/>
                      <a:pt x="3357880" y="535940"/>
                      <a:pt x="3365500" y="521970"/>
                    </a:cubicBezTo>
                    <a:cubicBezTo>
                      <a:pt x="3371850" y="506730"/>
                      <a:pt x="3383280" y="491490"/>
                      <a:pt x="3398520" y="483870"/>
                    </a:cubicBezTo>
                    <a:cubicBezTo>
                      <a:pt x="3417570" y="476250"/>
                      <a:pt x="3453130" y="474980"/>
                      <a:pt x="3472180" y="482600"/>
                    </a:cubicBezTo>
                    <a:cubicBezTo>
                      <a:pt x="3488690" y="488950"/>
                      <a:pt x="3501390" y="504190"/>
                      <a:pt x="3507740" y="519430"/>
                    </a:cubicBezTo>
                    <a:cubicBezTo>
                      <a:pt x="3514090" y="533400"/>
                      <a:pt x="3516630" y="553720"/>
                      <a:pt x="3514090" y="568960"/>
                    </a:cubicBezTo>
                    <a:cubicBezTo>
                      <a:pt x="3510280" y="584200"/>
                      <a:pt x="3500120" y="601980"/>
                      <a:pt x="3488690" y="612140"/>
                    </a:cubicBezTo>
                    <a:cubicBezTo>
                      <a:pt x="3477260" y="622300"/>
                      <a:pt x="3465830" y="631190"/>
                      <a:pt x="3442970" y="631190"/>
                    </a:cubicBezTo>
                    <a:cubicBezTo>
                      <a:pt x="3379470" y="632460"/>
                      <a:pt x="3195320" y="530860"/>
                      <a:pt x="3084830" y="495300"/>
                    </a:cubicBezTo>
                    <a:cubicBezTo>
                      <a:pt x="2993390" y="466090"/>
                      <a:pt x="2927350" y="449580"/>
                      <a:pt x="2829560" y="426720"/>
                    </a:cubicBezTo>
                    <a:cubicBezTo>
                      <a:pt x="2702560" y="398780"/>
                      <a:pt x="2537460" y="360680"/>
                      <a:pt x="2383790" y="345440"/>
                    </a:cubicBezTo>
                    <a:cubicBezTo>
                      <a:pt x="2221230" y="328930"/>
                      <a:pt x="2048510" y="345440"/>
                      <a:pt x="1879600" y="334010"/>
                    </a:cubicBezTo>
                    <a:cubicBezTo>
                      <a:pt x="1708150" y="322580"/>
                      <a:pt x="1553210" y="287020"/>
                      <a:pt x="1362710" y="274320"/>
                    </a:cubicBezTo>
                    <a:cubicBezTo>
                      <a:pt x="1131570" y="259080"/>
                      <a:pt x="817880" y="269240"/>
                      <a:pt x="588010" y="260350"/>
                    </a:cubicBezTo>
                    <a:cubicBezTo>
                      <a:pt x="402590" y="252730"/>
                      <a:pt x="158750" y="248920"/>
                      <a:pt x="87630" y="228600"/>
                    </a:cubicBezTo>
                    <a:cubicBezTo>
                      <a:pt x="67310" y="223520"/>
                      <a:pt x="59690" y="218440"/>
                      <a:pt x="49530" y="209550"/>
                    </a:cubicBezTo>
                    <a:cubicBezTo>
                      <a:pt x="39370" y="200660"/>
                      <a:pt x="30480" y="187960"/>
                      <a:pt x="25400" y="173990"/>
                    </a:cubicBezTo>
                    <a:cubicBezTo>
                      <a:pt x="20320" y="157480"/>
                      <a:pt x="20320" y="128270"/>
                      <a:pt x="25400" y="111760"/>
                    </a:cubicBezTo>
                    <a:cubicBezTo>
                      <a:pt x="30480" y="97790"/>
                      <a:pt x="38100" y="85090"/>
                      <a:pt x="49530" y="76200"/>
                    </a:cubicBezTo>
                    <a:cubicBezTo>
                      <a:pt x="63500" y="64770"/>
                      <a:pt x="81280" y="58420"/>
                      <a:pt x="109220" y="54610"/>
                    </a:cubicBezTo>
                    <a:cubicBezTo>
                      <a:pt x="161290" y="44450"/>
                      <a:pt x="284480" y="45720"/>
                      <a:pt x="354330" y="57150"/>
                    </a:cubicBezTo>
                    <a:cubicBezTo>
                      <a:pt x="407670" y="66040"/>
                      <a:pt x="462280" y="87630"/>
                      <a:pt x="491490" y="104140"/>
                    </a:cubicBezTo>
                    <a:cubicBezTo>
                      <a:pt x="506730" y="113030"/>
                      <a:pt x="515620" y="120650"/>
                      <a:pt x="523240" y="132080"/>
                    </a:cubicBezTo>
                    <a:cubicBezTo>
                      <a:pt x="530860" y="143510"/>
                      <a:pt x="537210" y="156210"/>
                      <a:pt x="537210" y="171450"/>
                    </a:cubicBezTo>
                    <a:cubicBezTo>
                      <a:pt x="538480" y="189230"/>
                      <a:pt x="533400" y="215900"/>
                      <a:pt x="523240" y="231140"/>
                    </a:cubicBezTo>
                    <a:cubicBezTo>
                      <a:pt x="511810" y="247650"/>
                      <a:pt x="499110" y="259080"/>
                      <a:pt x="471170" y="266700"/>
                    </a:cubicBezTo>
                    <a:cubicBezTo>
                      <a:pt x="402590" y="288290"/>
                      <a:pt x="132080" y="289560"/>
                      <a:pt x="63500" y="266700"/>
                    </a:cubicBezTo>
                    <a:cubicBezTo>
                      <a:pt x="36830" y="257810"/>
                      <a:pt x="25400" y="245110"/>
                      <a:pt x="15240" y="228600"/>
                    </a:cubicBezTo>
                    <a:cubicBezTo>
                      <a:pt x="5080" y="213360"/>
                      <a:pt x="0" y="187960"/>
                      <a:pt x="3810" y="168910"/>
                    </a:cubicBezTo>
                    <a:cubicBezTo>
                      <a:pt x="6350" y="149860"/>
                      <a:pt x="20320" y="128270"/>
                      <a:pt x="34290" y="115570"/>
                    </a:cubicBezTo>
                    <a:cubicBezTo>
                      <a:pt x="49530" y="104140"/>
                      <a:pt x="69850" y="97790"/>
                      <a:pt x="92710" y="96520"/>
                    </a:cubicBezTo>
                    <a:cubicBezTo>
                      <a:pt x="128270" y="96520"/>
                      <a:pt x="171450" y="125730"/>
                      <a:pt x="226060" y="135890"/>
                    </a:cubicBezTo>
                    <a:cubicBezTo>
                      <a:pt x="312420" y="151130"/>
                      <a:pt x="457200" y="143510"/>
                      <a:pt x="561340" y="166370"/>
                    </a:cubicBezTo>
                    <a:cubicBezTo>
                      <a:pt x="659130" y="186690"/>
                      <a:pt x="731520" y="231140"/>
                      <a:pt x="834390" y="261620"/>
                    </a:cubicBezTo>
                    <a:cubicBezTo>
                      <a:pt x="965200" y="300990"/>
                      <a:pt x="1158240" y="351790"/>
                      <a:pt x="1283970" y="374650"/>
                    </a:cubicBezTo>
                    <a:cubicBezTo>
                      <a:pt x="1372870" y="391160"/>
                      <a:pt x="1431290" y="401320"/>
                      <a:pt x="1513840" y="403860"/>
                    </a:cubicBezTo>
                    <a:cubicBezTo>
                      <a:pt x="1611630" y="407670"/>
                      <a:pt x="1731010" y="401320"/>
                      <a:pt x="1828800" y="387350"/>
                    </a:cubicBezTo>
                    <a:cubicBezTo>
                      <a:pt x="1917700" y="375920"/>
                      <a:pt x="2009140" y="351790"/>
                      <a:pt x="2080260" y="332740"/>
                    </a:cubicBezTo>
                    <a:cubicBezTo>
                      <a:pt x="2133600" y="317500"/>
                      <a:pt x="2164080" y="297180"/>
                      <a:pt x="2217420" y="285750"/>
                    </a:cubicBezTo>
                    <a:cubicBezTo>
                      <a:pt x="2288540" y="271780"/>
                      <a:pt x="2386330" y="275590"/>
                      <a:pt x="2470150" y="261620"/>
                    </a:cubicBezTo>
                    <a:cubicBezTo>
                      <a:pt x="2555240" y="248920"/>
                      <a:pt x="2660650" y="228600"/>
                      <a:pt x="2721610" y="207010"/>
                    </a:cubicBezTo>
                    <a:cubicBezTo>
                      <a:pt x="2758440" y="194310"/>
                      <a:pt x="2780030" y="176530"/>
                      <a:pt x="2809240" y="166370"/>
                    </a:cubicBezTo>
                    <a:cubicBezTo>
                      <a:pt x="2835910" y="157480"/>
                      <a:pt x="2858770" y="160020"/>
                      <a:pt x="2889250" y="149860"/>
                    </a:cubicBezTo>
                    <a:cubicBezTo>
                      <a:pt x="2933700" y="133350"/>
                      <a:pt x="2988310" y="87630"/>
                      <a:pt x="3044190" y="68580"/>
                    </a:cubicBezTo>
                    <a:cubicBezTo>
                      <a:pt x="3103880" y="48260"/>
                      <a:pt x="3159760" y="40640"/>
                      <a:pt x="3235960" y="33020"/>
                    </a:cubicBezTo>
                    <a:cubicBezTo>
                      <a:pt x="3345180" y="24130"/>
                      <a:pt x="3524250" y="24130"/>
                      <a:pt x="3636010" y="36830"/>
                    </a:cubicBezTo>
                    <a:cubicBezTo>
                      <a:pt x="3719830" y="45720"/>
                      <a:pt x="3808730" y="59690"/>
                      <a:pt x="3851910" y="83820"/>
                    </a:cubicBezTo>
                    <a:cubicBezTo>
                      <a:pt x="3873500" y="96520"/>
                      <a:pt x="3886200" y="113030"/>
                      <a:pt x="3893820" y="129540"/>
                    </a:cubicBezTo>
                    <a:cubicBezTo>
                      <a:pt x="3900170" y="143510"/>
                      <a:pt x="3901440" y="158750"/>
                      <a:pt x="3898900" y="171450"/>
                    </a:cubicBezTo>
                    <a:cubicBezTo>
                      <a:pt x="3897630" y="185420"/>
                      <a:pt x="3893820" y="199390"/>
                      <a:pt x="3884930" y="212090"/>
                    </a:cubicBezTo>
                    <a:cubicBezTo>
                      <a:pt x="3873500" y="226060"/>
                      <a:pt x="3859530" y="238760"/>
                      <a:pt x="3834130" y="247650"/>
                    </a:cubicBezTo>
                    <a:cubicBezTo>
                      <a:pt x="3784600" y="266700"/>
                      <a:pt x="3681730" y="266700"/>
                      <a:pt x="3590290" y="270510"/>
                    </a:cubicBezTo>
                    <a:cubicBezTo>
                      <a:pt x="3470910" y="275590"/>
                      <a:pt x="3303270" y="275590"/>
                      <a:pt x="3177540" y="267970"/>
                    </a:cubicBezTo>
                    <a:cubicBezTo>
                      <a:pt x="3072130" y="261620"/>
                      <a:pt x="2985770" y="238760"/>
                      <a:pt x="2885440" y="232410"/>
                    </a:cubicBezTo>
                    <a:cubicBezTo>
                      <a:pt x="2781300" y="226060"/>
                      <a:pt x="2661920" y="240030"/>
                      <a:pt x="2560320" y="232410"/>
                    </a:cubicBezTo>
                    <a:cubicBezTo>
                      <a:pt x="2471420" y="226060"/>
                      <a:pt x="2383790" y="200660"/>
                      <a:pt x="2307590" y="194310"/>
                    </a:cubicBezTo>
                    <a:cubicBezTo>
                      <a:pt x="2247900" y="189230"/>
                      <a:pt x="2194560" y="182880"/>
                      <a:pt x="2146300" y="191770"/>
                    </a:cubicBezTo>
                    <a:cubicBezTo>
                      <a:pt x="2104390" y="198120"/>
                      <a:pt x="2084070" y="224790"/>
                      <a:pt x="2034540" y="233680"/>
                    </a:cubicBezTo>
                    <a:cubicBezTo>
                      <a:pt x="1944370" y="248920"/>
                      <a:pt x="1725930" y="233680"/>
                      <a:pt x="1643380" y="233680"/>
                    </a:cubicBezTo>
                    <a:cubicBezTo>
                      <a:pt x="1605280" y="232410"/>
                      <a:pt x="1593850" y="236220"/>
                      <a:pt x="1560830" y="232410"/>
                    </a:cubicBezTo>
                    <a:cubicBezTo>
                      <a:pt x="1510030" y="227330"/>
                      <a:pt x="1445260" y="201930"/>
                      <a:pt x="1370330" y="194310"/>
                    </a:cubicBezTo>
                    <a:cubicBezTo>
                      <a:pt x="1261110" y="182880"/>
                      <a:pt x="1057910" y="171450"/>
                      <a:pt x="970280" y="189230"/>
                    </a:cubicBezTo>
                    <a:cubicBezTo>
                      <a:pt x="923290" y="198120"/>
                      <a:pt x="900430" y="224790"/>
                      <a:pt x="867410" y="231140"/>
                    </a:cubicBezTo>
                    <a:cubicBezTo>
                      <a:pt x="839470" y="237490"/>
                      <a:pt x="811530" y="236220"/>
                      <a:pt x="783590" y="232410"/>
                    </a:cubicBezTo>
                    <a:cubicBezTo>
                      <a:pt x="753110" y="229870"/>
                      <a:pt x="722630" y="210820"/>
                      <a:pt x="693420" y="214630"/>
                    </a:cubicBezTo>
                    <a:cubicBezTo>
                      <a:pt x="662940" y="217170"/>
                      <a:pt x="641350" y="245110"/>
                      <a:pt x="607060" y="252730"/>
                    </a:cubicBezTo>
                    <a:cubicBezTo>
                      <a:pt x="562610" y="262890"/>
                      <a:pt x="488950" y="250190"/>
                      <a:pt x="444500" y="259080"/>
                    </a:cubicBezTo>
                    <a:cubicBezTo>
                      <a:pt x="410210" y="265430"/>
                      <a:pt x="388620" y="284480"/>
                      <a:pt x="359410" y="289560"/>
                    </a:cubicBezTo>
                    <a:cubicBezTo>
                      <a:pt x="331470" y="294640"/>
                      <a:pt x="302260" y="298450"/>
                      <a:pt x="275590" y="292100"/>
                    </a:cubicBezTo>
                    <a:cubicBezTo>
                      <a:pt x="248920" y="284480"/>
                      <a:pt x="219710" y="273050"/>
                      <a:pt x="200660" y="251460"/>
                    </a:cubicBezTo>
                    <a:cubicBezTo>
                      <a:pt x="181610" y="227330"/>
                      <a:pt x="149860" y="173990"/>
                      <a:pt x="167640" y="151130"/>
                    </a:cubicBezTo>
                    <a:cubicBezTo>
                      <a:pt x="209550" y="92710"/>
                      <a:pt x="695960" y="168910"/>
                      <a:pt x="807720" y="154940"/>
                    </a:cubicBezTo>
                    <a:cubicBezTo>
                      <a:pt x="849630" y="149860"/>
                      <a:pt x="848360" y="137160"/>
                      <a:pt x="890270" y="132080"/>
                    </a:cubicBezTo>
                    <a:cubicBezTo>
                      <a:pt x="1013460" y="115570"/>
                      <a:pt x="1510030" y="133350"/>
                      <a:pt x="1633220" y="134620"/>
                    </a:cubicBezTo>
                    <a:cubicBezTo>
                      <a:pt x="1675130" y="134620"/>
                      <a:pt x="1687830" y="132080"/>
                      <a:pt x="1715770" y="135890"/>
                    </a:cubicBezTo>
                    <a:cubicBezTo>
                      <a:pt x="1747520" y="139700"/>
                      <a:pt x="1761490" y="154940"/>
                      <a:pt x="1812290" y="161290"/>
                    </a:cubicBezTo>
                    <a:cubicBezTo>
                      <a:pt x="1981200" y="184150"/>
                      <a:pt x="2724150" y="173990"/>
                      <a:pt x="2938780" y="149860"/>
                    </a:cubicBezTo>
                    <a:cubicBezTo>
                      <a:pt x="3025140" y="139700"/>
                      <a:pt x="3035300" y="119380"/>
                      <a:pt x="3119120" y="111760"/>
                    </a:cubicBezTo>
                    <a:cubicBezTo>
                      <a:pt x="3300730" y="92710"/>
                      <a:pt x="3868420" y="71120"/>
                      <a:pt x="3992880" y="116840"/>
                    </a:cubicBezTo>
                    <a:cubicBezTo>
                      <a:pt x="4033520" y="132080"/>
                      <a:pt x="4052570" y="148590"/>
                      <a:pt x="4061460" y="175260"/>
                    </a:cubicBezTo>
                    <a:cubicBezTo>
                      <a:pt x="4072890" y="207010"/>
                      <a:pt x="4060190" y="275590"/>
                      <a:pt x="4039870" y="299720"/>
                    </a:cubicBezTo>
                    <a:cubicBezTo>
                      <a:pt x="4023360" y="320040"/>
                      <a:pt x="3994150" y="320040"/>
                      <a:pt x="3963670" y="328930"/>
                    </a:cubicBezTo>
                    <a:cubicBezTo>
                      <a:pt x="3919220" y="340360"/>
                      <a:pt x="3835400" y="360680"/>
                      <a:pt x="3794760" y="355600"/>
                    </a:cubicBezTo>
                    <a:cubicBezTo>
                      <a:pt x="3769360" y="353060"/>
                      <a:pt x="3750310" y="346710"/>
                      <a:pt x="3736340" y="334010"/>
                    </a:cubicBezTo>
                    <a:cubicBezTo>
                      <a:pt x="3722370" y="320040"/>
                      <a:pt x="3709670" y="297180"/>
                      <a:pt x="3708400" y="278130"/>
                    </a:cubicBezTo>
                    <a:cubicBezTo>
                      <a:pt x="3705860" y="259080"/>
                      <a:pt x="3713480" y="233680"/>
                      <a:pt x="3723640" y="218440"/>
                    </a:cubicBezTo>
                    <a:cubicBezTo>
                      <a:pt x="3731260" y="205740"/>
                      <a:pt x="3742690" y="196850"/>
                      <a:pt x="3755390" y="190500"/>
                    </a:cubicBezTo>
                    <a:cubicBezTo>
                      <a:pt x="3766820" y="184150"/>
                      <a:pt x="3776980" y="181610"/>
                      <a:pt x="3796030" y="180340"/>
                    </a:cubicBezTo>
                    <a:cubicBezTo>
                      <a:pt x="3837940" y="179070"/>
                      <a:pt x="3934460" y="207010"/>
                      <a:pt x="3999230" y="213360"/>
                    </a:cubicBezTo>
                    <a:cubicBezTo>
                      <a:pt x="4055110" y="217170"/>
                      <a:pt x="4113530" y="208280"/>
                      <a:pt x="4157980" y="214630"/>
                    </a:cubicBezTo>
                    <a:cubicBezTo>
                      <a:pt x="4189730" y="219710"/>
                      <a:pt x="4231640" y="219710"/>
                      <a:pt x="4239260" y="238760"/>
                    </a:cubicBezTo>
                    <a:cubicBezTo>
                      <a:pt x="4251960" y="269240"/>
                      <a:pt x="4187190" y="372110"/>
                      <a:pt x="4147820" y="405130"/>
                    </a:cubicBezTo>
                    <a:cubicBezTo>
                      <a:pt x="4118610" y="430530"/>
                      <a:pt x="4083050" y="433070"/>
                      <a:pt x="4043680" y="439420"/>
                    </a:cubicBezTo>
                    <a:cubicBezTo>
                      <a:pt x="3996690" y="448310"/>
                      <a:pt x="3934460" y="434340"/>
                      <a:pt x="3881120" y="439420"/>
                    </a:cubicBezTo>
                    <a:cubicBezTo>
                      <a:pt x="3825240" y="445770"/>
                      <a:pt x="3771900" y="466090"/>
                      <a:pt x="3714750" y="474980"/>
                    </a:cubicBezTo>
                    <a:cubicBezTo>
                      <a:pt x="3653790" y="483870"/>
                      <a:pt x="3599180" y="487680"/>
                      <a:pt x="3525520" y="490220"/>
                    </a:cubicBezTo>
                    <a:cubicBezTo>
                      <a:pt x="3418840" y="494030"/>
                      <a:pt x="3263900" y="483870"/>
                      <a:pt x="3139440" y="486410"/>
                    </a:cubicBezTo>
                    <a:cubicBezTo>
                      <a:pt x="3021330" y="487680"/>
                      <a:pt x="2914650" y="490220"/>
                      <a:pt x="2796540" y="500380"/>
                    </a:cubicBezTo>
                    <a:cubicBezTo>
                      <a:pt x="2667000" y="510540"/>
                      <a:pt x="2494280" y="524510"/>
                      <a:pt x="2391410" y="547370"/>
                    </a:cubicBezTo>
                    <a:cubicBezTo>
                      <a:pt x="2324100" y="561340"/>
                      <a:pt x="2287270" y="588010"/>
                      <a:pt x="2230120" y="599440"/>
                    </a:cubicBezTo>
                    <a:cubicBezTo>
                      <a:pt x="2166620" y="612140"/>
                      <a:pt x="2113280" y="613410"/>
                      <a:pt x="2024380" y="617220"/>
                    </a:cubicBezTo>
                    <a:cubicBezTo>
                      <a:pt x="1866900" y="624840"/>
                      <a:pt x="1454150" y="646430"/>
                      <a:pt x="1360170" y="617220"/>
                    </a:cubicBezTo>
                    <a:cubicBezTo>
                      <a:pt x="1332230" y="608330"/>
                      <a:pt x="1320800" y="596900"/>
                      <a:pt x="1310640" y="582930"/>
                    </a:cubicBezTo>
                    <a:cubicBezTo>
                      <a:pt x="1301750" y="571500"/>
                      <a:pt x="1296670" y="557530"/>
                      <a:pt x="1295400" y="543560"/>
                    </a:cubicBezTo>
                    <a:cubicBezTo>
                      <a:pt x="1294130" y="530860"/>
                      <a:pt x="1294130" y="516890"/>
                      <a:pt x="1300480" y="502920"/>
                    </a:cubicBezTo>
                    <a:cubicBezTo>
                      <a:pt x="1308100" y="487680"/>
                      <a:pt x="1316990" y="468630"/>
                      <a:pt x="1341120" y="457200"/>
                    </a:cubicBezTo>
                    <a:cubicBezTo>
                      <a:pt x="1397000" y="430530"/>
                      <a:pt x="1581150" y="455930"/>
                      <a:pt x="1680210" y="440690"/>
                    </a:cubicBezTo>
                    <a:cubicBezTo>
                      <a:pt x="1761490" y="427990"/>
                      <a:pt x="1833880" y="388620"/>
                      <a:pt x="1896110" y="382270"/>
                    </a:cubicBezTo>
                    <a:cubicBezTo>
                      <a:pt x="1940560" y="377190"/>
                      <a:pt x="1967230" y="379730"/>
                      <a:pt x="2015490" y="388620"/>
                    </a:cubicBezTo>
                    <a:cubicBezTo>
                      <a:pt x="2098040" y="405130"/>
                      <a:pt x="2259330" y="480060"/>
                      <a:pt x="2336800" y="494030"/>
                    </a:cubicBezTo>
                    <a:cubicBezTo>
                      <a:pt x="2379980" y="501650"/>
                      <a:pt x="2413000" y="488950"/>
                      <a:pt x="2439670" y="497840"/>
                    </a:cubicBezTo>
                    <a:cubicBezTo>
                      <a:pt x="2461260" y="505460"/>
                      <a:pt x="2479040" y="521970"/>
                      <a:pt x="2490470" y="535940"/>
                    </a:cubicBezTo>
                    <a:cubicBezTo>
                      <a:pt x="2498090" y="548640"/>
                      <a:pt x="2501900" y="562610"/>
                      <a:pt x="2503170" y="576580"/>
                    </a:cubicBezTo>
                    <a:cubicBezTo>
                      <a:pt x="2504440" y="590550"/>
                      <a:pt x="2503170" y="605790"/>
                      <a:pt x="2496820" y="618490"/>
                    </a:cubicBezTo>
                    <a:cubicBezTo>
                      <a:pt x="2487930" y="635000"/>
                      <a:pt x="2467610" y="655320"/>
                      <a:pt x="2452370" y="664210"/>
                    </a:cubicBezTo>
                    <a:cubicBezTo>
                      <a:pt x="2439670" y="671830"/>
                      <a:pt x="2428240" y="673100"/>
                      <a:pt x="2410460" y="673100"/>
                    </a:cubicBezTo>
                    <a:cubicBezTo>
                      <a:pt x="2377440" y="673100"/>
                      <a:pt x="2326640" y="647700"/>
                      <a:pt x="2269490" y="642620"/>
                    </a:cubicBezTo>
                    <a:cubicBezTo>
                      <a:pt x="2180590" y="632460"/>
                      <a:pt x="2029460" y="617220"/>
                      <a:pt x="1926590" y="643890"/>
                    </a:cubicBezTo>
                    <a:cubicBezTo>
                      <a:pt x="1831340" y="668020"/>
                      <a:pt x="1724660" y="741680"/>
                      <a:pt x="1670050" y="782320"/>
                    </a:cubicBezTo>
                    <a:cubicBezTo>
                      <a:pt x="1640840" y="803910"/>
                      <a:pt x="1628140" y="845820"/>
                      <a:pt x="1609090" y="844550"/>
                    </a:cubicBezTo>
                    <a:cubicBezTo>
                      <a:pt x="1591310" y="843280"/>
                      <a:pt x="1553210" y="793750"/>
                      <a:pt x="1559560" y="779780"/>
                    </a:cubicBezTo>
                    <a:cubicBezTo>
                      <a:pt x="1569720" y="758190"/>
                      <a:pt x="1692910" y="774700"/>
                      <a:pt x="1746250" y="764540"/>
                    </a:cubicBezTo>
                    <a:cubicBezTo>
                      <a:pt x="1789430" y="755650"/>
                      <a:pt x="1840230" y="713740"/>
                      <a:pt x="1859280" y="726440"/>
                    </a:cubicBezTo>
                    <a:cubicBezTo>
                      <a:pt x="1874520" y="736600"/>
                      <a:pt x="1879600" y="798830"/>
                      <a:pt x="1869440" y="805180"/>
                    </a:cubicBezTo>
                    <a:cubicBezTo>
                      <a:pt x="1859280" y="812800"/>
                      <a:pt x="1826260" y="778510"/>
                      <a:pt x="1797050" y="768350"/>
                    </a:cubicBezTo>
                    <a:cubicBezTo>
                      <a:pt x="1755140" y="754380"/>
                      <a:pt x="1691640" y="759460"/>
                      <a:pt x="1635760" y="744220"/>
                    </a:cubicBezTo>
                    <a:cubicBezTo>
                      <a:pt x="1572260" y="726440"/>
                      <a:pt x="1470660" y="684530"/>
                      <a:pt x="1436370" y="660400"/>
                    </a:cubicBezTo>
                    <a:cubicBezTo>
                      <a:pt x="1421130" y="651510"/>
                      <a:pt x="1416050" y="645160"/>
                      <a:pt x="1409700" y="633730"/>
                    </a:cubicBezTo>
                    <a:cubicBezTo>
                      <a:pt x="1402080" y="619760"/>
                      <a:pt x="1397000" y="594360"/>
                      <a:pt x="1399540" y="579120"/>
                    </a:cubicBezTo>
                    <a:cubicBezTo>
                      <a:pt x="1400810" y="565150"/>
                      <a:pt x="1405890" y="553720"/>
                      <a:pt x="1414780" y="543560"/>
                    </a:cubicBezTo>
                    <a:cubicBezTo>
                      <a:pt x="1424940" y="532130"/>
                      <a:pt x="1445260" y="519430"/>
                      <a:pt x="1463040" y="514350"/>
                    </a:cubicBezTo>
                    <a:cubicBezTo>
                      <a:pt x="1482090" y="509270"/>
                      <a:pt x="1501140" y="511810"/>
                      <a:pt x="1527810" y="516890"/>
                    </a:cubicBezTo>
                    <a:cubicBezTo>
                      <a:pt x="1570990" y="525780"/>
                      <a:pt x="1634490" y="554990"/>
                      <a:pt x="1696720" y="584200"/>
                    </a:cubicBezTo>
                    <a:cubicBezTo>
                      <a:pt x="1776730" y="623570"/>
                      <a:pt x="1868170" y="708660"/>
                      <a:pt x="1968500" y="734060"/>
                    </a:cubicBezTo>
                    <a:cubicBezTo>
                      <a:pt x="2073910" y="760730"/>
                      <a:pt x="2204720" y="737870"/>
                      <a:pt x="2317750" y="728980"/>
                    </a:cubicBezTo>
                    <a:cubicBezTo>
                      <a:pt x="2421890" y="721360"/>
                      <a:pt x="2553970" y="708660"/>
                      <a:pt x="2620010" y="687070"/>
                    </a:cubicBezTo>
                    <a:cubicBezTo>
                      <a:pt x="2655570" y="675640"/>
                      <a:pt x="2674620" y="646430"/>
                      <a:pt x="2696210" y="647700"/>
                    </a:cubicBezTo>
                    <a:cubicBezTo>
                      <a:pt x="2712720" y="647700"/>
                      <a:pt x="2727960" y="662940"/>
                      <a:pt x="2736850" y="673100"/>
                    </a:cubicBezTo>
                    <a:cubicBezTo>
                      <a:pt x="2744470" y="681990"/>
                      <a:pt x="2749550" y="690880"/>
                      <a:pt x="2750820" y="702310"/>
                    </a:cubicBezTo>
                    <a:cubicBezTo>
                      <a:pt x="2752090" y="718820"/>
                      <a:pt x="2744470" y="750570"/>
                      <a:pt x="2731770" y="763270"/>
                    </a:cubicBezTo>
                    <a:cubicBezTo>
                      <a:pt x="2717800" y="775970"/>
                      <a:pt x="2696210" y="781050"/>
                      <a:pt x="2670810" y="781050"/>
                    </a:cubicBezTo>
                    <a:cubicBezTo>
                      <a:pt x="2628900" y="782320"/>
                      <a:pt x="2570480" y="753110"/>
                      <a:pt x="2501900" y="740410"/>
                    </a:cubicBezTo>
                    <a:cubicBezTo>
                      <a:pt x="2396490" y="721360"/>
                      <a:pt x="2118360" y="732790"/>
                      <a:pt x="2096770" y="689610"/>
                    </a:cubicBezTo>
                    <a:cubicBezTo>
                      <a:pt x="2087880" y="670560"/>
                      <a:pt x="2114550" y="627380"/>
                      <a:pt x="2141220" y="615950"/>
                    </a:cubicBezTo>
                    <a:cubicBezTo>
                      <a:pt x="2183130" y="596900"/>
                      <a:pt x="2297430" y="655320"/>
                      <a:pt x="2359660" y="665480"/>
                    </a:cubicBezTo>
                    <a:cubicBezTo>
                      <a:pt x="2404110" y="671830"/>
                      <a:pt x="2453640" y="661670"/>
                      <a:pt x="2479040" y="674370"/>
                    </a:cubicBezTo>
                    <a:cubicBezTo>
                      <a:pt x="2494280" y="681990"/>
                      <a:pt x="2503170" y="695960"/>
                      <a:pt x="2508250" y="707390"/>
                    </a:cubicBezTo>
                    <a:cubicBezTo>
                      <a:pt x="2513330" y="716280"/>
                      <a:pt x="2513330" y="727710"/>
                      <a:pt x="2512060" y="736600"/>
                    </a:cubicBezTo>
                    <a:cubicBezTo>
                      <a:pt x="2510790" y="746760"/>
                      <a:pt x="2508250" y="756920"/>
                      <a:pt x="2501900" y="764540"/>
                    </a:cubicBezTo>
                    <a:cubicBezTo>
                      <a:pt x="2494280" y="774700"/>
                      <a:pt x="2487930" y="782320"/>
                      <a:pt x="2465070" y="789940"/>
                    </a:cubicBezTo>
                    <a:cubicBezTo>
                      <a:pt x="2344420" y="828040"/>
                      <a:pt x="1498600" y="788670"/>
                      <a:pt x="1214120" y="797560"/>
                    </a:cubicBezTo>
                    <a:cubicBezTo>
                      <a:pt x="1066800" y="802640"/>
                      <a:pt x="932180" y="838200"/>
                      <a:pt x="880110" y="819150"/>
                    </a:cubicBezTo>
                    <a:cubicBezTo>
                      <a:pt x="861060" y="811530"/>
                      <a:pt x="853440" y="798830"/>
                      <a:pt x="847090" y="786130"/>
                    </a:cubicBezTo>
                    <a:cubicBezTo>
                      <a:pt x="842010" y="773430"/>
                      <a:pt x="840740" y="753110"/>
                      <a:pt x="844550" y="740410"/>
                    </a:cubicBezTo>
                    <a:cubicBezTo>
                      <a:pt x="848360" y="726440"/>
                      <a:pt x="862330" y="711200"/>
                      <a:pt x="872490" y="703580"/>
                    </a:cubicBezTo>
                    <a:cubicBezTo>
                      <a:pt x="881380" y="697230"/>
                      <a:pt x="887730" y="694690"/>
                      <a:pt x="902970" y="693420"/>
                    </a:cubicBezTo>
                    <a:cubicBezTo>
                      <a:pt x="939800" y="693420"/>
                      <a:pt x="1017270" y="730250"/>
                      <a:pt x="1107440" y="746760"/>
                    </a:cubicBezTo>
                    <a:cubicBezTo>
                      <a:pt x="1275080" y="775970"/>
                      <a:pt x="1623060" y="806450"/>
                      <a:pt x="1837690" y="822960"/>
                    </a:cubicBezTo>
                    <a:cubicBezTo>
                      <a:pt x="2004060" y="835660"/>
                      <a:pt x="2110740" y="840740"/>
                      <a:pt x="2284730" y="843280"/>
                    </a:cubicBezTo>
                    <a:cubicBezTo>
                      <a:pt x="2529840" y="847090"/>
                      <a:pt x="3061970" y="802640"/>
                      <a:pt x="3167380" y="826770"/>
                    </a:cubicBezTo>
                    <a:cubicBezTo>
                      <a:pt x="3191510" y="833120"/>
                      <a:pt x="3200400" y="838200"/>
                      <a:pt x="3210560" y="849630"/>
                    </a:cubicBezTo>
                    <a:cubicBezTo>
                      <a:pt x="3220720" y="861060"/>
                      <a:pt x="3227070" y="880110"/>
                      <a:pt x="3227070" y="895350"/>
                    </a:cubicBezTo>
                    <a:cubicBezTo>
                      <a:pt x="3227070" y="910590"/>
                      <a:pt x="3219450" y="929640"/>
                      <a:pt x="3209290" y="939800"/>
                    </a:cubicBezTo>
                    <a:cubicBezTo>
                      <a:pt x="3200400" y="951230"/>
                      <a:pt x="3190240" y="960120"/>
                      <a:pt x="3167380" y="962660"/>
                    </a:cubicBezTo>
                    <a:cubicBezTo>
                      <a:pt x="3092450" y="971550"/>
                      <a:pt x="2813050" y="866140"/>
                      <a:pt x="2672080" y="838200"/>
                    </a:cubicBezTo>
                    <a:cubicBezTo>
                      <a:pt x="2566670" y="816610"/>
                      <a:pt x="2490470" y="806450"/>
                      <a:pt x="2395220" y="793750"/>
                    </a:cubicBezTo>
                    <a:cubicBezTo>
                      <a:pt x="2296160" y="782320"/>
                      <a:pt x="2188210" y="769620"/>
                      <a:pt x="2089150" y="767080"/>
                    </a:cubicBezTo>
                    <a:cubicBezTo>
                      <a:pt x="1995170" y="764540"/>
                      <a:pt x="1863090" y="797560"/>
                      <a:pt x="1813560" y="779780"/>
                    </a:cubicBezTo>
                    <a:cubicBezTo>
                      <a:pt x="1789430" y="770890"/>
                      <a:pt x="1778000" y="755650"/>
                      <a:pt x="1770380" y="739140"/>
                    </a:cubicBezTo>
                    <a:cubicBezTo>
                      <a:pt x="1761490" y="722630"/>
                      <a:pt x="1758950" y="698500"/>
                      <a:pt x="1764030" y="680720"/>
                    </a:cubicBezTo>
                    <a:cubicBezTo>
                      <a:pt x="1769110" y="662940"/>
                      <a:pt x="1783080" y="643890"/>
                      <a:pt x="1798320" y="633730"/>
                    </a:cubicBezTo>
                    <a:cubicBezTo>
                      <a:pt x="1813560" y="623570"/>
                      <a:pt x="1830070" y="617220"/>
                      <a:pt x="1855470" y="621030"/>
                    </a:cubicBezTo>
                    <a:cubicBezTo>
                      <a:pt x="1918970" y="627380"/>
                      <a:pt x="2071370" y="746760"/>
                      <a:pt x="2164080" y="769620"/>
                    </a:cubicBezTo>
                    <a:cubicBezTo>
                      <a:pt x="2235200" y="787400"/>
                      <a:pt x="2321560" y="759460"/>
                      <a:pt x="2359660" y="777240"/>
                    </a:cubicBezTo>
                    <a:cubicBezTo>
                      <a:pt x="2378710" y="786130"/>
                      <a:pt x="2390140" y="802640"/>
                      <a:pt x="2396490" y="819150"/>
                    </a:cubicBezTo>
                    <a:cubicBezTo>
                      <a:pt x="2401570" y="834390"/>
                      <a:pt x="2401570" y="858520"/>
                      <a:pt x="2396490" y="873760"/>
                    </a:cubicBezTo>
                    <a:cubicBezTo>
                      <a:pt x="2390140" y="890270"/>
                      <a:pt x="2372360" y="908050"/>
                      <a:pt x="2359660" y="915670"/>
                    </a:cubicBezTo>
                    <a:cubicBezTo>
                      <a:pt x="2348230" y="923290"/>
                      <a:pt x="2322830" y="924560"/>
                      <a:pt x="2322830" y="924560"/>
                    </a:cubicBezTo>
                  </a:path>
                </a:pathLst>
              </a:custGeom>
              <a:solidFill>
                <a:srgbClr val="FFFFFF"/>
              </a:solidFill>
              <a:ln cap="sq">
                <a:noFill/>
                <a:prstDash val="solid"/>
                <a:miter/>
              </a:ln>
            </p:spPr>
          </p:sp>
        </p:grpSp>
      </p:grpSp>
    </p:spTree>
  </p:cSld>
  <p:clrMapOvr>
    <a:masterClrMapping/>
  </p:clrMapOvr>
</p:sld>
</file>

<file path=ppt/slides/slide1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rot="2188">
            <a:off x="1785534" y="2606767"/>
            <a:ext cx="14959968" cy="0"/>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1028700" y="1152525"/>
            <a:ext cx="14923770" cy="964692"/>
          </a:xfrm>
          <a:prstGeom prst="rect">
            <a:avLst/>
          </a:prstGeom>
        </p:spPr>
        <p:txBody>
          <a:bodyPr anchor="t" rtlCol="false" tIns="0" lIns="0" bIns="0" rIns="0">
            <a:spAutoFit/>
          </a:bodyPr>
          <a:lstStyle/>
          <a:p>
            <a:pPr algn="l">
              <a:lnSpc>
                <a:spcPts val="7344"/>
              </a:lnSpc>
            </a:pPr>
            <a:r>
              <a:rPr lang="en-US" sz="7200" spc="-118">
                <a:solidFill>
                  <a:srgbClr val="000000"/>
                </a:solidFill>
                <a:latin typeface="TT Rounds Condensed"/>
                <a:ea typeface="TT Rounds Condensed"/>
                <a:cs typeface="TT Rounds Condensed"/>
                <a:sym typeface="TT Rounds Condensed"/>
              </a:rPr>
              <a:t>Model Initialization and Training</a:t>
            </a:r>
          </a:p>
        </p:txBody>
      </p:sp>
      <p:sp>
        <p:nvSpPr>
          <p:cNvPr name="TextBox 8" id="8"/>
          <p:cNvSpPr txBox="true"/>
          <p:nvPr/>
        </p:nvSpPr>
        <p:spPr>
          <a:xfrm rot="0">
            <a:off x="738979" y="2587717"/>
            <a:ext cx="13570496" cy="2906954"/>
          </a:xfrm>
          <a:prstGeom prst="rect">
            <a:avLst/>
          </a:prstGeom>
        </p:spPr>
        <p:txBody>
          <a:bodyPr anchor="t" rtlCol="false" tIns="0" lIns="0" bIns="0" rIns="0">
            <a:spAutoFit/>
          </a:bodyPr>
          <a:lstStyle/>
          <a:p>
            <a:pPr algn="l">
              <a:lnSpc>
                <a:spcPts val="3855"/>
              </a:lnSpc>
            </a:pPr>
          </a:p>
          <a:p>
            <a:pPr algn="l" marL="538400" indent="-269200" lvl="1">
              <a:lnSpc>
                <a:spcPts val="3855"/>
              </a:lnSpc>
              <a:buFont typeface="Arial"/>
              <a:buChar char="•"/>
            </a:pPr>
            <a:r>
              <a:rPr lang="en-US" sz="2974" spc="26">
                <a:solidFill>
                  <a:srgbClr val="404040"/>
                </a:solidFill>
                <a:latin typeface="TT Rounds Condensed"/>
                <a:ea typeface="TT Rounds Condensed"/>
                <a:cs typeface="TT Rounds Condensed"/>
                <a:sym typeface="TT Rounds Condensed"/>
              </a:rPr>
              <a:t>Model Initialization:</a:t>
            </a:r>
          </a:p>
          <a:p>
            <a:pPr algn="l">
              <a:lnSpc>
                <a:spcPts val="3855"/>
              </a:lnSpc>
            </a:pPr>
            <a:r>
              <a:rPr lang="en-US" sz="2974" spc="26">
                <a:solidFill>
                  <a:srgbClr val="404040"/>
                </a:solidFill>
                <a:latin typeface="TT Rounds Condensed"/>
                <a:ea typeface="TT Rounds Condensed"/>
                <a:cs typeface="TT Rounds Condensed"/>
                <a:sym typeface="TT Rounds Condensed"/>
              </a:rPr>
              <a:t> </a:t>
            </a:r>
            <a:r>
              <a:rPr lang="en-US" sz="2974" spc="26">
                <a:solidFill>
                  <a:srgbClr val="404040"/>
                </a:solidFill>
                <a:latin typeface="TT Rounds Condensed"/>
                <a:ea typeface="TT Rounds Condensed"/>
                <a:cs typeface="TT Rounds Condensed"/>
                <a:sym typeface="TT Rounds Condensed"/>
              </a:rPr>
              <a:t>The pre-trained BERT model (bert-base-cased) is loaded for text classification.</a:t>
            </a:r>
          </a:p>
          <a:p>
            <a:pPr algn="l">
              <a:lnSpc>
                <a:spcPts val="3855"/>
              </a:lnSpc>
            </a:pPr>
            <a:r>
              <a:rPr lang="en-US" sz="2974" spc="26">
                <a:solidFill>
                  <a:srgbClr val="404040"/>
                </a:solidFill>
                <a:latin typeface="TT Rounds Condensed"/>
                <a:ea typeface="TT Rounds Condensed"/>
                <a:cs typeface="TT Rounds Condensed"/>
                <a:sym typeface="TT Rounds Condensed"/>
              </a:rPr>
              <a:t> Case-sensitive BERT variant helps process text while preserving its original case.</a:t>
            </a:r>
          </a:p>
          <a:p>
            <a:pPr algn="l">
              <a:lnSpc>
                <a:spcPts val="3855"/>
              </a:lnSpc>
            </a:pPr>
          </a:p>
          <a:p>
            <a:pPr algn="l">
              <a:lnSpc>
                <a:spcPts val="3855"/>
              </a:lnSpc>
            </a:pPr>
          </a:p>
        </p:txBody>
      </p:sp>
      <p:sp>
        <p:nvSpPr>
          <p:cNvPr name="TextBox 9" id="9"/>
          <p:cNvSpPr txBox="true"/>
          <p:nvPr/>
        </p:nvSpPr>
        <p:spPr>
          <a:xfrm rot="0">
            <a:off x="738979" y="4269794"/>
            <a:ext cx="17232011" cy="2421179"/>
          </a:xfrm>
          <a:prstGeom prst="rect">
            <a:avLst/>
          </a:prstGeom>
        </p:spPr>
        <p:txBody>
          <a:bodyPr anchor="t" rtlCol="false" tIns="0" lIns="0" bIns="0" rIns="0">
            <a:spAutoFit/>
          </a:bodyPr>
          <a:lstStyle/>
          <a:p>
            <a:pPr algn="l">
              <a:lnSpc>
                <a:spcPts val="3855"/>
              </a:lnSpc>
            </a:pPr>
          </a:p>
          <a:p>
            <a:pPr algn="l" marL="538400" indent="-269200" lvl="1">
              <a:lnSpc>
                <a:spcPts val="3855"/>
              </a:lnSpc>
              <a:buFont typeface="Arial"/>
              <a:buChar char="•"/>
            </a:pPr>
            <a:r>
              <a:rPr lang="en-US" sz="2974" spc="26">
                <a:solidFill>
                  <a:srgbClr val="404040"/>
                </a:solidFill>
                <a:latin typeface="TT Rounds Condensed"/>
                <a:ea typeface="TT Rounds Condensed"/>
                <a:cs typeface="TT Rounds Condensed"/>
                <a:sym typeface="TT Rounds Condensed"/>
              </a:rPr>
              <a:t>Training Process:</a:t>
            </a:r>
          </a:p>
          <a:p>
            <a:pPr algn="l">
              <a:lnSpc>
                <a:spcPts val="3855"/>
              </a:lnSpc>
            </a:pPr>
            <a:r>
              <a:rPr lang="en-US" sz="2974" spc="26">
                <a:solidFill>
                  <a:srgbClr val="404040"/>
                </a:solidFill>
                <a:latin typeface="TT Rounds Condensed"/>
                <a:ea typeface="TT Rounds Condensed"/>
                <a:cs typeface="TT Rounds Condensed"/>
                <a:sym typeface="TT Rounds Condensed"/>
              </a:rPr>
              <a:t> The model was trained using the Simple Transformers library, which handles  model architecture, optimization.</a:t>
            </a:r>
          </a:p>
          <a:p>
            <a:pPr algn="l">
              <a:lnSpc>
                <a:spcPts val="3855"/>
              </a:lnSpc>
            </a:pPr>
            <a:r>
              <a:rPr lang="en-US" sz="2974" spc="26">
                <a:solidFill>
                  <a:srgbClr val="404040"/>
                </a:solidFill>
                <a:latin typeface="TT Rounds Condensed"/>
                <a:ea typeface="TT Rounds Condensed"/>
                <a:cs typeface="TT Rounds Condensed"/>
                <a:sym typeface="TT Rounds Condensed"/>
              </a:rPr>
              <a:t>The training is conducted over multiple epochs, using the prepared training and evaluation datasets.</a:t>
            </a:r>
          </a:p>
          <a:p>
            <a:pPr algn="l">
              <a:lnSpc>
                <a:spcPts val="3855"/>
              </a:lnSpc>
            </a:pPr>
            <a:r>
              <a:rPr lang="en-US" sz="2974" spc="27">
                <a:solidFill>
                  <a:srgbClr val="404040"/>
                </a:solidFill>
                <a:latin typeface="TT Rounds Condensed"/>
                <a:ea typeface="TT Rounds Condensed"/>
                <a:cs typeface="TT Rounds Condensed"/>
                <a:sym typeface="TT Rounds Condensed"/>
              </a:rPr>
              <a:t>A loss value is tracked during training to monitor the model’s progress.</a:t>
            </a:r>
          </a:p>
        </p:txBody>
      </p:sp>
      <p:sp>
        <p:nvSpPr>
          <p:cNvPr name="TextBox 10" id="10"/>
          <p:cNvSpPr txBox="true"/>
          <p:nvPr/>
        </p:nvSpPr>
        <p:spPr>
          <a:xfrm rot="0">
            <a:off x="738979" y="6662398"/>
            <a:ext cx="14949681" cy="2421179"/>
          </a:xfrm>
          <a:prstGeom prst="rect">
            <a:avLst/>
          </a:prstGeom>
        </p:spPr>
        <p:txBody>
          <a:bodyPr anchor="t" rtlCol="false" tIns="0" lIns="0" bIns="0" rIns="0">
            <a:spAutoFit/>
          </a:bodyPr>
          <a:lstStyle/>
          <a:p>
            <a:pPr algn="l">
              <a:lnSpc>
                <a:spcPts val="3855"/>
              </a:lnSpc>
            </a:pPr>
          </a:p>
          <a:p>
            <a:pPr algn="l" marL="538400" indent="-269200" lvl="1">
              <a:lnSpc>
                <a:spcPts val="3855"/>
              </a:lnSpc>
              <a:buFont typeface="Arial"/>
              <a:buChar char="•"/>
            </a:pPr>
            <a:r>
              <a:rPr lang="en-US" sz="2974" spc="26">
                <a:solidFill>
                  <a:srgbClr val="404040"/>
                </a:solidFill>
                <a:latin typeface="TT Rounds Condensed"/>
                <a:ea typeface="TT Rounds Condensed"/>
                <a:cs typeface="TT Rounds Condensed"/>
                <a:sym typeface="TT Rounds Condensed"/>
              </a:rPr>
              <a:t>Evaluation During Training:</a:t>
            </a:r>
          </a:p>
          <a:p>
            <a:pPr algn="l">
              <a:lnSpc>
                <a:spcPts val="3855"/>
              </a:lnSpc>
            </a:pPr>
            <a:r>
              <a:rPr lang="en-US" sz="2974" spc="26">
                <a:solidFill>
                  <a:srgbClr val="404040"/>
                </a:solidFill>
                <a:latin typeface="TT Rounds Condensed"/>
                <a:ea typeface="TT Rounds Condensed"/>
                <a:cs typeface="TT Rounds Condensed"/>
                <a:sym typeface="TT Rounds Condensed"/>
              </a:rPr>
              <a:t> </a:t>
            </a:r>
            <a:r>
              <a:rPr lang="en-US" sz="2974" spc="26">
                <a:solidFill>
                  <a:srgbClr val="404040"/>
                </a:solidFill>
                <a:latin typeface="TT Rounds Condensed"/>
                <a:ea typeface="TT Rounds Condensed"/>
                <a:cs typeface="TT Rounds Condensed"/>
                <a:sym typeface="TT Rounds Condensed"/>
              </a:rPr>
              <a:t>The evaluation dataset is used to check the model's performance after each training epoch.</a:t>
            </a:r>
          </a:p>
          <a:p>
            <a:pPr algn="l">
              <a:lnSpc>
                <a:spcPts val="3855"/>
              </a:lnSpc>
            </a:pPr>
            <a:r>
              <a:rPr lang="en-US" sz="2974" spc="26">
                <a:solidFill>
                  <a:srgbClr val="404040"/>
                </a:solidFill>
                <a:latin typeface="TT Rounds Condensed"/>
                <a:ea typeface="TT Rounds Condensed"/>
                <a:cs typeface="TT Rounds Condensed"/>
                <a:sym typeface="TT Rounds Condensed"/>
              </a:rPr>
              <a:t>Metrics like evaluation loss are calculated to measure accuracy and guide improvements.</a:t>
            </a:r>
          </a:p>
          <a:p>
            <a:pPr algn="l">
              <a:lnSpc>
                <a:spcPts val="3855"/>
              </a:lnSpc>
            </a:pPr>
          </a:p>
        </p:txBody>
      </p:sp>
    </p:spTree>
  </p:cSld>
  <p:clrMapOvr>
    <a:masterClrMapping/>
  </p:clrMapOvr>
</p:sld>
</file>

<file path=ppt/slides/slide1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01474"/>
            <a:ext cx="18288002" cy="785526"/>
            <a:chOff x="0" y="0"/>
            <a:chExt cx="24384002" cy="1047368"/>
          </a:xfrm>
        </p:grpSpPr>
        <p:grpSp>
          <p:nvGrpSpPr>
            <p:cNvPr name="Group 3" id="3"/>
            <p:cNvGrpSpPr/>
            <p:nvPr/>
          </p:nvGrpSpPr>
          <p:grpSpPr>
            <a:xfrm rot="0">
              <a:off x="2" y="132968"/>
              <a:ext cx="24384000" cy="914400"/>
              <a:chOff x="0" y="0"/>
              <a:chExt cx="24384000" cy="914400"/>
            </a:xfrm>
          </p:grpSpPr>
          <p:sp>
            <p:nvSpPr>
              <p:cNvPr name="Freeform 4" id="4"/>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5" id="5"/>
            <p:cNvGrpSpPr/>
            <p:nvPr/>
          </p:nvGrpSpPr>
          <p:grpSpPr>
            <a:xfrm rot="0">
              <a:off x="0" y="0"/>
              <a:ext cx="24384002" cy="131996"/>
              <a:chOff x="0" y="0"/>
              <a:chExt cx="24384002" cy="131996"/>
            </a:xfrm>
          </p:grpSpPr>
          <p:sp>
            <p:nvSpPr>
              <p:cNvPr name="Freeform 6" id="6"/>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grpSp>
      <p:sp>
        <p:nvSpPr>
          <p:cNvPr name="AutoShape 7" id="7"/>
          <p:cNvSpPr/>
          <p:nvPr/>
        </p:nvSpPr>
        <p:spPr>
          <a:xfrm>
            <a:off x="1028703" y="2204874"/>
            <a:ext cx="14959965" cy="9525"/>
          </a:xfrm>
          <a:prstGeom prst="line">
            <a:avLst/>
          </a:prstGeom>
          <a:ln cap="rnd" w="9525">
            <a:solidFill>
              <a:srgbClr val="000000"/>
            </a:solidFill>
            <a:prstDash val="solid"/>
            <a:headEnd type="none" len="sm" w="sm"/>
            <a:tailEnd type="none" len="sm" w="sm"/>
          </a:ln>
        </p:spPr>
      </p:sp>
      <p:grpSp>
        <p:nvGrpSpPr>
          <p:cNvPr name="Group 8" id="8"/>
          <p:cNvGrpSpPr/>
          <p:nvPr/>
        </p:nvGrpSpPr>
        <p:grpSpPr>
          <a:xfrm rot="0">
            <a:off x="1028700" y="3673372"/>
            <a:ext cx="14558588" cy="5091078"/>
            <a:chOff x="0" y="0"/>
            <a:chExt cx="19411451" cy="6788104"/>
          </a:xfrm>
        </p:grpSpPr>
        <p:sp>
          <p:nvSpPr>
            <p:cNvPr name="TextBox 9" id="9"/>
            <p:cNvSpPr txBox="true"/>
            <p:nvPr/>
          </p:nvSpPr>
          <p:spPr>
            <a:xfrm rot="0">
              <a:off x="1317456" y="1369442"/>
              <a:ext cx="18093995" cy="1774165"/>
            </a:xfrm>
            <a:prstGeom prst="rect">
              <a:avLst/>
            </a:prstGeom>
          </p:spPr>
          <p:txBody>
            <a:bodyPr anchor="t" rtlCol="false" tIns="0" lIns="0" bIns="0" rIns="0">
              <a:spAutoFit/>
            </a:bodyPr>
            <a:lstStyle/>
            <a:p>
              <a:pPr algn="l">
                <a:lnSpc>
                  <a:spcPts val="3596"/>
                </a:lnSpc>
              </a:pPr>
              <a:r>
                <a:rPr lang="en-US" sz="2775" spc="24">
                  <a:solidFill>
                    <a:srgbClr val="404040"/>
                  </a:solidFill>
                  <a:latin typeface="TT Rounds Condensed"/>
                  <a:ea typeface="TT Rounds Condensed"/>
                  <a:cs typeface="TT Rounds Condensed"/>
                  <a:sym typeface="TT Rounds Condensed"/>
                </a:rPr>
                <a:t>Precision:</a:t>
              </a:r>
            </a:p>
            <a:p>
              <a:pPr algn="l">
                <a:lnSpc>
                  <a:spcPts val="3596"/>
                </a:lnSpc>
              </a:pPr>
              <a:r>
                <a:rPr lang="en-US" sz="2775" spc="24">
                  <a:solidFill>
                    <a:srgbClr val="404040"/>
                  </a:solidFill>
                  <a:latin typeface="TT Rounds Condensed"/>
                  <a:ea typeface="TT Rounds Condensed"/>
                  <a:cs typeface="TT Rounds Condensed"/>
                  <a:sym typeface="TT Rounds Condensed"/>
                </a:rPr>
                <a:t>Measures the proportion of correctly predicted fake or real news among all predictions.</a:t>
              </a:r>
            </a:p>
            <a:p>
              <a:pPr algn="l">
                <a:lnSpc>
                  <a:spcPts val="3596"/>
                </a:lnSpc>
              </a:pPr>
              <a:r>
                <a:rPr lang="en-US" sz="2775" spc="25">
                  <a:solidFill>
                    <a:srgbClr val="404040"/>
                  </a:solidFill>
                  <a:latin typeface="TT Rounds Condensed"/>
                  <a:ea typeface="TT Rounds Condensed"/>
                  <a:cs typeface="TT Rounds Condensed"/>
                  <a:sym typeface="TT Rounds Condensed"/>
                </a:rPr>
                <a:t>Ensures the model is making accurate predictions for specific labels.</a:t>
              </a:r>
            </a:p>
          </p:txBody>
        </p:sp>
        <p:sp>
          <p:nvSpPr>
            <p:cNvPr name="TextBox 10" id="10"/>
            <p:cNvSpPr txBox="true"/>
            <p:nvPr/>
          </p:nvSpPr>
          <p:spPr>
            <a:xfrm rot="0">
              <a:off x="1317456" y="2620650"/>
              <a:ext cx="18093995" cy="2371065"/>
            </a:xfrm>
            <a:prstGeom prst="rect">
              <a:avLst/>
            </a:prstGeom>
          </p:spPr>
          <p:txBody>
            <a:bodyPr anchor="t" rtlCol="false" tIns="0" lIns="0" bIns="0" rIns="0">
              <a:spAutoFit/>
            </a:bodyPr>
            <a:lstStyle/>
            <a:p>
              <a:pPr algn="l">
                <a:lnSpc>
                  <a:spcPts val="3596"/>
                </a:lnSpc>
              </a:pPr>
            </a:p>
            <a:p>
              <a:pPr algn="l">
                <a:lnSpc>
                  <a:spcPts val="3596"/>
                </a:lnSpc>
              </a:pPr>
              <a:r>
                <a:rPr lang="en-US" sz="2775" spc="24">
                  <a:solidFill>
                    <a:srgbClr val="404040"/>
                  </a:solidFill>
                  <a:latin typeface="TT Rounds Condensed"/>
                  <a:ea typeface="TT Rounds Condensed"/>
                  <a:cs typeface="TT Rounds Condensed"/>
                  <a:sym typeface="TT Rounds Condensed"/>
                </a:rPr>
                <a:t>Recall:</a:t>
              </a:r>
            </a:p>
            <a:p>
              <a:pPr algn="l">
                <a:lnSpc>
                  <a:spcPts val="3596"/>
                </a:lnSpc>
              </a:pPr>
              <a:r>
                <a:rPr lang="en-US" sz="2775" spc="24">
                  <a:solidFill>
                    <a:srgbClr val="404040"/>
                  </a:solidFill>
                  <a:latin typeface="TT Rounds Condensed"/>
                  <a:ea typeface="TT Rounds Condensed"/>
                  <a:cs typeface="TT Rounds Condensed"/>
                  <a:sym typeface="TT Rounds Condensed"/>
                </a:rPr>
                <a:t>Measures how many actual fake or real news articles the model successfully identified.</a:t>
              </a:r>
            </a:p>
            <a:p>
              <a:pPr algn="l">
                <a:lnSpc>
                  <a:spcPts val="3596"/>
                </a:lnSpc>
              </a:pPr>
              <a:r>
                <a:rPr lang="en-US" sz="2775" spc="25">
                  <a:solidFill>
                    <a:srgbClr val="404040"/>
                  </a:solidFill>
                  <a:latin typeface="TT Rounds Condensed"/>
                  <a:ea typeface="TT Rounds Condensed"/>
                  <a:cs typeface="TT Rounds Condensed"/>
                  <a:sym typeface="TT Rounds Condensed"/>
                </a:rPr>
                <a:t>Reflects the model’s ability to capture all relevant cases.</a:t>
              </a:r>
            </a:p>
          </p:txBody>
        </p:sp>
        <p:sp>
          <p:nvSpPr>
            <p:cNvPr name="TextBox 11" id="11"/>
            <p:cNvSpPr txBox="true"/>
            <p:nvPr/>
          </p:nvSpPr>
          <p:spPr>
            <a:xfrm rot="0">
              <a:off x="1317456" y="5013940"/>
              <a:ext cx="18093995" cy="1774165"/>
            </a:xfrm>
            <a:prstGeom prst="rect">
              <a:avLst/>
            </a:prstGeom>
          </p:spPr>
          <p:txBody>
            <a:bodyPr anchor="t" rtlCol="false" tIns="0" lIns="0" bIns="0" rIns="0">
              <a:spAutoFit/>
            </a:bodyPr>
            <a:lstStyle/>
            <a:p>
              <a:pPr algn="l">
                <a:lnSpc>
                  <a:spcPts val="3596"/>
                </a:lnSpc>
              </a:pPr>
              <a:r>
                <a:rPr lang="en-US" sz="2775" spc="24">
                  <a:solidFill>
                    <a:srgbClr val="404040"/>
                  </a:solidFill>
                  <a:latin typeface="TT Rounds Condensed"/>
                  <a:ea typeface="TT Rounds Condensed"/>
                  <a:cs typeface="TT Rounds Condensed"/>
                  <a:sym typeface="TT Rounds Condensed"/>
                </a:rPr>
                <a:t>Accuracy:</a:t>
              </a:r>
            </a:p>
            <a:p>
              <a:pPr algn="l">
                <a:lnSpc>
                  <a:spcPts val="3596"/>
                </a:lnSpc>
              </a:pPr>
              <a:r>
                <a:rPr lang="en-US" sz="2775" spc="24">
                  <a:solidFill>
                    <a:srgbClr val="404040"/>
                  </a:solidFill>
                  <a:latin typeface="TT Rounds Condensed"/>
                  <a:ea typeface="TT Rounds Condensed"/>
                  <a:cs typeface="TT Rounds Condensed"/>
                  <a:sym typeface="TT Rounds Condensed"/>
                </a:rPr>
                <a:t>The overall proportion of correctly classified instances.</a:t>
              </a:r>
            </a:p>
            <a:p>
              <a:pPr algn="l">
                <a:lnSpc>
                  <a:spcPts val="3596"/>
                </a:lnSpc>
              </a:pPr>
              <a:r>
                <a:rPr lang="en-US" sz="2775" spc="25">
                  <a:solidFill>
                    <a:srgbClr val="404040"/>
                  </a:solidFill>
                  <a:latin typeface="TT Rounds Condensed"/>
                  <a:ea typeface="TT Rounds Condensed"/>
                  <a:cs typeface="TT Rounds Condensed"/>
                  <a:sym typeface="TT Rounds Condensed"/>
                </a:rPr>
                <a:t>A general indicator of the model’s performance.</a:t>
              </a:r>
            </a:p>
          </p:txBody>
        </p:sp>
        <p:sp>
          <p:nvSpPr>
            <p:cNvPr name="TextBox 12" id="12"/>
            <p:cNvSpPr txBox="true"/>
            <p:nvPr/>
          </p:nvSpPr>
          <p:spPr>
            <a:xfrm rot="0">
              <a:off x="0" y="-28575"/>
              <a:ext cx="17431986" cy="1177265"/>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5">
                  <a:solidFill>
                    <a:srgbClr val="404040"/>
                  </a:solidFill>
                  <a:latin typeface="TT Rounds Condensed"/>
                  <a:ea typeface="TT Rounds Condensed"/>
                  <a:cs typeface="TT Rounds Condensed"/>
                  <a:sym typeface="TT Rounds Condensed"/>
                </a:rPr>
                <a:t>Key Metrics:</a:t>
              </a:r>
            </a:p>
          </p:txBody>
        </p:sp>
      </p:grpSp>
      <p:sp>
        <p:nvSpPr>
          <p:cNvPr name="Freeform 13" id="13"/>
          <p:cNvSpPr/>
          <p:nvPr/>
        </p:nvSpPr>
        <p:spPr>
          <a:xfrm flipH="false" flipV="false" rot="0">
            <a:off x="10810552" y="7125862"/>
            <a:ext cx="6042124" cy="2375612"/>
          </a:xfrm>
          <a:custGeom>
            <a:avLst/>
            <a:gdLst/>
            <a:ahLst/>
            <a:cxnLst/>
            <a:rect r="r" b="b" t="t" l="l"/>
            <a:pathLst>
              <a:path h="2375612" w="6042124">
                <a:moveTo>
                  <a:pt x="0" y="0"/>
                </a:moveTo>
                <a:lnTo>
                  <a:pt x="6042124" y="0"/>
                </a:lnTo>
                <a:lnTo>
                  <a:pt x="6042124" y="2375612"/>
                </a:lnTo>
                <a:lnTo>
                  <a:pt x="0" y="2375612"/>
                </a:lnTo>
                <a:lnTo>
                  <a:pt x="0" y="0"/>
                </a:lnTo>
                <a:close/>
              </a:path>
            </a:pathLst>
          </a:custGeom>
          <a:blipFill>
            <a:blip r:embed="rId2"/>
            <a:stretch>
              <a:fillRect l="0" t="0" r="0" b="0"/>
            </a:stretch>
          </a:blipFill>
        </p:spPr>
      </p:sp>
      <p:sp>
        <p:nvSpPr>
          <p:cNvPr name="TextBox 14" id="14"/>
          <p:cNvSpPr txBox="true"/>
          <p:nvPr/>
        </p:nvSpPr>
        <p:spPr>
          <a:xfrm rot="0">
            <a:off x="1028700" y="1152525"/>
            <a:ext cx="14904720" cy="964692"/>
          </a:xfrm>
          <a:prstGeom prst="rect">
            <a:avLst/>
          </a:prstGeom>
        </p:spPr>
        <p:txBody>
          <a:bodyPr anchor="t" rtlCol="false" tIns="0" lIns="0" bIns="0" rIns="0">
            <a:spAutoFit/>
          </a:bodyPr>
          <a:lstStyle/>
          <a:p>
            <a:pPr algn="l">
              <a:lnSpc>
                <a:spcPts val="7344"/>
              </a:lnSpc>
            </a:pPr>
            <a:r>
              <a:rPr lang="en-US" sz="7200" spc="-118">
                <a:solidFill>
                  <a:srgbClr val="404040"/>
                </a:solidFill>
                <a:latin typeface="TT Rounds Condensed"/>
                <a:ea typeface="TT Rounds Condensed"/>
                <a:cs typeface="TT Rounds Condensed"/>
                <a:sym typeface="TT Rounds Condensed"/>
              </a:rPr>
              <a:t>Performance Monitoring and Evaluation</a:t>
            </a:r>
          </a:p>
        </p:txBody>
      </p:sp>
      <p:sp>
        <p:nvSpPr>
          <p:cNvPr name="TextBox 15" id="15"/>
          <p:cNvSpPr txBox="true"/>
          <p:nvPr/>
        </p:nvSpPr>
        <p:spPr>
          <a:xfrm rot="0">
            <a:off x="1028700" y="2176299"/>
            <a:ext cx="17432215" cy="2233117"/>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Performance Tracking:</a:t>
            </a:r>
          </a:p>
          <a:p>
            <a:pPr algn="l">
              <a:lnSpc>
                <a:spcPts val="3596"/>
              </a:lnSpc>
            </a:pPr>
            <a:r>
              <a:rPr lang="en-US" sz="2775" spc="24">
                <a:solidFill>
                  <a:srgbClr val="404040"/>
                </a:solidFill>
                <a:latin typeface="TT Rounds Condensed"/>
                <a:ea typeface="TT Rounds Condensed"/>
                <a:cs typeface="TT Rounds Condensed"/>
                <a:sym typeface="TT Rounds Condensed"/>
              </a:rPr>
              <a:t>After each epoch, metrics such as precision, recall, accuracy, and evaluation loss were calculated and stored.</a:t>
            </a:r>
          </a:p>
          <a:p>
            <a:pPr algn="l">
              <a:lnSpc>
                <a:spcPts val="3596"/>
              </a:lnSpc>
            </a:pPr>
            <a:r>
              <a:rPr lang="en-US" sz="2775" spc="24">
                <a:solidFill>
                  <a:srgbClr val="404040"/>
                </a:solidFill>
                <a:latin typeface="TT Rounds Condensed"/>
                <a:ea typeface="TT Rounds Condensed"/>
                <a:cs typeface="TT Rounds Condensed"/>
                <a:sym typeface="TT Rounds Condensed"/>
              </a:rPr>
              <a:t>These metrics were logged to monitor trends and identify areas for improvement.</a:t>
            </a:r>
          </a:p>
          <a:p>
            <a:pPr algn="l">
              <a:lnSpc>
                <a:spcPts val="3596"/>
              </a:lnSpc>
            </a:pPr>
          </a:p>
        </p:txBody>
      </p:sp>
    </p:spTree>
  </p:cSld>
  <p:clrMapOvr>
    <a:masterClrMapping/>
  </p:clrMapOvr>
</p:sld>
</file>

<file path=ppt/slides/slide1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52400" y="9653874"/>
            <a:ext cx="18288002" cy="785526"/>
            <a:chOff x="0" y="0"/>
            <a:chExt cx="24384002" cy="1047368"/>
          </a:xfrm>
        </p:grpSpPr>
        <p:grpSp>
          <p:nvGrpSpPr>
            <p:cNvPr name="Group 3" id="3"/>
            <p:cNvGrpSpPr/>
            <p:nvPr/>
          </p:nvGrpSpPr>
          <p:grpSpPr>
            <a:xfrm rot="0">
              <a:off x="2" y="132968"/>
              <a:ext cx="24384000" cy="914400"/>
              <a:chOff x="0" y="0"/>
              <a:chExt cx="24384000" cy="914400"/>
            </a:xfrm>
          </p:grpSpPr>
          <p:sp>
            <p:nvSpPr>
              <p:cNvPr name="Freeform 4" id="4"/>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5" id="5"/>
            <p:cNvGrpSpPr/>
            <p:nvPr/>
          </p:nvGrpSpPr>
          <p:grpSpPr>
            <a:xfrm rot="0">
              <a:off x="0" y="0"/>
              <a:ext cx="24384002" cy="131996"/>
              <a:chOff x="0" y="0"/>
              <a:chExt cx="24384002" cy="131996"/>
            </a:xfrm>
          </p:grpSpPr>
          <p:sp>
            <p:nvSpPr>
              <p:cNvPr name="Freeform 6" id="6"/>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grpSp>
      <p:sp>
        <p:nvSpPr>
          <p:cNvPr name="AutoShape 7" id="7"/>
          <p:cNvSpPr/>
          <p:nvPr/>
        </p:nvSpPr>
        <p:spPr>
          <a:xfrm>
            <a:off x="1473923" y="2121979"/>
            <a:ext cx="14959965" cy="9525"/>
          </a:xfrm>
          <a:prstGeom prst="line">
            <a:avLst/>
          </a:prstGeom>
          <a:ln cap="rnd" w="9525">
            <a:solidFill>
              <a:srgbClr val="000000"/>
            </a:solidFill>
            <a:prstDash val="solid"/>
            <a:headEnd type="none" len="sm" w="sm"/>
            <a:tailEnd type="none" len="sm" w="sm"/>
          </a:ln>
        </p:spPr>
      </p:sp>
      <p:sp>
        <p:nvSpPr>
          <p:cNvPr name="Freeform 8" id="8"/>
          <p:cNvSpPr/>
          <p:nvPr/>
        </p:nvSpPr>
        <p:spPr>
          <a:xfrm flipH="false" flipV="false" rot="0">
            <a:off x="4759571" y="2895432"/>
            <a:ext cx="8230637" cy="6362868"/>
          </a:xfrm>
          <a:custGeom>
            <a:avLst/>
            <a:gdLst/>
            <a:ahLst/>
            <a:cxnLst/>
            <a:rect r="r" b="b" t="t" l="l"/>
            <a:pathLst>
              <a:path h="6362868" w="8230637">
                <a:moveTo>
                  <a:pt x="0" y="0"/>
                </a:moveTo>
                <a:lnTo>
                  <a:pt x="8230637" y="0"/>
                </a:lnTo>
                <a:lnTo>
                  <a:pt x="8230637" y="6362868"/>
                </a:lnTo>
                <a:lnTo>
                  <a:pt x="0" y="6362868"/>
                </a:lnTo>
                <a:lnTo>
                  <a:pt x="0" y="0"/>
                </a:lnTo>
                <a:close/>
              </a:path>
            </a:pathLst>
          </a:custGeom>
          <a:blipFill>
            <a:blip r:embed="rId2"/>
            <a:stretch>
              <a:fillRect l="0" t="0" r="0" b="0"/>
            </a:stretch>
          </a:blipFill>
        </p:spPr>
      </p:sp>
      <p:sp>
        <p:nvSpPr>
          <p:cNvPr name="TextBox 9" id="9"/>
          <p:cNvSpPr txBox="true"/>
          <p:nvPr/>
        </p:nvSpPr>
        <p:spPr>
          <a:xfrm rot="0">
            <a:off x="1161346" y="1152525"/>
            <a:ext cx="14904720" cy="964692"/>
          </a:xfrm>
          <a:prstGeom prst="rect">
            <a:avLst/>
          </a:prstGeom>
        </p:spPr>
        <p:txBody>
          <a:bodyPr anchor="t" rtlCol="false" tIns="0" lIns="0" bIns="0" rIns="0">
            <a:spAutoFit/>
          </a:bodyPr>
          <a:lstStyle/>
          <a:p>
            <a:pPr algn="l">
              <a:lnSpc>
                <a:spcPts val="7344"/>
              </a:lnSpc>
            </a:pPr>
            <a:r>
              <a:rPr lang="en-US" sz="7200" spc="-118">
                <a:solidFill>
                  <a:srgbClr val="404040"/>
                </a:solidFill>
                <a:latin typeface="TT Rounds Condensed"/>
                <a:ea typeface="TT Rounds Condensed"/>
                <a:cs typeface="TT Rounds Condensed"/>
                <a:sym typeface="TT Rounds Condensed"/>
              </a:rPr>
              <a:t>Confusion Metrix</a:t>
            </a:r>
          </a:p>
        </p:txBody>
      </p:sp>
    </p:spTree>
  </p:cSld>
  <p:clrMapOvr>
    <a:masterClrMapping/>
  </p:clrMapOvr>
</p:sld>
</file>

<file path=ppt/slides/slide17.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a:off x="1028703" y="2193608"/>
            <a:ext cx="14959965" cy="9525"/>
          </a:xfrm>
          <a:prstGeom prst="line">
            <a:avLst/>
          </a:prstGeom>
          <a:ln cap="rnd" w="9525">
            <a:solidFill>
              <a:srgbClr val="000000"/>
            </a:solidFill>
            <a:prstDash val="solid"/>
            <a:headEnd type="none" len="sm" w="sm"/>
            <a:tailEnd type="none" len="sm" w="sm"/>
          </a:ln>
        </p:spPr>
      </p:sp>
      <p:sp>
        <p:nvSpPr>
          <p:cNvPr name="Freeform 7" id="7"/>
          <p:cNvSpPr/>
          <p:nvPr/>
        </p:nvSpPr>
        <p:spPr>
          <a:xfrm flipH="false" flipV="false" rot="0">
            <a:off x="3698376" y="2533454"/>
            <a:ext cx="9994847" cy="6642461"/>
          </a:xfrm>
          <a:custGeom>
            <a:avLst/>
            <a:gdLst/>
            <a:ahLst/>
            <a:cxnLst/>
            <a:rect r="r" b="b" t="t" l="l"/>
            <a:pathLst>
              <a:path h="6642461" w="9994847">
                <a:moveTo>
                  <a:pt x="0" y="0"/>
                </a:moveTo>
                <a:lnTo>
                  <a:pt x="9994847" y="0"/>
                </a:lnTo>
                <a:lnTo>
                  <a:pt x="9994847" y="6642461"/>
                </a:lnTo>
                <a:lnTo>
                  <a:pt x="0" y="6642461"/>
                </a:lnTo>
                <a:lnTo>
                  <a:pt x="0" y="0"/>
                </a:lnTo>
                <a:close/>
              </a:path>
            </a:pathLst>
          </a:custGeom>
          <a:blipFill>
            <a:blip r:embed="rId2"/>
            <a:stretch>
              <a:fillRect l="0" t="0" r="0" b="0"/>
            </a:stretch>
          </a:blipFill>
        </p:spPr>
      </p:sp>
      <p:sp>
        <p:nvSpPr>
          <p:cNvPr name="TextBox 8" id="8"/>
          <p:cNvSpPr txBox="true"/>
          <p:nvPr/>
        </p:nvSpPr>
        <p:spPr>
          <a:xfrm rot="0">
            <a:off x="1028700" y="1123950"/>
            <a:ext cx="14904720" cy="993267"/>
          </a:xfrm>
          <a:prstGeom prst="rect">
            <a:avLst/>
          </a:prstGeom>
        </p:spPr>
        <p:txBody>
          <a:bodyPr anchor="t" rtlCol="false" tIns="0" lIns="0" bIns="0" rIns="0">
            <a:spAutoFit/>
          </a:bodyPr>
          <a:lstStyle/>
          <a:p>
            <a:pPr algn="l">
              <a:lnSpc>
                <a:spcPts val="7344"/>
              </a:lnSpc>
            </a:pPr>
            <a:r>
              <a:rPr lang="en-US" sz="7200" spc="-74">
                <a:solidFill>
                  <a:srgbClr val="404040"/>
                </a:solidFill>
                <a:latin typeface="Arimo"/>
                <a:ea typeface="Arimo"/>
                <a:cs typeface="Arimo"/>
                <a:sym typeface="Arimo"/>
              </a:rPr>
              <a:t>Learning Curve Visualization</a:t>
            </a:r>
          </a:p>
        </p:txBody>
      </p:sp>
    </p:spTree>
  </p:cSld>
  <p:clrMapOvr>
    <a:masterClrMapping/>
  </p:clrMapOvr>
</p:sld>
</file>

<file path=ppt/slides/slide18.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rot="2188">
            <a:off x="1785534" y="2606767"/>
            <a:ext cx="14959968" cy="0"/>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1525207" y="2759167"/>
            <a:ext cx="14287672" cy="1785442"/>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Purpose of Text Preprocessing:</a:t>
            </a:r>
          </a:p>
          <a:p>
            <a:pPr algn="l">
              <a:lnSpc>
                <a:spcPts val="3596"/>
              </a:lnSpc>
            </a:pPr>
            <a:r>
              <a:rPr lang="en-US" sz="2775" spc="24">
                <a:solidFill>
                  <a:srgbClr val="404040"/>
                </a:solidFill>
                <a:latin typeface="TT Rounds Condensed"/>
                <a:ea typeface="TT Rounds Condensed"/>
                <a:cs typeface="TT Rounds Condensed"/>
                <a:sym typeface="TT Rounds Condensed"/>
              </a:rPr>
              <a:t>Remove unwanted characters, symbols, and punctuation to retain meaningful text for analysis.</a:t>
            </a:r>
          </a:p>
          <a:p>
            <a:pPr algn="l">
              <a:lnSpc>
                <a:spcPts val="3596"/>
              </a:lnSpc>
            </a:pPr>
            <a:r>
              <a:rPr lang="en-US" sz="2775" spc="25">
                <a:solidFill>
                  <a:srgbClr val="404040"/>
                </a:solidFill>
                <a:latin typeface="TT Rounds Condensed"/>
                <a:ea typeface="TT Rounds Condensed"/>
                <a:cs typeface="TT Rounds Condensed"/>
                <a:sym typeface="TT Rounds Condensed"/>
              </a:rPr>
              <a:t>Ensure the text is clean and standardized before feeding it into the model.</a:t>
            </a:r>
          </a:p>
        </p:txBody>
      </p:sp>
      <p:sp>
        <p:nvSpPr>
          <p:cNvPr name="TextBox 8" id="8"/>
          <p:cNvSpPr txBox="true"/>
          <p:nvPr/>
        </p:nvSpPr>
        <p:spPr>
          <a:xfrm rot="0">
            <a:off x="1525207" y="4460329"/>
            <a:ext cx="12991238" cy="1337767"/>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Input Preparation:</a:t>
            </a:r>
          </a:p>
          <a:p>
            <a:pPr algn="l">
              <a:lnSpc>
                <a:spcPts val="3596"/>
              </a:lnSpc>
            </a:pPr>
            <a:r>
              <a:rPr lang="en-US" sz="2775" spc="25">
                <a:solidFill>
                  <a:srgbClr val="404040"/>
                </a:solidFill>
                <a:latin typeface="TT Rounds Condensed"/>
                <a:ea typeface="TT Rounds Condensed"/>
                <a:cs typeface="TT Rounds Condensed"/>
                <a:sym typeface="TT Rounds Condensed"/>
              </a:rPr>
              <a:t>The cleaned text is converted into a format suitable for the model (a list of strings).</a:t>
            </a:r>
          </a:p>
        </p:txBody>
      </p:sp>
      <p:sp>
        <p:nvSpPr>
          <p:cNvPr name="TextBox 9" id="9"/>
          <p:cNvSpPr txBox="true"/>
          <p:nvPr/>
        </p:nvSpPr>
        <p:spPr>
          <a:xfrm rot="0">
            <a:off x="1525207" y="6158602"/>
            <a:ext cx="13818749" cy="2233117"/>
          </a:xfrm>
          <a:prstGeom prst="rect">
            <a:avLst/>
          </a:prstGeom>
        </p:spPr>
        <p:txBody>
          <a:bodyPr anchor="t" rtlCol="false" tIns="0" lIns="0" bIns="0" rIns="0">
            <a:spAutoFit/>
          </a:bodyPr>
          <a:lstStyle/>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Model Prediction:</a:t>
            </a:r>
          </a:p>
          <a:p>
            <a:pPr algn="l">
              <a:lnSpc>
                <a:spcPts val="3596"/>
              </a:lnSpc>
            </a:pPr>
            <a:r>
              <a:rPr lang="en-US" sz="2775" spc="24">
                <a:solidFill>
                  <a:srgbClr val="404040"/>
                </a:solidFill>
                <a:latin typeface="TT Rounds Condensed"/>
                <a:ea typeface="TT Rounds Condensed"/>
                <a:cs typeface="TT Rounds Condensed"/>
                <a:sym typeface="TT Rounds Condensed"/>
              </a:rPr>
              <a:t>    </a:t>
            </a:r>
            <a:r>
              <a:rPr lang="en-US" sz="2775" spc="24">
                <a:solidFill>
                  <a:srgbClr val="404040"/>
                </a:solidFill>
                <a:latin typeface="TT Rounds Condensed"/>
                <a:ea typeface="TT Rounds Condensed"/>
                <a:cs typeface="TT Rounds Condensed"/>
                <a:sym typeface="TT Rounds Condensed"/>
              </a:rPr>
              <a:t>The preprocessed text is passed to the trained BERT model for classification.</a:t>
            </a:r>
          </a:p>
          <a:p>
            <a:pPr algn="l">
              <a:lnSpc>
                <a:spcPts val="3596"/>
              </a:lnSpc>
            </a:pPr>
            <a:r>
              <a:rPr lang="en-US" sz="2775" spc="24">
                <a:solidFill>
                  <a:srgbClr val="404040"/>
                </a:solidFill>
                <a:latin typeface="TT Rounds Condensed"/>
                <a:ea typeface="TT Rounds Condensed"/>
                <a:cs typeface="TT Rounds Condensed"/>
                <a:sym typeface="TT Rounds Condensed"/>
              </a:rPr>
              <a:t>    The model outputs:</a:t>
            </a:r>
          </a:p>
          <a:p>
            <a:pPr algn="l">
              <a:lnSpc>
                <a:spcPts val="3596"/>
              </a:lnSpc>
            </a:pPr>
            <a:r>
              <a:rPr lang="en-US" sz="2775" spc="24">
                <a:solidFill>
                  <a:srgbClr val="404040"/>
                </a:solidFill>
                <a:latin typeface="TT Rounds Condensed"/>
                <a:ea typeface="TT Rounds Condensed"/>
                <a:cs typeface="TT Rounds Condensed"/>
                <a:sym typeface="TT Rounds Condensed"/>
              </a:rPr>
              <a:t>        Prediction: Indicates whether the news is Real or Fake.</a:t>
            </a:r>
          </a:p>
          <a:p>
            <a:pPr algn="l">
              <a:lnSpc>
                <a:spcPts val="3596"/>
              </a:lnSpc>
            </a:pPr>
            <a:r>
              <a:rPr lang="en-US" sz="2775" spc="25">
                <a:solidFill>
                  <a:srgbClr val="404040"/>
                </a:solidFill>
                <a:latin typeface="TT Rounds Condensed"/>
                <a:ea typeface="TT Rounds Condensed"/>
                <a:cs typeface="TT Rounds Condensed"/>
                <a:sym typeface="TT Rounds Condensed"/>
              </a:rPr>
              <a:t>        Raw Outputs: Confidence scores for the prediction.</a:t>
            </a:r>
          </a:p>
        </p:txBody>
      </p:sp>
      <p:sp>
        <p:nvSpPr>
          <p:cNvPr name="TextBox 10" id="10"/>
          <p:cNvSpPr txBox="true"/>
          <p:nvPr/>
        </p:nvSpPr>
        <p:spPr>
          <a:xfrm rot="0">
            <a:off x="1525207" y="1275363"/>
            <a:ext cx="14904720" cy="993267"/>
          </a:xfrm>
          <a:prstGeom prst="rect">
            <a:avLst/>
          </a:prstGeom>
        </p:spPr>
        <p:txBody>
          <a:bodyPr anchor="t" rtlCol="false" tIns="0" lIns="0" bIns="0" rIns="0">
            <a:spAutoFit/>
          </a:bodyPr>
          <a:lstStyle/>
          <a:p>
            <a:pPr algn="l">
              <a:lnSpc>
                <a:spcPts val="7344"/>
              </a:lnSpc>
            </a:pPr>
            <a:r>
              <a:rPr lang="en-US" sz="7200" spc="-74">
                <a:solidFill>
                  <a:srgbClr val="404040"/>
                </a:solidFill>
                <a:latin typeface="Arimo"/>
                <a:ea typeface="Arimo"/>
                <a:cs typeface="Arimo"/>
                <a:sym typeface="Arimo"/>
              </a:rPr>
              <a:t>Prediction Using the Trained Model</a:t>
            </a:r>
          </a:p>
        </p:txBody>
      </p:sp>
    </p:spTree>
  </p:cSld>
  <p:clrMapOvr>
    <a:masterClrMapping/>
  </p:clrMapOvr>
</p:sld>
</file>

<file path=ppt/slides/slide1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01474"/>
            <a:ext cx="18288002" cy="785526"/>
            <a:chOff x="0" y="0"/>
            <a:chExt cx="24384002" cy="1047368"/>
          </a:xfrm>
        </p:grpSpPr>
        <p:grpSp>
          <p:nvGrpSpPr>
            <p:cNvPr name="Group 3" id="3"/>
            <p:cNvGrpSpPr/>
            <p:nvPr/>
          </p:nvGrpSpPr>
          <p:grpSpPr>
            <a:xfrm rot="0">
              <a:off x="0" y="132968"/>
              <a:ext cx="24384000" cy="914400"/>
              <a:chOff x="0" y="0"/>
              <a:chExt cx="24384000" cy="914400"/>
            </a:xfrm>
          </p:grpSpPr>
          <p:sp>
            <p:nvSpPr>
              <p:cNvPr name="Freeform 4" id="4"/>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5" id="5"/>
            <p:cNvGrpSpPr/>
            <p:nvPr/>
          </p:nvGrpSpPr>
          <p:grpSpPr>
            <a:xfrm rot="0">
              <a:off x="0" y="0"/>
              <a:ext cx="24384002" cy="131996"/>
              <a:chOff x="0" y="0"/>
              <a:chExt cx="24384002" cy="131996"/>
            </a:xfrm>
          </p:grpSpPr>
          <p:sp>
            <p:nvSpPr>
              <p:cNvPr name="Freeform 6" id="6"/>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grpSp>
      <p:sp>
        <p:nvSpPr>
          <p:cNvPr name="AutoShape 7" id="7"/>
          <p:cNvSpPr/>
          <p:nvPr/>
        </p:nvSpPr>
        <p:spPr>
          <a:xfrm>
            <a:off x="1357093" y="2319207"/>
            <a:ext cx="14959965" cy="9525"/>
          </a:xfrm>
          <a:prstGeom prst="line">
            <a:avLst/>
          </a:prstGeom>
          <a:ln cap="rnd" w="9525">
            <a:solidFill>
              <a:srgbClr val="000000"/>
            </a:solidFill>
            <a:prstDash val="solid"/>
            <a:headEnd type="none" len="sm" w="sm"/>
            <a:tailEnd type="none" len="sm" w="sm"/>
          </a:ln>
        </p:spPr>
      </p:sp>
      <p:sp>
        <p:nvSpPr>
          <p:cNvPr name="TextBox 8" id="8"/>
          <p:cNvSpPr txBox="true"/>
          <p:nvPr/>
        </p:nvSpPr>
        <p:spPr>
          <a:xfrm rot="0">
            <a:off x="1028700" y="2712352"/>
            <a:ext cx="17432215" cy="1785442"/>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Result Interpretation:</a:t>
            </a:r>
          </a:p>
          <a:p>
            <a:pPr algn="l">
              <a:lnSpc>
                <a:spcPts val="3596"/>
              </a:lnSpc>
            </a:pPr>
            <a:r>
              <a:rPr lang="en-US" sz="2775" spc="24">
                <a:solidFill>
                  <a:srgbClr val="404040"/>
                </a:solidFill>
                <a:latin typeface="TT Rounds Condensed"/>
                <a:ea typeface="TT Rounds Condensed"/>
                <a:cs typeface="TT Rounds Condensed"/>
                <a:sym typeface="TT Rounds Condensed"/>
              </a:rPr>
              <a:t>If Output = 1: The article is classified as "Real."</a:t>
            </a:r>
          </a:p>
          <a:p>
            <a:pPr algn="l">
              <a:lnSpc>
                <a:spcPts val="3596"/>
              </a:lnSpc>
            </a:pPr>
            <a:r>
              <a:rPr lang="en-US" sz="2775" spc="25">
                <a:solidFill>
                  <a:srgbClr val="404040"/>
                </a:solidFill>
                <a:latin typeface="TT Rounds Condensed"/>
                <a:ea typeface="TT Rounds Condensed"/>
                <a:cs typeface="TT Rounds Condensed"/>
                <a:sym typeface="TT Rounds Condensed"/>
              </a:rPr>
              <a:t>If Output = 0: The article is classified as "Fake.”</a:t>
            </a:r>
          </a:p>
        </p:txBody>
      </p:sp>
      <p:sp>
        <p:nvSpPr>
          <p:cNvPr name="TextBox 9" id="9"/>
          <p:cNvSpPr txBox="true"/>
          <p:nvPr/>
        </p:nvSpPr>
        <p:spPr>
          <a:xfrm rot="0">
            <a:off x="855786" y="4289316"/>
            <a:ext cx="16403514" cy="2680792"/>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Example:</a:t>
            </a:r>
          </a:p>
          <a:p>
            <a:pPr algn="l">
              <a:lnSpc>
                <a:spcPts val="3596"/>
              </a:lnSpc>
            </a:pPr>
            <a:r>
              <a:rPr lang="en-US" sz="2775" spc="24">
                <a:solidFill>
                  <a:srgbClr val="404040"/>
                </a:solidFill>
                <a:latin typeface="TT Rounds Condensed"/>
                <a:ea typeface="TT Rounds Condensed"/>
                <a:cs typeface="TT Rounds Condensed"/>
                <a:sym typeface="TT Rounds Condensed"/>
              </a:rPr>
              <a:t>Input: "A man named Kishan Bharwad was murdered in Dhandhuka, Gujarat due to an alleged religious Facebook post. There is a lot of rhetoric about this murder case…"</a:t>
            </a:r>
          </a:p>
          <a:p>
            <a:pPr algn="l">
              <a:lnSpc>
                <a:spcPts val="3596"/>
              </a:lnSpc>
            </a:pPr>
            <a:r>
              <a:rPr lang="en-US" sz="2775" spc="24">
                <a:solidFill>
                  <a:srgbClr val="404040"/>
                </a:solidFill>
                <a:latin typeface="TT Rounds Condensed"/>
                <a:ea typeface="TT Rounds Condensed"/>
                <a:cs typeface="TT Rounds Condensed"/>
                <a:sym typeface="TT Rounds Condensed"/>
              </a:rPr>
              <a:t>Output: "Real News"</a:t>
            </a:r>
          </a:p>
          <a:p>
            <a:pPr algn="l">
              <a:lnSpc>
                <a:spcPts val="3596"/>
              </a:lnSpc>
            </a:pPr>
          </a:p>
        </p:txBody>
      </p:sp>
      <p:sp>
        <p:nvSpPr>
          <p:cNvPr name="Freeform 10" id="10"/>
          <p:cNvSpPr/>
          <p:nvPr/>
        </p:nvSpPr>
        <p:spPr>
          <a:xfrm flipH="false" flipV="false" rot="0">
            <a:off x="1761612" y="6970108"/>
            <a:ext cx="14259136" cy="1800293"/>
          </a:xfrm>
          <a:custGeom>
            <a:avLst/>
            <a:gdLst/>
            <a:ahLst/>
            <a:cxnLst/>
            <a:rect r="r" b="b" t="t" l="l"/>
            <a:pathLst>
              <a:path h="1800293" w="14259136">
                <a:moveTo>
                  <a:pt x="0" y="0"/>
                </a:moveTo>
                <a:lnTo>
                  <a:pt x="14259137" y="0"/>
                </a:lnTo>
                <a:lnTo>
                  <a:pt x="14259137" y="1800293"/>
                </a:lnTo>
                <a:lnTo>
                  <a:pt x="0" y="1800293"/>
                </a:lnTo>
                <a:lnTo>
                  <a:pt x="0" y="0"/>
                </a:lnTo>
                <a:close/>
              </a:path>
            </a:pathLst>
          </a:custGeom>
          <a:blipFill>
            <a:blip r:embed="rId2"/>
            <a:stretch>
              <a:fillRect l="0" t="0" r="0" b="0"/>
            </a:stretch>
          </a:blipFill>
        </p:spPr>
      </p:sp>
      <p:sp>
        <p:nvSpPr>
          <p:cNvPr name="TextBox 11" id="11"/>
          <p:cNvSpPr txBox="true"/>
          <p:nvPr/>
        </p:nvSpPr>
        <p:spPr>
          <a:xfrm rot="0">
            <a:off x="-3149727" y="1152525"/>
            <a:ext cx="14904720" cy="964692"/>
          </a:xfrm>
          <a:prstGeom prst="rect">
            <a:avLst/>
          </a:prstGeom>
        </p:spPr>
        <p:txBody>
          <a:bodyPr anchor="t" rtlCol="false" tIns="0" lIns="0" bIns="0" rIns="0">
            <a:spAutoFit/>
          </a:bodyPr>
          <a:lstStyle/>
          <a:p>
            <a:pPr algn="ctr">
              <a:lnSpc>
                <a:spcPts val="7344"/>
              </a:lnSpc>
            </a:pPr>
            <a:r>
              <a:rPr lang="en-US" sz="7200" spc="-118">
                <a:solidFill>
                  <a:srgbClr val="404040"/>
                </a:solidFill>
                <a:latin typeface="TT Rounds Condensed"/>
                <a:ea typeface="TT Rounds Condensed"/>
                <a:cs typeface="TT Rounds Condensed"/>
                <a:sym typeface="TT Rounds Condensed"/>
              </a:rPr>
              <a:t>Predicted Output</a:t>
            </a:r>
          </a:p>
        </p:txBody>
      </p:sp>
    </p:spTree>
  </p:cSld>
  <p:clrMapOvr>
    <a:masterClrMapping/>
  </p:clrMapOvr>
</p:sld>
</file>

<file path=ppt/slides/slide2.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sp>
        <p:nvSpPr>
          <p:cNvPr name="AutoShape 2" id="2"/>
          <p:cNvSpPr/>
          <p:nvPr/>
        </p:nvSpPr>
        <p:spPr>
          <a:xfrm>
            <a:off x="1457145" y="2413269"/>
            <a:ext cx="14959965" cy="9525"/>
          </a:xfrm>
          <a:prstGeom prst="line">
            <a:avLst/>
          </a:prstGeom>
          <a:ln cap="rnd" w="9525">
            <a:solidFill>
              <a:srgbClr val="000000"/>
            </a:solidFill>
            <a:prstDash val="solid"/>
            <a:headEnd type="none" len="sm" w="sm"/>
            <a:tailEnd type="none" len="sm" w="sm"/>
          </a:ln>
        </p:spPr>
      </p:sp>
      <p:sp>
        <p:nvSpPr>
          <p:cNvPr name="TextBox 3" id="3"/>
          <p:cNvSpPr txBox="true"/>
          <p:nvPr/>
        </p:nvSpPr>
        <p:spPr>
          <a:xfrm rot="0">
            <a:off x="256356" y="1448577"/>
            <a:ext cx="7401951" cy="964692"/>
          </a:xfrm>
          <a:prstGeom prst="rect">
            <a:avLst/>
          </a:prstGeom>
        </p:spPr>
        <p:txBody>
          <a:bodyPr anchor="t" rtlCol="false" tIns="0" lIns="0" bIns="0" rIns="0">
            <a:spAutoFit/>
          </a:bodyPr>
          <a:lstStyle/>
          <a:p>
            <a:pPr algn="ctr">
              <a:lnSpc>
                <a:spcPts val="7344"/>
              </a:lnSpc>
            </a:pPr>
            <a:r>
              <a:rPr lang="en-US" sz="7200" spc="-118">
                <a:solidFill>
                  <a:srgbClr val="404040"/>
                </a:solidFill>
                <a:latin typeface="TT Rounds Condensed"/>
                <a:ea typeface="TT Rounds Condensed"/>
                <a:cs typeface="TT Rounds Condensed"/>
                <a:sym typeface="TT Rounds Condensed"/>
              </a:rPr>
              <a:t>Introduction</a:t>
            </a:r>
          </a:p>
        </p:txBody>
      </p:sp>
      <p:grpSp>
        <p:nvGrpSpPr>
          <p:cNvPr name="Group 4" id="4"/>
          <p:cNvGrpSpPr/>
          <p:nvPr/>
        </p:nvGrpSpPr>
        <p:grpSpPr>
          <a:xfrm rot="0">
            <a:off x="-2" y="9501474"/>
            <a:ext cx="18288002" cy="785526"/>
            <a:chOff x="0" y="0"/>
            <a:chExt cx="24384002" cy="1047368"/>
          </a:xfrm>
        </p:grpSpPr>
        <p:grpSp>
          <p:nvGrpSpPr>
            <p:cNvPr name="Group 5" id="5"/>
            <p:cNvGrpSpPr/>
            <p:nvPr/>
          </p:nvGrpSpPr>
          <p:grpSpPr>
            <a:xfrm rot="0">
              <a:off x="0" y="132968"/>
              <a:ext cx="24384000" cy="914400"/>
              <a:chOff x="0" y="0"/>
              <a:chExt cx="24384000" cy="914400"/>
            </a:xfrm>
          </p:grpSpPr>
          <p:sp>
            <p:nvSpPr>
              <p:cNvPr name="Freeform 6" id="6"/>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7" id="7"/>
            <p:cNvGrpSpPr/>
            <p:nvPr/>
          </p:nvGrpSpPr>
          <p:grpSpPr>
            <a:xfrm rot="0">
              <a:off x="0" y="0"/>
              <a:ext cx="24384002" cy="131996"/>
              <a:chOff x="0" y="0"/>
              <a:chExt cx="24384002" cy="131996"/>
            </a:xfrm>
          </p:grpSpPr>
          <p:sp>
            <p:nvSpPr>
              <p:cNvPr name="Freeform 8" id="8"/>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grpSp>
      <p:sp>
        <p:nvSpPr>
          <p:cNvPr name="TextBox 9" id="9"/>
          <p:cNvSpPr txBox="true"/>
          <p:nvPr/>
        </p:nvSpPr>
        <p:spPr>
          <a:xfrm rot="0">
            <a:off x="1152525" y="2981340"/>
            <a:ext cx="16106775" cy="2649093"/>
          </a:xfrm>
          <a:prstGeom prst="rect">
            <a:avLst/>
          </a:prstGeom>
        </p:spPr>
        <p:txBody>
          <a:bodyPr anchor="t" rtlCol="false" tIns="0" lIns="0" bIns="0" rIns="0">
            <a:spAutoFit/>
          </a:bodyPr>
          <a:lstStyle/>
          <a:p>
            <a:pPr algn="l" marL="579118" indent="-289559" lvl="1">
              <a:lnSpc>
                <a:spcPts val="3455"/>
              </a:lnSpc>
              <a:buFont typeface="Arial"/>
              <a:buChar char="•"/>
            </a:pPr>
            <a:r>
              <a:rPr lang="en-US" sz="3199" spc="29">
                <a:solidFill>
                  <a:srgbClr val="404040"/>
                </a:solidFill>
                <a:latin typeface="TT Rounds Condensed"/>
                <a:ea typeface="TT Rounds Condensed"/>
                <a:cs typeface="TT Rounds Condensed"/>
                <a:sym typeface="TT Rounds Condensed"/>
              </a:rPr>
              <a:t>In this presentation, we’ll introduce our innovative approach to addressing the growing problem of misinformation in the digital age. Our Fake News Detection System, powered by advanced natural language processing (NLP) techniques, leverages the BERT model to accurately classify news articles as real or fake. By using state-of-the-art algorithms and contextual understanding, we aim to revolutionize how information credibility is assessed and validated.</a:t>
            </a:r>
          </a:p>
        </p:txBody>
      </p:sp>
      <p:sp>
        <p:nvSpPr>
          <p:cNvPr name="TextBox 10" id="10"/>
          <p:cNvSpPr txBox="true"/>
          <p:nvPr/>
        </p:nvSpPr>
        <p:spPr>
          <a:xfrm rot="0">
            <a:off x="1152525" y="5894145"/>
            <a:ext cx="15464790" cy="2210943"/>
          </a:xfrm>
          <a:prstGeom prst="rect">
            <a:avLst/>
          </a:prstGeom>
        </p:spPr>
        <p:txBody>
          <a:bodyPr anchor="t" rtlCol="false" tIns="0" lIns="0" bIns="0" rIns="0">
            <a:spAutoFit/>
          </a:bodyPr>
          <a:lstStyle/>
          <a:p>
            <a:pPr algn="l" marL="579118" indent="-289559" lvl="1">
              <a:lnSpc>
                <a:spcPts val="3455"/>
              </a:lnSpc>
              <a:buFont typeface="Arial"/>
              <a:buChar char="•"/>
            </a:pPr>
            <a:r>
              <a:rPr lang="en-US" sz="3199" spc="29">
                <a:solidFill>
                  <a:srgbClr val="404040"/>
                </a:solidFill>
                <a:latin typeface="TT Rounds Condensed"/>
                <a:ea typeface="TT Rounds Condensed"/>
                <a:cs typeface="TT Rounds Condensed"/>
                <a:sym typeface="TT Rounds Condensed"/>
              </a:rPr>
              <a:t>As technology advances, our project aspires to empower individuals and organizations with tools to combat misinformation effectively. By automating the detection process and improving its accuracy, we hope to reduce the spread of fake news while fostering trust in media sources. Join us as we explore how this system can pave the way for a more informed and reliable digital world.</a:t>
            </a:r>
          </a:p>
        </p:txBody>
      </p:sp>
    </p:spTree>
  </p:cSld>
  <p:clrMapOvr>
    <a:masterClrMapping/>
  </p:clrMapOvr>
</p:sld>
</file>

<file path=ppt/slides/slide20.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a:off x="1645923" y="2092418"/>
            <a:ext cx="14959965" cy="9525"/>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1396123" y="1122963"/>
            <a:ext cx="14923770" cy="964692"/>
          </a:xfrm>
          <a:prstGeom prst="rect">
            <a:avLst/>
          </a:prstGeom>
        </p:spPr>
        <p:txBody>
          <a:bodyPr anchor="t" rtlCol="false" tIns="0" lIns="0" bIns="0" rIns="0">
            <a:spAutoFit/>
          </a:bodyPr>
          <a:lstStyle/>
          <a:p>
            <a:pPr algn="l">
              <a:lnSpc>
                <a:spcPts val="7344"/>
              </a:lnSpc>
            </a:pPr>
            <a:r>
              <a:rPr lang="en-US" sz="7200" spc="-118">
                <a:solidFill>
                  <a:srgbClr val="000000"/>
                </a:solidFill>
                <a:latin typeface="TT Rounds Condensed"/>
                <a:ea typeface="TT Rounds Condensed"/>
                <a:cs typeface="TT Rounds Condensed"/>
                <a:sym typeface="TT Rounds Condensed"/>
              </a:rPr>
              <a:t>Limitations</a:t>
            </a:r>
          </a:p>
        </p:txBody>
      </p:sp>
      <p:grpSp>
        <p:nvGrpSpPr>
          <p:cNvPr name="Group 8" id="8"/>
          <p:cNvGrpSpPr/>
          <p:nvPr/>
        </p:nvGrpSpPr>
        <p:grpSpPr>
          <a:xfrm rot="0">
            <a:off x="1571352" y="2486112"/>
            <a:ext cx="15145299" cy="6005608"/>
            <a:chOff x="0" y="0"/>
            <a:chExt cx="20193732" cy="8007478"/>
          </a:xfrm>
        </p:grpSpPr>
        <p:sp>
          <p:nvSpPr>
            <p:cNvPr name="TextBox 9" id="9"/>
            <p:cNvSpPr txBox="true"/>
            <p:nvPr/>
          </p:nvSpPr>
          <p:spPr>
            <a:xfrm rot="0">
              <a:off x="38466" y="28575"/>
              <a:ext cx="20116800" cy="4401185"/>
            </a:xfrm>
            <a:prstGeom prst="rect">
              <a:avLst/>
            </a:prstGeom>
          </p:spPr>
          <p:txBody>
            <a:bodyPr anchor="t" rtlCol="false" tIns="0" lIns="0" bIns="0" rIns="0">
              <a:spAutoFit/>
            </a:bodyPr>
            <a:lstStyle/>
            <a:p>
              <a:pPr algn="l" marL="542925" indent="-271462" lvl="1">
                <a:lnSpc>
                  <a:spcPts val="3240"/>
                </a:lnSpc>
                <a:buFont typeface="Arial"/>
                <a:buChar char="•"/>
              </a:pPr>
              <a:r>
                <a:rPr lang="en-US" b="true" sz="3000" spc="27">
                  <a:solidFill>
                    <a:srgbClr val="404040"/>
                  </a:solidFill>
                  <a:latin typeface="TT Rounds Condensed Bold"/>
                  <a:ea typeface="TT Rounds Condensed Bold"/>
                  <a:cs typeface="TT Rounds Condensed Bold"/>
                  <a:sym typeface="TT Rounds Condensed Bold"/>
                </a:rPr>
                <a:t>Dependence on Quality Data:</a:t>
              </a:r>
              <a:r>
                <a:rPr lang="en-US" sz="3000" spc="27">
                  <a:solidFill>
                    <a:srgbClr val="404040"/>
                  </a:solidFill>
                  <a:latin typeface="TT Rounds Condensed"/>
                  <a:ea typeface="TT Rounds Condensed"/>
                  <a:cs typeface="TT Rounds Condensed"/>
                  <a:sym typeface="TT Rounds Condensed"/>
                </a:rPr>
                <a:t> Model performance is limited by the availability and quality of labeled data, especially for emerging or regional topics.</a:t>
              </a:r>
            </a:p>
            <a:p>
              <a:pPr algn="l">
                <a:lnSpc>
                  <a:spcPts val="3240"/>
                </a:lnSpc>
              </a:pPr>
            </a:p>
            <a:p>
              <a:pPr algn="l" marL="542925" indent="-271462" lvl="1">
                <a:lnSpc>
                  <a:spcPts val="3240"/>
                </a:lnSpc>
                <a:buFont typeface="Arial"/>
                <a:buChar char="•"/>
              </a:pPr>
              <a:r>
                <a:rPr lang="en-US" b="true" sz="3000" spc="27">
                  <a:solidFill>
                    <a:srgbClr val="404040"/>
                  </a:solidFill>
                  <a:latin typeface="TT Rounds Condensed Bold"/>
                  <a:ea typeface="TT Rounds Condensed Bold"/>
                  <a:cs typeface="TT Rounds Condensed Bold"/>
                  <a:sym typeface="TT Rounds Condensed Bold"/>
                </a:rPr>
                <a:t>Handling Complex Language: </a:t>
              </a:r>
              <a:r>
                <a:rPr lang="en-US" sz="3000" spc="27">
                  <a:solidFill>
                    <a:srgbClr val="404040"/>
                  </a:solidFill>
                  <a:latin typeface="TT Rounds Condensed"/>
                  <a:ea typeface="TT Rounds Condensed"/>
                  <a:cs typeface="TT Rounds Condensed"/>
                  <a:sym typeface="TT Rounds Condensed"/>
                </a:rPr>
                <a:t>The model may struggle with detecting subtle misinformation, sarcasm, or context-based nuances in news articles.</a:t>
              </a:r>
            </a:p>
            <a:p>
              <a:pPr algn="l">
                <a:lnSpc>
                  <a:spcPts val="3240"/>
                </a:lnSpc>
              </a:pPr>
            </a:p>
            <a:p>
              <a:pPr algn="l" marL="542925" indent="-271462" lvl="1">
                <a:lnSpc>
                  <a:spcPts val="3240"/>
                </a:lnSpc>
                <a:buFont typeface="Arial"/>
                <a:buChar char="•"/>
              </a:pPr>
              <a:r>
                <a:rPr lang="en-US" b="true" sz="3000" spc="28">
                  <a:solidFill>
                    <a:srgbClr val="404040"/>
                  </a:solidFill>
                  <a:latin typeface="TT Rounds Condensed Bold"/>
                  <a:ea typeface="TT Rounds Condensed Bold"/>
                  <a:cs typeface="TT Rounds Condensed Bold"/>
                  <a:sym typeface="TT Rounds Condensed Bold"/>
                </a:rPr>
                <a:t>Scalability Issues: </a:t>
              </a:r>
              <a:r>
                <a:rPr lang="en-US" sz="3000" spc="28">
                  <a:solidFill>
                    <a:srgbClr val="404040"/>
                  </a:solidFill>
                  <a:latin typeface="TT Rounds Condensed"/>
                  <a:ea typeface="TT Rounds Condensed"/>
                  <a:cs typeface="TT Rounds Condensed"/>
                  <a:sym typeface="TT Rounds Condensed"/>
                </a:rPr>
                <a:t>Real-time detection at a large scale requires significant computational resources, which could limit deployment in resource-constrained environments.</a:t>
              </a:r>
            </a:p>
          </p:txBody>
        </p:sp>
        <p:sp>
          <p:nvSpPr>
            <p:cNvPr name="TextBox 10" id="10"/>
            <p:cNvSpPr txBox="true"/>
            <p:nvPr/>
          </p:nvSpPr>
          <p:spPr>
            <a:xfrm rot="0">
              <a:off x="0" y="4727410"/>
              <a:ext cx="20116800" cy="1124585"/>
            </a:xfrm>
            <a:prstGeom prst="rect">
              <a:avLst/>
            </a:prstGeom>
          </p:spPr>
          <p:txBody>
            <a:bodyPr anchor="t" rtlCol="false" tIns="0" lIns="0" bIns="0" rIns="0">
              <a:spAutoFit/>
            </a:bodyPr>
            <a:lstStyle/>
            <a:p>
              <a:pPr algn="l" marL="542925" indent="-271462" lvl="1">
                <a:lnSpc>
                  <a:spcPts val="3240"/>
                </a:lnSpc>
                <a:buFont typeface="Arial"/>
                <a:buChar char="•"/>
              </a:pPr>
              <a:r>
                <a:rPr lang="en-US" b="true" sz="3000" spc="28">
                  <a:solidFill>
                    <a:srgbClr val="404040"/>
                  </a:solidFill>
                  <a:latin typeface="TT Rounds Condensed Bold"/>
                  <a:ea typeface="TT Rounds Condensed Bold"/>
                  <a:cs typeface="TT Rounds Condensed Bold"/>
                  <a:sym typeface="TT Rounds Condensed Bold"/>
                </a:rPr>
                <a:t>Potential Biases:</a:t>
              </a:r>
              <a:r>
                <a:rPr lang="en-US" sz="3000" spc="28">
                  <a:solidFill>
                    <a:srgbClr val="404040"/>
                  </a:solidFill>
                  <a:latin typeface="TT Rounds Condensed"/>
                  <a:ea typeface="TT Rounds Condensed"/>
                  <a:cs typeface="TT Rounds Condensed"/>
                  <a:sym typeface="TT Rounds Condensed"/>
                </a:rPr>
                <a:t> If the training data contains biases, the model may inadvertently propagate them, leading to skewed predictions or unfair classification.</a:t>
              </a:r>
            </a:p>
          </p:txBody>
        </p:sp>
        <p:sp>
          <p:nvSpPr>
            <p:cNvPr name="TextBox 11" id="11"/>
            <p:cNvSpPr txBox="true"/>
            <p:nvPr/>
          </p:nvSpPr>
          <p:spPr>
            <a:xfrm rot="0">
              <a:off x="76932" y="6336793"/>
              <a:ext cx="20116800" cy="1670685"/>
            </a:xfrm>
            <a:prstGeom prst="rect">
              <a:avLst/>
            </a:prstGeom>
          </p:spPr>
          <p:txBody>
            <a:bodyPr anchor="t" rtlCol="false" tIns="0" lIns="0" bIns="0" rIns="0">
              <a:spAutoFit/>
            </a:bodyPr>
            <a:lstStyle/>
            <a:p>
              <a:pPr algn="l" marL="542925" indent="-271462" lvl="1">
                <a:lnSpc>
                  <a:spcPts val="3240"/>
                </a:lnSpc>
                <a:buFont typeface="Arial"/>
                <a:buChar char="•"/>
              </a:pPr>
              <a:r>
                <a:rPr lang="en-US" b="true" sz="3000" spc="28">
                  <a:solidFill>
                    <a:srgbClr val="404040"/>
                  </a:solidFill>
                  <a:latin typeface="TT Rounds Condensed Bold"/>
                  <a:ea typeface="TT Rounds Condensed Bold"/>
                  <a:cs typeface="TT Rounds Condensed Bold"/>
                  <a:sym typeface="TT Rounds Condensed Bold"/>
                </a:rPr>
                <a:t>Evolving Misinformation Tactics:</a:t>
              </a:r>
              <a:r>
                <a:rPr lang="en-US" sz="3000" spc="28">
                  <a:solidFill>
                    <a:srgbClr val="404040"/>
                  </a:solidFill>
                  <a:latin typeface="TT Rounds Condensed"/>
                  <a:ea typeface="TT Rounds Condensed"/>
                  <a:cs typeface="TT Rounds Condensed"/>
                  <a:sym typeface="TT Rounds Condensed"/>
                </a:rPr>
                <a:t> As fake news creators adapt and use more sophisticated techniques (e.g., deepfakes, manipulated media), the model may need continuous updates to stay effective against new types of misinformation.</a:t>
              </a:r>
            </a:p>
          </p:txBody>
        </p:sp>
      </p:grpSp>
    </p:spTree>
  </p:cSld>
  <p:clrMapOvr>
    <a:masterClrMapping/>
  </p:clrMapOvr>
</p:sld>
</file>

<file path=ppt/slides/slide21.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a:off x="1010599" y="2031666"/>
            <a:ext cx="14959965" cy="9525"/>
          </a:xfrm>
          <a:prstGeom prst="line">
            <a:avLst/>
          </a:prstGeom>
          <a:ln cap="rnd" w="9525">
            <a:solidFill>
              <a:srgbClr val="000000"/>
            </a:solidFill>
            <a:prstDash val="solid"/>
            <a:headEnd type="none" len="sm" w="sm"/>
            <a:tailEnd type="none" len="sm" w="sm"/>
          </a:ln>
        </p:spPr>
      </p:sp>
      <p:sp>
        <p:nvSpPr>
          <p:cNvPr name="TextBox 7" id="7"/>
          <p:cNvSpPr txBox="true"/>
          <p:nvPr/>
        </p:nvSpPr>
        <p:spPr>
          <a:xfrm rot="0">
            <a:off x="1046797" y="818979"/>
            <a:ext cx="14923770" cy="964692"/>
          </a:xfrm>
          <a:prstGeom prst="rect">
            <a:avLst/>
          </a:prstGeom>
        </p:spPr>
        <p:txBody>
          <a:bodyPr anchor="t" rtlCol="false" tIns="0" lIns="0" bIns="0" rIns="0">
            <a:spAutoFit/>
          </a:bodyPr>
          <a:lstStyle/>
          <a:p>
            <a:pPr algn="l">
              <a:lnSpc>
                <a:spcPts val="7344"/>
              </a:lnSpc>
            </a:pPr>
            <a:r>
              <a:rPr lang="en-US" sz="7200" spc="-118">
                <a:solidFill>
                  <a:srgbClr val="000000"/>
                </a:solidFill>
                <a:latin typeface="TT Rounds Condensed"/>
                <a:ea typeface="TT Rounds Condensed"/>
                <a:cs typeface="TT Rounds Condensed"/>
                <a:sym typeface="TT Rounds Condensed"/>
              </a:rPr>
              <a:t>Future Prospects </a:t>
            </a:r>
          </a:p>
        </p:txBody>
      </p:sp>
      <p:sp>
        <p:nvSpPr>
          <p:cNvPr name="TextBox 8" id="8"/>
          <p:cNvSpPr txBox="true"/>
          <p:nvPr/>
        </p:nvSpPr>
        <p:spPr>
          <a:xfrm rot="0">
            <a:off x="1028700" y="2317762"/>
            <a:ext cx="16991221" cy="2884170"/>
          </a:xfrm>
          <a:prstGeom prst="rect">
            <a:avLst/>
          </a:prstGeom>
        </p:spPr>
        <p:txBody>
          <a:bodyPr anchor="t" rtlCol="false" tIns="0" lIns="0" bIns="0" rIns="0">
            <a:spAutoFit/>
          </a:bodyPr>
          <a:lstStyle/>
          <a:p>
            <a:pPr algn="l" marL="542925" indent="-271462" lvl="1">
              <a:lnSpc>
                <a:spcPts val="3240"/>
              </a:lnSpc>
              <a:buFont typeface="Arial"/>
              <a:buChar char="•"/>
            </a:pPr>
            <a:r>
              <a:rPr lang="en-US" b="true" sz="3000" spc="27">
                <a:solidFill>
                  <a:srgbClr val="404040"/>
                </a:solidFill>
                <a:latin typeface="TT Rounds Condensed Bold"/>
                <a:ea typeface="TT Rounds Condensed Bold"/>
                <a:cs typeface="TT Rounds Condensed Bold"/>
                <a:sym typeface="TT Rounds Condensed Bold"/>
              </a:rPr>
              <a:t>Real-Time Implementation: </a:t>
            </a:r>
            <a:r>
              <a:rPr lang="en-US" sz="3000" spc="27">
                <a:solidFill>
                  <a:srgbClr val="404040"/>
                </a:solidFill>
                <a:latin typeface="TT Rounds Condensed"/>
                <a:ea typeface="TT Rounds Condensed"/>
                <a:cs typeface="TT Rounds Condensed"/>
                <a:sym typeface="TT Rounds Condensed"/>
              </a:rPr>
              <a:t>Integrate the model into social media or news platforms to detect misinformation.</a:t>
            </a:r>
          </a:p>
          <a:p>
            <a:pPr algn="l">
              <a:lnSpc>
                <a:spcPts val="3240"/>
              </a:lnSpc>
            </a:pPr>
            <a:r>
              <a:rPr lang="en-US" sz="3000" spc="27">
                <a:solidFill>
                  <a:srgbClr val="404040"/>
                </a:solidFill>
                <a:latin typeface="TT Rounds Condensed"/>
                <a:ea typeface="TT Rounds Condensed"/>
                <a:cs typeface="TT Rounds Condensed"/>
                <a:sym typeface="TT Rounds Condensed"/>
              </a:rPr>
              <a:t>       </a:t>
            </a:r>
            <a:r>
              <a:rPr lang="en-US" sz="3000" spc="27">
                <a:solidFill>
                  <a:srgbClr val="404040"/>
                </a:solidFill>
                <a:latin typeface="TT Rounds Condensed"/>
                <a:ea typeface="TT Rounds Condensed"/>
                <a:cs typeface="TT Rounds Condensed"/>
                <a:sym typeface="TT Rounds Condensed"/>
              </a:rPr>
              <a:t>Build tools for automated fact-checking within online content and news websites.</a:t>
            </a:r>
          </a:p>
          <a:p>
            <a:pPr algn="l">
              <a:lnSpc>
                <a:spcPts val="3240"/>
              </a:lnSpc>
            </a:pPr>
          </a:p>
          <a:p>
            <a:pPr algn="l" marL="542925" indent="-271462" lvl="1">
              <a:lnSpc>
                <a:spcPts val="3240"/>
              </a:lnSpc>
              <a:buFont typeface="Arial"/>
              <a:buChar char="•"/>
            </a:pPr>
            <a:r>
              <a:rPr lang="en-US" b="true" sz="3000" spc="27">
                <a:solidFill>
                  <a:srgbClr val="404040"/>
                </a:solidFill>
                <a:latin typeface="TT Rounds Condensed Bold"/>
                <a:ea typeface="TT Rounds Condensed Bold"/>
                <a:cs typeface="TT Rounds Condensed Bold"/>
                <a:sym typeface="TT Rounds Condensed Bold"/>
              </a:rPr>
              <a:t>Research and Innovation:</a:t>
            </a:r>
            <a:r>
              <a:rPr lang="en-US" sz="3000" spc="27">
                <a:solidFill>
                  <a:srgbClr val="404040"/>
                </a:solidFill>
                <a:latin typeface="TT Rounds Condensed"/>
                <a:ea typeface="TT Rounds Condensed"/>
                <a:cs typeface="TT Rounds Condensed"/>
                <a:sym typeface="TT Rounds Condensed"/>
              </a:rPr>
              <a:t>Explore integration with emerging technologies like blockchain for transparent content provenance tracking. </a:t>
            </a:r>
          </a:p>
          <a:p>
            <a:pPr algn="l">
              <a:lnSpc>
                <a:spcPts val="3240"/>
              </a:lnSpc>
            </a:pPr>
            <a:r>
              <a:rPr lang="en-US" sz="3000" spc="28">
                <a:solidFill>
                  <a:srgbClr val="E48312"/>
                </a:solidFill>
                <a:latin typeface="TT Rounds Condensed"/>
                <a:ea typeface="TT Rounds Condensed"/>
                <a:cs typeface="TT Rounds Condensed"/>
                <a:sym typeface="TT Rounds Condensed"/>
              </a:rPr>
              <a:t>        </a:t>
            </a:r>
            <a:r>
              <a:rPr lang="en-US" sz="3000" spc="28">
                <a:solidFill>
                  <a:srgbClr val="404040"/>
                </a:solidFill>
                <a:latin typeface="TT Rounds Condensed"/>
                <a:ea typeface="TT Rounds Condensed"/>
                <a:cs typeface="TT Rounds Condensed"/>
                <a:sym typeface="TT Rounds Condensed"/>
              </a:rPr>
              <a:t>Incorporate sentiment analysis and emotion detection to analyze the intention behind fake news.</a:t>
            </a:r>
          </a:p>
        </p:txBody>
      </p:sp>
      <p:sp>
        <p:nvSpPr>
          <p:cNvPr name="TextBox 9" id="9"/>
          <p:cNvSpPr txBox="true"/>
          <p:nvPr/>
        </p:nvSpPr>
        <p:spPr>
          <a:xfrm rot="0">
            <a:off x="1046797" y="6589159"/>
            <a:ext cx="15382815" cy="2474595"/>
          </a:xfrm>
          <a:prstGeom prst="rect">
            <a:avLst/>
          </a:prstGeom>
        </p:spPr>
        <p:txBody>
          <a:bodyPr anchor="t" rtlCol="false" tIns="0" lIns="0" bIns="0" rIns="0">
            <a:spAutoFit/>
          </a:bodyPr>
          <a:lstStyle/>
          <a:p>
            <a:pPr algn="l" marL="542925" indent="-271462" lvl="1">
              <a:lnSpc>
                <a:spcPts val="3240"/>
              </a:lnSpc>
              <a:buFont typeface="Arial"/>
              <a:buChar char="•"/>
            </a:pPr>
            <a:r>
              <a:rPr lang="en-US" b="true" sz="3000" spc="27">
                <a:solidFill>
                  <a:srgbClr val="404040"/>
                </a:solidFill>
                <a:latin typeface="TT Rounds Condensed Bold"/>
                <a:ea typeface="TT Rounds Condensed Bold"/>
                <a:cs typeface="TT Rounds Condensed Bold"/>
                <a:sym typeface="TT Rounds Condensed Bold"/>
              </a:rPr>
              <a:t>User Engagement and Feedback Loop: </a:t>
            </a:r>
            <a:r>
              <a:rPr lang="en-US" sz="3000" spc="27">
                <a:solidFill>
                  <a:srgbClr val="404040"/>
                </a:solidFill>
                <a:latin typeface="TT Rounds Condensed"/>
                <a:ea typeface="TT Rounds Condensed"/>
                <a:cs typeface="TT Rounds Condensed"/>
                <a:sym typeface="TT Rounds Condensed"/>
              </a:rPr>
              <a:t> Incorporate a user feedback loop to continuously improve the model, where users can flag false positives/negatives, helping retrain the system.</a:t>
            </a:r>
          </a:p>
          <a:p>
            <a:pPr algn="l">
              <a:lnSpc>
                <a:spcPts val="3240"/>
              </a:lnSpc>
            </a:pPr>
          </a:p>
          <a:p>
            <a:pPr algn="l" marL="542925" indent="-271462" lvl="1">
              <a:lnSpc>
                <a:spcPts val="3240"/>
              </a:lnSpc>
              <a:buFont typeface="Arial"/>
              <a:buChar char="•"/>
            </a:pPr>
            <a:r>
              <a:rPr lang="en-US" b="true" sz="3000" spc="28">
                <a:solidFill>
                  <a:srgbClr val="404040"/>
                </a:solidFill>
                <a:latin typeface="TT Rounds Condensed Bold"/>
                <a:ea typeface="TT Rounds Condensed Bold"/>
                <a:cs typeface="TT Rounds Condensed Bold"/>
                <a:sym typeface="TT Rounds Condensed Bold"/>
              </a:rPr>
              <a:t>Collaboration with News Agencies: </a:t>
            </a:r>
            <a:r>
              <a:rPr lang="en-US" sz="3000" spc="28">
                <a:solidFill>
                  <a:srgbClr val="404040"/>
                </a:solidFill>
                <a:latin typeface="TT Rounds Condensed"/>
                <a:ea typeface="TT Rounds Condensed"/>
                <a:cs typeface="TT Rounds Condensed"/>
                <a:sym typeface="TT Rounds Condensed"/>
              </a:rPr>
              <a:t>Collaborate with media companies to create tools for journalists that help detect fake news at the source</a:t>
            </a:r>
          </a:p>
          <a:p>
            <a:pPr algn="l">
              <a:lnSpc>
                <a:spcPts val="3240"/>
              </a:lnSpc>
            </a:pPr>
          </a:p>
        </p:txBody>
      </p:sp>
      <p:sp>
        <p:nvSpPr>
          <p:cNvPr name="TextBox 10" id="10"/>
          <p:cNvSpPr txBox="true"/>
          <p:nvPr/>
        </p:nvSpPr>
        <p:spPr>
          <a:xfrm rot="0">
            <a:off x="1028700" y="5464479"/>
            <a:ext cx="15723448" cy="1245870"/>
          </a:xfrm>
          <a:prstGeom prst="rect">
            <a:avLst/>
          </a:prstGeom>
        </p:spPr>
        <p:txBody>
          <a:bodyPr anchor="t" rtlCol="false" tIns="0" lIns="0" bIns="0" rIns="0">
            <a:spAutoFit/>
          </a:bodyPr>
          <a:lstStyle/>
          <a:p>
            <a:pPr algn="l" marL="542925" indent="-271462" lvl="1">
              <a:lnSpc>
                <a:spcPts val="3240"/>
              </a:lnSpc>
              <a:buFont typeface="Arial"/>
              <a:buChar char="•"/>
            </a:pPr>
            <a:r>
              <a:rPr lang="en-US" b="true" sz="3000" spc="28">
                <a:solidFill>
                  <a:srgbClr val="404040"/>
                </a:solidFill>
                <a:latin typeface="TT Rounds Condensed Bold"/>
                <a:ea typeface="TT Rounds Condensed Bold"/>
                <a:cs typeface="TT Rounds Condensed Bold"/>
                <a:sym typeface="TT Rounds Condensed Bold"/>
              </a:rPr>
              <a:t>Model Enhancement: </a:t>
            </a:r>
            <a:r>
              <a:rPr lang="en-US" sz="3000" spc="28">
                <a:solidFill>
                  <a:srgbClr val="404040"/>
                </a:solidFill>
                <a:latin typeface="TT Rounds Condensed"/>
                <a:ea typeface="TT Rounds Condensed"/>
                <a:cs typeface="TT Rounds Condensed"/>
                <a:sym typeface="TT Rounds Condensed"/>
              </a:rPr>
              <a:t>Expand datasets to include multilingual content and incorporate advanced techniques like hyperparameter tuning and ensemble methods to improve accuracy.</a:t>
            </a:r>
          </a:p>
          <a:p>
            <a:pPr algn="l">
              <a:lnSpc>
                <a:spcPts val="3240"/>
              </a:lnSpc>
            </a:pPr>
          </a:p>
        </p:txBody>
      </p:sp>
    </p:spTree>
  </p:cSld>
  <p:clrMapOvr>
    <a:masterClrMapping/>
  </p:clrMapOvr>
</p:sld>
</file>

<file path=ppt/slides/slide22.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sp>
        <p:nvSpPr>
          <p:cNvPr name="AutoShape 2" id="2"/>
          <p:cNvSpPr/>
          <p:nvPr/>
        </p:nvSpPr>
        <p:spPr>
          <a:xfrm>
            <a:off x="1162999" y="2384330"/>
            <a:ext cx="14959965" cy="9525"/>
          </a:xfrm>
          <a:prstGeom prst="line">
            <a:avLst/>
          </a:prstGeom>
          <a:ln cap="rnd" w="9525">
            <a:solidFill>
              <a:srgbClr val="000000"/>
            </a:solidFill>
            <a:prstDash val="solid"/>
            <a:headEnd type="none" len="sm" w="sm"/>
            <a:tailEnd type="none" len="sm" w="sm"/>
          </a:ln>
        </p:spPr>
      </p:sp>
      <p:grpSp>
        <p:nvGrpSpPr>
          <p:cNvPr name="Group 3" id="3"/>
          <p:cNvGrpSpPr/>
          <p:nvPr/>
        </p:nvGrpSpPr>
        <p:grpSpPr>
          <a:xfrm rot="0">
            <a:off x="0" y="9601200"/>
            <a:ext cx="18288000" cy="685800"/>
            <a:chOff x="0" y="0"/>
            <a:chExt cx="24384000" cy="914400"/>
          </a:xfrm>
        </p:grpSpPr>
        <p:sp>
          <p:nvSpPr>
            <p:cNvPr name="Freeform 4" id="4"/>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5" id="5"/>
          <p:cNvGrpSpPr/>
          <p:nvPr/>
        </p:nvGrpSpPr>
        <p:grpSpPr>
          <a:xfrm rot="0">
            <a:off x="-1" y="9501474"/>
            <a:ext cx="18288002" cy="98997"/>
            <a:chOff x="0" y="0"/>
            <a:chExt cx="24384002" cy="131996"/>
          </a:xfrm>
        </p:grpSpPr>
        <p:sp>
          <p:nvSpPr>
            <p:cNvPr name="Freeform 6" id="6"/>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TextBox 7" id="7"/>
          <p:cNvSpPr txBox="true"/>
          <p:nvPr/>
        </p:nvSpPr>
        <p:spPr>
          <a:xfrm rot="0">
            <a:off x="1199198" y="1152525"/>
            <a:ext cx="14923770" cy="964692"/>
          </a:xfrm>
          <a:prstGeom prst="rect">
            <a:avLst/>
          </a:prstGeom>
        </p:spPr>
        <p:txBody>
          <a:bodyPr anchor="t" rtlCol="false" tIns="0" lIns="0" bIns="0" rIns="0">
            <a:spAutoFit/>
          </a:bodyPr>
          <a:lstStyle/>
          <a:p>
            <a:pPr algn="l">
              <a:lnSpc>
                <a:spcPts val="7344"/>
              </a:lnSpc>
            </a:pPr>
            <a:r>
              <a:rPr lang="en-US" sz="7200" spc="-118">
                <a:solidFill>
                  <a:srgbClr val="000000"/>
                </a:solidFill>
                <a:latin typeface="TT Rounds Condensed"/>
                <a:ea typeface="TT Rounds Condensed"/>
                <a:cs typeface="TT Rounds Condensed"/>
                <a:sym typeface="TT Rounds Condensed"/>
              </a:rPr>
              <a:t>References</a:t>
            </a:r>
          </a:p>
        </p:txBody>
      </p:sp>
      <p:grpSp>
        <p:nvGrpSpPr>
          <p:cNvPr name="Group 8" id="8"/>
          <p:cNvGrpSpPr/>
          <p:nvPr/>
        </p:nvGrpSpPr>
        <p:grpSpPr>
          <a:xfrm rot="0">
            <a:off x="1449179" y="3341316"/>
            <a:ext cx="15087600" cy="5415915"/>
            <a:chOff x="0" y="0"/>
            <a:chExt cx="20116800" cy="7221220"/>
          </a:xfrm>
        </p:grpSpPr>
        <p:sp>
          <p:nvSpPr>
            <p:cNvPr name="TextBox 9" id="9"/>
            <p:cNvSpPr txBox="true"/>
            <p:nvPr/>
          </p:nvSpPr>
          <p:spPr>
            <a:xfrm rot="0">
              <a:off x="0" y="28575"/>
              <a:ext cx="20116800" cy="5493385"/>
            </a:xfrm>
            <a:prstGeom prst="rect">
              <a:avLst/>
            </a:prstGeom>
          </p:spPr>
          <p:txBody>
            <a:bodyPr anchor="t" rtlCol="false" tIns="0" lIns="0" bIns="0" rIns="0">
              <a:spAutoFit/>
            </a:bodyPr>
            <a:lstStyle/>
            <a:p>
              <a:pPr algn="l" marL="542925" indent="-271462" lvl="1">
                <a:lnSpc>
                  <a:spcPts val="3240"/>
                </a:lnSpc>
                <a:buFont typeface="Arial"/>
                <a:buChar char="•"/>
              </a:pPr>
              <a:r>
                <a:rPr lang="en-US" sz="3000" spc="27">
                  <a:solidFill>
                    <a:srgbClr val="404040"/>
                  </a:solidFill>
                  <a:latin typeface="TT Rounds Condensed"/>
                  <a:ea typeface="TT Rounds Condensed"/>
                  <a:cs typeface="TT Rounds Condensed"/>
                  <a:sym typeface="TT Rounds Condensed"/>
                </a:rPr>
                <a:t>Rahul Chauhan, Sachin Upadhyay and Himadri Vaidya titled “Fake News Detection based on machine learning algorithm”</a:t>
              </a:r>
            </a:p>
            <a:p>
              <a:pPr algn="l">
                <a:lnSpc>
                  <a:spcPts val="3240"/>
                </a:lnSpc>
              </a:pPr>
            </a:p>
            <a:p>
              <a:pPr algn="l" marL="542925" indent="-271462" lvl="1">
                <a:lnSpc>
                  <a:spcPts val="3240"/>
                </a:lnSpc>
                <a:buFont typeface="Arial"/>
                <a:buChar char="•"/>
              </a:pPr>
              <a:r>
                <a:rPr lang="en-US" sz="3000" spc="27">
                  <a:solidFill>
                    <a:srgbClr val="404040"/>
                  </a:solidFill>
                  <a:latin typeface="TT Rounds Condensed"/>
                  <a:ea typeface="TT Rounds Condensed"/>
                  <a:cs typeface="TT Rounds Condensed"/>
                  <a:sym typeface="TT Rounds Condensed"/>
                </a:rPr>
                <a:t> A Comprehensive Notebook on Fake News Prediction</a:t>
              </a:r>
            </a:p>
            <a:p>
              <a:pPr algn="l">
                <a:lnSpc>
                  <a:spcPts val="3240"/>
                </a:lnSpc>
              </a:pPr>
              <a:r>
                <a:rPr lang="en-US" sz="3000" spc="27" u="sng">
                  <a:solidFill>
                    <a:srgbClr val="404040"/>
                  </a:solidFill>
                  <a:latin typeface="TT Rounds Condensed"/>
                  <a:ea typeface="TT Rounds Condensed"/>
                  <a:cs typeface="TT Rounds Condensed"/>
                  <a:sym typeface="TT Rounds Condensed"/>
                  <a:hlinkClick r:id="rId2" tooltip="https://www.kaggle.com/code/muhammadimran112233/a-comprehensive-notebook-on-fake-news-prediction#21.-Report:-Results"/>
                </a:rPr>
                <a:t>https://www.kaggle.com/code/muhammadimran112233/a-comprehensive-notebook-on-fake-news-prediction#21.-Report:-Results</a:t>
              </a:r>
            </a:p>
            <a:p>
              <a:pPr algn="l">
                <a:lnSpc>
                  <a:spcPts val="3240"/>
                </a:lnSpc>
              </a:pPr>
            </a:p>
            <a:p>
              <a:pPr algn="l" marL="542925" indent="-271462" lvl="1">
                <a:lnSpc>
                  <a:spcPts val="3240"/>
                </a:lnSpc>
                <a:buFont typeface="Arial"/>
                <a:buChar char="•"/>
              </a:pPr>
              <a:r>
                <a:rPr lang="en-US" sz="3000" spc="27">
                  <a:solidFill>
                    <a:srgbClr val="404040"/>
                  </a:solidFill>
                  <a:latin typeface="TT Rounds Condensed"/>
                  <a:ea typeface="TT Rounds Condensed"/>
                  <a:cs typeface="TT Rounds Condensed"/>
                  <a:sym typeface="TT Rounds Condensed"/>
                </a:rPr>
                <a:t> Detecting Fake News — with a BERT Model</a:t>
              </a:r>
            </a:p>
            <a:p>
              <a:pPr algn="l">
                <a:lnSpc>
                  <a:spcPts val="3240"/>
                </a:lnSpc>
              </a:pPr>
              <a:r>
                <a:rPr lang="en-US" sz="3000" spc="27">
                  <a:solidFill>
                    <a:srgbClr val="404040"/>
                  </a:solidFill>
                  <a:latin typeface="TT Rounds Condensed"/>
                  <a:ea typeface="TT Rounds Condensed"/>
                  <a:cs typeface="TT Rounds Condensed"/>
                  <a:sym typeface="TT Rounds Condensed"/>
                </a:rPr>
                <a:t>https://medium.com/@skillcate/detecting-fake-news-with-a-bert-model-9c666e3cd</a:t>
              </a:r>
            </a:p>
            <a:p>
              <a:pPr algn="l">
                <a:lnSpc>
                  <a:spcPts val="3240"/>
                </a:lnSpc>
              </a:pPr>
            </a:p>
          </p:txBody>
        </p:sp>
        <p:sp>
          <p:nvSpPr>
            <p:cNvPr name="TextBox 10" id="10"/>
            <p:cNvSpPr txBox="true"/>
            <p:nvPr/>
          </p:nvSpPr>
          <p:spPr>
            <a:xfrm rot="0">
              <a:off x="0" y="5550535"/>
              <a:ext cx="20116800" cy="1670685"/>
            </a:xfrm>
            <a:prstGeom prst="rect">
              <a:avLst/>
            </a:prstGeom>
          </p:spPr>
          <p:txBody>
            <a:bodyPr anchor="t" rtlCol="false" tIns="0" lIns="0" bIns="0" rIns="0">
              <a:spAutoFit/>
            </a:bodyPr>
            <a:lstStyle/>
            <a:p>
              <a:pPr algn="l" marL="542925" indent="-271462" lvl="1">
                <a:lnSpc>
                  <a:spcPts val="3240"/>
                </a:lnSpc>
                <a:buFont typeface="Arial"/>
                <a:buChar char="•"/>
              </a:pPr>
              <a:r>
                <a:rPr lang="en-US" sz="3000" spc="27">
                  <a:solidFill>
                    <a:srgbClr val="404040"/>
                  </a:solidFill>
                  <a:latin typeface="TT Rounds Condensed"/>
                  <a:ea typeface="TT Rounds Condensed"/>
                  <a:cs typeface="TT Rounds Condensed"/>
                  <a:sym typeface="TT Rounds Condensed"/>
                </a:rPr>
                <a:t>Fake news classification</a:t>
              </a:r>
            </a:p>
            <a:p>
              <a:pPr algn="l">
                <a:lnSpc>
                  <a:spcPts val="3240"/>
                </a:lnSpc>
              </a:pPr>
              <a:r>
                <a:rPr lang="en-US" sz="3000" spc="27" u="sng">
                  <a:solidFill>
                    <a:srgbClr val="404040"/>
                  </a:solidFill>
                  <a:latin typeface="TT Rounds Condensed"/>
                  <a:ea typeface="TT Rounds Condensed"/>
                  <a:cs typeface="TT Rounds Condensed"/>
                  <a:sym typeface="TT Rounds Condensed"/>
                  <a:hlinkClick r:id="rId3" tooltip="https://www.kaggle.com/code/sanskrutikunjir/fake-news-classification"/>
                </a:rPr>
                <a:t>https://www.kaggle.com/code/sanskrutikunjir/fake-news-classification</a:t>
              </a:r>
            </a:p>
            <a:p>
              <a:pPr algn="l">
                <a:lnSpc>
                  <a:spcPts val="3240"/>
                </a:lnSpc>
              </a:pPr>
            </a:p>
          </p:txBody>
        </p:sp>
      </p:grpSp>
    </p:spTree>
  </p:cSld>
  <p:clrMapOvr>
    <a:masterClrMapping/>
  </p:clrMapOvr>
</p:sld>
</file>

<file path=ppt/slides/slide2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501474"/>
            <a:ext cx="18288002" cy="785526"/>
            <a:chOff x="0" y="0"/>
            <a:chExt cx="24384002" cy="1047368"/>
          </a:xfrm>
        </p:grpSpPr>
        <p:grpSp>
          <p:nvGrpSpPr>
            <p:cNvPr name="Group 3" id="3"/>
            <p:cNvGrpSpPr/>
            <p:nvPr/>
          </p:nvGrpSpPr>
          <p:grpSpPr>
            <a:xfrm rot="0">
              <a:off x="0" y="132968"/>
              <a:ext cx="24384000" cy="914400"/>
              <a:chOff x="0" y="0"/>
              <a:chExt cx="24384000" cy="914400"/>
            </a:xfrm>
          </p:grpSpPr>
          <p:sp>
            <p:nvSpPr>
              <p:cNvPr name="Freeform 4" id="4"/>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5" id="5"/>
            <p:cNvGrpSpPr/>
            <p:nvPr/>
          </p:nvGrpSpPr>
          <p:grpSpPr>
            <a:xfrm rot="0">
              <a:off x="0" y="0"/>
              <a:ext cx="24384002" cy="131996"/>
              <a:chOff x="0" y="0"/>
              <a:chExt cx="24384002" cy="131996"/>
            </a:xfrm>
          </p:grpSpPr>
          <p:sp>
            <p:nvSpPr>
              <p:cNvPr name="Freeform 6" id="6"/>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grpSp>
      <p:sp>
        <p:nvSpPr>
          <p:cNvPr name="TextBox 7" id="7"/>
          <p:cNvSpPr txBox="true"/>
          <p:nvPr/>
        </p:nvSpPr>
        <p:spPr>
          <a:xfrm rot="0">
            <a:off x="1415804" y="3790964"/>
            <a:ext cx="14904720" cy="1352536"/>
          </a:xfrm>
          <a:prstGeom prst="rect">
            <a:avLst/>
          </a:prstGeom>
        </p:spPr>
        <p:txBody>
          <a:bodyPr anchor="t" rtlCol="false" tIns="0" lIns="0" bIns="0" rIns="0">
            <a:spAutoFit/>
          </a:bodyPr>
          <a:lstStyle/>
          <a:p>
            <a:pPr algn="ctr">
              <a:lnSpc>
                <a:spcPts val="10199"/>
              </a:lnSpc>
            </a:pPr>
            <a:r>
              <a:rPr lang="en-US" sz="9999" spc="-165">
                <a:solidFill>
                  <a:srgbClr val="404040"/>
                </a:solidFill>
                <a:latin typeface="TT Rounds Condensed"/>
                <a:ea typeface="TT Rounds Condensed"/>
                <a:cs typeface="TT Rounds Condensed"/>
                <a:sym typeface="TT Rounds Condensed"/>
              </a:rPr>
              <a:t>Thank   You</a:t>
            </a:r>
          </a:p>
        </p:txBody>
      </p:sp>
    </p:spTree>
  </p:cSld>
  <p:clrMapOvr>
    <a:masterClrMapping/>
  </p:clrMapOvr>
</p:sld>
</file>

<file path=ppt/slides/slide2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2" y="9501474"/>
            <a:ext cx="18288002" cy="785526"/>
            <a:chOff x="0" y="0"/>
            <a:chExt cx="24384002" cy="1047368"/>
          </a:xfrm>
        </p:grpSpPr>
        <p:grpSp>
          <p:nvGrpSpPr>
            <p:cNvPr name="Group 3" id="3"/>
            <p:cNvGrpSpPr/>
            <p:nvPr/>
          </p:nvGrpSpPr>
          <p:grpSpPr>
            <a:xfrm rot="0">
              <a:off x="0" y="132968"/>
              <a:ext cx="24384000" cy="914400"/>
              <a:chOff x="0" y="0"/>
              <a:chExt cx="24384000" cy="914400"/>
            </a:xfrm>
          </p:grpSpPr>
          <p:sp>
            <p:nvSpPr>
              <p:cNvPr name="Freeform 4" id="4"/>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5" id="5"/>
            <p:cNvGrpSpPr/>
            <p:nvPr/>
          </p:nvGrpSpPr>
          <p:grpSpPr>
            <a:xfrm rot="0">
              <a:off x="0" y="0"/>
              <a:ext cx="24384002" cy="131996"/>
              <a:chOff x="0" y="0"/>
              <a:chExt cx="24384002" cy="131996"/>
            </a:xfrm>
          </p:grpSpPr>
          <p:sp>
            <p:nvSpPr>
              <p:cNvPr name="Freeform 6" id="6"/>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grpSp>
      <p:sp>
        <p:nvSpPr>
          <p:cNvPr name="TextBox 7" id="7"/>
          <p:cNvSpPr txBox="true"/>
          <p:nvPr/>
        </p:nvSpPr>
        <p:spPr>
          <a:xfrm rot="0">
            <a:off x="1237199" y="3790964"/>
            <a:ext cx="14904720" cy="1352536"/>
          </a:xfrm>
          <a:prstGeom prst="rect">
            <a:avLst/>
          </a:prstGeom>
        </p:spPr>
        <p:txBody>
          <a:bodyPr anchor="t" rtlCol="false" tIns="0" lIns="0" bIns="0" rIns="0">
            <a:spAutoFit/>
          </a:bodyPr>
          <a:lstStyle/>
          <a:p>
            <a:pPr algn="ctr">
              <a:lnSpc>
                <a:spcPts val="10199"/>
              </a:lnSpc>
            </a:pPr>
            <a:r>
              <a:rPr lang="en-US" sz="9999" spc="-165">
                <a:solidFill>
                  <a:srgbClr val="404040"/>
                </a:solidFill>
                <a:latin typeface="TT Rounds Condensed"/>
                <a:ea typeface="TT Rounds Condensed"/>
                <a:cs typeface="TT Rounds Condensed"/>
                <a:sym typeface="TT Rounds Condensed"/>
              </a:rPr>
              <a:t>QUESTIONS?</a:t>
            </a:r>
          </a:p>
        </p:txBody>
      </p:sp>
    </p:spTree>
  </p:cSld>
  <p:clrMapOvr>
    <a:masterClrMapping/>
  </p:clrMapOvr>
</p:sld>
</file>

<file path=ppt/slides/slide3.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2"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TextBox 6" id="6"/>
          <p:cNvSpPr txBox="true"/>
          <p:nvPr/>
        </p:nvSpPr>
        <p:spPr>
          <a:xfrm rot="0">
            <a:off x="1669870" y="1676257"/>
            <a:ext cx="14948259" cy="896493"/>
          </a:xfrm>
          <a:prstGeom prst="rect">
            <a:avLst/>
          </a:prstGeom>
        </p:spPr>
        <p:txBody>
          <a:bodyPr anchor="t" rtlCol="false" tIns="0" lIns="0" bIns="0" rIns="0">
            <a:spAutoFit/>
          </a:bodyPr>
          <a:lstStyle/>
          <a:p>
            <a:pPr algn="l">
              <a:lnSpc>
                <a:spcPts val="3455"/>
              </a:lnSpc>
            </a:pPr>
            <a:r>
              <a:rPr lang="en-US" sz="3199" spc="29">
                <a:solidFill>
                  <a:srgbClr val="404040"/>
                </a:solidFill>
                <a:latin typeface="TT Rounds Condensed"/>
                <a:ea typeface="TT Rounds Condensed"/>
                <a:cs typeface="TT Rounds Condensed"/>
                <a:sym typeface="TT Rounds Condensed"/>
              </a:rPr>
              <a:t>To develop a machine learning model that accurately classifies news articles as "Real" or "Fake" using natural language processing and deep learning techniques.</a:t>
            </a:r>
          </a:p>
        </p:txBody>
      </p:sp>
      <p:sp>
        <p:nvSpPr>
          <p:cNvPr name="TextBox 7" id="7"/>
          <p:cNvSpPr txBox="true"/>
          <p:nvPr/>
        </p:nvSpPr>
        <p:spPr>
          <a:xfrm rot="0">
            <a:off x="1028700" y="1085850"/>
            <a:ext cx="1428643" cy="425579"/>
          </a:xfrm>
          <a:prstGeom prst="rect">
            <a:avLst/>
          </a:prstGeom>
        </p:spPr>
        <p:txBody>
          <a:bodyPr anchor="t" rtlCol="false" tIns="0" lIns="0" bIns="0" rIns="0">
            <a:spAutoFit/>
          </a:bodyPr>
          <a:lstStyle/>
          <a:p>
            <a:pPr algn="ctr">
              <a:lnSpc>
                <a:spcPts val="3264"/>
              </a:lnSpc>
            </a:pPr>
            <a:r>
              <a:rPr lang="en-US" sz="3200" spc="-52">
                <a:solidFill>
                  <a:srgbClr val="000000"/>
                </a:solidFill>
                <a:latin typeface="TT Rounds Condensed"/>
                <a:ea typeface="TT Rounds Condensed"/>
                <a:cs typeface="TT Rounds Condensed"/>
                <a:sym typeface="TT Rounds Condensed"/>
              </a:rPr>
              <a:t>Aim:</a:t>
            </a:r>
          </a:p>
        </p:txBody>
      </p:sp>
      <p:sp>
        <p:nvSpPr>
          <p:cNvPr name="TextBox 8" id="8"/>
          <p:cNvSpPr txBox="true"/>
          <p:nvPr/>
        </p:nvSpPr>
        <p:spPr>
          <a:xfrm rot="0">
            <a:off x="1304925" y="3830111"/>
            <a:ext cx="15954375" cy="5341620"/>
          </a:xfrm>
          <a:prstGeom prst="rect">
            <a:avLst/>
          </a:prstGeom>
        </p:spPr>
        <p:txBody>
          <a:bodyPr anchor="t" rtlCol="false" tIns="0" lIns="0" bIns="0" rIns="0">
            <a:spAutoFit/>
          </a:bodyPr>
          <a:lstStyle/>
          <a:p>
            <a:pPr algn="l" marL="542924" indent="-271462" lvl="1">
              <a:lnSpc>
                <a:spcPts val="3239"/>
              </a:lnSpc>
              <a:buFont typeface="Arial"/>
              <a:buChar char="•"/>
            </a:pPr>
            <a:r>
              <a:rPr lang="en-US" sz="2999" spc="26">
                <a:solidFill>
                  <a:srgbClr val="404040"/>
                </a:solidFill>
                <a:latin typeface="TT Rounds Condensed"/>
                <a:ea typeface="TT Rounds Condensed"/>
                <a:cs typeface="TT Rounds Condensed"/>
                <a:sym typeface="TT Rounds Condensed"/>
              </a:rPr>
              <a:t>Data Collection:</a:t>
            </a:r>
          </a:p>
          <a:p>
            <a:pPr algn="l">
              <a:lnSpc>
                <a:spcPts val="3239"/>
              </a:lnSpc>
            </a:pPr>
            <a:r>
              <a:rPr lang="en-US" sz="2999" spc="26">
                <a:solidFill>
                  <a:srgbClr val="404040"/>
                </a:solidFill>
                <a:latin typeface="TT Rounds Condensed"/>
                <a:ea typeface="TT Rounds Condensed"/>
                <a:cs typeface="TT Rounds Condensed"/>
                <a:sym typeface="TT Rounds Condensed"/>
              </a:rPr>
              <a:t>Collect datasets of real and fake news articles from multiple sources.</a:t>
            </a:r>
          </a:p>
          <a:p>
            <a:pPr algn="l" marL="542924" indent="-271462" lvl="1">
              <a:lnSpc>
                <a:spcPts val="3239"/>
              </a:lnSpc>
              <a:buFont typeface="Arial"/>
              <a:buChar char="•"/>
            </a:pPr>
            <a:r>
              <a:rPr lang="en-US" sz="2999" spc="26">
                <a:solidFill>
                  <a:srgbClr val="404040"/>
                </a:solidFill>
                <a:latin typeface="TT Rounds Condensed"/>
                <a:ea typeface="TT Rounds Condensed"/>
                <a:cs typeface="TT Rounds Condensed"/>
                <a:sym typeface="TT Rounds Condensed"/>
              </a:rPr>
              <a:t>Data Preprocessing:</a:t>
            </a:r>
          </a:p>
          <a:p>
            <a:pPr algn="l">
              <a:lnSpc>
                <a:spcPts val="3239"/>
              </a:lnSpc>
            </a:pPr>
            <a:r>
              <a:rPr lang="en-US" sz="2999" spc="26">
                <a:solidFill>
                  <a:srgbClr val="404040"/>
                </a:solidFill>
                <a:latin typeface="TT Rounds Condensed"/>
                <a:ea typeface="TT Rounds Condensed"/>
                <a:cs typeface="TT Rounds Condensed"/>
                <a:sym typeface="TT Rounds Condensed"/>
              </a:rPr>
              <a:t>Clean and preprocess the text data by removing irrelevant columns, handling missing data, and applying text cleaning techniques (removing punctuation, converting text to lowercase, etc.).</a:t>
            </a:r>
          </a:p>
          <a:p>
            <a:pPr algn="l" marL="542924" indent="-271462" lvl="1">
              <a:lnSpc>
                <a:spcPts val="3239"/>
              </a:lnSpc>
              <a:buFont typeface="Arial"/>
              <a:buChar char="•"/>
            </a:pPr>
            <a:r>
              <a:rPr lang="en-US" sz="2999" spc="26">
                <a:solidFill>
                  <a:srgbClr val="404040"/>
                </a:solidFill>
                <a:latin typeface="TT Rounds Condensed"/>
                <a:ea typeface="TT Rounds Condensed"/>
                <a:cs typeface="TT Rounds Condensed"/>
                <a:sym typeface="TT Rounds Condensed"/>
              </a:rPr>
              <a:t>Model Training:</a:t>
            </a:r>
          </a:p>
          <a:p>
            <a:pPr algn="l">
              <a:lnSpc>
                <a:spcPts val="3239"/>
              </a:lnSpc>
            </a:pPr>
            <a:r>
              <a:rPr lang="en-US" sz="2999" spc="26">
                <a:solidFill>
                  <a:srgbClr val="404040"/>
                </a:solidFill>
                <a:latin typeface="TT Rounds Condensed"/>
                <a:ea typeface="TT Rounds Condensed"/>
                <a:cs typeface="TT Rounds Condensed"/>
                <a:sym typeface="TT Rounds Condensed"/>
              </a:rPr>
              <a:t>Train a BERT-based classification model to classify news articles into real or fake categories.</a:t>
            </a:r>
          </a:p>
          <a:p>
            <a:pPr algn="l" marL="542924" indent="-271462" lvl="1">
              <a:lnSpc>
                <a:spcPts val="3239"/>
              </a:lnSpc>
              <a:buFont typeface="Arial"/>
              <a:buChar char="•"/>
            </a:pPr>
            <a:r>
              <a:rPr lang="en-US" sz="2999" spc="26">
                <a:solidFill>
                  <a:srgbClr val="404040"/>
                </a:solidFill>
                <a:latin typeface="TT Rounds Condensed"/>
                <a:ea typeface="TT Rounds Condensed"/>
                <a:cs typeface="TT Rounds Condensed"/>
                <a:sym typeface="TT Rounds Condensed"/>
              </a:rPr>
              <a:t>Evaluation:</a:t>
            </a:r>
          </a:p>
          <a:p>
            <a:pPr algn="l">
              <a:lnSpc>
                <a:spcPts val="3239"/>
              </a:lnSpc>
            </a:pPr>
            <a:r>
              <a:rPr lang="en-US" sz="2999" spc="26">
                <a:solidFill>
                  <a:srgbClr val="404040"/>
                </a:solidFill>
                <a:latin typeface="TT Rounds Condensed"/>
                <a:ea typeface="TT Rounds Condensed"/>
                <a:cs typeface="TT Rounds Condensed"/>
                <a:sym typeface="TT Rounds Condensed"/>
              </a:rPr>
              <a:t>Evaluate the model’s performance using precision, recall, accuracy, and loss metrics to assess its effectiveness.</a:t>
            </a:r>
          </a:p>
          <a:p>
            <a:pPr algn="l" marL="542924" indent="-271462" lvl="1">
              <a:lnSpc>
                <a:spcPts val="3239"/>
              </a:lnSpc>
              <a:buFont typeface="Arial"/>
              <a:buChar char="•"/>
            </a:pPr>
            <a:r>
              <a:rPr lang="en-US" sz="2999" spc="26">
                <a:solidFill>
                  <a:srgbClr val="404040"/>
                </a:solidFill>
                <a:latin typeface="TT Rounds Condensed"/>
                <a:ea typeface="TT Rounds Condensed"/>
                <a:cs typeface="TT Rounds Condensed"/>
                <a:sym typeface="TT Rounds Condensed"/>
              </a:rPr>
              <a:t>Prediction:</a:t>
            </a:r>
          </a:p>
          <a:p>
            <a:pPr algn="l">
              <a:lnSpc>
                <a:spcPts val="3239"/>
              </a:lnSpc>
            </a:pPr>
            <a:r>
              <a:rPr lang="en-US" sz="2999" spc="26">
                <a:solidFill>
                  <a:srgbClr val="404040"/>
                </a:solidFill>
                <a:latin typeface="TT Rounds Condensed"/>
                <a:ea typeface="TT Rounds Condensed"/>
                <a:cs typeface="TT Rounds Condensed"/>
                <a:sym typeface="TT Rounds Condensed"/>
              </a:rPr>
              <a:t>Make predictions on unseen articles and output their classification as real or fake.</a:t>
            </a:r>
          </a:p>
          <a:p>
            <a:pPr algn="l">
              <a:lnSpc>
                <a:spcPts val="3239"/>
              </a:lnSpc>
            </a:pPr>
          </a:p>
        </p:txBody>
      </p:sp>
      <p:sp>
        <p:nvSpPr>
          <p:cNvPr name="TextBox 9" id="9"/>
          <p:cNvSpPr txBox="true"/>
          <p:nvPr/>
        </p:nvSpPr>
        <p:spPr>
          <a:xfrm rot="0">
            <a:off x="1028700" y="3046213"/>
            <a:ext cx="2082057" cy="425579"/>
          </a:xfrm>
          <a:prstGeom prst="rect">
            <a:avLst/>
          </a:prstGeom>
        </p:spPr>
        <p:txBody>
          <a:bodyPr anchor="t" rtlCol="false" tIns="0" lIns="0" bIns="0" rIns="0">
            <a:spAutoFit/>
          </a:bodyPr>
          <a:lstStyle/>
          <a:p>
            <a:pPr algn="ctr">
              <a:lnSpc>
                <a:spcPts val="3264"/>
              </a:lnSpc>
            </a:pPr>
            <a:r>
              <a:rPr lang="en-US" sz="3200" spc="-52">
                <a:solidFill>
                  <a:srgbClr val="000000"/>
                </a:solidFill>
                <a:latin typeface="TT Rounds Condensed"/>
                <a:ea typeface="TT Rounds Condensed"/>
                <a:cs typeface="TT Rounds Condensed"/>
                <a:sym typeface="TT Rounds Condensed"/>
              </a:rPr>
              <a:t>Objectives:</a:t>
            </a:r>
          </a:p>
        </p:txBody>
      </p:sp>
    </p:spTree>
  </p:cSld>
  <p:clrMapOvr>
    <a:masterClrMapping/>
  </p:clrMapOvr>
</p:sld>
</file>

<file path=ppt/slides/slide4.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501474"/>
            <a:ext cx="18288002" cy="785526"/>
            <a:chOff x="0" y="0"/>
            <a:chExt cx="24384002" cy="1047368"/>
          </a:xfrm>
        </p:grpSpPr>
        <p:grpSp>
          <p:nvGrpSpPr>
            <p:cNvPr name="Group 3" id="3"/>
            <p:cNvGrpSpPr/>
            <p:nvPr/>
          </p:nvGrpSpPr>
          <p:grpSpPr>
            <a:xfrm rot="0">
              <a:off x="0" y="132968"/>
              <a:ext cx="24384000" cy="914400"/>
              <a:chOff x="0" y="0"/>
              <a:chExt cx="24384000" cy="914400"/>
            </a:xfrm>
          </p:grpSpPr>
          <p:sp>
            <p:nvSpPr>
              <p:cNvPr name="Freeform 4" id="4"/>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5" id="5"/>
            <p:cNvGrpSpPr/>
            <p:nvPr/>
          </p:nvGrpSpPr>
          <p:grpSpPr>
            <a:xfrm rot="0">
              <a:off x="0" y="0"/>
              <a:ext cx="24384002" cy="131996"/>
              <a:chOff x="0" y="0"/>
              <a:chExt cx="24384002" cy="131996"/>
            </a:xfrm>
          </p:grpSpPr>
          <p:sp>
            <p:nvSpPr>
              <p:cNvPr name="Freeform 6" id="6"/>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grpSp>
      <p:sp>
        <p:nvSpPr>
          <p:cNvPr name="AutoShape 7" id="7"/>
          <p:cNvSpPr/>
          <p:nvPr/>
        </p:nvSpPr>
        <p:spPr>
          <a:xfrm>
            <a:off x="1656701" y="2605740"/>
            <a:ext cx="14959965" cy="9525"/>
          </a:xfrm>
          <a:prstGeom prst="line">
            <a:avLst/>
          </a:prstGeom>
          <a:ln cap="rnd" w="9525">
            <a:solidFill>
              <a:srgbClr val="000000"/>
            </a:solidFill>
            <a:prstDash val="solid"/>
            <a:headEnd type="none" len="sm" w="sm"/>
            <a:tailEnd type="none" len="sm" w="sm"/>
          </a:ln>
        </p:spPr>
      </p:sp>
      <p:sp>
        <p:nvSpPr>
          <p:cNvPr name="TextBox 8" id="8"/>
          <p:cNvSpPr txBox="true"/>
          <p:nvPr/>
        </p:nvSpPr>
        <p:spPr>
          <a:xfrm rot="0">
            <a:off x="1656701" y="1512461"/>
            <a:ext cx="6789421" cy="964692"/>
          </a:xfrm>
          <a:prstGeom prst="rect">
            <a:avLst/>
          </a:prstGeom>
        </p:spPr>
        <p:txBody>
          <a:bodyPr anchor="t" rtlCol="false" tIns="0" lIns="0" bIns="0" rIns="0">
            <a:spAutoFit/>
          </a:bodyPr>
          <a:lstStyle/>
          <a:p>
            <a:pPr algn="ctr">
              <a:lnSpc>
                <a:spcPts val="7344"/>
              </a:lnSpc>
            </a:pPr>
            <a:r>
              <a:rPr lang="en-US" sz="7200" spc="-118">
                <a:solidFill>
                  <a:srgbClr val="404040"/>
                </a:solidFill>
                <a:latin typeface="TT Rounds Condensed"/>
                <a:ea typeface="TT Rounds Condensed"/>
                <a:cs typeface="TT Rounds Condensed"/>
                <a:sym typeface="TT Rounds Condensed"/>
              </a:rPr>
              <a:t>Literature review</a:t>
            </a:r>
          </a:p>
        </p:txBody>
      </p:sp>
      <p:sp>
        <p:nvSpPr>
          <p:cNvPr name="TextBox 9" id="9"/>
          <p:cNvSpPr txBox="true"/>
          <p:nvPr/>
        </p:nvSpPr>
        <p:spPr>
          <a:xfrm rot="0">
            <a:off x="1166813" y="3350623"/>
            <a:ext cx="15954375" cy="2210943"/>
          </a:xfrm>
          <a:prstGeom prst="rect">
            <a:avLst/>
          </a:prstGeom>
        </p:spPr>
        <p:txBody>
          <a:bodyPr anchor="t" rtlCol="false" tIns="0" lIns="0" bIns="0" rIns="0">
            <a:spAutoFit/>
          </a:bodyPr>
          <a:lstStyle/>
          <a:p>
            <a:pPr algn="l" marL="579118" indent="-289559" lvl="1">
              <a:lnSpc>
                <a:spcPts val="3455"/>
              </a:lnSpc>
              <a:buFont typeface="Arial"/>
              <a:buChar char="•"/>
            </a:pPr>
            <a:r>
              <a:rPr lang="en-US" sz="3199" spc="29">
                <a:solidFill>
                  <a:srgbClr val="404040"/>
                </a:solidFill>
                <a:latin typeface="TT Rounds Condensed"/>
                <a:ea typeface="TT Rounds Condensed"/>
                <a:cs typeface="TT Rounds Condensed"/>
                <a:sym typeface="TT Rounds Condensed"/>
              </a:rPr>
              <a:t>The lecture highlighted advancements in fake news detection using machine learning, NLP, and transformer models like BERT. Traditional methods like Naive Bayes and SVM analyze linguistic patterns, while BERT excels at understanding context and semantics. Data preprocessing and feature extraction were also discussed for improving detection accuracy.</a:t>
            </a:r>
          </a:p>
        </p:txBody>
      </p:sp>
      <p:sp>
        <p:nvSpPr>
          <p:cNvPr name="TextBox 10" id="10"/>
          <p:cNvSpPr txBox="true"/>
          <p:nvPr/>
        </p:nvSpPr>
        <p:spPr>
          <a:xfrm rot="0">
            <a:off x="1290291" y="6292160"/>
            <a:ext cx="15969009" cy="1772793"/>
          </a:xfrm>
          <a:prstGeom prst="rect">
            <a:avLst/>
          </a:prstGeom>
        </p:spPr>
        <p:txBody>
          <a:bodyPr anchor="t" rtlCol="false" tIns="0" lIns="0" bIns="0" rIns="0">
            <a:spAutoFit/>
          </a:bodyPr>
          <a:lstStyle/>
          <a:p>
            <a:pPr algn="l" marL="579118" indent="-289559" lvl="1">
              <a:lnSpc>
                <a:spcPts val="3455"/>
              </a:lnSpc>
              <a:buFont typeface="Arial"/>
              <a:buChar char="•"/>
            </a:pPr>
            <a:r>
              <a:rPr lang="en-US" sz="3199" spc="29">
                <a:solidFill>
                  <a:srgbClr val="404040"/>
                </a:solidFill>
                <a:latin typeface="TT Rounds Condensed"/>
                <a:ea typeface="TT Rounds Condensed"/>
                <a:cs typeface="TT Rounds Condensed"/>
                <a:sym typeface="TT Rounds Condensed"/>
              </a:rPr>
              <a:t>Despite progress, the lecture stressed the need for scalable systems to tackle evolving misinformation. Combining BERT’s contextual understanding with data preprocessing and visualization techniques offers a robust solution, aiming for high precision in fake news detection and laying the groundwork for future innovations in combating misinformation.</a:t>
            </a:r>
          </a:p>
        </p:txBody>
      </p:sp>
    </p:spTree>
  </p:cSld>
  <p:clrMapOvr>
    <a:masterClrMapping/>
  </p:clrMapOvr>
</p:sld>
</file>

<file path=ppt/slides/slide5.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a:off x="1645917" y="2173232"/>
            <a:ext cx="14959965" cy="9525"/>
          </a:xfrm>
          <a:prstGeom prst="line">
            <a:avLst/>
          </a:prstGeom>
          <a:ln cap="rnd" w="9525">
            <a:solidFill>
              <a:srgbClr val="000000"/>
            </a:solidFill>
            <a:prstDash val="solid"/>
            <a:headEnd type="none" len="sm" w="sm"/>
            <a:tailEnd type="none" len="sm" w="sm"/>
          </a:ln>
        </p:spPr>
      </p:sp>
      <p:sp>
        <p:nvSpPr>
          <p:cNvPr name="Freeform 7" id="7"/>
          <p:cNvSpPr/>
          <p:nvPr/>
        </p:nvSpPr>
        <p:spPr>
          <a:xfrm flipH="false" flipV="false" rot="0">
            <a:off x="2277502" y="2260420"/>
            <a:ext cx="14328383" cy="6997880"/>
          </a:xfrm>
          <a:custGeom>
            <a:avLst/>
            <a:gdLst/>
            <a:ahLst/>
            <a:cxnLst/>
            <a:rect r="r" b="b" t="t" l="l"/>
            <a:pathLst>
              <a:path h="6997880" w="14328383">
                <a:moveTo>
                  <a:pt x="0" y="0"/>
                </a:moveTo>
                <a:lnTo>
                  <a:pt x="14328383" y="0"/>
                </a:lnTo>
                <a:lnTo>
                  <a:pt x="14328383" y="6997880"/>
                </a:lnTo>
                <a:lnTo>
                  <a:pt x="0" y="6997880"/>
                </a:lnTo>
                <a:lnTo>
                  <a:pt x="0" y="0"/>
                </a:lnTo>
                <a:close/>
              </a:path>
            </a:pathLst>
          </a:custGeom>
          <a:blipFill>
            <a:blip r:embed="rId2"/>
            <a:stretch>
              <a:fillRect l="0" t="0" r="0" b="0"/>
            </a:stretch>
          </a:blipFill>
        </p:spPr>
      </p:sp>
      <p:sp>
        <p:nvSpPr>
          <p:cNvPr name="TextBox 8" id="8"/>
          <p:cNvSpPr txBox="true"/>
          <p:nvPr/>
        </p:nvSpPr>
        <p:spPr>
          <a:xfrm rot="0">
            <a:off x="1682115" y="925437"/>
            <a:ext cx="14923770" cy="964692"/>
          </a:xfrm>
          <a:prstGeom prst="rect">
            <a:avLst/>
          </a:prstGeom>
        </p:spPr>
        <p:txBody>
          <a:bodyPr anchor="t" rtlCol="false" tIns="0" lIns="0" bIns="0" rIns="0">
            <a:spAutoFit/>
          </a:bodyPr>
          <a:lstStyle/>
          <a:p>
            <a:pPr algn="ctr">
              <a:lnSpc>
                <a:spcPts val="7344"/>
              </a:lnSpc>
            </a:pPr>
            <a:r>
              <a:rPr lang="en-US" sz="7200" spc="-118">
                <a:solidFill>
                  <a:srgbClr val="000000"/>
                </a:solidFill>
                <a:latin typeface="TT Rounds Condensed"/>
                <a:ea typeface="TT Rounds Condensed"/>
                <a:cs typeface="TT Rounds Condensed"/>
                <a:sym typeface="TT Rounds Condensed"/>
              </a:rPr>
              <a:t>The System Flow</a:t>
            </a:r>
          </a:p>
        </p:txBody>
      </p:sp>
    </p:spTree>
  </p:cSld>
  <p:clrMapOvr>
    <a:masterClrMapping/>
  </p:clrMapOvr>
</p:sld>
</file>

<file path=ppt/slides/slide6.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0" y="9501474"/>
            <a:ext cx="18288002" cy="785526"/>
            <a:chOff x="0" y="0"/>
            <a:chExt cx="24384002" cy="1047368"/>
          </a:xfrm>
        </p:grpSpPr>
        <p:grpSp>
          <p:nvGrpSpPr>
            <p:cNvPr name="Group 3" id="3"/>
            <p:cNvGrpSpPr/>
            <p:nvPr/>
          </p:nvGrpSpPr>
          <p:grpSpPr>
            <a:xfrm rot="0">
              <a:off x="2" y="132968"/>
              <a:ext cx="24384000" cy="914400"/>
              <a:chOff x="0" y="0"/>
              <a:chExt cx="24384000" cy="914400"/>
            </a:xfrm>
          </p:grpSpPr>
          <p:sp>
            <p:nvSpPr>
              <p:cNvPr name="Freeform 4" id="4"/>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5" id="5"/>
            <p:cNvGrpSpPr/>
            <p:nvPr/>
          </p:nvGrpSpPr>
          <p:grpSpPr>
            <a:xfrm rot="0">
              <a:off x="0" y="0"/>
              <a:ext cx="24384002" cy="131996"/>
              <a:chOff x="0" y="0"/>
              <a:chExt cx="24384002" cy="131996"/>
            </a:xfrm>
          </p:grpSpPr>
          <p:sp>
            <p:nvSpPr>
              <p:cNvPr name="Freeform 6" id="6"/>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grpSp>
      <p:sp>
        <p:nvSpPr>
          <p:cNvPr name="AutoShape 7" id="7"/>
          <p:cNvSpPr/>
          <p:nvPr/>
        </p:nvSpPr>
        <p:spPr>
          <a:xfrm>
            <a:off x="798665" y="2105873"/>
            <a:ext cx="14959965" cy="9525"/>
          </a:xfrm>
          <a:prstGeom prst="line">
            <a:avLst/>
          </a:prstGeom>
          <a:ln cap="rnd" w="9525">
            <a:solidFill>
              <a:srgbClr val="000000"/>
            </a:solidFill>
            <a:prstDash val="solid"/>
            <a:headEnd type="none" len="sm" w="sm"/>
            <a:tailEnd type="none" len="sm" w="sm"/>
          </a:ln>
        </p:spPr>
      </p:sp>
      <p:sp>
        <p:nvSpPr>
          <p:cNvPr name="TextBox 8" id="8"/>
          <p:cNvSpPr txBox="true"/>
          <p:nvPr/>
        </p:nvSpPr>
        <p:spPr>
          <a:xfrm rot="0">
            <a:off x="1000125" y="2819415"/>
            <a:ext cx="8466240" cy="1107948"/>
          </a:xfrm>
          <a:prstGeom prst="rect">
            <a:avLst/>
          </a:prstGeom>
        </p:spPr>
        <p:txBody>
          <a:bodyPr anchor="t" rtlCol="false" tIns="0" lIns="0" bIns="0" rIns="0">
            <a:spAutoFit/>
          </a:bodyPr>
          <a:lstStyle/>
          <a:p>
            <a:pPr algn="l" marL="488632" indent="-244316" lvl="1">
              <a:lnSpc>
                <a:spcPts val="2916"/>
              </a:lnSpc>
              <a:buFont typeface="Arial"/>
              <a:buChar char="•"/>
            </a:pPr>
            <a:r>
              <a:rPr lang="en-US" sz="2700" spc="25">
                <a:solidFill>
                  <a:srgbClr val="404040"/>
                </a:solidFill>
                <a:latin typeface="TT Rounds Condensed"/>
                <a:ea typeface="TT Rounds Condensed"/>
                <a:cs typeface="TT Rounds Condensed"/>
                <a:sym typeface="TT Rounds Condensed"/>
              </a:rPr>
              <a:t>Efficiently collect news articles from specific sources to build a dataset for training the Fake News Detection System.</a:t>
            </a:r>
          </a:p>
        </p:txBody>
      </p:sp>
      <p:sp>
        <p:nvSpPr>
          <p:cNvPr name="Freeform 9" id="9"/>
          <p:cNvSpPr/>
          <p:nvPr/>
        </p:nvSpPr>
        <p:spPr>
          <a:xfrm flipH="false" flipV="false" rot="0">
            <a:off x="2373524" y="3969862"/>
            <a:ext cx="6257925" cy="2926368"/>
          </a:xfrm>
          <a:custGeom>
            <a:avLst/>
            <a:gdLst/>
            <a:ahLst/>
            <a:cxnLst/>
            <a:rect r="r" b="b" t="t" l="l"/>
            <a:pathLst>
              <a:path h="2926368" w="6257925">
                <a:moveTo>
                  <a:pt x="0" y="0"/>
                </a:moveTo>
                <a:lnTo>
                  <a:pt x="6257924" y="0"/>
                </a:lnTo>
                <a:lnTo>
                  <a:pt x="6257924" y="2926368"/>
                </a:lnTo>
                <a:lnTo>
                  <a:pt x="0" y="2926368"/>
                </a:lnTo>
                <a:lnTo>
                  <a:pt x="0" y="0"/>
                </a:lnTo>
                <a:close/>
              </a:path>
            </a:pathLst>
          </a:custGeom>
          <a:blipFill>
            <a:blip r:embed="rId2"/>
            <a:stretch>
              <a:fillRect l="0" t="0" r="0" b="0"/>
            </a:stretch>
          </a:blipFill>
        </p:spPr>
      </p:sp>
      <p:sp>
        <p:nvSpPr>
          <p:cNvPr name="Freeform 10" id="10"/>
          <p:cNvSpPr/>
          <p:nvPr/>
        </p:nvSpPr>
        <p:spPr>
          <a:xfrm flipH="false" flipV="false" rot="0">
            <a:off x="11364043" y="1028700"/>
            <a:ext cx="5381677" cy="2608774"/>
          </a:xfrm>
          <a:custGeom>
            <a:avLst/>
            <a:gdLst/>
            <a:ahLst/>
            <a:cxnLst/>
            <a:rect r="r" b="b" t="t" l="l"/>
            <a:pathLst>
              <a:path h="2608774" w="5381677">
                <a:moveTo>
                  <a:pt x="0" y="0"/>
                </a:moveTo>
                <a:lnTo>
                  <a:pt x="5381677" y="0"/>
                </a:lnTo>
                <a:lnTo>
                  <a:pt x="5381677" y="2608774"/>
                </a:lnTo>
                <a:lnTo>
                  <a:pt x="0" y="2608774"/>
                </a:lnTo>
                <a:lnTo>
                  <a:pt x="0" y="0"/>
                </a:lnTo>
                <a:close/>
              </a:path>
            </a:pathLst>
          </a:custGeom>
          <a:blipFill>
            <a:blip r:embed="rId3"/>
            <a:stretch>
              <a:fillRect l="0" t="0" r="0" b="0"/>
            </a:stretch>
          </a:blipFill>
        </p:spPr>
      </p:sp>
      <p:sp>
        <p:nvSpPr>
          <p:cNvPr name="Freeform 11" id="11"/>
          <p:cNvSpPr/>
          <p:nvPr/>
        </p:nvSpPr>
        <p:spPr>
          <a:xfrm flipH="false" flipV="false" rot="0">
            <a:off x="6931851" y="4116179"/>
            <a:ext cx="2693592" cy="2633735"/>
          </a:xfrm>
          <a:custGeom>
            <a:avLst/>
            <a:gdLst/>
            <a:ahLst/>
            <a:cxnLst/>
            <a:rect r="r" b="b" t="t" l="l"/>
            <a:pathLst>
              <a:path h="2633735" w="2693592">
                <a:moveTo>
                  <a:pt x="0" y="0"/>
                </a:moveTo>
                <a:lnTo>
                  <a:pt x="2693593" y="0"/>
                </a:lnTo>
                <a:lnTo>
                  <a:pt x="2693593" y="2633735"/>
                </a:lnTo>
                <a:lnTo>
                  <a:pt x="0" y="2633735"/>
                </a:lnTo>
                <a:lnTo>
                  <a:pt x="0" y="0"/>
                </a:lnTo>
                <a:close/>
              </a:path>
            </a:pathLst>
          </a:custGeom>
          <a:blipFill>
            <a:blip r:embed="rId4"/>
            <a:stretch>
              <a:fillRect l="0" t="0" r="0" b="0"/>
            </a:stretch>
          </a:blipFill>
        </p:spPr>
      </p:sp>
      <p:sp>
        <p:nvSpPr>
          <p:cNvPr name="Freeform 12" id="12"/>
          <p:cNvSpPr/>
          <p:nvPr/>
        </p:nvSpPr>
        <p:spPr>
          <a:xfrm flipH="false" flipV="false" rot="0">
            <a:off x="1785536" y="4217625"/>
            <a:ext cx="2620483" cy="2430843"/>
          </a:xfrm>
          <a:custGeom>
            <a:avLst/>
            <a:gdLst/>
            <a:ahLst/>
            <a:cxnLst/>
            <a:rect r="r" b="b" t="t" l="l"/>
            <a:pathLst>
              <a:path h="2430843" w="2620483">
                <a:moveTo>
                  <a:pt x="0" y="0"/>
                </a:moveTo>
                <a:lnTo>
                  <a:pt x="2620483" y="0"/>
                </a:lnTo>
                <a:lnTo>
                  <a:pt x="2620483" y="2430843"/>
                </a:lnTo>
                <a:lnTo>
                  <a:pt x="0" y="2430843"/>
                </a:lnTo>
                <a:lnTo>
                  <a:pt x="0" y="0"/>
                </a:lnTo>
                <a:close/>
              </a:path>
            </a:pathLst>
          </a:custGeom>
          <a:blipFill>
            <a:blip r:embed="rId5"/>
            <a:stretch>
              <a:fillRect l="0" t="0" r="0" b="0"/>
            </a:stretch>
          </a:blipFill>
        </p:spPr>
      </p:sp>
      <p:sp>
        <p:nvSpPr>
          <p:cNvPr name="TextBox 13" id="13"/>
          <p:cNvSpPr txBox="true"/>
          <p:nvPr/>
        </p:nvSpPr>
        <p:spPr>
          <a:xfrm rot="0">
            <a:off x="798665" y="718150"/>
            <a:ext cx="15609570" cy="1888617"/>
          </a:xfrm>
          <a:prstGeom prst="rect">
            <a:avLst/>
          </a:prstGeom>
        </p:spPr>
        <p:txBody>
          <a:bodyPr anchor="t" rtlCol="false" tIns="0" lIns="0" bIns="0" rIns="0">
            <a:spAutoFit/>
          </a:bodyPr>
          <a:lstStyle/>
          <a:p>
            <a:pPr algn="l">
              <a:lnSpc>
                <a:spcPts val="7344"/>
              </a:lnSpc>
            </a:pPr>
            <a:r>
              <a:rPr lang="en-US" sz="7200" spc="-115">
                <a:solidFill>
                  <a:srgbClr val="000000"/>
                </a:solidFill>
                <a:latin typeface="TT Rounds Condensed"/>
                <a:ea typeface="TT Rounds Condensed"/>
                <a:cs typeface="TT Rounds Condensed"/>
                <a:sym typeface="TT Rounds Condensed"/>
              </a:rPr>
              <a:t> Data Collection</a:t>
            </a:r>
          </a:p>
          <a:p>
            <a:pPr algn="l">
              <a:lnSpc>
                <a:spcPts val="7344"/>
              </a:lnSpc>
            </a:pPr>
          </a:p>
        </p:txBody>
      </p:sp>
      <p:sp>
        <p:nvSpPr>
          <p:cNvPr name="TextBox 14" id="14"/>
          <p:cNvSpPr txBox="true"/>
          <p:nvPr/>
        </p:nvSpPr>
        <p:spPr>
          <a:xfrm rot="0">
            <a:off x="7004535" y="6751831"/>
            <a:ext cx="4923660" cy="745998"/>
          </a:xfrm>
          <a:prstGeom prst="rect">
            <a:avLst/>
          </a:prstGeom>
        </p:spPr>
        <p:txBody>
          <a:bodyPr anchor="t" rtlCol="false" tIns="0" lIns="0" bIns="0" rIns="0">
            <a:spAutoFit/>
          </a:bodyPr>
          <a:lstStyle/>
          <a:p>
            <a:pPr algn="l">
              <a:lnSpc>
                <a:spcPts val="2916"/>
              </a:lnSpc>
            </a:pPr>
            <a:r>
              <a:rPr lang="en-US" sz="2700" spc="25">
                <a:solidFill>
                  <a:srgbClr val="404040"/>
                </a:solidFill>
                <a:latin typeface="TT Rounds Condensed"/>
                <a:ea typeface="TT Rounds Condensed"/>
                <a:cs typeface="TT Rounds Condensed"/>
                <a:sym typeface="TT Rounds Condensed"/>
              </a:rPr>
              <a:t>Automated the retrieval and structuring of data into a CSV file.</a:t>
            </a:r>
          </a:p>
        </p:txBody>
      </p:sp>
      <p:sp>
        <p:nvSpPr>
          <p:cNvPr name="TextBox 15" id="15"/>
          <p:cNvSpPr txBox="true"/>
          <p:nvPr/>
        </p:nvSpPr>
        <p:spPr>
          <a:xfrm rot="0">
            <a:off x="1028700" y="6953380"/>
            <a:ext cx="4473786" cy="1469898"/>
          </a:xfrm>
          <a:prstGeom prst="rect">
            <a:avLst/>
          </a:prstGeom>
        </p:spPr>
        <p:txBody>
          <a:bodyPr anchor="t" rtlCol="false" tIns="0" lIns="0" bIns="0" rIns="0">
            <a:spAutoFit/>
          </a:bodyPr>
          <a:lstStyle/>
          <a:p>
            <a:pPr algn="l">
              <a:lnSpc>
                <a:spcPts val="2916"/>
              </a:lnSpc>
            </a:pPr>
            <a:r>
              <a:rPr lang="en-US" sz="2700" spc="25">
                <a:solidFill>
                  <a:srgbClr val="404040"/>
                </a:solidFill>
                <a:latin typeface="TT Rounds Condensed"/>
                <a:ea typeface="TT Rounds Condensed"/>
                <a:cs typeface="TT Rounds Condensed"/>
                <a:sym typeface="TT Rounds Condensed"/>
              </a:rPr>
              <a:t>Used to fetch news articles from targeted sources like The Times of India based on specific queries.</a:t>
            </a:r>
          </a:p>
        </p:txBody>
      </p:sp>
      <p:sp>
        <p:nvSpPr>
          <p:cNvPr name="TextBox 16" id="16"/>
          <p:cNvSpPr txBox="true"/>
          <p:nvPr/>
        </p:nvSpPr>
        <p:spPr>
          <a:xfrm rot="0">
            <a:off x="9821760" y="4331637"/>
            <a:ext cx="8466240" cy="1831848"/>
          </a:xfrm>
          <a:prstGeom prst="rect">
            <a:avLst/>
          </a:prstGeom>
        </p:spPr>
        <p:txBody>
          <a:bodyPr anchor="t" rtlCol="false" tIns="0" lIns="0" bIns="0" rIns="0">
            <a:spAutoFit/>
          </a:bodyPr>
          <a:lstStyle/>
          <a:p>
            <a:pPr algn="l">
              <a:lnSpc>
                <a:spcPts val="2916"/>
              </a:lnSpc>
            </a:pPr>
            <a:r>
              <a:rPr lang="en-US" sz="2700" spc="24">
                <a:solidFill>
                  <a:srgbClr val="404040"/>
                </a:solidFill>
                <a:latin typeface="TT Rounds Condensed"/>
                <a:ea typeface="TT Rounds Condensed"/>
                <a:cs typeface="TT Rounds Condensed"/>
                <a:sym typeface="TT Rounds Condensed"/>
              </a:rPr>
              <a:t>A CSV file was generated containing:</a:t>
            </a:r>
          </a:p>
          <a:p>
            <a:pPr algn="l" marL="488632" indent="-244316" lvl="1">
              <a:lnSpc>
                <a:spcPts val="2916"/>
              </a:lnSpc>
              <a:buFont typeface="Arial"/>
              <a:buChar char="•"/>
            </a:pPr>
            <a:r>
              <a:rPr lang="en-US" sz="2700" spc="24">
                <a:solidFill>
                  <a:srgbClr val="404040"/>
                </a:solidFill>
                <a:latin typeface="TT Rounds Condensed"/>
                <a:ea typeface="TT Rounds Condensed"/>
                <a:cs typeface="TT Rounds Condensed"/>
                <a:sym typeface="TT Rounds Condensed"/>
              </a:rPr>
              <a:t>Headlines: The titles of the news articles.</a:t>
            </a:r>
          </a:p>
          <a:p>
            <a:pPr algn="l" marL="488632" indent="-244316" lvl="1">
              <a:lnSpc>
                <a:spcPts val="2916"/>
              </a:lnSpc>
              <a:buFont typeface="Arial"/>
              <a:buChar char="•"/>
            </a:pPr>
            <a:r>
              <a:rPr lang="en-US" sz="2700" spc="24">
                <a:solidFill>
                  <a:srgbClr val="404040"/>
                </a:solidFill>
                <a:latin typeface="TT Rounds Condensed"/>
                <a:ea typeface="TT Rounds Condensed"/>
                <a:cs typeface="TT Rounds Condensed"/>
                <a:sym typeface="TT Rounds Condensed"/>
              </a:rPr>
              <a:t>Links: URLs for accessing the articles.</a:t>
            </a:r>
          </a:p>
          <a:p>
            <a:pPr algn="l" marL="488632" indent="-244316" lvl="1">
              <a:lnSpc>
                <a:spcPts val="2916"/>
              </a:lnSpc>
              <a:buFont typeface="Arial"/>
              <a:buChar char="•"/>
            </a:pPr>
            <a:r>
              <a:rPr lang="en-US" sz="2700" spc="25">
                <a:solidFill>
                  <a:srgbClr val="404040"/>
                </a:solidFill>
                <a:latin typeface="TT Rounds Condensed"/>
                <a:ea typeface="TT Rounds Condensed"/>
                <a:cs typeface="TT Rounds Condensed"/>
                <a:sym typeface="TT Rounds Condensed"/>
              </a:rPr>
              <a:t>Snippets: Brief descriptions or summaries of the articles.</a:t>
            </a:r>
          </a:p>
        </p:txBody>
      </p:sp>
      <p:sp>
        <p:nvSpPr>
          <p:cNvPr name="TextBox 17" id="17"/>
          <p:cNvSpPr txBox="true"/>
          <p:nvPr/>
        </p:nvSpPr>
        <p:spPr>
          <a:xfrm rot="0">
            <a:off x="6527743" y="7888354"/>
            <a:ext cx="10731557" cy="1469898"/>
          </a:xfrm>
          <a:prstGeom prst="rect">
            <a:avLst/>
          </a:prstGeom>
        </p:spPr>
        <p:txBody>
          <a:bodyPr anchor="t" rtlCol="false" tIns="0" lIns="0" bIns="0" rIns="0">
            <a:spAutoFit/>
          </a:bodyPr>
          <a:lstStyle/>
          <a:p>
            <a:pPr algn="l">
              <a:lnSpc>
                <a:spcPts val="2916"/>
              </a:lnSpc>
            </a:pPr>
            <a:r>
              <a:rPr lang="en-US" sz="2700" spc="24">
                <a:solidFill>
                  <a:srgbClr val="404040"/>
                </a:solidFill>
                <a:latin typeface="TT Rounds Condensed"/>
                <a:ea typeface="TT Rounds Condensed"/>
                <a:cs typeface="TT Rounds Condensed"/>
                <a:sym typeface="TT Rounds Condensed"/>
              </a:rPr>
              <a:t> Key Tools Used:</a:t>
            </a:r>
          </a:p>
          <a:p>
            <a:pPr algn="l" marL="488632" indent="-244316" lvl="1">
              <a:lnSpc>
                <a:spcPts val="2916"/>
              </a:lnSpc>
              <a:buFont typeface="Arial"/>
              <a:buChar char="•"/>
            </a:pPr>
            <a:r>
              <a:rPr lang="en-US" sz="2700" spc="24">
                <a:solidFill>
                  <a:srgbClr val="404040"/>
                </a:solidFill>
                <a:latin typeface="TT Rounds Condensed"/>
                <a:ea typeface="TT Rounds Condensed"/>
                <a:cs typeface="TT Rounds Condensed"/>
                <a:sym typeface="TT Rounds Condensed"/>
              </a:rPr>
              <a:t>requests: Facilitates interaction with the Google Custom Search API by sending HTTP requests and retrieving responses.</a:t>
            </a:r>
          </a:p>
          <a:p>
            <a:pPr algn="l" marL="488632" indent="-244316" lvl="1">
              <a:lnSpc>
                <a:spcPts val="2916"/>
              </a:lnSpc>
              <a:buFont typeface="Arial"/>
              <a:buChar char="•"/>
            </a:pPr>
            <a:r>
              <a:rPr lang="en-US" sz="2700" spc="25">
                <a:solidFill>
                  <a:srgbClr val="404040"/>
                </a:solidFill>
                <a:latin typeface="TT Rounds Condensed"/>
                <a:ea typeface="TT Rounds Condensed"/>
                <a:cs typeface="TT Rounds Condensed"/>
                <a:sym typeface="TT Rounds Condensed"/>
              </a:rPr>
              <a:t>pandas: Organizes data into a structured DataFrame.</a:t>
            </a:r>
          </a:p>
        </p:txBody>
      </p:sp>
    </p:spTree>
  </p:cSld>
  <p:clrMapOvr>
    <a:masterClrMapping/>
  </p:clrMapOvr>
</p:sld>
</file>

<file path=ppt/slides/slide7.xml><?xml version="1.0" encoding="utf-8"?>
<p:sld xmlns:p="http://schemas.openxmlformats.org/presentationml/2006/main" xmlns:a="http://schemas.openxmlformats.org/drawingml/2006/main">
  <p:cSld>
    <p:spTree>
      <p:nvGrpSpPr>
        <p:cNvPr id="1" name=""/>
        <p:cNvGrpSpPr/>
        <p:nvPr/>
      </p:nvGrpSpPr>
      <p:grpSpPr>
        <a:xfrm>
          <a:off x="0" y="0"/>
          <a:ext cx="0" cy="0"/>
          <a:chOff x="0" y="0"/>
          <a:chExt cx="0" cy="0"/>
        </a:xfrm>
      </p:grpSpPr>
      <p:grpSp>
        <p:nvGrpSpPr>
          <p:cNvPr name="Group 2" id="2"/>
          <p:cNvGrpSpPr/>
          <p:nvPr/>
        </p:nvGrpSpPr>
        <p:grpSpPr>
          <a:xfrm rot="0">
            <a:off x="0" y="9501474"/>
            <a:ext cx="18288002" cy="785526"/>
            <a:chOff x="0" y="0"/>
            <a:chExt cx="24384002" cy="1047368"/>
          </a:xfrm>
        </p:grpSpPr>
        <p:grpSp>
          <p:nvGrpSpPr>
            <p:cNvPr name="Group 3" id="3"/>
            <p:cNvGrpSpPr/>
            <p:nvPr/>
          </p:nvGrpSpPr>
          <p:grpSpPr>
            <a:xfrm rot="0">
              <a:off x="2" y="132968"/>
              <a:ext cx="24384000" cy="914400"/>
              <a:chOff x="0" y="0"/>
              <a:chExt cx="24384000" cy="914400"/>
            </a:xfrm>
          </p:grpSpPr>
          <p:sp>
            <p:nvSpPr>
              <p:cNvPr name="Freeform 4" id="4"/>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5" id="5"/>
            <p:cNvGrpSpPr/>
            <p:nvPr/>
          </p:nvGrpSpPr>
          <p:grpSpPr>
            <a:xfrm rot="0">
              <a:off x="0" y="0"/>
              <a:ext cx="24384002" cy="131996"/>
              <a:chOff x="0" y="0"/>
              <a:chExt cx="24384002" cy="131996"/>
            </a:xfrm>
          </p:grpSpPr>
          <p:sp>
            <p:nvSpPr>
              <p:cNvPr name="Freeform 6" id="6"/>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grpSp>
      <p:sp>
        <p:nvSpPr>
          <p:cNvPr name="AutoShape 7" id="7"/>
          <p:cNvSpPr/>
          <p:nvPr/>
        </p:nvSpPr>
        <p:spPr>
          <a:xfrm>
            <a:off x="1664018" y="2358758"/>
            <a:ext cx="14959965" cy="9525"/>
          </a:xfrm>
          <a:prstGeom prst="line">
            <a:avLst/>
          </a:prstGeom>
          <a:ln cap="rnd" w="9525">
            <a:solidFill>
              <a:srgbClr val="000000"/>
            </a:solidFill>
            <a:prstDash val="solid"/>
            <a:headEnd type="none" len="sm" w="sm"/>
            <a:tailEnd type="none" len="sm" w="sm"/>
          </a:ln>
        </p:spPr>
      </p:sp>
      <p:sp>
        <p:nvSpPr>
          <p:cNvPr name="TextBox 8" id="8"/>
          <p:cNvSpPr txBox="true"/>
          <p:nvPr/>
        </p:nvSpPr>
        <p:spPr>
          <a:xfrm rot="0">
            <a:off x="1339215" y="956353"/>
            <a:ext cx="15609570" cy="1888617"/>
          </a:xfrm>
          <a:prstGeom prst="rect">
            <a:avLst/>
          </a:prstGeom>
        </p:spPr>
        <p:txBody>
          <a:bodyPr anchor="t" rtlCol="false" tIns="0" lIns="0" bIns="0" rIns="0">
            <a:spAutoFit/>
          </a:bodyPr>
          <a:lstStyle/>
          <a:p>
            <a:pPr algn="l">
              <a:lnSpc>
                <a:spcPts val="7344"/>
              </a:lnSpc>
            </a:pPr>
            <a:r>
              <a:rPr lang="en-US" sz="7200" spc="-115">
                <a:solidFill>
                  <a:srgbClr val="000000"/>
                </a:solidFill>
                <a:latin typeface="TT Rounds Condensed"/>
                <a:ea typeface="TT Rounds Condensed"/>
                <a:cs typeface="TT Rounds Condensed"/>
                <a:sym typeface="TT Rounds Condensed"/>
              </a:rPr>
              <a:t> Data Cleaning And Formatting</a:t>
            </a:r>
          </a:p>
          <a:p>
            <a:pPr algn="l">
              <a:lnSpc>
                <a:spcPts val="7344"/>
              </a:lnSpc>
            </a:pPr>
          </a:p>
        </p:txBody>
      </p:sp>
      <p:sp>
        <p:nvSpPr>
          <p:cNvPr name="TextBox 9" id="9"/>
          <p:cNvSpPr txBox="true"/>
          <p:nvPr/>
        </p:nvSpPr>
        <p:spPr>
          <a:xfrm rot="0">
            <a:off x="1339215" y="2584755"/>
            <a:ext cx="14907578" cy="1860423"/>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Handling Missing Data:</a:t>
            </a:r>
          </a:p>
          <a:p>
            <a:pPr algn="l">
              <a:lnSpc>
                <a:spcPts val="3855"/>
              </a:lnSpc>
            </a:pPr>
            <a:r>
              <a:rPr lang="en-US" sz="2974" spc="27">
                <a:solidFill>
                  <a:srgbClr val="404040"/>
                </a:solidFill>
                <a:latin typeface="TT Rounds Condensed"/>
                <a:ea typeface="TT Rounds Condensed"/>
                <a:cs typeface="TT Rounds Condensed"/>
                <a:sym typeface="TT Rounds Condensed"/>
              </a:rPr>
              <a:t>Rows with missing values in the "snippet" or "label" columns are removed to ensure that the dataset is complete and ready for analysis.</a:t>
            </a:r>
          </a:p>
        </p:txBody>
      </p:sp>
      <p:sp>
        <p:nvSpPr>
          <p:cNvPr name="TextBox 10" id="10"/>
          <p:cNvSpPr txBox="true"/>
          <p:nvPr/>
        </p:nvSpPr>
        <p:spPr>
          <a:xfrm rot="0">
            <a:off x="1339215" y="4570316"/>
            <a:ext cx="14907578" cy="1935404"/>
          </a:xfrm>
          <a:prstGeom prst="rect">
            <a:avLst/>
          </a:prstGeom>
        </p:spPr>
        <p:txBody>
          <a:bodyPr anchor="t" rtlCol="false" tIns="0" lIns="0" bIns="0" rIns="0">
            <a:spAutoFit/>
          </a:bodyPr>
          <a:lstStyle/>
          <a:p>
            <a:pPr algn="l">
              <a:lnSpc>
                <a:spcPts val="3855"/>
              </a:lnSpc>
            </a:pPr>
          </a:p>
          <a:p>
            <a:pPr algn="l" marL="538400" indent="-269200" lvl="1">
              <a:lnSpc>
                <a:spcPts val="3855"/>
              </a:lnSpc>
              <a:buFont typeface="Arial"/>
              <a:buChar char="•"/>
            </a:pPr>
            <a:r>
              <a:rPr lang="en-US" sz="2974" spc="26">
                <a:solidFill>
                  <a:srgbClr val="404040"/>
                </a:solidFill>
                <a:latin typeface="TT Rounds Condensed"/>
                <a:ea typeface="TT Rounds Condensed"/>
                <a:cs typeface="TT Rounds Condensed"/>
                <a:sym typeface="TT Rounds Condensed"/>
              </a:rPr>
              <a:t>Filtering Valid Labels:</a:t>
            </a:r>
          </a:p>
          <a:p>
            <a:pPr algn="l">
              <a:lnSpc>
                <a:spcPts val="3855"/>
              </a:lnSpc>
            </a:pPr>
            <a:r>
              <a:rPr lang="en-US" sz="2974" spc="27">
                <a:solidFill>
                  <a:srgbClr val="404040"/>
                </a:solidFill>
                <a:latin typeface="TT Rounds Condensed"/>
                <a:ea typeface="TT Rounds Condensed"/>
                <a:cs typeface="TT Rounds Condensed"/>
                <a:sym typeface="TT Rounds Condensed"/>
              </a:rPr>
              <a:t>Only rows with valid label values of 0 or 1 are retained, ensuring that the dataset contains only the relevant data for classification (e.g., Real/Fake).</a:t>
            </a:r>
          </a:p>
        </p:txBody>
      </p:sp>
      <p:sp>
        <p:nvSpPr>
          <p:cNvPr name="TextBox 11" id="11"/>
          <p:cNvSpPr txBox="true"/>
          <p:nvPr/>
        </p:nvSpPr>
        <p:spPr>
          <a:xfrm rot="0">
            <a:off x="1339215" y="6629545"/>
            <a:ext cx="14907578" cy="2421179"/>
          </a:xfrm>
          <a:prstGeom prst="rect">
            <a:avLst/>
          </a:prstGeom>
        </p:spPr>
        <p:txBody>
          <a:bodyPr anchor="t" rtlCol="false" tIns="0" lIns="0" bIns="0" rIns="0">
            <a:spAutoFit/>
          </a:bodyPr>
          <a:lstStyle/>
          <a:p>
            <a:pPr algn="l">
              <a:lnSpc>
                <a:spcPts val="3855"/>
              </a:lnSpc>
            </a:pPr>
          </a:p>
          <a:p>
            <a:pPr algn="l" marL="538400" indent="-269200" lvl="1">
              <a:lnSpc>
                <a:spcPts val="3855"/>
              </a:lnSpc>
              <a:buFont typeface="Arial"/>
              <a:buChar char="•"/>
            </a:pPr>
            <a:r>
              <a:rPr lang="en-US" sz="2974" spc="26">
                <a:solidFill>
                  <a:srgbClr val="404040"/>
                </a:solidFill>
                <a:latin typeface="TT Rounds Condensed"/>
                <a:ea typeface="TT Rounds Condensed"/>
                <a:cs typeface="TT Rounds Condensed"/>
                <a:sym typeface="TT Rounds Condensed"/>
              </a:rPr>
              <a:t>Data Type Conversion</a:t>
            </a:r>
          </a:p>
          <a:p>
            <a:pPr algn="l">
              <a:lnSpc>
                <a:spcPts val="3855"/>
              </a:lnSpc>
            </a:pPr>
            <a:r>
              <a:rPr lang="en-US" sz="2974" spc="26">
                <a:solidFill>
                  <a:srgbClr val="404040"/>
                </a:solidFill>
                <a:latin typeface="TT Rounds Condensed"/>
                <a:ea typeface="TT Rounds Condensed"/>
                <a:cs typeface="TT Rounds Condensed"/>
                <a:sym typeface="TT Rounds Condensed"/>
              </a:rPr>
              <a:t>The label column is converted to integer type, and the text column is converted to string type to prepare the data for processing and model training.</a:t>
            </a:r>
          </a:p>
          <a:p>
            <a:pPr algn="l">
              <a:lnSpc>
                <a:spcPts val="3855"/>
              </a:lnSpc>
            </a:pPr>
          </a:p>
        </p:txBody>
      </p:sp>
    </p:spTree>
  </p:cSld>
  <p:clrMapOvr>
    <a:masterClrMapping/>
  </p:clrMapOvr>
</p:sld>
</file>

<file path=ppt/slides/slide8.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AutoShape 6" id="6"/>
          <p:cNvSpPr/>
          <p:nvPr/>
        </p:nvSpPr>
        <p:spPr>
          <a:xfrm>
            <a:off x="1664019" y="2340067"/>
            <a:ext cx="14959965" cy="9525"/>
          </a:xfrm>
          <a:prstGeom prst="line">
            <a:avLst/>
          </a:prstGeom>
          <a:ln cap="rnd" w="9525">
            <a:solidFill>
              <a:srgbClr val="000000"/>
            </a:solidFill>
            <a:prstDash val="solid"/>
            <a:headEnd type="none" len="sm" w="sm"/>
            <a:tailEnd type="none" len="sm" w="sm"/>
          </a:ln>
        </p:spPr>
      </p:sp>
      <p:sp>
        <p:nvSpPr>
          <p:cNvPr name="Freeform 7" id="7"/>
          <p:cNvSpPr/>
          <p:nvPr/>
        </p:nvSpPr>
        <p:spPr>
          <a:xfrm flipH="false" flipV="false" rot="0">
            <a:off x="13985627" y="2349592"/>
            <a:ext cx="2247872" cy="2325769"/>
          </a:xfrm>
          <a:custGeom>
            <a:avLst/>
            <a:gdLst/>
            <a:ahLst/>
            <a:cxnLst/>
            <a:rect r="r" b="b" t="t" l="l"/>
            <a:pathLst>
              <a:path h="2325769" w="2247872">
                <a:moveTo>
                  <a:pt x="0" y="0"/>
                </a:moveTo>
                <a:lnTo>
                  <a:pt x="2247872" y="0"/>
                </a:lnTo>
                <a:lnTo>
                  <a:pt x="2247872" y="2325769"/>
                </a:lnTo>
                <a:lnTo>
                  <a:pt x="0" y="2325769"/>
                </a:lnTo>
                <a:lnTo>
                  <a:pt x="0" y="0"/>
                </a:lnTo>
                <a:close/>
              </a:path>
            </a:pathLst>
          </a:custGeom>
          <a:blipFill>
            <a:blip r:embed="rId2"/>
            <a:stretch>
              <a:fillRect l="0" t="0" r="0" b="0"/>
            </a:stretch>
          </a:blipFill>
        </p:spPr>
      </p:sp>
      <p:sp>
        <p:nvSpPr>
          <p:cNvPr name="Freeform 8" id="8"/>
          <p:cNvSpPr/>
          <p:nvPr/>
        </p:nvSpPr>
        <p:spPr>
          <a:xfrm flipH="false" flipV="false" rot="0">
            <a:off x="13535050" y="7108074"/>
            <a:ext cx="3489735" cy="2255241"/>
          </a:xfrm>
          <a:custGeom>
            <a:avLst/>
            <a:gdLst/>
            <a:ahLst/>
            <a:cxnLst/>
            <a:rect r="r" b="b" t="t" l="l"/>
            <a:pathLst>
              <a:path h="2255241" w="3489735">
                <a:moveTo>
                  <a:pt x="0" y="0"/>
                </a:moveTo>
                <a:lnTo>
                  <a:pt x="3489734" y="0"/>
                </a:lnTo>
                <a:lnTo>
                  <a:pt x="3489734" y="2255241"/>
                </a:lnTo>
                <a:lnTo>
                  <a:pt x="0" y="2255241"/>
                </a:lnTo>
                <a:lnTo>
                  <a:pt x="0" y="0"/>
                </a:lnTo>
                <a:close/>
              </a:path>
            </a:pathLst>
          </a:custGeom>
          <a:blipFill>
            <a:blip r:embed="rId3"/>
            <a:stretch>
              <a:fillRect l="0" t="0" r="0" b="0"/>
            </a:stretch>
          </a:blipFill>
        </p:spPr>
      </p:sp>
      <p:sp>
        <p:nvSpPr>
          <p:cNvPr name="Freeform 9" id="9"/>
          <p:cNvSpPr/>
          <p:nvPr/>
        </p:nvSpPr>
        <p:spPr>
          <a:xfrm flipH="false" flipV="false" rot="0">
            <a:off x="12900220" y="4713431"/>
            <a:ext cx="5146560" cy="2528694"/>
          </a:xfrm>
          <a:custGeom>
            <a:avLst/>
            <a:gdLst/>
            <a:ahLst/>
            <a:cxnLst/>
            <a:rect r="r" b="b" t="t" l="l"/>
            <a:pathLst>
              <a:path h="2528694" w="5146560">
                <a:moveTo>
                  <a:pt x="0" y="0"/>
                </a:moveTo>
                <a:lnTo>
                  <a:pt x="5146561" y="0"/>
                </a:lnTo>
                <a:lnTo>
                  <a:pt x="5146561" y="2528693"/>
                </a:lnTo>
                <a:lnTo>
                  <a:pt x="0" y="2528693"/>
                </a:lnTo>
                <a:lnTo>
                  <a:pt x="0" y="0"/>
                </a:lnTo>
                <a:close/>
              </a:path>
            </a:pathLst>
          </a:custGeom>
          <a:blipFill>
            <a:blip r:embed="rId4"/>
            <a:stretch>
              <a:fillRect l="0" t="0" r="0" b="0"/>
            </a:stretch>
          </a:blipFill>
        </p:spPr>
      </p:sp>
      <p:sp>
        <p:nvSpPr>
          <p:cNvPr name="TextBox 10" id="10"/>
          <p:cNvSpPr txBox="true"/>
          <p:nvPr/>
        </p:nvSpPr>
        <p:spPr>
          <a:xfrm rot="0">
            <a:off x="1564005" y="1018188"/>
            <a:ext cx="14923770" cy="964692"/>
          </a:xfrm>
          <a:prstGeom prst="rect">
            <a:avLst/>
          </a:prstGeom>
        </p:spPr>
        <p:txBody>
          <a:bodyPr anchor="t" rtlCol="false" tIns="0" lIns="0" bIns="0" rIns="0">
            <a:spAutoFit/>
          </a:bodyPr>
          <a:lstStyle/>
          <a:p>
            <a:pPr algn="l">
              <a:lnSpc>
                <a:spcPts val="7344"/>
              </a:lnSpc>
            </a:pPr>
            <a:r>
              <a:rPr lang="en-US" sz="7200" spc="-118">
                <a:solidFill>
                  <a:srgbClr val="000000"/>
                </a:solidFill>
                <a:latin typeface="TT Rounds Condensed"/>
                <a:ea typeface="TT Rounds Condensed"/>
                <a:cs typeface="TT Rounds Condensed"/>
                <a:sym typeface="TT Rounds Condensed"/>
              </a:rPr>
              <a:t>Data Visualization</a:t>
            </a:r>
          </a:p>
        </p:txBody>
      </p:sp>
      <p:sp>
        <p:nvSpPr>
          <p:cNvPr name="TextBox 11" id="11"/>
          <p:cNvSpPr txBox="true"/>
          <p:nvPr/>
        </p:nvSpPr>
        <p:spPr>
          <a:xfrm rot="0">
            <a:off x="1564005" y="2621055"/>
            <a:ext cx="10150116" cy="1785442"/>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Pie Chart: Label Distribution</a:t>
            </a:r>
          </a:p>
          <a:p>
            <a:pPr algn="l">
              <a:lnSpc>
                <a:spcPts val="3596"/>
              </a:lnSpc>
            </a:pPr>
            <a:r>
              <a:rPr lang="en-US" sz="2775" spc="24">
                <a:solidFill>
                  <a:srgbClr val="404040"/>
                </a:solidFill>
                <a:latin typeface="TT Rounds Condensed"/>
                <a:ea typeface="TT Rounds Condensed"/>
                <a:cs typeface="TT Rounds Condensed"/>
                <a:sym typeface="TT Rounds Condensed"/>
              </a:rPr>
              <a:t>            </a:t>
            </a:r>
            <a:r>
              <a:rPr lang="en-US" sz="2775" spc="24">
                <a:solidFill>
                  <a:srgbClr val="404040"/>
                </a:solidFill>
                <a:latin typeface="TT Rounds Condensed"/>
                <a:ea typeface="TT Rounds Condensed"/>
                <a:cs typeface="TT Rounds Condensed"/>
                <a:sym typeface="TT Rounds Condensed"/>
              </a:rPr>
              <a:t>Displays the proportion of articles labeled as "Fake" and "Real".</a:t>
            </a:r>
          </a:p>
          <a:p>
            <a:pPr algn="l">
              <a:lnSpc>
                <a:spcPts val="3596"/>
              </a:lnSpc>
            </a:pPr>
            <a:r>
              <a:rPr lang="en-US" sz="2775" spc="25">
                <a:solidFill>
                  <a:srgbClr val="E48312"/>
                </a:solidFill>
                <a:latin typeface="TT Rounds Condensed"/>
                <a:ea typeface="TT Rounds Condensed"/>
                <a:cs typeface="TT Rounds Condensed"/>
                <a:sym typeface="TT Rounds Condensed"/>
              </a:rPr>
              <a:t>            </a:t>
            </a:r>
            <a:r>
              <a:rPr lang="en-US" sz="2775" spc="25">
                <a:solidFill>
                  <a:srgbClr val="404040"/>
                </a:solidFill>
                <a:latin typeface="TT Rounds Condensed"/>
                <a:ea typeface="TT Rounds Condensed"/>
                <a:cs typeface="TT Rounds Condensed"/>
                <a:sym typeface="TT Rounds Condensed"/>
              </a:rPr>
              <a:t>Highlights dataset balance to ensure fairness in model training.</a:t>
            </a:r>
          </a:p>
        </p:txBody>
      </p:sp>
      <p:sp>
        <p:nvSpPr>
          <p:cNvPr name="TextBox 12" id="12"/>
          <p:cNvSpPr txBox="true"/>
          <p:nvPr/>
        </p:nvSpPr>
        <p:spPr>
          <a:xfrm rot="0">
            <a:off x="1564005" y="7130198"/>
            <a:ext cx="11336215" cy="2233117"/>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Histogram: Count vs. Category vs. Label</a:t>
            </a:r>
          </a:p>
          <a:p>
            <a:pPr algn="l">
              <a:lnSpc>
                <a:spcPts val="3596"/>
              </a:lnSpc>
            </a:pPr>
            <a:r>
              <a:rPr lang="en-US" sz="2775" spc="24">
                <a:solidFill>
                  <a:srgbClr val="404040"/>
                </a:solidFill>
                <a:latin typeface="TT Rounds Condensed"/>
                <a:ea typeface="TT Rounds Condensed"/>
                <a:cs typeface="TT Rounds Condensed"/>
                <a:sym typeface="TT Rounds Condensed"/>
              </a:rPr>
              <a:t>           Shows the distribution of articles across categories (e.g., Politics, Crime). </a:t>
            </a:r>
          </a:p>
          <a:p>
            <a:pPr algn="l">
              <a:lnSpc>
                <a:spcPts val="3596"/>
              </a:lnSpc>
            </a:pPr>
            <a:r>
              <a:rPr lang="en-US" sz="2775" spc="24">
                <a:solidFill>
                  <a:srgbClr val="404040"/>
                </a:solidFill>
                <a:latin typeface="TT Rounds Condensed"/>
                <a:ea typeface="TT Rounds Condensed"/>
                <a:cs typeface="TT Rounds Condensed"/>
                <a:sym typeface="TT Rounds Condensed"/>
              </a:rPr>
              <a:t>           </a:t>
            </a:r>
            <a:r>
              <a:rPr lang="en-US" sz="2775" spc="24">
                <a:solidFill>
                  <a:srgbClr val="404040"/>
                </a:solidFill>
                <a:latin typeface="TT Rounds Condensed"/>
                <a:ea typeface="TT Rounds Condensed"/>
                <a:cs typeface="TT Rounds Condensed"/>
                <a:sym typeface="TT Rounds Condensed"/>
              </a:rPr>
              <a:t>Differentiates between "Fake" and "Real" news for each category.</a:t>
            </a:r>
          </a:p>
          <a:p>
            <a:pPr algn="l">
              <a:lnSpc>
                <a:spcPts val="3596"/>
              </a:lnSpc>
            </a:pPr>
          </a:p>
        </p:txBody>
      </p:sp>
      <p:sp>
        <p:nvSpPr>
          <p:cNvPr name="TextBox 13" id="13"/>
          <p:cNvSpPr txBox="true"/>
          <p:nvPr/>
        </p:nvSpPr>
        <p:spPr>
          <a:xfrm rot="0">
            <a:off x="1564005" y="5020906"/>
            <a:ext cx="11336215" cy="1785442"/>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Bar Chart: Articles per Category</a:t>
            </a:r>
          </a:p>
          <a:p>
            <a:pPr algn="l">
              <a:lnSpc>
                <a:spcPts val="3596"/>
              </a:lnSpc>
            </a:pPr>
            <a:r>
              <a:rPr lang="en-US" sz="2775" spc="24">
                <a:solidFill>
                  <a:srgbClr val="404040"/>
                </a:solidFill>
                <a:latin typeface="TT Rounds Condensed"/>
                <a:ea typeface="TT Rounds Condensed"/>
                <a:cs typeface="TT Rounds Condensed"/>
                <a:sym typeface="TT Rounds Condensed"/>
              </a:rPr>
              <a:t>            Displays the number of articles in each category.</a:t>
            </a:r>
          </a:p>
          <a:p>
            <a:pPr algn="l">
              <a:lnSpc>
                <a:spcPts val="3596"/>
              </a:lnSpc>
            </a:pPr>
            <a:r>
              <a:rPr lang="en-US" sz="2775" spc="25">
                <a:solidFill>
                  <a:srgbClr val="404040"/>
                </a:solidFill>
                <a:latin typeface="TT Rounds Condensed"/>
                <a:ea typeface="TT Rounds Condensed"/>
                <a:cs typeface="TT Rounds Condensed"/>
                <a:sym typeface="TT Rounds Condensed"/>
              </a:rPr>
              <a:t>            </a:t>
            </a:r>
            <a:r>
              <a:rPr lang="en-US" sz="2775" spc="25">
                <a:solidFill>
                  <a:srgbClr val="404040"/>
                </a:solidFill>
                <a:latin typeface="TT Rounds Condensed"/>
                <a:ea typeface="TT Rounds Condensed"/>
                <a:cs typeface="TT Rounds Condensed"/>
                <a:sym typeface="TT Rounds Condensed"/>
              </a:rPr>
              <a:t>Identifies category-wise distribution to ensure diversity in training data.</a:t>
            </a:r>
          </a:p>
        </p:txBody>
      </p:sp>
    </p:spTree>
  </p:cSld>
  <p:clrMapOvr>
    <a:masterClrMapping/>
  </p:clrMapOvr>
</p:sld>
</file>

<file path=ppt/slides/slide9.xml><?xml version="1.0" encoding="utf-8"?>
<p:sld xmlns:p="http://schemas.openxmlformats.org/presentationml/2006/main" xmlns:a="http://schemas.openxmlformats.org/drawingml/2006/main" xmlns:r="http://schemas.openxmlformats.org/officeDocument/2006/relationships">
  <p:cSld>
    <p:spTree>
      <p:nvGrpSpPr>
        <p:cNvPr id="1" name=""/>
        <p:cNvGrpSpPr/>
        <p:nvPr/>
      </p:nvGrpSpPr>
      <p:grpSpPr>
        <a:xfrm>
          <a:off x="0" y="0"/>
          <a:ext cx="0" cy="0"/>
          <a:chOff x="0" y="0"/>
          <a:chExt cx="0" cy="0"/>
        </a:xfrm>
      </p:grpSpPr>
      <p:grpSp>
        <p:nvGrpSpPr>
          <p:cNvPr name="Group 2" id="2"/>
          <p:cNvGrpSpPr/>
          <p:nvPr/>
        </p:nvGrpSpPr>
        <p:grpSpPr>
          <a:xfrm rot="0">
            <a:off x="1" y="9601200"/>
            <a:ext cx="18288000" cy="685800"/>
            <a:chOff x="0" y="0"/>
            <a:chExt cx="24384000" cy="914400"/>
          </a:xfrm>
        </p:grpSpPr>
        <p:sp>
          <p:nvSpPr>
            <p:cNvPr name="Freeform 3" id="3"/>
            <p:cNvSpPr/>
            <p:nvPr/>
          </p:nvSpPr>
          <p:spPr>
            <a:xfrm flipH="false" flipV="false" rot="0">
              <a:off x="0" y="0"/>
              <a:ext cx="24384000" cy="914400"/>
            </a:xfrm>
            <a:custGeom>
              <a:avLst/>
              <a:gdLst/>
              <a:ahLst/>
              <a:cxnLst/>
              <a:rect r="r" b="b" t="t" l="l"/>
              <a:pathLst>
                <a:path h="914400" w="24384000">
                  <a:moveTo>
                    <a:pt x="0" y="0"/>
                  </a:moveTo>
                  <a:lnTo>
                    <a:pt x="24384000" y="0"/>
                  </a:lnTo>
                  <a:lnTo>
                    <a:pt x="24384000" y="914400"/>
                  </a:lnTo>
                  <a:lnTo>
                    <a:pt x="0" y="914400"/>
                  </a:lnTo>
                  <a:close/>
                </a:path>
              </a:pathLst>
            </a:custGeom>
            <a:solidFill>
              <a:srgbClr val="BD582C"/>
            </a:solidFill>
          </p:spPr>
        </p:sp>
      </p:grpSp>
      <p:grpSp>
        <p:nvGrpSpPr>
          <p:cNvPr name="Group 4" id="4"/>
          <p:cNvGrpSpPr/>
          <p:nvPr/>
        </p:nvGrpSpPr>
        <p:grpSpPr>
          <a:xfrm rot="0">
            <a:off x="0" y="9501474"/>
            <a:ext cx="18288002" cy="98997"/>
            <a:chOff x="0" y="0"/>
            <a:chExt cx="24384002" cy="131996"/>
          </a:xfrm>
        </p:grpSpPr>
        <p:sp>
          <p:nvSpPr>
            <p:cNvPr name="Freeform 5" id="5"/>
            <p:cNvSpPr/>
            <p:nvPr/>
          </p:nvSpPr>
          <p:spPr>
            <a:xfrm flipH="false" flipV="false" rot="0">
              <a:off x="0" y="0"/>
              <a:ext cx="24384000" cy="131953"/>
            </a:xfrm>
            <a:custGeom>
              <a:avLst/>
              <a:gdLst/>
              <a:ahLst/>
              <a:cxnLst/>
              <a:rect r="r" b="b" t="t" l="l"/>
              <a:pathLst>
                <a:path h="131953" w="24384000">
                  <a:moveTo>
                    <a:pt x="0" y="0"/>
                  </a:moveTo>
                  <a:lnTo>
                    <a:pt x="24384000" y="0"/>
                  </a:lnTo>
                  <a:lnTo>
                    <a:pt x="24384000" y="131953"/>
                  </a:lnTo>
                  <a:lnTo>
                    <a:pt x="0" y="131953"/>
                  </a:lnTo>
                  <a:close/>
                </a:path>
              </a:pathLst>
            </a:custGeom>
            <a:solidFill>
              <a:srgbClr val="E48312"/>
            </a:solidFill>
          </p:spPr>
        </p:sp>
      </p:grpSp>
      <p:sp>
        <p:nvSpPr>
          <p:cNvPr name="Freeform 6" id="6"/>
          <p:cNvSpPr/>
          <p:nvPr/>
        </p:nvSpPr>
        <p:spPr>
          <a:xfrm flipH="false" flipV="false" rot="0">
            <a:off x="3179860" y="2618472"/>
            <a:ext cx="4438095" cy="2191059"/>
          </a:xfrm>
          <a:custGeom>
            <a:avLst/>
            <a:gdLst/>
            <a:ahLst/>
            <a:cxnLst/>
            <a:rect r="r" b="b" t="t" l="l"/>
            <a:pathLst>
              <a:path h="2191059" w="4438095">
                <a:moveTo>
                  <a:pt x="0" y="0"/>
                </a:moveTo>
                <a:lnTo>
                  <a:pt x="4438095" y="0"/>
                </a:lnTo>
                <a:lnTo>
                  <a:pt x="4438095" y="2191060"/>
                </a:lnTo>
                <a:lnTo>
                  <a:pt x="0" y="2191060"/>
                </a:lnTo>
                <a:lnTo>
                  <a:pt x="0" y="0"/>
                </a:lnTo>
                <a:close/>
              </a:path>
            </a:pathLst>
          </a:custGeom>
          <a:blipFill>
            <a:blip r:embed="rId2"/>
            <a:stretch>
              <a:fillRect l="0" t="0" r="0" b="0"/>
            </a:stretch>
          </a:blipFill>
        </p:spPr>
      </p:sp>
      <p:sp>
        <p:nvSpPr>
          <p:cNvPr name="Freeform 7" id="7"/>
          <p:cNvSpPr/>
          <p:nvPr/>
        </p:nvSpPr>
        <p:spPr>
          <a:xfrm flipH="false" flipV="false" rot="0">
            <a:off x="9733068" y="2697046"/>
            <a:ext cx="4255366" cy="2112485"/>
          </a:xfrm>
          <a:custGeom>
            <a:avLst/>
            <a:gdLst/>
            <a:ahLst/>
            <a:cxnLst/>
            <a:rect r="r" b="b" t="t" l="l"/>
            <a:pathLst>
              <a:path h="2112485" w="4255366">
                <a:moveTo>
                  <a:pt x="0" y="0"/>
                </a:moveTo>
                <a:lnTo>
                  <a:pt x="4255366" y="0"/>
                </a:lnTo>
                <a:lnTo>
                  <a:pt x="4255366" y="2112486"/>
                </a:lnTo>
                <a:lnTo>
                  <a:pt x="0" y="2112486"/>
                </a:lnTo>
                <a:lnTo>
                  <a:pt x="0" y="0"/>
                </a:lnTo>
                <a:close/>
              </a:path>
            </a:pathLst>
          </a:custGeom>
          <a:blipFill>
            <a:blip r:embed="rId3"/>
            <a:stretch>
              <a:fillRect l="0" t="0" r="0" b="0"/>
            </a:stretch>
          </a:blipFill>
        </p:spPr>
      </p:sp>
      <p:sp>
        <p:nvSpPr>
          <p:cNvPr name="Freeform 8" id="8"/>
          <p:cNvSpPr/>
          <p:nvPr/>
        </p:nvSpPr>
        <p:spPr>
          <a:xfrm flipH="false" flipV="false" rot="0">
            <a:off x="4504969" y="6586103"/>
            <a:ext cx="8756407" cy="2545246"/>
          </a:xfrm>
          <a:custGeom>
            <a:avLst/>
            <a:gdLst/>
            <a:ahLst/>
            <a:cxnLst/>
            <a:rect r="r" b="b" t="t" l="l"/>
            <a:pathLst>
              <a:path h="2545246" w="8756407">
                <a:moveTo>
                  <a:pt x="0" y="0"/>
                </a:moveTo>
                <a:lnTo>
                  <a:pt x="8756407" y="0"/>
                </a:lnTo>
                <a:lnTo>
                  <a:pt x="8756407" y="2545246"/>
                </a:lnTo>
                <a:lnTo>
                  <a:pt x="0" y="2545246"/>
                </a:lnTo>
                <a:lnTo>
                  <a:pt x="0" y="0"/>
                </a:lnTo>
                <a:close/>
              </a:path>
            </a:pathLst>
          </a:custGeom>
          <a:blipFill>
            <a:blip r:embed="rId4"/>
            <a:stretch>
              <a:fillRect l="0" t="0" r="0" b="0"/>
            </a:stretch>
          </a:blipFill>
        </p:spPr>
      </p:sp>
      <p:sp>
        <p:nvSpPr>
          <p:cNvPr name="TextBox 9" id="9"/>
          <p:cNvSpPr txBox="true"/>
          <p:nvPr/>
        </p:nvSpPr>
        <p:spPr>
          <a:xfrm rot="0">
            <a:off x="1028700" y="515861"/>
            <a:ext cx="15087600" cy="3128467"/>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Wordcloud Visualization</a:t>
            </a:r>
          </a:p>
          <a:p>
            <a:pPr algn="l">
              <a:lnSpc>
                <a:spcPts val="3596"/>
              </a:lnSpc>
            </a:pPr>
            <a:r>
              <a:rPr lang="en-US" sz="2775" spc="24">
                <a:solidFill>
                  <a:srgbClr val="404040"/>
                </a:solidFill>
                <a:latin typeface="TT Rounds Condensed"/>
                <a:ea typeface="TT Rounds Condensed"/>
                <a:cs typeface="TT Rounds Condensed"/>
                <a:sym typeface="TT Rounds Condensed"/>
              </a:rPr>
              <a:t>Displays the most frequent words in the dataset for both "Fake" and "Real" articles.</a:t>
            </a:r>
          </a:p>
          <a:p>
            <a:pPr algn="l">
              <a:lnSpc>
                <a:spcPts val="3596"/>
              </a:lnSpc>
            </a:pPr>
            <a:r>
              <a:rPr lang="en-US" sz="2775" spc="24">
                <a:solidFill>
                  <a:srgbClr val="404040"/>
                </a:solidFill>
                <a:latin typeface="TT Rounds Condensed"/>
                <a:ea typeface="TT Rounds Condensed"/>
                <a:cs typeface="TT Rounds Condensed"/>
                <a:sym typeface="TT Rounds Condensed"/>
              </a:rPr>
              <a:t>Provides a quick overview of common terms, aiding in feature selection and preprocessing.</a:t>
            </a:r>
          </a:p>
          <a:p>
            <a:pPr algn="l">
              <a:lnSpc>
                <a:spcPts val="3596"/>
              </a:lnSpc>
            </a:pPr>
          </a:p>
          <a:p>
            <a:pPr algn="l">
              <a:lnSpc>
                <a:spcPts val="3596"/>
              </a:lnSpc>
            </a:pPr>
          </a:p>
          <a:p>
            <a:pPr algn="l">
              <a:lnSpc>
                <a:spcPts val="3596"/>
              </a:lnSpc>
            </a:pPr>
          </a:p>
        </p:txBody>
      </p:sp>
      <p:sp>
        <p:nvSpPr>
          <p:cNvPr name="TextBox 10" id="10"/>
          <p:cNvSpPr txBox="true"/>
          <p:nvPr/>
        </p:nvSpPr>
        <p:spPr>
          <a:xfrm rot="0">
            <a:off x="1028700" y="4505120"/>
            <a:ext cx="15087600" cy="3128467"/>
          </a:xfrm>
          <a:prstGeom prst="rect">
            <a:avLst/>
          </a:prstGeom>
        </p:spPr>
        <p:txBody>
          <a:bodyPr anchor="t" rtlCol="false" tIns="0" lIns="0" bIns="0" rIns="0">
            <a:spAutoFit/>
          </a:bodyPr>
          <a:lstStyle/>
          <a:p>
            <a:pPr algn="l">
              <a:lnSpc>
                <a:spcPts val="3596"/>
              </a:lnSpc>
            </a:pPr>
          </a:p>
          <a:p>
            <a:pPr algn="l" marL="502206" indent="-251103" lvl="1">
              <a:lnSpc>
                <a:spcPts val="3596"/>
              </a:lnSpc>
              <a:buFont typeface="Arial"/>
              <a:buChar char="•"/>
            </a:pPr>
            <a:r>
              <a:rPr lang="en-US" sz="2775" spc="24">
                <a:solidFill>
                  <a:srgbClr val="404040"/>
                </a:solidFill>
                <a:latin typeface="TT Rounds Condensed"/>
                <a:ea typeface="TT Rounds Condensed"/>
                <a:cs typeface="TT Rounds Condensed"/>
                <a:sym typeface="TT Rounds Condensed"/>
              </a:rPr>
              <a:t>Text Length Analysis</a:t>
            </a:r>
          </a:p>
          <a:p>
            <a:pPr algn="l">
              <a:lnSpc>
                <a:spcPts val="3596"/>
              </a:lnSpc>
            </a:pPr>
            <a:r>
              <a:rPr lang="en-US" sz="2775" spc="24">
                <a:solidFill>
                  <a:srgbClr val="404040"/>
                </a:solidFill>
                <a:latin typeface="TT Rounds Condensed"/>
                <a:ea typeface="TT Rounds Condensed"/>
                <a:cs typeface="TT Rounds Condensed"/>
                <a:sym typeface="TT Rounds Condensed"/>
              </a:rPr>
              <a:t>Compares the character lengths of text for "Fake" and "Real" articles.</a:t>
            </a:r>
          </a:p>
          <a:p>
            <a:pPr algn="l">
              <a:lnSpc>
                <a:spcPts val="3596"/>
              </a:lnSpc>
            </a:pPr>
            <a:r>
              <a:rPr lang="en-US" sz="2775" spc="24">
                <a:solidFill>
                  <a:srgbClr val="404040"/>
                </a:solidFill>
                <a:latin typeface="TT Rounds Condensed"/>
                <a:ea typeface="TT Rounds Condensed"/>
                <a:cs typeface="TT Rounds Condensed"/>
                <a:sym typeface="TT Rounds Condensed"/>
              </a:rPr>
              <a:t>Helps understand linguistic differences, providing insights for preprocessing.</a:t>
            </a:r>
          </a:p>
          <a:p>
            <a:pPr algn="l">
              <a:lnSpc>
                <a:spcPts val="3596"/>
              </a:lnSpc>
            </a:pPr>
          </a:p>
          <a:p>
            <a:pPr algn="l">
              <a:lnSpc>
                <a:spcPts val="3596"/>
              </a:lnSpc>
            </a:pPr>
          </a:p>
          <a:p>
            <a:pPr algn="l">
              <a:lnSpc>
                <a:spcPts val="3596"/>
              </a:lnSpc>
            </a:pPr>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0</Slides>
  <Notes>0</Notes>
  <HiddenSlides>0</HiddenSlides>
  <MMClips>0</MMClips>
  <ScaleCrop>false</ScaleCrop>
  <HeadingPairs>
    <vt:vector size="4" baseType="variant">
      <vt:variant>
        <vt:lpstr>Theme</vt:lpstr>
      </vt:variant>
      <vt:variant>
        <vt:i4>1</vt:i4>
      </vt:variant>
      <vt:variant>
        <vt:lpstr>Slide Titles</vt:lpstr>
      </vt:variant>
      <vt:variant>
        <vt:i4>0</vt:i4>
      </vt:variant>
    </vt:vector>
  </HeadingPairs>
  <TitlesOfParts>
    <vt:vector size="1" baseType="lpstr">
      <vt:lpstr>Office Theme</vt:lpstr>
    </vt:vector>
  </TitlesOfParts>
  <Company/>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xsi="http://www.w3.org/2001/XMLSchema-instance">
  <dcterms:created xsi:type="dcterms:W3CDTF">2006-08-16T00:00:00Z</dcterms:created>
  <dc:identifier>DAGWvyjKF3g</dc:identifier>
  <dcterms:modified xsi:type="dcterms:W3CDTF">2011-08-01T06:04:30Z</dcterms:modified>
  <cp:revision>1</cp:revision>
  <dc:title>PRC PPT(2).pptx</dc:title>
</cp:coreProperties>
</file>