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  <p:sldMasterId id="2147483661" r:id="rId3"/>
  </p:sldMasterIdLst>
  <p:notesMasterIdLst>
    <p:notesMasterId r:id="rId21"/>
  </p:notesMasterIdLst>
  <p:sldIdLst>
    <p:sldId id="257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 type="screen16x9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32">
          <p15:clr>
            <a:srgbClr val="A4A3A4"/>
          </p15:clr>
        </p15:guide>
        <p15:guide id="2" orient="horz" pos="274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5760">
          <p15:clr>
            <a:srgbClr val="A4A3A4"/>
          </p15:clr>
        </p15:guide>
        <p15:guide id="5" pos="6144">
          <p15:clr>
            <a:srgbClr val="A4A3A4"/>
          </p15:clr>
        </p15:guide>
        <p15:guide id="6" orient="horz" pos="276">
          <p15:clr>
            <a:srgbClr val="A4A3A4"/>
          </p15:clr>
        </p15:guide>
        <p15:guide id="7" pos="2736">
          <p15:clr>
            <a:srgbClr val="A4A3A4"/>
          </p15:clr>
        </p15:guide>
        <p15:guide id="8" pos="5688">
          <p15:clr>
            <a:srgbClr val="A4A3A4"/>
          </p15:clr>
        </p15:guide>
        <p15:guide id="9" orient="horz" pos="1956">
          <p15:clr>
            <a:srgbClr val="A4A3A4"/>
          </p15:clr>
        </p15:guide>
        <p15:guide id="10" orient="horz" pos="3036">
          <p15:clr>
            <a:srgbClr val="A4A3A4"/>
          </p15:clr>
        </p15:guide>
        <p15:guide id="11" orient="horz" pos="1644">
          <p15:clr>
            <a:srgbClr val="A4A3A4"/>
          </p15:clr>
        </p15:guide>
        <p15:guide id="12" orient="horz" pos="1860">
          <p15:clr>
            <a:srgbClr val="A4A3A4"/>
          </p15:clr>
        </p15:guide>
        <p15:guide id="13" pos="2880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pos="5448">
          <p15:clr>
            <a:srgbClr val="A4A3A4"/>
          </p15:clr>
        </p15:guide>
        <p15:guide id="16" pos="480">
          <p15:clr>
            <a:srgbClr val="A4A3A4"/>
          </p15:clr>
        </p15:guide>
        <p15:guide id="17" pos="336">
          <p15:clr>
            <a:srgbClr val="A4A3A4"/>
          </p15:clr>
        </p15:guide>
        <p15:guide id="18" orient="horz" pos="348">
          <p15:clr>
            <a:srgbClr val="A4A3A4"/>
          </p15:clr>
        </p15:guide>
        <p15:guide id="19" orient="horz" pos="2169">
          <p15:clr>
            <a:srgbClr val="A4A3A4"/>
          </p15:clr>
        </p15:guide>
        <p15:guide id="20" orient="horz" pos="3239">
          <p15:clr>
            <a:srgbClr val="A4A3A4"/>
          </p15:clr>
        </p15:guide>
        <p15:guide id="21" orient="horz" pos="606">
          <p15:clr>
            <a:srgbClr val="A4A3A4"/>
          </p15:clr>
        </p15:guide>
        <p15:guide id="22" orient="horz" pos="2772">
          <p15:clr>
            <a:srgbClr val="A4A3A4"/>
          </p15:clr>
        </p15:guide>
        <p15:guide id="23" pos="5759">
          <p15:clr>
            <a:srgbClr val="A4A3A4"/>
          </p15:clr>
        </p15:guide>
        <p15:guide id="24" pos="5700">
          <p15:clr>
            <a:srgbClr val="A4A3A4"/>
          </p15:clr>
        </p15:guide>
        <p15:guide id="25" pos="2944">
          <p15:clr>
            <a:srgbClr val="A4A3A4"/>
          </p15:clr>
        </p15:guide>
        <p15:guide id="26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93A3C6-2B57-4E5B-92CE-EBC845A3FCD1}">
  <a:tblStyle styleId="{5093A3C6-2B57-4E5B-92CE-EBC845A3FCD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8EB"/>
          </a:solidFill>
        </a:fill>
      </a:tcStyle>
    </a:wholeTbl>
    <a:band1H>
      <a:tcTxStyle b="off" i="off"/>
      <a:tcStyle>
        <a:tcBdr/>
        <a:fill>
          <a:solidFill>
            <a:srgbClr val="CACDD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DD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9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7038" y="693738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7829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3738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4935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3738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9403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3738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6" name="Google Shape;186;p11:notes"/>
          <p:cNvSpPr txBox="1">
            <a:spLocks noGrp="1"/>
          </p:cNvSpPr>
          <p:nvPr>
            <p:ph type="body" idx="1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11:notes"/>
          <p:cNvSpPr txBox="1">
            <a:spLocks noGrp="1"/>
          </p:cNvSpPr>
          <p:nvPr>
            <p:ph type="sldNum" idx="12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6333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3738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5" name="Google Shape;195;p12:notes"/>
          <p:cNvSpPr txBox="1">
            <a:spLocks noGrp="1"/>
          </p:cNvSpPr>
          <p:nvPr>
            <p:ph type="body" idx="1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12:notes"/>
          <p:cNvSpPr txBox="1">
            <a:spLocks noGrp="1"/>
          </p:cNvSpPr>
          <p:nvPr>
            <p:ph type="sldNum" idx="12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7303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3738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13:notes"/>
          <p:cNvSpPr txBox="1">
            <a:spLocks noGrp="1"/>
          </p:cNvSpPr>
          <p:nvPr>
            <p:ph type="sldNum" idx="12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0653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3738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14:notes"/>
          <p:cNvSpPr txBox="1">
            <a:spLocks noGrp="1"/>
          </p:cNvSpPr>
          <p:nvPr>
            <p:ph type="sldNum" idx="12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13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3738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1" name="Google Shape;221;p15:notes"/>
          <p:cNvSpPr txBox="1">
            <a:spLocks noGrp="1"/>
          </p:cNvSpPr>
          <p:nvPr>
            <p:ph type="body" idx="1"/>
          </p:nvPr>
        </p:nvSpPr>
        <p:spPr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15:notes"/>
          <p:cNvSpPr txBox="1">
            <a:spLocks noGrp="1"/>
          </p:cNvSpPr>
          <p:nvPr>
            <p:ph type="sldNum" idx="12"/>
          </p:nvPr>
        </p:nvSpPr>
        <p:spPr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7822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>
            <a:spLocks noGrp="1"/>
          </p:cNvSpPr>
          <p:nvPr>
            <p:ph type="body" idx="1"/>
          </p:nvPr>
        </p:nvSpPr>
        <p:spPr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3738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5592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3738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557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3738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8953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3738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3:notes"/>
          <p:cNvSpPr txBox="1">
            <a:spLocks noGrp="1"/>
          </p:cNvSpPr>
          <p:nvPr>
            <p:ph type="sldNum" idx="12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481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3738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6684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3738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5:notes"/>
          <p:cNvSpPr txBox="1">
            <a:spLocks noGrp="1"/>
          </p:cNvSpPr>
          <p:nvPr>
            <p:ph type="sldNum" idx="12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32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3738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9272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99407" y="4387248"/>
            <a:ext cx="5611588" cy="4154242"/>
          </a:xfrm>
          <a:prstGeom prst="rect">
            <a:avLst/>
          </a:prstGeom>
        </p:spPr>
        <p:txBody>
          <a:bodyPr spcFirstLastPara="1" wrap="square" lIns="88975" tIns="44475" rIns="88975" bIns="444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3738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324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3738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8:notes"/>
          <p:cNvSpPr txBox="1">
            <a:spLocks noGrp="1"/>
          </p:cNvSpPr>
          <p:nvPr>
            <p:ph type="sldNum" idx="12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8416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75" tIns="44475" rIns="88975" bIns="444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3738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418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C:\Users\10630824\Desktop\Microot template\poly.em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332" y="456328"/>
            <a:ext cx="9153332" cy="467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48105" y="3230193"/>
            <a:ext cx="5556738" cy="22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D8B00"/>
              </a:buClr>
              <a:buSzPts val="1600"/>
              <a:buFont typeface="Noto Sans Symbols"/>
              <a:buNone/>
              <a:defRPr sz="1600" b="0" i="0">
                <a:solidFill>
                  <a:srgbClr val="ED8B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4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6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348105" y="2269550"/>
            <a:ext cx="556162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>
                <a:solidFill>
                  <a:srgbClr val="2C2D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1" name="Google Shape;21;p2" descr="C:\Users\10630824\Desktop\Microot template\LTI logo (3).png"/>
          <p:cNvPicPr preferRelativeResize="0"/>
          <p:nvPr/>
        </p:nvPicPr>
        <p:blipFill rotWithShape="1">
          <a:blip r:embed="rId3">
            <a:alphaModFix/>
          </a:blip>
          <a:srcRect t="80469"/>
          <a:stretch/>
        </p:blipFill>
        <p:spPr>
          <a:xfrm>
            <a:off x="6103631" y="4581795"/>
            <a:ext cx="1294850" cy="272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3631" y="267475"/>
            <a:ext cx="689056" cy="510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334" y="267475"/>
            <a:ext cx="864729" cy="629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0" name="Google Shape;90;p12" descr="C:\Users\10630824\Desktop\Microot template\corners (3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6377" y="3907747"/>
            <a:ext cx="1430176" cy="164916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/>
          <p:nvPr/>
        </p:nvSpPr>
        <p:spPr>
          <a:xfrm>
            <a:off x="8483655" y="4824116"/>
            <a:ext cx="3962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EFDF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50" b="0" i="0" u="none" strike="noStrike" cap="none">
              <a:solidFill>
                <a:srgbClr val="FEFD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2" descr="C:\Users\10630824\Desktop\Microot template\corners (2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25392" y="-30236"/>
            <a:ext cx="688705" cy="69979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2"/>
          <p:cNvSpPr txBox="1"/>
          <p:nvPr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C7C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/>
          </a:p>
        </p:txBody>
      </p:sp>
      <p:pic>
        <p:nvPicPr>
          <p:cNvPr id="94" name="Google Shape;94;p12" descr="C:\Users\10630824\Desktop\Microot template\LTI logo (2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604" y="4755049"/>
            <a:ext cx="426695" cy="249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258189" y="940222"/>
            <a:ext cx="8615227" cy="3725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  <a:defRPr/>
            </a:lvl1pPr>
            <a:lvl2pPr marL="914400" lvl="1" indent="-32004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40"/>
              <a:buChar char="▪"/>
              <a:defRPr/>
            </a:lvl2pPr>
            <a:lvl3pPr marL="1371600" lvl="2" indent="-30861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6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269878" y="240427"/>
            <a:ext cx="8024283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7" name="Google Shape;27;p3" descr="C:\Users\10630824\Desktop\Microot template\LTI logo (2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04" y="4755049"/>
            <a:ext cx="426695" cy="249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 descr="C:\Users\10630824\Desktop\Microot template\corners (3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6377" y="3907747"/>
            <a:ext cx="1430176" cy="164916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8499435" y="4824116"/>
            <a:ext cx="36470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3" descr="C:\Users\10630824\Desktop\Microot template\corners (2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-25392" y="-30236"/>
            <a:ext cx="688705" cy="69979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>
            <a:spLocks noGrp="1"/>
          </p:cNvSpPr>
          <p:nvPr>
            <p:ph type="body" idx="2"/>
          </p:nvPr>
        </p:nvSpPr>
        <p:spPr>
          <a:xfrm>
            <a:off x="343291" y="681005"/>
            <a:ext cx="7964402" cy="188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D8B00"/>
              </a:buClr>
              <a:buSzPts val="1200"/>
              <a:buNone/>
              <a:defRPr sz="1200" b="0">
                <a:solidFill>
                  <a:srgbClr val="ED8B00"/>
                </a:solidFill>
              </a:defRPr>
            </a:lvl1pPr>
            <a:lvl2pPr marL="914400" lvl="1" indent="-32004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40"/>
              <a:buChar char="▪"/>
              <a:defRPr/>
            </a:lvl2pPr>
            <a:lvl3pPr marL="1371600" lvl="2" indent="-30861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6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140677" y="971550"/>
            <a:ext cx="429064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 sz="1400"/>
            </a:lvl1pPr>
            <a:lvl2pPr marL="914400" lvl="1" indent="-299719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120"/>
              <a:buChar char="▪"/>
              <a:defRPr sz="1400"/>
            </a:lvl2pPr>
            <a:lvl3pPr marL="1371600" lvl="2" indent="-29083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980"/>
              <a:buChar char="▪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/>
            </a:lvl5pPr>
            <a:lvl6pPr marL="2743200" lvl="5" indent="-32385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2"/>
          </p:nvPr>
        </p:nvSpPr>
        <p:spPr>
          <a:xfrm>
            <a:off x="4712677" y="971550"/>
            <a:ext cx="429064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 sz="1400"/>
            </a:lvl1pPr>
            <a:lvl2pPr marL="914400" lvl="1" indent="-299719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120"/>
              <a:buChar char="▪"/>
              <a:defRPr sz="1400"/>
            </a:lvl2pPr>
            <a:lvl3pPr marL="1371600" lvl="2" indent="-29083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980"/>
              <a:buChar char="▪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/>
            </a:lvl5pPr>
            <a:lvl6pPr marL="2743200" lvl="5" indent="-32385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9pPr>
          </a:lstStyle>
          <a:p>
            <a:endParaRPr/>
          </a:p>
        </p:txBody>
      </p:sp>
      <p:pic>
        <p:nvPicPr>
          <p:cNvPr id="37" name="Google Shape;37;p4" descr="C:\Users\10630824\Desktop\Microot template\LTI logo (2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04" y="4755049"/>
            <a:ext cx="426695" cy="249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" descr="C:\Users\10630824\Desktop\Microot template\corners (3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6377" y="3907747"/>
            <a:ext cx="1430176" cy="164916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/>
          <p:nvPr/>
        </p:nvSpPr>
        <p:spPr>
          <a:xfrm>
            <a:off x="8499435" y="4824116"/>
            <a:ext cx="36470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4" descr="C:\Users\10630824\Desktop\Microot template\corners (2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-25392" y="-30236"/>
            <a:ext cx="688705" cy="69979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"/>
          <p:cNvSpPr txBox="1"/>
          <p:nvPr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bg>
      <p:bgPr>
        <a:solidFill>
          <a:srgbClr val="F2F2F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 descr="C:\Users\10630824\Desktop\Microot template\poly.em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332" y="456328"/>
            <a:ext cx="9153332" cy="467040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>
            <a:spLocks noGrp="1"/>
          </p:cNvSpPr>
          <p:nvPr>
            <p:ph type="ctrTitle"/>
          </p:nvPr>
        </p:nvSpPr>
        <p:spPr>
          <a:xfrm>
            <a:off x="1348105" y="2269550"/>
            <a:ext cx="556162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>
                <a:solidFill>
                  <a:srgbClr val="2C2D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7" name="Google Shape;47;p6" descr="C:\Users\10630824\Desktop\Microot template\corners (3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6377" y="3907747"/>
            <a:ext cx="1430176" cy="164916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/>
          <p:nvPr/>
        </p:nvSpPr>
        <p:spPr>
          <a:xfrm>
            <a:off x="8483655" y="4824116"/>
            <a:ext cx="3962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6" descr="C:\Users\10630824\Desktop\Microot template\corners (2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25392" y="-30236"/>
            <a:ext cx="688705" cy="69979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/>
          <p:nvPr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C:\Users\10630824\Desktop\Microot template\LTI logo (2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604" y="4755049"/>
            <a:ext cx="426695" cy="249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258189" y="940222"/>
            <a:ext cx="8615227" cy="3725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135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  <a:defRPr/>
            </a:lvl1pPr>
            <a:lvl2pPr marL="914400" lvl="1" indent="-32004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40"/>
              <a:buChar char="▪"/>
              <a:defRPr/>
            </a:lvl2pPr>
            <a:lvl3pPr marL="1371600" lvl="2" indent="-30861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60"/>
              <a:buChar char="▪"/>
              <a:defRPr/>
            </a:lvl3pPr>
            <a:lvl4pPr marL="1828800" lvl="3" indent="-3429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269878" y="240427"/>
            <a:ext cx="8024283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3" name="Google Shape;63;p8" descr="C:\Users\10630824\Desktop\Microot template\LTI logo (2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04" y="4755049"/>
            <a:ext cx="426695" cy="249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 descr="C:\Users\10630824\Desktop\Microot template\corners (3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6377" y="3907747"/>
            <a:ext cx="1430176" cy="164916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/>
          <p:nvPr/>
        </p:nvSpPr>
        <p:spPr>
          <a:xfrm>
            <a:off x="8499435" y="4824116"/>
            <a:ext cx="36470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EFDF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>
              <a:solidFill>
                <a:srgbClr val="FEFD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8" descr="C:\Users\10630824\Desktop\Microot template\corners (2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-25392" y="-30236"/>
            <a:ext cx="688705" cy="69979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 txBox="1">
            <a:spLocks noGrp="1"/>
          </p:cNvSpPr>
          <p:nvPr>
            <p:ph type="body" idx="2"/>
          </p:nvPr>
        </p:nvSpPr>
        <p:spPr>
          <a:xfrm>
            <a:off x="343291" y="681005"/>
            <a:ext cx="7964402" cy="188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900"/>
              </a:spcBef>
              <a:spcAft>
                <a:spcPts val="0"/>
              </a:spcAft>
              <a:buClr>
                <a:srgbClr val="ED8B00"/>
              </a:buClr>
              <a:buSzPts val="1200"/>
              <a:buNone/>
              <a:defRPr sz="1200" b="0">
                <a:solidFill>
                  <a:srgbClr val="ED8B00"/>
                </a:solidFill>
              </a:defRPr>
            </a:lvl1pPr>
            <a:lvl2pPr marL="914400" lvl="1" indent="-32004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40"/>
              <a:buChar char="▪"/>
              <a:defRPr/>
            </a:lvl2pPr>
            <a:lvl3pPr marL="1371600" lvl="2" indent="-30861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60"/>
              <a:buChar char="▪"/>
              <a:defRPr/>
            </a:lvl3pPr>
            <a:lvl4pPr marL="1828800" lvl="3" indent="-3429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C7C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F2F2F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 descr="C:\Users\10630824\Desktop\Microot template\poly.em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332" y="456328"/>
            <a:ext cx="9153332" cy="46704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1348105" y="3230193"/>
            <a:ext cx="5556738" cy="22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1200"/>
              </a:spcBef>
              <a:spcAft>
                <a:spcPts val="0"/>
              </a:spcAft>
              <a:buClr>
                <a:srgbClr val="ED8B00"/>
              </a:buClr>
              <a:buSzPts val="1600"/>
              <a:buFont typeface="Noto Sans Symbols"/>
              <a:buNone/>
              <a:defRPr sz="1600" b="0" i="0">
                <a:solidFill>
                  <a:srgbClr val="ED8B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40"/>
              <a:buChar char="▪"/>
              <a:defRPr/>
            </a:lvl2pPr>
            <a:lvl3pPr lvl="2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60"/>
              <a:buChar char="▪"/>
              <a:defRPr/>
            </a:lvl3pPr>
            <a:lvl4pPr lvl="3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ctrTitle"/>
          </p:nvPr>
        </p:nvSpPr>
        <p:spPr>
          <a:xfrm>
            <a:off x="1348105" y="2269550"/>
            <a:ext cx="556162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>
                <a:solidFill>
                  <a:srgbClr val="2C2D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3" name="Google Shape;73;p9" descr="C:\Users\10630824\Desktop\Microot template\LTI logo (3).png"/>
          <p:cNvPicPr preferRelativeResize="0"/>
          <p:nvPr/>
        </p:nvPicPr>
        <p:blipFill rotWithShape="1">
          <a:blip r:embed="rId3">
            <a:alphaModFix/>
          </a:blip>
          <a:srcRect t="80469"/>
          <a:stretch/>
        </p:blipFill>
        <p:spPr>
          <a:xfrm>
            <a:off x="6103631" y="4581795"/>
            <a:ext cx="1294850" cy="272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3631" y="267475"/>
            <a:ext cx="689056" cy="510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334" y="267475"/>
            <a:ext cx="864729" cy="629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140677" y="971550"/>
            <a:ext cx="429064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 sz="1400"/>
            </a:lvl1pPr>
            <a:lvl2pPr marL="914400" lvl="1" indent="-299719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120"/>
              <a:buChar char="▪"/>
              <a:defRPr sz="1400"/>
            </a:lvl2pPr>
            <a:lvl3pPr marL="1371600" lvl="2" indent="-29083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980"/>
              <a:buChar char="▪"/>
              <a:defRPr sz="1400"/>
            </a:lvl3pPr>
            <a:lvl4pPr marL="1828800" lvl="3" indent="-31750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/>
            </a:lvl4pPr>
            <a:lvl5pPr marL="2286000" lvl="4" indent="-31750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/>
            </a:lvl5pPr>
            <a:lvl6pPr marL="2743200" lvl="5" indent="-323850" algn="l"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6pPr>
            <a:lvl7pPr marL="3200400" lvl="6" indent="-323850" algn="l"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7pPr>
            <a:lvl8pPr marL="3657600" lvl="7" indent="-323850" algn="l"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8pPr>
            <a:lvl9pPr marL="4114800" lvl="8" indent="-323850" algn="l"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2"/>
          </p:nvPr>
        </p:nvSpPr>
        <p:spPr>
          <a:xfrm>
            <a:off x="4712677" y="971550"/>
            <a:ext cx="429064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 sz="1400"/>
            </a:lvl1pPr>
            <a:lvl2pPr marL="914400" lvl="1" indent="-299719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120"/>
              <a:buChar char="▪"/>
              <a:defRPr sz="1400"/>
            </a:lvl2pPr>
            <a:lvl3pPr marL="1371600" lvl="2" indent="-29083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980"/>
              <a:buChar char="▪"/>
              <a:defRPr sz="1400"/>
            </a:lvl3pPr>
            <a:lvl4pPr marL="1828800" lvl="3" indent="-31750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/>
            </a:lvl4pPr>
            <a:lvl5pPr marL="2286000" lvl="4" indent="-31750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/>
            </a:lvl5pPr>
            <a:lvl6pPr marL="2743200" lvl="5" indent="-323850" algn="l"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6pPr>
            <a:lvl7pPr marL="3200400" lvl="6" indent="-323850" algn="l"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7pPr>
            <a:lvl8pPr marL="3657600" lvl="7" indent="-323850" algn="l"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8pPr>
            <a:lvl9pPr marL="4114800" lvl="8" indent="-323850" algn="l"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9pPr>
          </a:lstStyle>
          <a:p>
            <a:endParaRPr/>
          </a:p>
        </p:txBody>
      </p:sp>
      <p:pic>
        <p:nvPicPr>
          <p:cNvPr id="80" name="Google Shape;80;p10" descr="C:\Users\10630824\Desktop\Microot template\LTI logo (2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04" y="4755049"/>
            <a:ext cx="426695" cy="249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0" descr="C:\Users\10630824\Desktop\Microot template\corners (3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6377" y="3907747"/>
            <a:ext cx="1430176" cy="164916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>
            <a:off x="8499435" y="4824116"/>
            <a:ext cx="36470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EFDF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>
              <a:solidFill>
                <a:srgbClr val="FEFD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0" descr="C:\Users\10630824\Desktop\Microot template\corners (2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-25392" y="-30236"/>
            <a:ext cx="688705" cy="69979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0"/>
          <p:cNvSpPr txBox="1"/>
          <p:nvPr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C7C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bg>
      <p:bgPr>
        <a:solidFill>
          <a:srgbClr val="F2F2F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1" descr="C:\Users\10630824\Desktop\Microot template\poly.em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332" y="456328"/>
            <a:ext cx="9153332" cy="46704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>
            <a:spLocks noGrp="1"/>
          </p:cNvSpPr>
          <p:nvPr>
            <p:ph type="ctrTitle"/>
          </p:nvPr>
        </p:nvSpPr>
        <p:spPr>
          <a:xfrm>
            <a:off x="1348105" y="2269550"/>
            <a:ext cx="556162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>
                <a:solidFill>
                  <a:srgbClr val="2C2D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Noto Sans Symbols"/>
              <a:buChar char="▪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∙"/>
              <a:defRPr sz="1200" b="0" i="0" u="none" strike="noStrike" cap="non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∙"/>
              <a:defRPr sz="1200" b="0" i="0" u="none" strike="noStrike" cap="non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∙"/>
              <a:defRPr sz="1200" b="0" i="0" u="none" strike="noStrike" cap="non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∙"/>
              <a:defRPr sz="1200" b="0" i="0" u="none" strike="noStrike" cap="non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2C2D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 descr="C:\Users\10630824\Desktop\Microot template\LTI logo (2)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4604" y="4755049"/>
            <a:ext cx="426695" cy="249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 descr="C:\Users\10630824\Desktop\Microot template\corners (3)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56377" y="3907747"/>
            <a:ext cx="1430176" cy="164916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8483655" y="4824116"/>
            <a:ext cx="3962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" descr="C:\Users\10630824\Desktop\Microot template\corners (2)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flipH="1">
            <a:off x="-18304" y="-37324"/>
            <a:ext cx="688705" cy="69979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988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9719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Noto Sans Symbols"/>
              <a:buChar char="▪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∙"/>
              <a:defRPr sz="1200" b="0" i="0" u="none" strike="noStrike" cap="non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∙"/>
              <a:defRPr sz="1200" b="0" i="0" u="none" strike="noStrike" cap="non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∙"/>
              <a:defRPr sz="1200" b="0" i="0" u="none" strike="noStrike" cap="non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∙"/>
              <a:defRPr sz="1200" b="0" i="0" u="none" strike="noStrike" cap="non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2C2D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/>
          <p:nvPr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C7C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/>
          </a:p>
        </p:txBody>
      </p:sp>
      <p:pic>
        <p:nvPicPr>
          <p:cNvPr id="56" name="Google Shape;56;p7" descr="C:\Users\10630824\Desktop\Microot template\LTI logo (2)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4604" y="4755049"/>
            <a:ext cx="426695" cy="249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7" descr="C:\Users\10630824\Desktop\Microot template\corners (3)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56377" y="3907747"/>
            <a:ext cx="1430176" cy="164916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/>
          <p:nvPr/>
        </p:nvSpPr>
        <p:spPr>
          <a:xfrm>
            <a:off x="8483655" y="4824116"/>
            <a:ext cx="3962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EFDF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>
              <a:solidFill>
                <a:srgbClr val="FEFD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7" descr="C:\Users\10630824\Desktop\Microot template\corners (2)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flipH="1">
            <a:off x="-18304" y="-37324"/>
            <a:ext cx="688705" cy="69979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6114" y="1785786"/>
            <a:ext cx="2191771" cy="157192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dards.ieee.org/standard/829-2008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uru99.com/software-testing.html" TargetMode="External"/><Relationship Id="rId4" Type="http://schemas.openxmlformats.org/officeDocument/2006/relationships/hyperlink" Target="https://www.easemytrip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subTitle" idx="1"/>
          </p:nvPr>
        </p:nvSpPr>
        <p:spPr>
          <a:xfrm>
            <a:off x="1348105" y="3230193"/>
            <a:ext cx="5556738" cy="22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8B00"/>
              </a:buClr>
              <a:buSzPts val="1600"/>
              <a:buFont typeface="Noto Sans Symbols"/>
              <a:buNone/>
            </a:pPr>
            <a:r>
              <a:rPr lang="en-US"/>
              <a:t>Ease My Trip 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ctrTitle"/>
          </p:nvPr>
        </p:nvSpPr>
        <p:spPr>
          <a:xfrm>
            <a:off x="1348105" y="2269550"/>
            <a:ext cx="556162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rgbClr val="0D305A"/>
                </a:solidFill>
              </a:rPr>
              <a:t>PROJECT GLADIATOR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24"/>
          <p:cNvGraphicFramePr/>
          <p:nvPr>
            <p:extLst>
              <p:ext uri="{D42A27DB-BD31-4B8C-83A1-F6EECF244321}">
                <p14:modId xmlns:p14="http://schemas.microsoft.com/office/powerpoint/2010/main" val="159870651"/>
              </p:ext>
            </p:extLst>
          </p:nvPr>
        </p:nvGraphicFramePr>
        <p:xfrm>
          <a:off x="146578" y="1144743"/>
          <a:ext cx="8250575" cy="2969775"/>
        </p:xfrm>
        <a:graphic>
          <a:graphicData uri="http://schemas.openxmlformats.org/drawingml/2006/table">
            <a:tbl>
              <a:tblPr firstRow="1" bandRow="1">
                <a:noFill/>
                <a:tableStyleId>{5093A3C6-2B57-4E5B-92CE-EBC845A3FCD1}</a:tableStyleId>
              </a:tblPr>
              <a:tblGrid>
                <a:gridCol w="1689575"/>
                <a:gridCol w="1116475"/>
                <a:gridCol w="1109850"/>
                <a:gridCol w="1186625"/>
                <a:gridCol w="1095875"/>
                <a:gridCol w="2052175"/>
              </a:tblGrid>
              <a:tr h="540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/>
                        <a:t>Feature name</a:t>
                      </a:r>
                      <a:endParaRPr sz="15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Total Test Cases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Test Cases passed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Test Cases</a:t>
                      </a:r>
                      <a:endParaRPr sz="15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 failed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Passed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Test Cases 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Failed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test cases</a:t>
                      </a:r>
                      <a:endParaRPr sz="15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   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65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Login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/>
                        <a:t>3</a:t>
                      </a:r>
                      <a:endParaRPr sz="15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/>
                        <a:t>3</a:t>
                      </a:r>
                      <a:endParaRPr sz="15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/>
                        <a:t>        </a:t>
                      </a:r>
                      <a:r>
                        <a:rPr lang="en-US" sz="1500" dirty="0" smtClean="0"/>
                        <a:t>0</a:t>
                      </a:r>
                      <a:endParaRPr sz="15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/>
                        <a:t>     </a:t>
                      </a:r>
                      <a:r>
                        <a:rPr lang="en-US" sz="1500" dirty="0" smtClean="0"/>
                        <a:t>100</a:t>
                      </a:r>
                      <a:endParaRPr sz="15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/>
                        <a:t>           </a:t>
                      </a:r>
                      <a:r>
                        <a:rPr lang="en-US" sz="1500" dirty="0" smtClean="0"/>
                        <a:t>  0</a:t>
                      </a:r>
                      <a:endParaRPr sz="1500" u="none" strike="noStrike" cap="none" dirty="0"/>
                    </a:p>
                  </a:txBody>
                  <a:tcPr marL="91450" marR="91450" marT="45725" marB="45725"/>
                </a:tc>
              </a:tr>
              <a:tr h="365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Sign-up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0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100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             0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</a:tr>
              <a:tr h="365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Flight booking one way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        6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        6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        0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      100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             0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</a:tr>
              <a:tr h="365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Flight booking Round-trip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13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13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        0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100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             0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</a:tr>
              <a:tr h="365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Hotel booking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       13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       13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        0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      100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             0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269878" y="240427"/>
            <a:ext cx="8024283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                                       Results </a:t>
            </a: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2"/>
          </p:nvPr>
        </p:nvSpPr>
        <p:spPr>
          <a:xfrm>
            <a:off x="343291" y="681005"/>
            <a:ext cx="7964402" cy="188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8B00"/>
              </a:buClr>
              <a:buSzPts val="12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body" idx="1"/>
          </p:nvPr>
        </p:nvSpPr>
        <p:spPr>
          <a:xfrm>
            <a:off x="258189" y="940222"/>
            <a:ext cx="8615100" cy="3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283291" y="68247"/>
            <a:ext cx="8024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Reports </a:t>
            </a:r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body" idx="2"/>
          </p:nvPr>
        </p:nvSpPr>
        <p:spPr>
          <a:xfrm>
            <a:off x="313289" y="458253"/>
            <a:ext cx="79644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</a:pPr>
            <a:r>
              <a:rPr lang="en-US"/>
              <a:t>Login Page/Sign-up</a:t>
            </a:r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t="9434" b="31269"/>
          <a:stretch/>
        </p:blipFill>
        <p:spPr>
          <a:xfrm>
            <a:off x="258200" y="666900"/>
            <a:ext cx="8475024" cy="31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body" idx="1"/>
          </p:nvPr>
        </p:nvSpPr>
        <p:spPr>
          <a:xfrm>
            <a:off x="258189" y="940222"/>
            <a:ext cx="8615100" cy="3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269878" y="65767"/>
            <a:ext cx="8024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Reports </a:t>
            </a:r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2"/>
          </p:nvPr>
        </p:nvSpPr>
        <p:spPr>
          <a:xfrm>
            <a:off x="299878" y="438158"/>
            <a:ext cx="79644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</a:pPr>
            <a:r>
              <a:rPr lang="en-US"/>
              <a:t>One Way Flight  and Round-Trip</a:t>
            </a:r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 rotWithShape="1">
          <a:blip r:embed="rId3">
            <a:alphaModFix/>
          </a:blip>
          <a:srcRect t="9300" b="31520"/>
          <a:stretch/>
        </p:blipFill>
        <p:spPr>
          <a:xfrm>
            <a:off x="258189" y="601251"/>
            <a:ext cx="7822218" cy="217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189" y="2780994"/>
            <a:ext cx="7847220" cy="21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body" idx="1"/>
          </p:nvPr>
        </p:nvSpPr>
        <p:spPr>
          <a:xfrm>
            <a:off x="258189" y="940222"/>
            <a:ext cx="8615100" cy="3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269878" y="240427"/>
            <a:ext cx="8024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Reports</a:t>
            </a:r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2"/>
          </p:nvPr>
        </p:nvSpPr>
        <p:spPr>
          <a:xfrm>
            <a:off x="361191" y="603655"/>
            <a:ext cx="79644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</a:pPr>
            <a:r>
              <a:rPr lang="en-US"/>
              <a:t>Hotels Booking</a:t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 rotWithShape="1">
          <a:blip r:embed="rId3">
            <a:alphaModFix/>
          </a:blip>
          <a:srcRect t="12298" b="23541"/>
          <a:stretch/>
        </p:blipFill>
        <p:spPr>
          <a:xfrm>
            <a:off x="269875" y="940225"/>
            <a:ext cx="8390499" cy="302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258189" y="940222"/>
            <a:ext cx="8615100" cy="3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OTP Issues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Website Loads slowly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Website changes Dynamically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269878" y="240427"/>
            <a:ext cx="8024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Challenges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258189" y="940222"/>
            <a:ext cx="8615227" cy="3725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46110" lvl="0" indent="-1461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▪"/>
            </a:pPr>
            <a:r>
              <a:rPr lang="en-US"/>
              <a:t>Understanding the complete flow of tasks that needed to  perform for efficient automation testing of EaseMyTrip web application using Selenium webdriver.</a:t>
            </a:r>
            <a:endParaRPr/>
          </a:p>
          <a:p>
            <a:pPr marL="146110" lvl="0" indent="-146110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1600"/>
              <a:buChar char="▪"/>
            </a:pPr>
            <a:r>
              <a:rPr lang="en-US"/>
              <a:t>Writing detailed Test plan  ,Test cases and RTM documents .</a:t>
            </a:r>
            <a:endParaRPr/>
          </a:p>
          <a:p>
            <a:pPr marL="146110" lvl="0" indent="-146110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1600"/>
              <a:buChar char="▪"/>
            </a:pPr>
            <a:r>
              <a:rPr lang="en-US"/>
              <a:t>Detailed  study of  Page Object Model (POM)  and Page Factory concepts in Selenium and using these methodologies for test scripting .</a:t>
            </a:r>
            <a:endParaRPr/>
          </a:p>
          <a:p>
            <a:pPr marL="146110" lvl="0" indent="-146110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1600"/>
              <a:buChar char="▪"/>
            </a:pPr>
            <a:r>
              <a:rPr lang="en-US"/>
              <a:t>Understanding data driven framework  and Keyword/Action driven framework  thoroughly .</a:t>
            </a:r>
            <a:endParaRPr/>
          </a:p>
          <a:p>
            <a:pPr marL="146110" lvl="0" indent="-146110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1600"/>
              <a:buChar char="▪"/>
            </a:pPr>
            <a:r>
              <a:rPr lang="en-US"/>
              <a:t>Performing functional testing and compatibility Testing (Cross browser Testing) on Login , Sign-up, Flight booking , Hotel booking  features  on EaseMyTrip web application.</a:t>
            </a:r>
            <a:endParaRPr/>
          </a:p>
          <a:p>
            <a:pPr marL="146110" lvl="0" indent="-146110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1600"/>
              <a:buChar char="▪"/>
            </a:pPr>
            <a:r>
              <a:rPr lang="en-US"/>
              <a:t>.Generation  and  detailed analysis of Test Reports and Defect Reports.</a:t>
            </a:r>
            <a:endParaRPr/>
          </a:p>
          <a:p>
            <a:pPr marL="146110" lvl="0" indent="-57210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/>
              <a:t>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/>
          </a:p>
          <a:p>
            <a:pPr marL="146110" lvl="0" indent="-57210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/>
          </a:p>
          <a:p>
            <a:pPr marL="146110" lvl="0" indent="-57210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/>
          </a:p>
          <a:p>
            <a:pPr marL="146110" lvl="0" indent="-57210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/>
          </a:p>
        </p:txBody>
      </p:sp>
      <p:sp>
        <p:nvSpPr>
          <p:cNvPr id="225" name="Google Shape;225;p29"/>
          <p:cNvSpPr txBox="1">
            <a:spLocks noGrp="1"/>
          </p:cNvSpPr>
          <p:nvPr>
            <p:ph type="title"/>
          </p:nvPr>
        </p:nvSpPr>
        <p:spPr>
          <a:xfrm>
            <a:off x="269878" y="240427"/>
            <a:ext cx="8024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                                      Conclusion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258189" y="940222"/>
            <a:ext cx="8615227" cy="3725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46110" lvl="0" indent="-445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endParaRPr dirty="0"/>
          </a:p>
          <a:p>
            <a:pPr marL="146110" lvl="0" indent="-14611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600"/>
              <a:buChar char="▪"/>
            </a:pPr>
            <a:r>
              <a:rPr lang="en-US" dirty="0" smtClean="0">
                <a:solidFill>
                  <a:schemeClr val="tx1"/>
                </a:solidFill>
              </a:rPr>
              <a:t>https</a:t>
            </a:r>
            <a:r>
              <a:rPr lang="en-US" u="sng" dirty="0" smtClean="0">
                <a:solidFill>
                  <a:schemeClr val="hlink"/>
                </a:solidFill>
                <a:hlinkClick r:id="rId3"/>
              </a:rPr>
              <a:t>://standards.ieee.org/standard/829-2008.html</a:t>
            </a:r>
            <a:endParaRPr dirty="0" smtClean="0"/>
          </a:p>
          <a:p>
            <a:pPr marL="146110" lvl="0" indent="-14611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600"/>
              <a:buChar char="▪"/>
            </a:pPr>
            <a:r>
              <a:rPr lang="en-US" u="sng" dirty="0" smtClean="0">
                <a:solidFill>
                  <a:schemeClr val="hlink"/>
                </a:solidFill>
                <a:hlinkClick r:id="rId4"/>
              </a:rPr>
              <a:t>https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://www.easemytrip.com/</a:t>
            </a:r>
            <a:endParaRPr dirty="0"/>
          </a:p>
          <a:p>
            <a:pPr marL="146110" lvl="0" indent="-14611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600"/>
              <a:buChar char="▪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https</a:t>
            </a:r>
            <a:r>
              <a:rPr lang="en-US" u="sng" dirty="0" smtClean="0">
                <a:solidFill>
                  <a:schemeClr val="hlink"/>
                </a:solidFill>
                <a:hlinkClick r:id="rId5"/>
              </a:rPr>
              <a:t>://www.guru99.com/software-testing.html</a:t>
            </a:r>
            <a:endParaRPr dirty="0" smtClean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endParaRPr dirty="0"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269878" y="240427"/>
            <a:ext cx="8024283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                                   References</a:t>
            </a:r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2"/>
          </p:nvPr>
        </p:nvSpPr>
        <p:spPr>
          <a:xfrm>
            <a:off x="343291" y="681005"/>
            <a:ext cx="7964402" cy="188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8B00"/>
              </a:buClr>
              <a:buSzPts val="12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269878" y="240427"/>
            <a:ext cx="8024283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Team Details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2"/>
          </p:nvPr>
        </p:nvSpPr>
        <p:spPr>
          <a:xfrm>
            <a:off x="343291" y="681005"/>
            <a:ext cx="7964402" cy="188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8B00"/>
              </a:buClr>
              <a:buSzPts val="1200"/>
              <a:buNone/>
            </a:pPr>
            <a:endParaRPr/>
          </a:p>
        </p:txBody>
      </p:sp>
      <p:graphicFrame>
        <p:nvGraphicFramePr>
          <p:cNvPr id="107" name="Google Shape;107;p15"/>
          <p:cNvGraphicFramePr/>
          <p:nvPr/>
        </p:nvGraphicFramePr>
        <p:xfrm>
          <a:off x="258763" y="939800"/>
          <a:ext cx="8615350" cy="2225100"/>
        </p:xfrm>
        <a:graphic>
          <a:graphicData uri="http://schemas.openxmlformats.org/drawingml/2006/table">
            <a:tbl>
              <a:tblPr firstRow="1" bandRow="1">
                <a:noFill/>
                <a:tableStyleId>{5093A3C6-2B57-4E5B-92CE-EBC845A3FCD1}</a:tableStyleId>
              </a:tblPr>
              <a:tblGrid>
                <a:gridCol w="4307675"/>
                <a:gridCol w="43076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/>
                        <a:t>                              Name</a:t>
                      </a:r>
                      <a:endParaRPr sz="15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rgbClr val="2C2D8B"/>
                          </a:solidFill>
                        </a:rPr>
                        <a:t>                                 PS.NO</a:t>
                      </a:r>
                      <a:endParaRPr sz="1500" u="none" strike="noStrike" cap="none">
                        <a:solidFill>
                          <a:srgbClr val="2C2D8B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rgbClr val="2C2D8B"/>
                          </a:solidFill>
                        </a:rPr>
                        <a:t>Venkat Sai</a:t>
                      </a:r>
                      <a:endParaRPr sz="1500" u="none" strike="noStrike" cap="none">
                        <a:solidFill>
                          <a:srgbClr val="2C2D8B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2C2D8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10687758</a:t>
                      </a:r>
                      <a:endParaRPr sz="1500" u="none" strike="noStrike" cap="none">
                        <a:solidFill>
                          <a:srgbClr val="2C2D8B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rgbClr val="2C2D8B"/>
                          </a:solidFill>
                        </a:rPr>
                        <a:t>Anjali Patil</a:t>
                      </a:r>
                      <a:endParaRPr sz="1500" u="none" strike="noStrike" cap="none">
                        <a:solidFill>
                          <a:srgbClr val="2C2D8B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2C2D8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10687866</a:t>
                      </a:r>
                      <a:endParaRPr sz="1500" u="none" strike="noStrike" cap="none">
                        <a:solidFill>
                          <a:srgbClr val="2C2D8B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rgbClr val="2C2D8B"/>
                          </a:solidFill>
                        </a:rPr>
                        <a:t>Rohit Athiya</a:t>
                      </a:r>
                      <a:endParaRPr sz="1500" u="none" strike="noStrike" cap="none">
                        <a:solidFill>
                          <a:srgbClr val="2C2D8B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2C2D8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10687636</a:t>
                      </a:r>
                      <a:endParaRPr sz="1500" u="none" strike="noStrike" cap="none">
                        <a:solidFill>
                          <a:srgbClr val="2C2D8B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rgbClr val="2C2D8B"/>
                          </a:solidFill>
                        </a:rPr>
                        <a:t>Shivani Vaidya</a:t>
                      </a:r>
                      <a:endParaRPr sz="1500" u="none" strike="noStrike" cap="none">
                        <a:solidFill>
                          <a:srgbClr val="2C2D8B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2C2D8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10687843</a:t>
                      </a:r>
                      <a:endParaRPr sz="1500" u="none" strike="noStrike" cap="none">
                        <a:solidFill>
                          <a:srgbClr val="2C2D8B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err="1">
                          <a:solidFill>
                            <a:srgbClr val="2C2D8B"/>
                          </a:solidFill>
                        </a:rPr>
                        <a:t>Aishwarya</a:t>
                      </a:r>
                      <a:r>
                        <a:rPr lang="en-US" sz="1500" u="none" strike="noStrike" cap="none" dirty="0">
                          <a:solidFill>
                            <a:srgbClr val="2C2D8B"/>
                          </a:solidFill>
                        </a:rPr>
                        <a:t> </a:t>
                      </a:r>
                      <a:r>
                        <a:rPr lang="en-US" sz="1500" u="none" strike="noStrike" cap="none" dirty="0" err="1">
                          <a:solidFill>
                            <a:srgbClr val="2C2D8B"/>
                          </a:solidFill>
                        </a:rPr>
                        <a:t>Chourasia</a:t>
                      </a:r>
                      <a:endParaRPr sz="1500" u="none" strike="noStrike" cap="none" dirty="0">
                        <a:solidFill>
                          <a:srgbClr val="2C2D8B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2C2D8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10687749</a:t>
                      </a:r>
                      <a:endParaRPr sz="1500" u="none" strike="noStrike" cap="none">
                        <a:solidFill>
                          <a:srgbClr val="2C2D8B"/>
                        </a:solidFill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5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258189" y="940222"/>
            <a:ext cx="8615100" cy="3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SzPts val="2000"/>
              <a:buChar char="▪"/>
            </a:pPr>
            <a:r>
              <a:rPr lang="en-US" sz="1800"/>
              <a:t>OBJECTIVE</a:t>
            </a:r>
            <a:endParaRPr sz="18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1800"/>
              <a:t>TEST ACTIVITIES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TECHNICAL SPECIFICATIONS</a:t>
            </a:r>
            <a:endParaRPr sz="18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1800"/>
              <a:t>FLOW</a:t>
            </a:r>
            <a:endParaRPr sz="18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1800"/>
              <a:t>IN SCOPE</a:t>
            </a:r>
            <a:endParaRPr sz="18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1800"/>
              <a:t>OUT OF SCOPE</a:t>
            </a:r>
            <a:endParaRPr sz="18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1800"/>
              <a:t>RESULTS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REPORTS</a:t>
            </a:r>
            <a:endParaRPr sz="18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1800"/>
              <a:t>CONCLUSION</a:t>
            </a:r>
            <a:endParaRPr sz="18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1800"/>
              <a:t>REFERENCES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SzPts val="1800"/>
              <a:buNone/>
            </a:pPr>
            <a:endParaRPr sz="2000"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269878" y="240427"/>
            <a:ext cx="8024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Contents 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343291" y="681005"/>
            <a:ext cx="79644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258189" y="940222"/>
            <a:ext cx="8615227" cy="3725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46109" lvl="0" indent="-1461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▪"/>
            </a:pPr>
            <a:r>
              <a:rPr lang="en-US"/>
              <a:t>Understanding the Functionality and flow of modules.</a:t>
            </a:r>
            <a:endParaRPr/>
          </a:p>
          <a:p>
            <a:pPr marL="1461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46110" lvl="0" indent="-1461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▪"/>
            </a:pPr>
            <a:r>
              <a:rPr lang="en-US"/>
              <a:t>To validate system responsiveness. System should responsive enough.</a:t>
            </a:r>
            <a:endParaRPr/>
          </a:p>
          <a:p>
            <a:pPr marL="146110" lvl="0" indent="-14611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▪"/>
            </a:pPr>
            <a:r>
              <a:rPr lang="en-US"/>
              <a:t>To validate that the application correctly supports required processes and transactions. It should work as per user expectations.</a:t>
            </a:r>
            <a:endParaRPr/>
          </a:p>
          <a:p>
            <a:pPr marL="146110" lvl="0" indent="-14611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▪"/>
            </a:pPr>
            <a:r>
              <a:rPr lang="en-US"/>
              <a:t>To verify that actions and data are available only to those users with correct authorization.</a:t>
            </a:r>
            <a:endParaRPr/>
          </a:p>
          <a:p>
            <a:pPr marL="146110" lvl="0" indent="-14611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▪"/>
            </a:pPr>
            <a:r>
              <a:rPr lang="en-US"/>
              <a:t>To verify that the system supports the required service levels of the business</a:t>
            </a:r>
            <a:endParaRPr/>
          </a:p>
          <a:p>
            <a:pPr marL="146110" lvl="0" indent="-14611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▪"/>
            </a:pPr>
            <a:r>
              <a:rPr lang="en-US"/>
              <a:t>To reduce the level of risk of insufficient software quality. To find defects in the software product and solve it as per requirements.</a:t>
            </a:r>
            <a:endParaRPr/>
          </a:p>
          <a:p>
            <a:pPr marL="146110" lvl="0" indent="-4451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269878" y="240427"/>
            <a:ext cx="8024283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2"/>
          </p:nvPr>
        </p:nvSpPr>
        <p:spPr>
          <a:xfrm>
            <a:off x="343291" y="681005"/>
            <a:ext cx="7964402" cy="188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8B00"/>
              </a:buClr>
              <a:buSzPts val="12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258189" y="940222"/>
            <a:ext cx="8615100" cy="3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1. Requirement Analysis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2. Test Analysis &amp; Test Design(Test Case writing)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3. Test Scripts Writing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4. Test Execution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5. Report Generation </a:t>
            </a:r>
            <a:r>
              <a:rPr lang="en-US" dirty="0" smtClean="0"/>
              <a:t>&amp; Defect Reporting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269878" y="240427"/>
            <a:ext cx="8024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Test Activities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2"/>
          </p:nvPr>
        </p:nvSpPr>
        <p:spPr>
          <a:xfrm>
            <a:off x="343291" y="681005"/>
            <a:ext cx="79644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258200" y="940225"/>
            <a:ext cx="8615100" cy="3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latin typeface="Noto Sans Symbols"/>
                <a:ea typeface="Noto Sans Symbols"/>
                <a:cs typeface="Noto Sans Symbols"/>
                <a:sym typeface="Noto Sans Symbols"/>
              </a:rPr>
              <a:t>                                                                            </a:t>
            </a:r>
            <a:r>
              <a:rPr lang="en-US" b="1" dirty="0">
                <a:latin typeface="Noto Sans Symbols"/>
                <a:ea typeface="Noto Sans Symbols"/>
                <a:cs typeface="Noto Sans Symbols"/>
                <a:sym typeface="Noto Sans Symbols"/>
              </a:rPr>
              <a:t>Tools</a:t>
            </a:r>
            <a:endParaRPr b="1" dirty="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11430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 dirty="0">
                <a:latin typeface="Noto Sans Symbols"/>
                <a:ea typeface="Noto Sans Symbols"/>
                <a:cs typeface="Noto Sans Symbols"/>
                <a:sym typeface="Noto Sans Symbols"/>
              </a:rPr>
              <a:t>                                                 </a:t>
            </a:r>
            <a:r>
              <a:rPr lang="en-US" sz="1500" dirty="0" smtClean="0">
                <a:latin typeface="Noto Sans Symbols"/>
                <a:ea typeface="Noto Sans Symbols"/>
                <a:cs typeface="Noto Sans Symbols"/>
                <a:sym typeface="Noto Sans Symbols"/>
              </a:rPr>
              <a:t>  </a:t>
            </a:r>
            <a:r>
              <a:rPr lang="en-US" sz="1400" dirty="0" smtClean="0">
                <a:latin typeface="Noto Sans Symbols"/>
                <a:ea typeface="Noto Sans Symbols"/>
                <a:cs typeface="Noto Sans Symbols"/>
                <a:sym typeface="Noto Sans Symbols"/>
              </a:rPr>
              <a:t>●</a:t>
            </a:r>
            <a:r>
              <a:rPr lang="en-US" sz="15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Eclipse </a:t>
            </a:r>
            <a:r>
              <a:rPr lang="en-US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2020-03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latin typeface="Noto Sans Symbols"/>
                <a:ea typeface="Noto Sans Symbols"/>
                <a:cs typeface="Noto Sans Symbols"/>
                <a:sym typeface="Noto Sans Symbols"/>
              </a:rPr>
              <a:t>                                                     </a:t>
            </a:r>
            <a:r>
              <a:rPr lang="en-US" sz="1400" dirty="0" smtClean="0">
                <a:latin typeface="Noto Sans Symbols"/>
                <a:ea typeface="Noto Sans Symbols"/>
                <a:cs typeface="Noto Sans Symbols"/>
                <a:sym typeface="Noto Sans Symbols"/>
              </a:rPr>
              <a:t>  ●</a:t>
            </a:r>
            <a:r>
              <a:rPr lang="en-US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JDK 1.8</a:t>
            </a:r>
            <a:endParaRPr sz="1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 smtClean="0">
                <a:latin typeface="Noto Sans Symbols"/>
                <a:ea typeface="Noto Sans Symbols"/>
                <a:cs typeface="Noto Sans Symbols"/>
                <a:sym typeface="Noto Sans Symbols"/>
              </a:rPr>
              <a:t>                                                       ●</a:t>
            </a:r>
            <a:r>
              <a:rPr lang="en-US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Selenium Java 3.1.141.59</a:t>
            </a:r>
            <a:endParaRPr sz="1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 smtClean="0">
                <a:latin typeface="Noto Sans Symbols"/>
                <a:ea typeface="Noto Sans Symbols"/>
                <a:cs typeface="Noto Sans Symbols"/>
                <a:sym typeface="Noto Sans Symbols"/>
              </a:rPr>
              <a:t>                                                       ●</a:t>
            </a:r>
            <a:r>
              <a:rPr lang="en-US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Microsoft Excel</a:t>
            </a: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Hardware configuration</a:t>
            </a:r>
            <a:r>
              <a:rPr lang="en-US" sz="1300" dirty="0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</a:t>
            </a:r>
            <a:r>
              <a:rPr lang="en-US" sz="15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Software   </a:t>
            </a:r>
            <a:r>
              <a:rPr lang="en-US" sz="1500" b="1" dirty="0">
                <a:latin typeface="Times New Roman"/>
                <a:ea typeface="Times New Roman"/>
                <a:cs typeface="Times New Roman"/>
                <a:sym typeface="Times New Roman"/>
              </a:rPr>
              <a:t>configuration   </a:t>
            </a:r>
            <a:endParaRPr sz="19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latin typeface="Noto Sans Symbols"/>
                <a:ea typeface="Noto Sans Symbols"/>
                <a:cs typeface="Noto Sans Symbols"/>
                <a:sym typeface="Noto Sans Symbols"/>
              </a:rPr>
              <a:t>  </a:t>
            </a:r>
            <a:r>
              <a:rPr lang="en-US" sz="1400" dirty="0">
                <a:latin typeface="Noto Sans Symbols"/>
                <a:ea typeface="Noto Sans Symbols"/>
                <a:cs typeface="Noto Sans Symbols"/>
                <a:sym typeface="Noto Sans Symbols"/>
              </a:rPr>
              <a:t> ●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 Minimum Pentium 4 machine and maximum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iCore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32/64                         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          bits is recommended                                                                               </a:t>
            </a:r>
            <a:r>
              <a:rPr lang="en-US" sz="1200" dirty="0">
                <a:latin typeface="Noto Sans Symbols"/>
                <a:ea typeface="Noto Sans Symbols"/>
                <a:cs typeface="Noto Sans Symbols"/>
                <a:sym typeface="Noto Sans Symbols"/>
              </a:rPr>
              <a:t>●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  OS  : Minimum Windows XP with Service Pack 2 (32bits)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200" dirty="0">
                <a:latin typeface="Noto Sans Symbols"/>
                <a:ea typeface="Noto Sans Symbols"/>
                <a:cs typeface="Noto Sans Symbols"/>
                <a:sym typeface="Noto Sans Symbols"/>
              </a:rPr>
              <a:t>●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     1GB Memory                                                                                                Maximum- Windows 10(64 bits)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200" dirty="0">
                <a:latin typeface="Noto Sans Symbols"/>
                <a:ea typeface="Noto Sans Symbols"/>
                <a:cs typeface="Noto Sans Symbols"/>
                <a:sym typeface="Noto Sans Symbols"/>
              </a:rPr>
              <a:t>●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      Protocol – 802.111                                                                                 </a:t>
            </a:r>
            <a:r>
              <a:rPr lang="en-US" sz="1200" dirty="0">
                <a:latin typeface="Noto Sans Symbols"/>
                <a:ea typeface="Noto Sans Symbols"/>
                <a:cs typeface="Noto Sans Symbols"/>
                <a:sym typeface="Noto Sans Symbols"/>
              </a:rPr>
              <a:t>●   Browser (Chrome and Firefox)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latin typeface="Noto Sans Symbols"/>
                <a:ea typeface="Noto Sans Symbols"/>
                <a:cs typeface="Noto Sans Symbols"/>
                <a:sym typeface="Noto Sans Symbols"/>
              </a:rPr>
              <a:t>   ●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     Firewall – Port enabled – 1433 (TCP/IP)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 dirty="0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3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</a:t>
            </a:r>
            <a:endParaRPr sz="1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   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400" dirty="0">
                <a:latin typeface="Noto Sans Symbols"/>
                <a:ea typeface="Noto Sans Symbols"/>
                <a:cs typeface="Noto Sans Symbols"/>
                <a:sym typeface="Noto Sans Symbols"/>
              </a:rPr>
              <a:t>●</a:t>
            </a: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Protocol – 802.111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400" dirty="0">
                <a:latin typeface="Noto Sans Symbols"/>
                <a:ea typeface="Noto Sans Symbols"/>
                <a:cs typeface="Noto Sans Symbols"/>
                <a:sym typeface="Noto Sans Symbols"/>
              </a:rPr>
              <a:t>●</a:t>
            </a: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Firewall – Port enabled – 1433 (TCP/IP)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269878" y="240427"/>
            <a:ext cx="8024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2C2D8B"/>
                </a:solidFill>
                <a:latin typeface="Arial"/>
                <a:ea typeface="Arial"/>
                <a:cs typeface="Arial"/>
                <a:sym typeface="Arial"/>
              </a:rPr>
              <a:t>Technical Specifications     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2"/>
          </p:nvPr>
        </p:nvSpPr>
        <p:spPr>
          <a:xfrm>
            <a:off x="343291" y="681005"/>
            <a:ext cx="79644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343291" y="925385"/>
            <a:ext cx="8615227" cy="3725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44296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solidFill>
                  <a:srgbClr val="2C2D8B"/>
                </a:solidFill>
              </a:rPr>
              <a:t>                    </a:t>
            </a:r>
            <a:r>
              <a:rPr lang="en-US" sz="2400">
                <a:solidFill>
                  <a:srgbClr val="2C2D8B"/>
                </a:solidFill>
              </a:rPr>
              <a:t>EaseMyTrip</a:t>
            </a:r>
            <a:endParaRPr sz="2400">
              <a:solidFill>
                <a:srgbClr val="2C2D8B"/>
              </a:solidFill>
            </a:endParaRPr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343291" y="3077835"/>
            <a:ext cx="80242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      Login                          Registration                          Flight booking              Hotel</a:t>
            </a:r>
            <a:r>
              <a:rPr lang="en-US" sz="1800"/>
              <a:t> </a:t>
            </a:r>
            <a:r>
              <a:rPr lang="en-US" sz="1800" b="1"/>
              <a:t>booking</a:t>
            </a:r>
            <a:endParaRPr sz="1800" b="1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2"/>
          </p:nvPr>
        </p:nvSpPr>
        <p:spPr>
          <a:xfrm>
            <a:off x="4255690" y="3969503"/>
            <a:ext cx="7964402" cy="188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2D8B"/>
              </a:buClr>
              <a:buSzPts val="1600"/>
              <a:buNone/>
            </a:pPr>
            <a:r>
              <a:rPr lang="en-US" sz="1600" b="1">
                <a:solidFill>
                  <a:srgbClr val="2C2D8B"/>
                </a:solidFill>
              </a:rPr>
              <a:t>One-Way Trip               Round-Trip</a:t>
            </a:r>
            <a:endParaRPr sz="1600" b="1">
              <a:solidFill>
                <a:srgbClr val="2C2D8B"/>
              </a:solidFill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3978440" y="1275437"/>
            <a:ext cx="303579" cy="6491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-978741" y="1798651"/>
            <a:ext cx="10468861" cy="475992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C7C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7343121" y="2121967"/>
            <a:ext cx="355987" cy="9078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C7C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627049" y="2121965"/>
            <a:ext cx="355987" cy="9078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C7C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2817655" y="2121965"/>
            <a:ext cx="355987" cy="9078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C7C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5364248" y="2121966"/>
            <a:ext cx="355987" cy="9078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C7C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5490675" y="3324470"/>
            <a:ext cx="146146" cy="27030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C7C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4393813" y="3526378"/>
            <a:ext cx="2339870" cy="248516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C7C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4650904" y="3682845"/>
            <a:ext cx="146146" cy="27030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C7C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6354764" y="3676129"/>
            <a:ext cx="146146" cy="27030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C7C7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>
            <a:off x="219514" y="1242597"/>
            <a:ext cx="8615100" cy="3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Registration /Sign up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- To verify if a user is able to sign up successfully 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Login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 - To verify if a user is able to login without any problems.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Flight Booking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- To test whether a user is able to book different types of flights including one way trip, round-trip and multi city trip with different credentials 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Hotel Booking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– To verify if a user is able to book hotels at different locations based on various scenarios like hotel ratings, trip advisor ratings.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269878" y="240427"/>
            <a:ext cx="8024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2C2D8B"/>
                </a:solidFill>
                <a:latin typeface="Arial"/>
                <a:ea typeface="Arial"/>
                <a:cs typeface="Arial"/>
                <a:sym typeface="Arial"/>
              </a:rPr>
              <a:t>In Scope 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2"/>
          </p:nvPr>
        </p:nvSpPr>
        <p:spPr>
          <a:xfrm>
            <a:off x="343291" y="681005"/>
            <a:ext cx="79644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</a:pPr>
            <a:r>
              <a:rPr lang="en-US">
                <a:solidFill>
                  <a:srgbClr val="ED8B00"/>
                </a:solidFill>
                <a:latin typeface="Arial"/>
                <a:ea typeface="Arial"/>
                <a:cs typeface="Arial"/>
                <a:sym typeface="Arial"/>
              </a:rPr>
              <a:t>In Scope refers to the features that fall within the boundary of the scope statement. The Following is the in scope of our project</a:t>
            </a:r>
            <a:endParaRPr>
              <a:solidFill>
                <a:srgbClr val="ED8B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258189" y="940222"/>
            <a:ext cx="8615227" cy="3725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1.Payment Process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User Interfaces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Security and Performance Testing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4.Regression Testing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2"/>
          </p:nvPr>
        </p:nvSpPr>
        <p:spPr>
          <a:xfrm>
            <a:off x="343291" y="681005"/>
            <a:ext cx="7964402" cy="188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</a:pPr>
            <a:r>
              <a:rPr lang="en-US">
                <a:solidFill>
                  <a:srgbClr val="ED8B00"/>
                </a:solidFill>
                <a:latin typeface="Arial"/>
                <a:ea typeface="Arial"/>
                <a:cs typeface="Arial"/>
                <a:sym typeface="Arial"/>
              </a:rPr>
              <a:t>It refers to the features that do not contribute to the project or fall out of the boundary </a:t>
            </a:r>
            <a:endParaRPr>
              <a:solidFill>
                <a:srgbClr val="ED8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8B00"/>
              </a:buClr>
              <a:buSzPts val="1200"/>
              <a:buNone/>
            </a:pP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269878" y="240427"/>
            <a:ext cx="8024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2C2D8B"/>
                </a:solidFill>
                <a:latin typeface="Arial"/>
                <a:ea typeface="Arial"/>
                <a:cs typeface="Arial"/>
                <a:sym typeface="Arial"/>
              </a:rPr>
              <a:t>Out of Scope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672</Words>
  <Application>Microsoft Office PowerPoint</Application>
  <PresentationFormat>On-screen Show (16:9)</PresentationFormat>
  <Paragraphs>171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Noto Sans Symbols</vt:lpstr>
      <vt:lpstr>Times New Roman</vt:lpstr>
      <vt:lpstr>L&amp;T Infotech</vt:lpstr>
      <vt:lpstr>1_L&amp;T Infotech</vt:lpstr>
      <vt:lpstr>Custom Design</vt:lpstr>
      <vt:lpstr>PROJECT GLADIATOR</vt:lpstr>
      <vt:lpstr>Team Details</vt:lpstr>
      <vt:lpstr>  Contents </vt:lpstr>
      <vt:lpstr>OBJECTIVE</vt:lpstr>
      <vt:lpstr>Test Activities</vt:lpstr>
      <vt:lpstr>Technical Specifications     </vt:lpstr>
      <vt:lpstr>      Login                          Registration                          Flight booking              Hotel booking</vt:lpstr>
      <vt:lpstr>In Scope </vt:lpstr>
      <vt:lpstr>Out of Scope </vt:lpstr>
      <vt:lpstr>                                           Results </vt:lpstr>
      <vt:lpstr>Reports </vt:lpstr>
      <vt:lpstr>Reports </vt:lpstr>
      <vt:lpstr>Reports</vt:lpstr>
      <vt:lpstr>Challenges</vt:lpstr>
      <vt:lpstr>                                          Conclusion</vt:lpstr>
      <vt:lpstr>                                       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GLADIATOR</dc:title>
  <cp:lastModifiedBy>Hp</cp:lastModifiedBy>
  <cp:revision>5</cp:revision>
  <dcterms:modified xsi:type="dcterms:W3CDTF">2021-10-06T06:51:49Z</dcterms:modified>
</cp:coreProperties>
</file>