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256" r:id="rId2"/>
    <p:sldId id="257" r:id="rId3"/>
    <p:sldId id="369" r:id="rId4"/>
    <p:sldId id="370" r:id="rId5"/>
    <p:sldId id="372" r:id="rId6"/>
    <p:sldId id="388" r:id="rId7"/>
    <p:sldId id="392" r:id="rId8"/>
    <p:sldId id="368" r:id="rId9"/>
    <p:sldId id="373" r:id="rId10"/>
    <p:sldId id="389" r:id="rId11"/>
    <p:sldId id="390" r:id="rId12"/>
    <p:sldId id="391" r:id="rId13"/>
    <p:sldId id="394" r:id="rId14"/>
    <p:sldId id="395" r:id="rId15"/>
    <p:sldId id="396" r:id="rId16"/>
    <p:sldId id="397" r:id="rId17"/>
    <p:sldId id="398" r:id="rId18"/>
    <p:sldId id="399" r:id="rId19"/>
    <p:sldId id="404" r:id="rId20"/>
    <p:sldId id="401" r:id="rId21"/>
    <p:sldId id="400" r:id="rId22"/>
    <p:sldId id="405" r:id="rId23"/>
    <p:sldId id="406" r:id="rId24"/>
    <p:sldId id="407" r:id="rId25"/>
    <p:sldId id="393" r:id="rId26"/>
    <p:sldId id="377"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B02D55-2ABF-459F-98B0-814E2401712E}" v="1" dt="2024-10-05T05:01:03.06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04" autoAdjust="0"/>
  </p:normalViewPr>
  <p:slideViewPr>
    <p:cSldViewPr snapToGrid="0" showGuides="1">
      <p:cViewPr varScale="1">
        <p:scale>
          <a:sx n="74" d="100"/>
          <a:sy n="74" d="100"/>
        </p:scale>
        <p:origin x="37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b="1" dirty="0">
              <a:solidFill>
                <a:srgbClr val="7030A0"/>
              </a:solidFill>
              <a:latin typeface="Times New Roman" panose="02020603050405020304" pitchFamily="18" charset="0"/>
              <a:ea typeface="+mn-ea"/>
              <a:cs typeface="Times New Roman" panose="02020603050405020304" pitchFamily="18" charset="0"/>
            </a:endParaRPr>
          </a:p>
          <a:p>
            <a:pPr>
              <a:lnSpc>
                <a:spcPct val="120000"/>
              </a:lnSpc>
            </a:pPr>
            <a:r>
              <a:rPr lang="en-US" sz="4900" b="1" dirty="0">
                <a:solidFill>
                  <a:srgbClr val="7030A0"/>
                </a:solidFill>
                <a:latin typeface="Times New Roman" panose="02020603050405020304" pitchFamily="18" charset="0"/>
                <a:ea typeface="+mn-ea"/>
                <a:cs typeface="Times New Roman" panose="02020603050405020304" pitchFamily="18" charset="0"/>
              </a:rPr>
              <a:t>Analyzing Social Media content to Identify Factors Driving Viral Video Propagation</a:t>
            </a:r>
            <a:endParaRPr lang="en-IN" sz="4900" b="1" dirty="0">
              <a:solidFill>
                <a:srgbClr val="7030A0"/>
              </a:solidFill>
              <a:latin typeface="Times New Roman" panose="02020603050405020304" pitchFamily="18" charset="0"/>
              <a:ea typeface="+mn-ea"/>
              <a:cs typeface="Times New Roman" panose="02020603050405020304" pitchFamily="18" charset="0"/>
            </a:endParaRPr>
          </a:p>
          <a:p>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889" y="5183902"/>
            <a:ext cx="43743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400" b="1" dirty="0">
                <a:solidFill>
                  <a:srgbClr val="FF0000"/>
                </a:solidFill>
              </a:rPr>
              <a:t>Under the guidance of</a:t>
            </a:r>
            <a:br>
              <a:rPr lang="en-US" altLang="en-US" sz="2400" b="1" dirty="0">
                <a:solidFill>
                  <a:srgbClr val="FF0000"/>
                </a:solidFill>
              </a:rPr>
            </a:br>
            <a:r>
              <a:rPr lang="en-US" altLang="en-US" sz="2400" b="1" dirty="0" err="1">
                <a:solidFill>
                  <a:srgbClr val="FF0000"/>
                </a:solidFill>
              </a:rPr>
              <a:t>Y.Nirmala</a:t>
            </a:r>
            <a:r>
              <a:rPr lang="en-US" altLang="en-US" sz="2400" b="1" dirty="0">
                <a:solidFill>
                  <a:srgbClr val="FF0000"/>
                </a:solidFill>
              </a:rPr>
              <a:t> </a:t>
            </a:r>
            <a:r>
              <a:rPr lang="en-US" altLang="en-US" sz="2400" b="1" dirty="0" err="1">
                <a:solidFill>
                  <a:srgbClr val="FF0000"/>
                </a:solidFill>
              </a:rPr>
              <a:t>Anandhi</a:t>
            </a:r>
            <a:r>
              <a:rPr lang="en-US" altLang="en-US" sz="2400" b="1" dirty="0">
                <a:solidFill>
                  <a:srgbClr val="FF0000"/>
                </a:solidFill>
              </a:rPr>
              <a:t> (AP) </a:t>
            </a:r>
            <a:endParaRPr lang="en-IN" altLang="en-US" sz="2400" b="1" dirty="0">
              <a:solidFill>
                <a:srgbClr val="FF0000"/>
              </a:solidFill>
            </a:endParaRPr>
          </a:p>
          <a:p>
            <a:pPr>
              <a:spcBef>
                <a:spcPct val="0"/>
              </a:spcBef>
              <a:buClrTx/>
              <a:buFontTx/>
              <a:buNone/>
            </a:pPr>
            <a:r>
              <a:rPr lang="en-IN" altLang="en-US" sz="2400" b="1" dirty="0">
                <a:solidFill>
                  <a:srgbClr val="FF0000"/>
                </a:solidFill>
              </a:rPr>
              <a:t>Dept of AI&amp;DS</a:t>
            </a:r>
          </a:p>
        </p:txBody>
      </p:sp>
      <p:sp>
        <p:nvSpPr>
          <p:cNvPr id="11" name="TextBox 1"/>
          <p:cNvSpPr txBox="1">
            <a:spLocks noChangeArrowheads="1"/>
          </p:cNvSpPr>
          <p:nvPr/>
        </p:nvSpPr>
        <p:spPr bwMode="auto">
          <a:xfrm>
            <a:off x="7884418" y="4629904"/>
            <a:ext cx="3505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By-</a:t>
            </a:r>
            <a:br>
              <a:rPr lang="en-IN" altLang="en-US" sz="2400" b="1" dirty="0">
                <a:solidFill>
                  <a:srgbClr val="FF0000"/>
                </a:solidFill>
              </a:rPr>
            </a:br>
            <a:r>
              <a:rPr lang="en-IN" altLang="en-US" sz="2400" b="1" dirty="0">
                <a:solidFill>
                  <a:srgbClr val="FF0000"/>
                </a:solidFill>
              </a:rPr>
              <a:t>Venkata </a:t>
            </a:r>
            <a:r>
              <a:rPr lang="en-IN" altLang="en-US" sz="2400" b="1" dirty="0" err="1">
                <a:solidFill>
                  <a:srgbClr val="FF0000"/>
                </a:solidFill>
              </a:rPr>
              <a:t>Sai.V</a:t>
            </a:r>
            <a:endParaRPr lang="en-IN" altLang="en-US" sz="2400" b="1" dirty="0">
              <a:solidFill>
                <a:srgbClr val="FF0000"/>
              </a:solidFill>
            </a:endParaRPr>
          </a:p>
          <a:p>
            <a:pPr>
              <a:spcBef>
                <a:spcPct val="0"/>
              </a:spcBef>
              <a:buClrTx/>
              <a:buFontTx/>
              <a:buNone/>
            </a:pPr>
            <a:r>
              <a:rPr lang="en-IN" altLang="en-US" sz="2400" b="1" dirty="0">
                <a:solidFill>
                  <a:srgbClr val="FF0000"/>
                </a:solidFill>
              </a:rPr>
              <a:t>221801060</a:t>
            </a:r>
          </a:p>
          <a:p>
            <a:pPr>
              <a:spcBef>
                <a:spcPct val="0"/>
              </a:spcBef>
              <a:buClrTx/>
              <a:buFontTx/>
              <a:buNone/>
            </a:pPr>
            <a:r>
              <a:rPr lang="en-IN" altLang="en-US" sz="2400" b="1" dirty="0" err="1">
                <a:solidFill>
                  <a:srgbClr val="FF0000"/>
                </a:solidFill>
              </a:rPr>
              <a:t>Praveen.B</a:t>
            </a:r>
            <a:endParaRPr lang="en-IN" altLang="en-US" sz="2400" b="1" dirty="0">
              <a:solidFill>
                <a:srgbClr val="FF0000"/>
              </a:solidFill>
            </a:endParaRPr>
          </a:p>
          <a:p>
            <a:pPr>
              <a:spcBef>
                <a:spcPct val="0"/>
              </a:spcBef>
              <a:buClrTx/>
              <a:buFontTx/>
              <a:buNone/>
            </a:pPr>
            <a:r>
              <a:rPr lang="en-IN" altLang="en-US" sz="2400" b="1" dirty="0">
                <a:solidFill>
                  <a:srgbClr val="FF0000"/>
                </a:solidFill>
              </a:rPr>
              <a:t>221801503</a:t>
            </a: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Proposed System</a:t>
            </a:r>
          </a:p>
        </p:txBody>
      </p:sp>
      <p:sp>
        <p:nvSpPr>
          <p:cNvPr id="3" name="Content Placeholder 2"/>
          <p:cNvSpPr>
            <a:spLocks noGrp="1"/>
          </p:cNvSpPr>
          <p:nvPr>
            <p:ph idx="1"/>
          </p:nvPr>
        </p:nvSpPr>
        <p:spPr>
          <a:xfrm>
            <a:off x="876421" y="1769853"/>
            <a:ext cx="10668000" cy="4267200"/>
          </a:xfrm>
        </p:spPr>
        <p:txBody>
          <a:bodyPr/>
          <a:lstStyle/>
          <a:p>
            <a:pPr algn="just"/>
            <a:r>
              <a:rPr lang="en-US" altLang="en-US" sz="2400" b="1" dirty="0">
                <a:latin typeface="Times New Roman" panose="02020603050405020304" pitchFamily="18" charset="0"/>
                <a:cs typeface="Times New Roman" panose="02020603050405020304" pitchFamily="18" charset="0"/>
              </a:rPr>
              <a:t>Semantic analysis: </a:t>
            </a:r>
            <a:r>
              <a:rPr lang="en-US" altLang="en-US" sz="2400" dirty="0">
                <a:latin typeface="Times New Roman" panose="02020603050405020304" pitchFamily="18" charset="0"/>
                <a:cs typeface="Times New Roman" panose="02020603050405020304" pitchFamily="18" charset="0"/>
              </a:rPr>
              <a:t>Use natural language processing techniques to analyze the content of videos, including topics, sentiment, and emotional triggers.</a:t>
            </a:r>
          </a:p>
          <a:p>
            <a:pPr algn="just"/>
            <a:r>
              <a:rPr lang="en-US" altLang="en-US" sz="2400" b="1" dirty="0">
                <a:latin typeface="Times New Roman" panose="02020603050405020304" pitchFamily="18" charset="0"/>
                <a:cs typeface="Times New Roman" panose="02020603050405020304" pitchFamily="18" charset="0"/>
              </a:rPr>
              <a:t>Visual analysis: </a:t>
            </a:r>
            <a:r>
              <a:rPr lang="en-US" altLang="en-US" sz="2400" dirty="0">
                <a:latin typeface="Times New Roman" panose="02020603050405020304" pitchFamily="18" charset="0"/>
                <a:cs typeface="Times New Roman" panose="02020603050405020304" pitchFamily="18" charset="0"/>
              </a:rPr>
              <a:t>Employ computer vision algorithms to analyze visual elements of videos, such as color, composition, and object recognition.</a:t>
            </a:r>
          </a:p>
          <a:p>
            <a:pPr algn="just"/>
            <a:r>
              <a:rPr lang="en-US" altLang="en-US" sz="2400" b="1" dirty="0">
                <a:latin typeface="Times New Roman" panose="02020603050405020304" pitchFamily="18" charset="0"/>
                <a:cs typeface="Times New Roman" panose="02020603050405020304" pitchFamily="18" charset="0"/>
              </a:rPr>
              <a:t>Community detection: </a:t>
            </a:r>
            <a:r>
              <a:rPr lang="en-US" altLang="en-US" sz="2400" dirty="0">
                <a:latin typeface="Times New Roman" panose="02020603050405020304" pitchFamily="18" charset="0"/>
                <a:cs typeface="Times New Roman" panose="02020603050405020304" pitchFamily="18" charset="0"/>
              </a:rPr>
              <a:t>Identify communities within social networks to understand how different groups contribute to virality.</a:t>
            </a:r>
          </a:p>
          <a:p>
            <a:pPr algn="just"/>
            <a:r>
              <a:rPr lang="en-US" altLang="en-US" sz="2400" b="1" dirty="0">
                <a:latin typeface="Times New Roman" panose="02020603050405020304" pitchFamily="18" charset="0"/>
                <a:cs typeface="Times New Roman" panose="02020603050405020304" pitchFamily="18" charset="0"/>
              </a:rPr>
              <a:t>Engagement metrics: </a:t>
            </a:r>
            <a:r>
              <a:rPr lang="en-US" altLang="en-US" sz="2400" dirty="0">
                <a:latin typeface="Times New Roman" panose="02020603050405020304" pitchFamily="18" charset="0"/>
                <a:cs typeface="Times New Roman" panose="02020603050405020304" pitchFamily="18" charset="0"/>
              </a:rPr>
              <a:t>Track a wider range of engagement metrics beyond likes and shares, such as comments, watch time, and shares on other platforms.</a:t>
            </a:r>
          </a:p>
          <a:p>
            <a:pPr algn="just"/>
            <a:r>
              <a:rPr lang="en-US" altLang="en-US" sz="2400" b="1" dirty="0">
                <a:latin typeface="Times New Roman" panose="02020603050405020304" pitchFamily="18" charset="0"/>
                <a:cs typeface="Times New Roman" panose="02020603050405020304" pitchFamily="18" charset="0"/>
              </a:rPr>
              <a:t>Machine learning: </a:t>
            </a:r>
            <a:r>
              <a:rPr lang="en-US" altLang="en-US" sz="2400" dirty="0">
                <a:latin typeface="Times New Roman" panose="02020603050405020304" pitchFamily="18" charset="0"/>
                <a:cs typeface="Times New Roman" panose="02020603050405020304" pitchFamily="18" charset="0"/>
              </a:rPr>
              <a:t>Develop machine learning models to predict the potential virality of videos based on various factors, including content features, user demographics, and network characteristics.</a:t>
            </a:r>
            <a:endParaRPr lang="en-IN"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Third Review</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11</a:t>
            </a:fld>
            <a:endParaRPr lang="en-US" altLang="en-US"/>
          </a:p>
        </p:txBody>
      </p:sp>
      <p:pic>
        <p:nvPicPr>
          <p:cNvPr id="9" name="Content Placeholder 8">
            <a:extLst>
              <a:ext uri="{FF2B5EF4-FFF2-40B4-BE49-F238E27FC236}">
                <a16:creationId xmlns:a16="http://schemas.microsoft.com/office/drawing/2014/main" id="{601EFB87-16C5-6359-4E0A-5C67F6DDC45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15184" y="1901555"/>
            <a:ext cx="7458184" cy="396294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List of modules</a:t>
            </a:r>
          </a:p>
        </p:txBody>
      </p:sp>
      <p:sp>
        <p:nvSpPr>
          <p:cNvPr id="3" name="Content Placeholder 2"/>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Video Data Extraction and Preprocessing Module : </a:t>
            </a:r>
            <a:r>
              <a:rPr lang="en-US" sz="2400" dirty="0">
                <a:latin typeface="Times New Roman" panose="02020603050405020304" pitchFamily="18" charset="0"/>
                <a:cs typeface="Times New Roman" panose="02020603050405020304" pitchFamily="18" charset="0"/>
              </a:rPr>
              <a:t>This module extracts video metrics from the </a:t>
            </a:r>
            <a:r>
              <a:rPr lang="en-US" sz="2400" dirty="0" err="1">
                <a:latin typeface="Times New Roman" panose="02020603050405020304" pitchFamily="18" charset="0"/>
                <a:cs typeface="Times New Roman" panose="02020603050405020304" pitchFamily="18" charset="0"/>
              </a:rPr>
              <a:t>pytube</a:t>
            </a:r>
            <a:r>
              <a:rPr lang="en-US" sz="2400" dirty="0">
                <a:latin typeface="Times New Roman" panose="02020603050405020304" pitchFamily="18" charset="0"/>
                <a:cs typeface="Times New Roman" panose="02020603050405020304" pitchFamily="18" charset="0"/>
              </a:rPr>
              <a:t> and prepares the data by performing feature engineering and scaling.</a:t>
            </a:r>
          </a:p>
          <a:p>
            <a:pPr algn="just"/>
            <a:r>
              <a:rPr lang="en-US" sz="2400" b="1" dirty="0">
                <a:latin typeface="Times New Roman" panose="02020603050405020304" pitchFamily="18" charset="0"/>
                <a:cs typeface="Times New Roman" panose="02020603050405020304" pitchFamily="18" charset="0"/>
              </a:rPr>
              <a:t>Virality Prediction and Model Evaluation Module: </a:t>
            </a:r>
            <a:r>
              <a:rPr lang="en-US" sz="2400" dirty="0">
                <a:latin typeface="Times New Roman" panose="02020603050405020304" pitchFamily="18" charset="0"/>
                <a:cs typeface="Times New Roman" panose="02020603050405020304" pitchFamily="18" charset="0"/>
              </a:rPr>
              <a:t>This module applies logistic regression and neural networks to predict video virality and evaluates model performance using key metrics.</a:t>
            </a:r>
          </a:p>
          <a:p>
            <a:pPr algn="just"/>
            <a:r>
              <a:rPr lang="en-US" sz="2400" b="1" dirty="0">
                <a:latin typeface="Times New Roman" panose="02020603050405020304" pitchFamily="18" charset="0"/>
                <a:cs typeface="Times New Roman" panose="02020603050405020304" pitchFamily="18" charset="0"/>
              </a:rPr>
              <a:t>User Video Upload Module: </a:t>
            </a:r>
            <a:r>
              <a:rPr lang="en-US" sz="2400" dirty="0">
                <a:latin typeface="Times New Roman" panose="02020603050405020304" pitchFamily="18" charset="0"/>
                <a:cs typeface="Times New Roman" panose="02020603050405020304" pitchFamily="18" charset="0"/>
              </a:rPr>
              <a:t>This module allows users to input a YouTube video link, validating it and fetching essential metrics from the </a:t>
            </a:r>
            <a:r>
              <a:rPr lang="en-US" sz="2400" dirty="0" err="1">
                <a:latin typeface="Times New Roman" panose="02020603050405020304" pitchFamily="18" charset="0"/>
                <a:cs typeface="Times New Roman" panose="02020603050405020304" pitchFamily="18" charset="0"/>
              </a:rPr>
              <a:t>pytube</a:t>
            </a:r>
            <a:r>
              <a:rPr lang="en-US" sz="2400" dirty="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Insights Generation and Recommendations Module : </a:t>
            </a:r>
            <a:r>
              <a:rPr lang="en-US" sz="2400" dirty="0">
                <a:latin typeface="Times New Roman" panose="02020603050405020304" pitchFamily="18" charset="0"/>
                <a:cs typeface="Times New Roman" panose="02020603050405020304" pitchFamily="18" charset="0"/>
              </a:rPr>
              <a:t>This module analyzes the video data to provide insights and actionable recommendations based on predictive analysis of virality factors.</a:t>
            </a:r>
          </a:p>
          <a:p>
            <a:endParaRPr lang="en-US" alt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8380-3793-9DBE-D898-7A1F7DBE8674}"/>
              </a:ext>
            </a:extLst>
          </p:cNvPr>
          <p:cNvSpPr>
            <a:spLocks noGrp="1"/>
          </p:cNvSpPr>
          <p:nvPr>
            <p:ph type="title"/>
          </p:nvPr>
        </p:nvSpPr>
        <p:spPr/>
        <p:txBody>
          <a:bodyPr/>
          <a:lstStyle/>
          <a:p>
            <a:r>
              <a:rPr lang="en-US" dirty="0"/>
              <a:t>Video Data Extraction and Preprocessing Module DFD</a:t>
            </a:r>
            <a:endParaRPr lang="en-IN" dirty="0"/>
          </a:p>
        </p:txBody>
      </p:sp>
      <p:sp>
        <p:nvSpPr>
          <p:cNvPr id="4" name="Date Placeholder 3">
            <a:extLst>
              <a:ext uri="{FF2B5EF4-FFF2-40B4-BE49-F238E27FC236}">
                <a16:creationId xmlns:a16="http://schemas.microsoft.com/office/drawing/2014/main" id="{BD5B12FD-5982-B562-F7E3-E6B4EAAB9577}"/>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6CB8555F-4FDE-FCB9-A2DA-C41721C4589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8D70729-AF54-FC05-A9D0-C445AECCA0DC}"/>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pic>
        <p:nvPicPr>
          <p:cNvPr id="9" name="Content Placeholder 8">
            <a:extLst>
              <a:ext uri="{FF2B5EF4-FFF2-40B4-BE49-F238E27FC236}">
                <a16:creationId xmlns:a16="http://schemas.microsoft.com/office/drawing/2014/main" id="{2EF1360F-6400-58DF-7369-E19C5294DCA5}"/>
              </a:ext>
            </a:extLst>
          </p:cNvPr>
          <p:cNvPicPr>
            <a:picLocks noGrp="1" noChangeAspect="1"/>
          </p:cNvPicPr>
          <p:nvPr>
            <p:ph idx="1"/>
          </p:nvPr>
        </p:nvPicPr>
        <p:blipFill>
          <a:blip r:embed="rId2"/>
          <a:stretch>
            <a:fillRect/>
          </a:stretch>
        </p:blipFill>
        <p:spPr>
          <a:xfrm>
            <a:off x="4989043" y="1778478"/>
            <a:ext cx="2080449" cy="4267200"/>
          </a:xfrm>
        </p:spPr>
      </p:pic>
    </p:spTree>
    <p:extLst>
      <p:ext uri="{BB962C8B-B14F-4D97-AF65-F5344CB8AC3E}">
        <p14:creationId xmlns:p14="http://schemas.microsoft.com/office/powerpoint/2010/main" val="132729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0577-6BD0-A52E-38A9-C98E67789EDC}"/>
              </a:ext>
            </a:extLst>
          </p:cNvPr>
          <p:cNvSpPr>
            <a:spLocks noGrp="1"/>
          </p:cNvSpPr>
          <p:nvPr>
            <p:ph type="title"/>
          </p:nvPr>
        </p:nvSpPr>
        <p:spPr/>
        <p:txBody>
          <a:bodyPr/>
          <a:lstStyle/>
          <a:p>
            <a:r>
              <a:rPr lang="en-IN" dirty="0"/>
              <a:t>Algorithm </a:t>
            </a:r>
            <a:r>
              <a:rPr lang="en-US" dirty="0"/>
              <a:t>Video Data Extraction and Preprocessing Module:</a:t>
            </a:r>
            <a:endParaRPr lang="en-IN" dirty="0"/>
          </a:p>
        </p:txBody>
      </p:sp>
      <p:sp>
        <p:nvSpPr>
          <p:cNvPr id="3" name="Content Placeholder 2">
            <a:extLst>
              <a:ext uri="{FF2B5EF4-FFF2-40B4-BE49-F238E27FC236}">
                <a16:creationId xmlns:a16="http://schemas.microsoft.com/office/drawing/2014/main" id="{F4A70A90-35FC-4052-5D10-1E2D9C337D20}"/>
              </a:ext>
            </a:extLst>
          </p:cNvPr>
          <p:cNvSpPr>
            <a:spLocks noGrp="1"/>
          </p:cNvSpPr>
          <p:nvPr>
            <p:ph idx="1"/>
          </p:nvPr>
        </p:nvSpPr>
        <p:spPr>
          <a:xfrm>
            <a:off x="703895" y="1752600"/>
            <a:ext cx="10668000" cy="4267200"/>
          </a:xfrm>
        </p:spPr>
        <p:txBody>
          <a:bodyPr/>
          <a:lstStyle/>
          <a:p>
            <a:pPr algn="just"/>
            <a:r>
              <a:rPr lang="en-US" sz="2400" b="1" dirty="0">
                <a:latin typeface="Times New Roman" panose="02020603050405020304" pitchFamily="18" charset="0"/>
                <a:cs typeface="Times New Roman" panose="02020603050405020304" pitchFamily="18" charset="0"/>
              </a:rPr>
              <a:t>Data Extraction: </a:t>
            </a:r>
            <a:r>
              <a:rPr lang="en-US" sz="2400" dirty="0">
                <a:latin typeface="Times New Roman" panose="02020603050405020304" pitchFamily="18" charset="0"/>
                <a:cs typeface="Times New Roman" panose="02020603050405020304" pitchFamily="18" charset="0"/>
              </a:rPr>
              <a:t>Call the YouTube API to retrieve video metrics (e.g., views, likes, dislikes, comments).</a:t>
            </a:r>
          </a:p>
          <a:p>
            <a:r>
              <a:rPr lang="en-US" sz="2400" b="1" dirty="0">
                <a:latin typeface="Times New Roman" panose="02020603050405020304" pitchFamily="18" charset="0"/>
                <a:cs typeface="Times New Roman" panose="02020603050405020304" pitchFamily="18" charset="0"/>
              </a:rPr>
              <a:t>Feature Engineering: </a:t>
            </a:r>
            <a:r>
              <a:rPr lang="en-US" sz="2400" dirty="0">
                <a:latin typeface="Times New Roman" panose="02020603050405020304" pitchFamily="18" charset="0"/>
                <a:cs typeface="Times New Roman" panose="02020603050405020304" pitchFamily="18" charset="0"/>
              </a:rPr>
              <a:t>Create new features to help models learn better.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Likes dislike ratio = likes/dislikes+1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Views-Likes Ratio = views/likes+1</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Handle Missing Data: </a:t>
            </a:r>
            <a:r>
              <a:rPr lang="en-US" sz="2400" dirty="0">
                <a:latin typeface="Times New Roman" panose="02020603050405020304" pitchFamily="18" charset="0"/>
                <a:cs typeface="Times New Roman" panose="02020603050405020304" pitchFamily="18" charset="0"/>
              </a:rPr>
              <a:t>Fill missing values in the </a:t>
            </a:r>
            <a:r>
              <a:rPr lang="en-US" sz="2400" dirty="0" err="1">
                <a:latin typeface="Times New Roman" panose="02020603050405020304" pitchFamily="18" charset="0"/>
                <a:cs typeface="Times New Roman" panose="02020603050405020304" pitchFamily="18" charset="0"/>
              </a:rPr>
              <a:t>comment_count</a:t>
            </a:r>
            <a:r>
              <a:rPr lang="en-US" sz="2400" dirty="0">
                <a:latin typeface="Times New Roman" panose="02020603050405020304" pitchFamily="18" charset="0"/>
                <a:cs typeface="Times New Roman" panose="02020603050405020304" pitchFamily="18" charset="0"/>
              </a:rPr>
              <a:t> column with 0.</a:t>
            </a:r>
          </a:p>
          <a:p>
            <a:pPr algn="just"/>
            <a:r>
              <a:rPr lang="en-US" sz="2400" b="1" dirty="0">
                <a:latin typeface="Times New Roman" panose="02020603050405020304" pitchFamily="18" charset="0"/>
                <a:cs typeface="Times New Roman" panose="02020603050405020304" pitchFamily="18" charset="0"/>
              </a:rPr>
              <a:t>Feature Scaling: </a:t>
            </a:r>
            <a:r>
              <a:rPr lang="en-US" sz="2400" dirty="0">
                <a:latin typeface="Times New Roman" panose="02020603050405020304" pitchFamily="18" charset="0"/>
                <a:cs typeface="Times New Roman" panose="02020603050405020304" pitchFamily="18" charset="0"/>
              </a:rPr>
              <a:t>Scale the features using </a:t>
            </a:r>
            <a:r>
              <a:rPr lang="en-US" sz="2400" dirty="0" err="1">
                <a:latin typeface="Times New Roman" panose="02020603050405020304" pitchFamily="18" charset="0"/>
                <a:cs typeface="Times New Roman" panose="02020603050405020304" pitchFamily="18" charset="0"/>
              </a:rPr>
              <a:t>StandardScaler</a:t>
            </a:r>
            <a:r>
              <a:rPr lang="en-US" sz="2400" dirty="0">
                <a:latin typeface="Times New Roman" panose="02020603050405020304" pitchFamily="18" charset="0"/>
                <a:cs typeface="Times New Roman" panose="02020603050405020304" pitchFamily="18" charset="0"/>
              </a:rPr>
              <a:t> to normalize data for machine learning models: </a:t>
            </a:r>
            <a:r>
              <a:rPr lang="en-US" sz="2400" dirty="0" err="1">
                <a:latin typeface="Times New Roman" panose="02020603050405020304" pitchFamily="18" charset="0"/>
                <a:cs typeface="Times New Roman" panose="02020603050405020304" pitchFamily="18" charset="0"/>
              </a:rPr>
              <a:t>X_scaled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scaler.fit_transform</a:t>
            </a:r>
            <a:r>
              <a:rPr lang="en-US" sz="2400" dirty="0">
                <a:latin typeface="Times New Roman" panose="02020603050405020304" pitchFamily="18" charset="0"/>
                <a:cs typeface="Times New Roman" panose="02020603050405020304" pitchFamily="18" charset="0"/>
              </a:rPr>
              <a:t>(X)</a:t>
            </a:r>
          </a:p>
        </p:txBody>
      </p:sp>
      <p:sp>
        <p:nvSpPr>
          <p:cNvPr id="4" name="Date Placeholder 3">
            <a:extLst>
              <a:ext uri="{FF2B5EF4-FFF2-40B4-BE49-F238E27FC236}">
                <a16:creationId xmlns:a16="http://schemas.microsoft.com/office/drawing/2014/main" id="{D13D76EE-D1BE-DD74-8134-E3EEAF16F71E}"/>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D82AE615-3F11-83D3-091E-4431FFD2AEE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A82CA58-B0E0-E1BF-AA62-1848AC0422DA}"/>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spTree>
    <p:extLst>
      <p:ext uri="{BB962C8B-B14F-4D97-AF65-F5344CB8AC3E}">
        <p14:creationId xmlns:p14="http://schemas.microsoft.com/office/powerpoint/2010/main" val="147380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6012-D0FC-8860-71D7-131688D0681D}"/>
              </a:ext>
            </a:extLst>
          </p:cNvPr>
          <p:cNvSpPr>
            <a:spLocks noGrp="1"/>
          </p:cNvSpPr>
          <p:nvPr>
            <p:ph type="title"/>
          </p:nvPr>
        </p:nvSpPr>
        <p:spPr/>
        <p:txBody>
          <a:bodyPr/>
          <a:lstStyle/>
          <a:p>
            <a:r>
              <a:rPr lang="en-IN" dirty="0"/>
              <a:t>Output for </a:t>
            </a:r>
            <a:r>
              <a:rPr lang="en-US" dirty="0"/>
              <a:t>Video Data Extraction and Preprocessing Module</a:t>
            </a:r>
            <a:endParaRPr lang="en-IN" dirty="0"/>
          </a:p>
        </p:txBody>
      </p:sp>
      <p:sp>
        <p:nvSpPr>
          <p:cNvPr id="4" name="Date Placeholder 3">
            <a:extLst>
              <a:ext uri="{FF2B5EF4-FFF2-40B4-BE49-F238E27FC236}">
                <a16:creationId xmlns:a16="http://schemas.microsoft.com/office/drawing/2014/main" id="{E2607F23-40E7-D287-389A-452934D227E3}"/>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29678342-766E-F6A2-ED2B-B2469E8CEDD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FD1EE0B-534F-D4CC-1C6B-AB468E6A9155}"/>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pic>
        <p:nvPicPr>
          <p:cNvPr id="9" name="Content Placeholder 8">
            <a:extLst>
              <a:ext uri="{FF2B5EF4-FFF2-40B4-BE49-F238E27FC236}">
                <a16:creationId xmlns:a16="http://schemas.microsoft.com/office/drawing/2014/main" id="{C8768B86-4AF0-29A8-F8BA-6DC476F47712}"/>
              </a:ext>
            </a:extLst>
          </p:cNvPr>
          <p:cNvPicPr>
            <a:picLocks noGrp="1" noChangeAspect="1"/>
          </p:cNvPicPr>
          <p:nvPr>
            <p:ph idx="1"/>
          </p:nvPr>
        </p:nvPicPr>
        <p:blipFill>
          <a:blip r:embed="rId2"/>
          <a:stretch>
            <a:fillRect/>
          </a:stretch>
        </p:blipFill>
        <p:spPr>
          <a:xfrm>
            <a:off x="1771046" y="1942088"/>
            <a:ext cx="8649907" cy="1619476"/>
          </a:xfrm>
        </p:spPr>
      </p:pic>
    </p:spTree>
    <p:extLst>
      <p:ext uri="{BB962C8B-B14F-4D97-AF65-F5344CB8AC3E}">
        <p14:creationId xmlns:p14="http://schemas.microsoft.com/office/powerpoint/2010/main" val="68929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0D5D-F9C6-D0F0-24B8-6FD282B6CA7D}"/>
              </a:ext>
            </a:extLst>
          </p:cNvPr>
          <p:cNvSpPr>
            <a:spLocks noGrp="1"/>
          </p:cNvSpPr>
          <p:nvPr>
            <p:ph type="title"/>
          </p:nvPr>
        </p:nvSpPr>
        <p:spPr>
          <a:xfrm>
            <a:off x="711200" y="311150"/>
            <a:ext cx="10668000" cy="1216025"/>
          </a:xfrm>
        </p:spPr>
        <p:txBody>
          <a:bodyPr/>
          <a:lstStyle/>
          <a:p>
            <a:r>
              <a:rPr lang="en-US" dirty="0"/>
              <a:t>Virality Prediction and Model Evaluation Module </a:t>
            </a:r>
            <a:r>
              <a:rPr lang="en-IN" dirty="0"/>
              <a:t>DFD</a:t>
            </a:r>
          </a:p>
        </p:txBody>
      </p:sp>
      <p:sp>
        <p:nvSpPr>
          <p:cNvPr id="4" name="Date Placeholder 3">
            <a:extLst>
              <a:ext uri="{FF2B5EF4-FFF2-40B4-BE49-F238E27FC236}">
                <a16:creationId xmlns:a16="http://schemas.microsoft.com/office/drawing/2014/main" id="{F63916C5-A9E0-385E-A733-BC7A14797FFC}"/>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662A19CF-CAA1-EF0E-2A0D-FAC6601F0E4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C5B2D39C-D829-17C7-D352-5BA5CEDEF45B}"/>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pic>
        <p:nvPicPr>
          <p:cNvPr id="9" name="Content Placeholder 8">
            <a:extLst>
              <a:ext uri="{FF2B5EF4-FFF2-40B4-BE49-F238E27FC236}">
                <a16:creationId xmlns:a16="http://schemas.microsoft.com/office/drawing/2014/main" id="{C876FFF2-1E6F-D149-7328-3A907A6AA82D}"/>
              </a:ext>
            </a:extLst>
          </p:cNvPr>
          <p:cNvPicPr>
            <a:picLocks noGrp="1" noChangeAspect="1"/>
          </p:cNvPicPr>
          <p:nvPr>
            <p:ph idx="1"/>
          </p:nvPr>
        </p:nvPicPr>
        <p:blipFill>
          <a:blip r:embed="rId2"/>
          <a:stretch>
            <a:fillRect/>
          </a:stretch>
        </p:blipFill>
        <p:spPr>
          <a:xfrm>
            <a:off x="3727789" y="1752600"/>
            <a:ext cx="4706470" cy="4267200"/>
          </a:xfrm>
        </p:spPr>
      </p:pic>
    </p:spTree>
    <p:extLst>
      <p:ext uri="{BB962C8B-B14F-4D97-AF65-F5344CB8AC3E}">
        <p14:creationId xmlns:p14="http://schemas.microsoft.com/office/powerpoint/2010/main" val="11766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A772-FF9B-1895-EB83-AB5635165312}"/>
              </a:ext>
            </a:extLst>
          </p:cNvPr>
          <p:cNvSpPr>
            <a:spLocks noGrp="1"/>
          </p:cNvSpPr>
          <p:nvPr>
            <p:ph type="title"/>
          </p:nvPr>
        </p:nvSpPr>
        <p:spPr/>
        <p:txBody>
          <a:bodyPr/>
          <a:lstStyle/>
          <a:p>
            <a:r>
              <a:rPr lang="en-IN" dirty="0"/>
              <a:t>Algorithm </a:t>
            </a:r>
            <a:r>
              <a:rPr lang="en-US" dirty="0"/>
              <a:t>Virality Prediction and Model Evaluation Module</a:t>
            </a:r>
            <a:endParaRPr lang="en-IN" dirty="0"/>
          </a:p>
        </p:txBody>
      </p:sp>
      <p:sp>
        <p:nvSpPr>
          <p:cNvPr id="3" name="Content Placeholder 2">
            <a:extLst>
              <a:ext uri="{FF2B5EF4-FFF2-40B4-BE49-F238E27FC236}">
                <a16:creationId xmlns:a16="http://schemas.microsoft.com/office/drawing/2014/main" id="{FF9C5E92-4115-A55A-5787-6EF4600B3BE4}"/>
              </a:ext>
            </a:extLst>
          </p:cNvPr>
          <p:cNvSpPr>
            <a:spLocks noGrp="1"/>
          </p:cNvSpPr>
          <p:nvPr>
            <p:ph idx="1"/>
          </p:nvPr>
        </p:nvSpPr>
        <p:spPr/>
        <p:txBody>
          <a:bodyPr/>
          <a:lstStyle/>
          <a:p>
            <a:r>
              <a:rPr lang="en-US" sz="2200" b="1" dirty="0">
                <a:latin typeface="Times New Roman" panose="02020603050405020304" pitchFamily="18" charset="0"/>
                <a:cs typeface="Times New Roman" panose="02020603050405020304" pitchFamily="18" charset="0"/>
              </a:rPr>
              <a:t>Data Splitting:</a:t>
            </a:r>
            <a:r>
              <a:rPr lang="en-US" sz="2200" dirty="0">
                <a:latin typeface="Times New Roman" panose="02020603050405020304" pitchFamily="18" charset="0"/>
                <a:cs typeface="Times New Roman" panose="02020603050405020304" pitchFamily="18" charset="0"/>
              </a:rPr>
              <a:t> Split the dataset into training and test </a:t>
            </a:r>
            <a:r>
              <a:rPr lang="en-US" sz="2200" dirty="0" err="1">
                <a:latin typeface="Times New Roman" panose="02020603050405020304" pitchFamily="18" charset="0"/>
                <a:cs typeface="Times New Roman" panose="02020603050405020304" pitchFamily="18" charset="0"/>
              </a:rPr>
              <a:t>sets:X_train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train_test_split</a:t>
            </a:r>
            <a:r>
              <a:rPr lang="en-US" sz="2200" dirty="0">
                <a:latin typeface="Times New Roman" panose="02020603050405020304" pitchFamily="18" charset="0"/>
                <a:cs typeface="Times New Roman" panose="02020603050405020304" pitchFamily="18" charset="0"/>
              </a:rPr>
              <a:t>(𝑋_𝑠𝑐𝑎𝑙𝑒𝑑,𝑦,</a:t>
            </a:r>
            <a:r>
              <a:rPr lang="en-US" sz="2200" dirty="0" err="1">
                <a:latin typeface="Times New Roman" panose="02020603050405020304" pitchFamily="18" charset="0"/>
                <a:cs typeface="Times New Roman" panose="02020603050405020304" pitchFamily="18" charset="0"/>
              </a:rPr>
              <a:t>test_size</a:t>
            </a:r>
            <a:r>
              <a:rPr lang="en-US" sz="2200" dirty="0">
                <a:latin typeface="Times New Roman" panose="02020603050405020304" pitchFamily="18" charset="0"/>
                <a:cs typeface="Times New Roman" panose="02020603050405020304" pitchFamily="18" charset="0"/>
              </a:rPr>
              <a:t>=0.2)</a:t>
            </a:r>
            <a:r>
              <a:rPr lang="en-US" sz="2200" dirty="0" err="1">
                <a:latin typeface="Times New Roman" panose="02020603050405020304" pitchFamily="18" charset="0"/>
                <a:cs typeface="Times New Roman" panose="02020603050405020304" pitchFamily="18" charset="0"/>
              </a:rPr>
              <a:t>X_train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y_test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train_test_split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X_scaled,y,test_size</a:t>
            </a:r>
            <a:r>
              <a:rPr lang="en-US" sz="2200" dirty="0">
                <a:latin typeface="Times New Roman" panose="02020603050405020304" pitchFamily="18" charset="0"/>
                <a:cs typeface="Times New Roman" panose="02020603050405020304" pitchFamily="18" charset="0"/>
              </a:rPr>
              <a:t>=0.2)</a:t>
            </a:r>
          </a:p>
          <a:p>
            <a:r>
              <a:rPr lang="en-US" sz="2200" b="1" dirty="0">
                <a:latin typeface="Times New Roman" panose="02020603050405020304" pitchFamily="18" charset="0"/>
                <a:cs typeface="Times New Roman" panose="02020603050405020304" pitchFamily="18" charset="0"/>
              </a:rPr>
              <a:t>Logistic Regression Model: </a:t>
            </a:r>
            <a:r>
              <a:rPr lang="en-US" sz="2200" dirty="0">
                <a:latin typeface="Times New Roman" panose="02020603050405020304" pitchFamily="18" charset="0"/>
                <a:cs typeface="Times New Roman" panose="02020603050405020304" pitchFamily="18" charset="0"/>
              </a:rPr>
              <a:t>Train the logistic regression model = </a:t>
            </a:r>
            <a:r>
              <a:rPr lang="fr-FR" sz="2200" dirty="0" err="1">
                <a:latin typeface="Times New Roman" panose="02020603050405020304" pitchFamily="18" charset="0"/>
                <a:cs typeface="Times New Roman" panose="02020603050405020304" pitchFamily="18" charset="0"/>
              </a:rPr>
              <a:t>log_model.fit</a:t>
            </a:r>
            <a:r>
              <a:rPr lang="fr-FR" sz="2200" dirty="0">
                <a:latin typeface="Times New Roman" panose="02020603050405020304" pitchFamily="18" charset="0"/>
                <a:cs typeface="Times New Roman" panose="02020603050405020304" pitchFamily="18" charset="0"/>
              </a:rPr>
              <a:t>(</a:t>
            </a:r>
            <a:r>
              <a:rPr lang="fr-FR" sz="2200" dirty="0" err="1">
                <a:latin typeface="Times New Roman" panose="02020603050405020304" pitchFamily="18" charset="0"/>
                <a:cs typeface="Times New Roman" panose="02020603050405020304" pitchFamily="18" charset="0"/>
              </a:rPr>
              <a:t>X_train</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y_train</a:t>
            </a:r>
            <a:r>
              <a:rPr lang="fr-FR"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Make predictions on test data = </a:t>
            </a:r>
            <a:r>
              <a:rPr lang="en-US" sz="2200" dirty="0" err="1">
                <a:latin typeface="Times New Roman" panose="02020603050405020304" pitchFamily="18" charset="0"/>
                <a:cs typeface="Times New Roman" panose="02020603050405020304" pitchFamily="18" charset="0"/>
              </a:rPr>
              <a:t>y_pred_log</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log_model.predict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a:t>
            </a:r>
          </a:p>
          <a:p>
            <a:r>
              <a:rPr lang="fr-FR" sz="2200" b="1" dirty="0">
                <a:latin typeface="Times New Roman" panose="02020603050405020304" pitchFamily="18" charset="0"/>
                <a:cs typeface="Times New Roman" panose="02020603050405020304" pitchFamily="18" charset="0"/>
              </a:rPr>
              <a:t>Neural Network Model: </a:t>
            </a:r>
            <a:r>
              <a:rPr lang="fr-FR" sz="2200" dirty="0" err="1">
                <a:latin typeface="Times New Roman" panose="02020603050405020304" pitchFamily="18" charset="0"/>
                <a:cs typeface="Times New Roman" panose="02020603050405020304" pitchFamily="18" charset="0"/>
              </a:rPr>
              <a:t>Build</a:t>
            </a:r>
            <a:r>
              <a:rPr lang="fr-FR" sz="2200" dirty="0">
                <a:latin typeface="Times New Roman" panose="02020603050405020304" pitchFamily="18" charset="0"/>
                <a:cs typeface="Times New Roman" panose="02020603050405020304" pitchFamily="18" charset="0"/>
              </a:rPr>
              <a:t> the model- </a:t>
            </a:r>
            <a:r>
              <a:rPr lang="fr-FR" sz="2200" dirty="0" err="1">
                <a:latin typeface="Times New Roman" panose="02020603050405020304" pitchFamily="18" charset="0"/>
                <a:cs typeface="Times New Roman" panose="02020603050405020304" pitchFamily="18" charset="0"/>
              </a:rPr>
              <a:t>Sequential</a:t>
            </a:r>
            <a:r>
              <a:rPr lang="fr-FR" sz="2200" dirty="0">
                <a:latin typeface="Times New Roman" panose="02020603050405020304" pitchFamily="18" charset="0"/>
                <a:cs typeface="Times New Roman" panose="02020603050405020304" pitchFamily="18" charset="0"/>
              </a:rPr>
              <a:t>()→Dense(</a:t>
            </a:r>
            <a:r>
              <a:rPr lang="fr-FR" sz="2200" dirty="0" err="1">
                <a:latin typeface="Times New Roman" panose="02020603050405020304" pitchFamily="18" charset="0"/>
                <a:cs typeface="Times New Roman" panose="02020603050405020304" pitchFamily="18" charset="0"/>
              </a:rPr>
              <a:t>input_shape</a:t>
            </a:r>
            <a:r>
              <a:rPr lang="fr-FR" sz="2200" dirty="0">
                <a:latin typeface="Times New Roman" panose="02020603050405020304" pitchFamily="18" charset="0"/>
                <a:cs typeface="Times New Roman" panose="02020603050405020304" pitchFamily="18" charset="0"/>
              </a:rPr>
              <a:t>=(</a:t>
            </a:r>
            <a:r>
              <a:rPr lang="fr-FR" sz="2200" dirty="0" err="1">
                <a:latin typeface="Times New Roman" panose="02020603050405020304" pitchFamily="18" charset="0"/>
                <a:cs typeface="Times New Roman" panose="02020603050405020304" pitchFamily="18" charset="0"/>
              </a:rPr>
              <a:t>X_train.shape</a:t>
            </a:r>
            <a:r>
              <a:rPr lang="fr-FR" sz="2200" dirty="0">
                <a:latin typeface="Times New Roman" panose="02020603050405020304" pitchFamily="18" charset="0"/>
                <a:cs typeface="Times New Roman" panose="02020603050405020304" pitchFamily="18" charset="0"/>
              </a:rPr>
              <a:t>[1],))→Dense(activation= ′ </a:t>
            </a:r>
            <a:r>
              <a:rPr lang="fr-FR" sz="2200" dirty="0" err="1">
                <a:latin typeface="Times New Roman" panose="02020603050405020304" pitchFamily="18" charset="0"/>
                <a:cs typeface="Times New Roman" panose="02020603050405020304" pitchFamily="18" charset="0"/>
              </a:rPr>
              <a:t>sigmoid</a:t>
            </a:r>
            <a:r>
              <a:rPr lang="fr-FR" sz="2200" dirty="0">
                <a:latin typeface="Times New Roman" panose="02020603050405020304" pitchFamily="18" charset="0"/>
                <a:cs typeface="Times New Roman" panose="02020603050405020304" pitchFamily="18" charset="0"/>
              </a:rPr>
              <a:t> ′ )</a:t>
            </a:r>
            <a:br>
              <a:rPr lang="fr-FR" sz="2200" dirty="0">
                <a:latin typeface="Times New Roman" panose="02020603050405020304" pitchFamily="18" charset="0"/>
                <a:cs typeface="Times New Roman" panose="02020603050405020304" pitchFamily="18" charset="0"/>
              </a:rPr>
            </a:br>
            <a:r>
              <a:rPr lang="fr-FR" sz="2200" dirty="0">
                <a:latin typeface="Times New Roman" panose="02020603050405020304" pitchFamily="18" charset="0"/>
                <a:cs typeface="Times New Roman" panose="02020603050405020304" pitchFamily="18" charset="0"/>
              </a:rPr>
              <a:t>compile and train the model = </a:t>
            </a:r>
            <a:r>
              <a:rPr lang="fr-FR" sz="2200" dirty="0" err="1">
                <a:latin typeface="Times New Roman" panose="02020603050405020304" pitchFamily="18" charset="0"/>
                <a:cs typeface="Times New Roman" panose="02020603050405020304" pitchFamily="18" charset="0"/>
              </a:rPr>
              <a:t>nn_model.compile</a:t>
            </a:r>
            <a:r>
              <a:rPr lang="fr-FR" sz="2200" dirty="0">
                <a:latin typeface="Times New Roman" panose="02020603050405020304" pitchFamily="18" charset="0"/>
                <a:cs typeface="Times New Roman" panose="02020603050405020304" pitchFamily="18" charset="0"/>
              </a:rPr>
              <a:t>()</a:t>
            </a:r>
            <a:r>
              <a:rPr lang="fr-FR" sz="2200" dirty="0" err="1">
                <a:latin typeface="Times New Roman" panose="02020603050405020304" pitchFamily="18" charset="0"/>
                <a:cs typeface="Times New Roman" panose="02020603050405020304" pitchFamily="18" charset="0"/>
              </a:rPr>
              <a:t>nn_model.fit</a:t>
            </a:r>
            <a:r>
              <a:rPr lang="fr-FR" sz="2200" dirty="0">
                <a:latin typeface="Times New Roman" panose="02020603050405020304" pitchFamily="18" charset="0"/>
                <a:cs typeface="Times New Roman" panose="02020603050405020304" pitchFamily="18" charset="0"/>
              </a:rPr>
              <a:t>(</a:t>
            </a:r>
            <a:r>
              <a:rPr lang="fr-FR" sz="2200" dirty="0" err="1">
                <a:latin typeface="Times New Roman" panose="02020603050405020304" pitchFamily="18" charset="0"/>
                <a:cs typeface="Times New Roman" panose="02020603050405020304" pitchFamily="18" charset="0"/>
              </a:rPr>
              <a:t>X_train</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y_train</a:t>
            </a:r>
            <a:r>
              <a:rPr lang="fr-FR" sz="2200" dirty="0">
                <a:latin typeface="Times New Roman" panose="02020603050405020304" pitchFamily="18" charset="0"/>
                <a:cs typeface="Times New Roman" panose="02020603050405020304" pitchFamily="18" charset="0"/>
              </a:rPr>
              <a:t>)</a:t>
            </a:r>
            <a:br>
              <a:rPr lang="fr-FR" sz="2200" dirty="0">
                <a:latin typeface="Times New Roman" panose="02020603050405020304" pitchFamily="18" charset="0"/>
                <a:cs typeface="Times New Roman" panose="02020603050405020304" pitchFamily="18" charset="0"/>
              </a:rPr>
            </a:br>
            <a:r>
              <a:rPr lang="fr-FR" sz="2200" dirty="0" err="1">
                <a:latin typeface="Times New Roman" panose="02020603050405020304" pitchFamily="18" charset="0"/>
                <a:cs typeface="Times New Roman" panose="02020603050405020304" pitchFamily="18" charset="0"/>
              </a:rPr>
              <a:t>predictions</a:t>
            </a:r>
            <a:r>
              <a:rPr lang="fr-FR"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y_pred_nn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nn_model.predict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X_test</a:t>
            </a:r>
            <a:r>
              <a:rPr lang="en-US" sz="2200" dirty="0">
                <a:latin typeface="Times New Roman" panose="02020603050405020304" pitchFamily="18" charset="0"/>
                <a:cs typeface="Times New Roman" panose="02020603050405020304" pitchFamily="18" charset="0"/>
              </a:rPr>
              <a:t>)&gt;0.5).</a:t>
            </a:r>
            <a:r>
              <a:rPr lang="en-US" sz="2200" dirty="0" err="1">
                <a:latin typeface="Times New Roman" panose="02020603050405020304" pitchFamily="18" charset="0"/>
                <a:cs typeface="Times New Roman" panose="02020603050405020304" pitchFamily="18" charset="0"/>
              </a:rPr>
              <a:t>astype</a:t>
            </a:r>
            <a:r>
              <a:rPr lang="en-US" sz="2200" dirty="0">
                <a:latin typeface="Times New Roman" panose="02020603050405020304" pitchFamily="18" charset="0"/>
                <a:cs typeface="Times New Roman" panose="02020603050405020304" pitchFamily="18" charset="0"/>
              </a:rPr>
              <a:t>(int)</a:t>
            </a:r>
          </a:p>
          <a:p>
            <a:pPr algn="just"/>
            <a:r>
              <a:rPr lang="en-US" sz="2200" b="1" dirty="0">
                <a:latin typeface="Times New Roman" panose="02020603050405020304" pitchFamily="18" charset="0"/>
                <a:cs typeface="Times New Roman" panose="02020603050405020304" pitchFamily="18" charset="0"/>
              </a:rPr>
              <a:t>Model evaluation: </a:t>
            </a:r>
            <a:r>
              <a:rPr lang="fr-FR" sz="2200" dirty="0">
                <a:latin typeface="Times New Roman" panose="02020603050405020304" pitchFamily="18" charset="0"/>
                <a:cs typeface="Times New Roman" panose="02020603050405020304" pitchFamily="18" charset="0"/>
              </a:rPr>
              <a:t>accuracy-precision-recall-f1score</a:t>
            </a:r>
            <a:endParaRPr lang="en-US"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D8F5B3-7568-B441-4091-ED3DC0D8C582}"/>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AE453E77-23A4-9D5E-7714-23AC3B306B45}"/>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EEB1615E-831C-94D4-5CB2-8DE0249179F9}"/>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sp>
        <p:nvSpPr>
          <p:cNvPr id="7" name="Rectangle 1">
            <a:extLst>
              <a:ext uri="{FF2B5EF4-FFF2-40B4-BE49-F238E27FC236}">
                <a16:creationId xmlns:a16="http://schemas.microsoft.com/office/drawing/2014/main" id="{D5551CCB-0468-8646-14B4-D8E5349DE76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000000"/>
                </a:solidFill>
                <a:effectLst/>
                <a:latin typeface="inherit"/>
              </a:rPr>
              <a:t>z=w^TX+b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6B694976-2F0B-F919-7EB7-F056BE4A835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a:ln>
                  <a:noFill/>
                </a:ln>
                <a:solidFill>
                  <a:srgbClr val="000000"/>
                </a:solidFill>
                <a:effectLst/>
                <a:latin typeface="inherit"/>
              </a:rPr>
              <a:t>[7:51 PM]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inherit"/>
              </a:rPr>
            </a:br>
            <a:endParaRPr kumimoji="0" lang="en-US" altLang="en-US" sz="1200" b="0" i="0" u="none" strike="noStrike" cap="none" normalizeH="0" baseline="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1FA498FD-E835-33F4-357C-0B99ABFEA4C1}"/>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000000"/>
                </a:solidFill>
                <a:effectLst/>
                <a:latin typeface="inherit"/>
              </a:rPr>
              <a:t>z=w^TX+b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4C1D61E9-5288-E46A-867A-8EA7DAB7A45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a:ln>
                  <a:noFill/>
                </a:ln>
                <a:solidFill>
                  <a:srgbClr val="000000"/>
                </a:solidFill>
                <a:effectLst/>
                <a:latin typeface="inherit"/>
              </a:rPr>
              <a:t>[7:51 PM]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inherit"/>
              </a:rPr>
            </a:br>
            <a:endParaRPr kumimoji="0" lang="en-US" altLang="en-US" sz="1200" b="0" i="0" u="none" strike="noStrike" cap="none" normalizeH="0" baseline="0">
              <a:ln>
                <a:noFill/>
              </a:ln>
              <a:solidFill>
                <a:srgbClr val="000000"/>
              </a:solidFill>
              <a:effectLst/>
              <a:latin typeface="gg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911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EB4A-768B-FD89-BA14-F2CAFD93A34A}"/>
              </a:ext>
            </a:extLst>
          </p:cNvPr>
          <p:cNvSpPr>
            <a:spLocks noGrp="1"/>
          </p:cNvSpPr>
          <p:nvPr>
            <p:ph type="title"/>
          </p:nvPr>
        </p:nvSpPr>
        <p:spPr/>
        <p:txBody>
          <a:bodyPr/>
          <a:lstStyle/>
          <a:p>
            <a:r>
              <a:rPr lang="en-IN" dirty="0"/>
              <a:t>Output for </a:t>
            </a:r>
            <a:r>
              <a:rPr lang="en-US" dirty="0"/>
              <a:t>Virality Prediction and Model Evaluation Module </a:t>
            </a:r>
            <a:endParaRPr lang="en-IN" dirty="0"/>
          </a:p>
        </p:txBody>
      </p:sp>
      <p:pic>
        <p:nvPicPr>
          <p:cNvPr id="8" name="Content Placeholder 7">
            <a:extLst>
              <a:ext uri="{FF2B5EF4-FFF2-40B4-BE49-F238E27FC236}">
                <a16:creationId xmlns:a16="http://schemas.microsoft.com/office/drawing/2014/main" id="{336006AD-992D-45F3-6AC3-C8BC472F7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323" y="2726762"/>
            <a:ext cx="10517068" cy="476250"/>
          </a:xfrm>
        </p:spPr>
      </p:pic>
      <p:sp>
        <p:nvSpPr>
          <p:cNvPr id="4" name="Date Placeholder 3">
            <a:extLst>
              <a:ext uri="{FF2B5EF4-FFF2-40B4-BE49-F238E27FC236}">
                <a16:creationId xmlns:a16="http://schemas.microsoft.com/office/drawing/2014/main" id="{BA919903-6DC2-8771-19F5-56BF253B8661}"/>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B162B97C-ADA2-FD5A-E285-460D28A6548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75A8BB4-0A98-BC40-52E3-3B52704F48C8}"/>
              </a:ext>
            </a:extLst>
          </p:cNvPr>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pic>
        <p:nvPicPr>
          <p:cNvPr id="10" name="Picture 9">
            <a:extLst>
              <a:ext uri="{FF2B5EF4-FFF2-40B4-BE49-F238E27FC236}">
                <a16:creationId xmlns:a16="http://schemas.microsoft.com/office/drawing/2014/main" id="{D42F77F8-42D7-E9DA-0D83-76B36408D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920" y="3748841"/>
            <a:ext cx="4578434" cy="1914053"/>
          </a:xfrm>
          <a:prstGeom prst="rect">
            <a:avLst/>
          </a:prstGeom>
        </p:spPr>
      </p:pic>
      <p:pic>
        <p:nvPicPr>
          <p:cNvPr id="7" name="Picture 6">
            <a:extLst>
              <a:ext uri="{FF2B5EF4-FFF2-40B4-BE49-F238E27FC236}">
                <a16:creationId xmlns:a16="http://schemas.microsoft.com/office/drawing/2014/main" id="{7C29A4F1-B868-66A9-3E68-1B4C8BC50185}"/>
              </a:ext>
            </a:extLst>
          </p:cNvPr>
          <p:cNvPicPr>
            <a:picLocks noChangeAspect="1"/>
          </p:cNvPicPr>
          <p:nvPr/>
        </p:nvPicPr>
        <p:blipFill>
          <a:blip r:embed="rId4"/>
          <a:stretch>
            <a:fillRect/>
          </a:stretch>
        </p:blipFill>
        <p:spPr>
          <a:xfrm>
            <a:off x="750323" y="1975917"/>
            <a:ext cx="10517068" cy="428685"/>
          </a:xfrm>
          <a:prstGeom prst="rect">
            <a:avLst/>
          </a:prstGeom>
        </p:spPr>
      </p:pic>
    </p:spTree>
    <p:extLst>
      <p:ext uri="{BB962C8B-B14F-4D97-AF65-F5344CB8AC3E}">
        <p14:creationId xmlns:p14="http://schemas.microsoft.com/office/powerpoint/2010/main" val="7512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F933-178F-3525-C7DA-66C0BB59DB64}"/>
              </a:ext>
            </a:extLst>
          </p:cNvPr>
          <p:cNvSpPr>
            <a:spLocks noGrp="1"/>
          </p:cNvSpPr>
          <p:nvPr>
            <p:ph type="title"/>
          </p:nvPr>
        </p:nvSpPr>
        <p:spPr/>
        <p:txBody>
          <a:bodyPr/>
          <a:lstStyle/>
          <a:p>
            <a:r>
              <a:rPr lang="en-IN" dirty="0"/>
              <a:t>User Video Upload Module DFD:</a:t>
            </a:r>
          </a:p>
        </p:txBody>
      </p:sp>
      <p:pic>
        <p:nvPicPr>
          <p:cNvPr id="8" name="Content Placeholder 7">
            <a:extLst>
              <a:ext uri="{FF2B5EF4-FFF2-40B4-BE49-F238E27FC236}">
                <a16:creationId xmlns:a16="http://schemas.microsoft.com/office/drawing/2014/main" id="{3DB37E80-E0A6-C0A1-FB8F-B42DF5C65959}"/>
              </a:ext>
            </a:extLst>
          </p:cNvPr>
          <p:cNvPicPr>
            <a:picLocks noGrp="1" noChangeAspect="1"/>
          </p:cNvPicPr>
          <p:nvPr>
            <p:ph idx="1"/>
          </p:nvPr>
        </p:nvPicPr>
        <p:blipFill>
          <a:blip r:embed="rId2"/>
          <a:stretch>
            <a:fillRect/>
          </a:stretch>
        </p:blipFill>
        <p:spPr>
          <a:xfrm>
            <a:off x="5111399" y="1752600"/>
            <a:ext cx="1956502" cy="4267200"/>
          </a:xfrm>
        </p:spPr>
      </p:pic>
      <p:sp>
        <p:nvSpPr>
          <p:cNvPr id="4" name="Date Placeholder 3">
            <a:extLst>
              <a:ext uri="{FF2B5EF4-FFF2-40B4-BE49-F238E27FC236}">
                <a16:creationId xmlns:a16="http://schemas.microsoft.com/office/drawing/2014/main" id="{A8176BE5-386F-E07E-8B30-F2E7443C77C0}"/>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915020EB-10FB-3822-0978-84671ECF03AD}"/>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4711BCB-B2EC-EAB1-C6D2-81BB17C3B5EB}"/>
              </a:ext>
            </a:extLst>
          </p:cNvPr>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Tree>
    <p:extLst>
      <p:ext uri="{BB962C8B-B14F-4D97-AF65-F5344CB8AC3E}">
        <p14:creationId xmlns:p14="http://schemas.microsoft.com/office/powerpoint/2010/main" val="244937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lgn="just">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digital media company aims to analyze viral video propagation by studying social media content and user interactions. They aim to identify factors contributing to video virality.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DB87-D14E-FBDF-72AD-D68A0000E336}"/>
              </a:ext>
            </a:extLst>
          </p:cNvPr>
          <p:cNvSpPr>
            <a:spLocks noGrp="1"/>
          </p:cNvSpPr>
          <p:nvPr>
            <p:ph type="title"/>
          </p:nvPr>
        </p:nvSpPr>
        <p:spPr>
          <a:xfrm>
            <a:off x="711200" y="311150"/>
            <a:ext cx="10668000" cy="1216025"/>
          </a:xfrm>
        </p:spPr>
        <p:txBody>
          <a:bodyPr/>
          <a:lstStyle/>
          <a:p>
            <a:r>
              <a:rPr lang="en-US" dirty="0"/>
              <a:t>User Video Upload Module Algorithm:</a:t>
            </a:r>
            <a:endParaRPr lang="en-IN" dirty="0"/>
          </a:p>
        </p:txBody>
      </p:sp>
      <p:sp>
        <p:nvSpPr>
          <p:cNvPr id="3" name="Content Placeholder 2">
            <a:extLst>
              <a:ext uri="{FF2B5EF4-FFF2-40B4-BE49-F238E27FC236}">
                <a16:creationId xmlns:a16="http://schemas.microsoft.com/office/drawing/2014/main" id="{B0200CAD-9E74-F89C-52C1-29737EBEF230}"/>
              </a:ext>
            </a:extLst>
          </p:cNvPr>
          <p:cNvSpPr>
            <a:spLocks noGrp="1"/>
          </p:cNvSpPr>
          <p:nvPr>
            <p:ph idx="1"/>
          </p:nvPr>
        </p:nvSpPr>
        <p:spPr/>
        <p:txBody>
          <a:bodyPr/>
          <a:lstStyle/>
          <a:p>
            <a:pPr algn="just"/>
            <a:r>
              <a:rPr lang="en-IN" sz="2400" b="1" dirty="0">
                <a:latin typeface="Times New Roman" panose="02020603050405020304" pitchFamily="18" charset="0"/>
                <a:cs typeface="Times New Roman" panose="02020603050405020304" pitchFamily="18" charset="0"/>
              </a:rPr>
              <a:t>User Input: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user submits a YouTube video link via the web form.</a:t>
            </a:r>
          </a:p>
          <a:p>
            <a:pPr algn="just"/>
            <a:r>
              <a:rPr lang="en-IN" sz="2400" b="1" dirty="0">
                <a:latin typeface="Times New Roman" panose="02020603050405020304" pitchFamily="18" charset="0"/>
                <a:cs typeface="Times New Roman" panose="02020603050405020304" pitchFamily="18" charset="0"/>
              </a:rPr>
              <a:t>Fetch Video Metrics: </a:t>
            </a:r>
            <a:r>
              <a:rPr lang="en-US" sz="2400" dirty="0">
                <a:latin typeface="Times New Roman" panose="02020603050405020304" pitchFamily="18" charset="0"/>
                <a:cs typeface="Times New Roman" panose="02020603050405020304" pitchFamily="18" charset="0"/>
              </a:rPr>
              <a:t>Once validated, use the YouTube API to fetch essential metrics (e.g., views, likes, dislikes, comments).</a:t>
            </a:r>
          </a:p>
          <a:p>
            <a:pPr algn="just"/>
            <a:r>
              <a:rPr lang="en-IN" sz="2400" b="1" dirty="0">
                <a:latin typeface="Times New Roman" panose="02020603050405020304" pitchFamily="18" charset="0"/>
                <a:cs typeface="Times New Roman" panose="02020603050405020304" pitchFamily="18" charset="0"/>
              </a:rPr>
              <a:t>Pass Metrics to Models: </a:t>
            </a:r>
            <a:r>
              <a:rPr lang="en-US" sz="2400" dirty="0">
                <a:latin typeface="Times New Roman" panose="02020603050405020304" pitchFamily="18" charset="0"/>
                <a:cs typeface="Times New Roman" panose="02020603050405020304" pitchFamily="18" charset="0"/>
              </a:rPr>
              <a:t>The fetched metrics are passed to the Virality Prediction and Model Evaluation Module for further analysis.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B4FD6C3-1030-FB51-CB8D-2E92B3FD5CE1}"/>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1270F824-A5A0-1AB8-F337-111B1E31EB5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2133BFF-E600-DA23-2B72-BC579B4E9556}"/>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Tree>
    <p:extLst>
      <p:ext uri="{BB962C8B-B14F-4D97-AF65-F5344CB8AC3E}">
        <p14:creationId xmlns:p14="http://schemas.microsoft.com/office/powerpoint/2010/main" val="233669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11D1-8FEA-345C-9348-40CCA25857A5}"/>
              </a:ext>
            </a:extLst>
          </p:cNvPr>
          <p:cNvSpPr>
            <a:spLocks noGrp="1"/>
          </p:cNvSpPr>
          <p:nvPr>
            <p:ph type="title"/>
          </p:nvPr>
        </p:nvSpPr>
        <p:spPr>
          <a:xfrm>
            <a:off x="680936" y="311150"/>
            <a:ext cx="10668000" cy="1216025"/>
          </a:xfrm>
        </p:spPr>
        <p:txBody>
          <a:bodyPr/>
          <a:lstStyle/>
          <a:p>
            <a:r>
              <a:rPr lang="en-IN" dirty="0"/>
              <a:t>User Video Upload Module output:</a:t>
            </a:r>
          </a:p>
        </p:txBody>
      </p:sp>
      <p:sp>
        <p:nvSpPr>
          <p:cNvPr id="4" name="Date Placeholder 3">
            <a:extLst>
              <a:ext uri="{FF2B5EF4-FFF2-40B4-BE49-F238E27FC236}">
                <a16:creationId xmlns:a16="http://schemas.microsoft.com/office/drawing/2014/main" id="{FE50FFCB-D311-6B2D-4973-EB08DE950590}"/>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50DD45BB-D1F4-278C-0B35-BEA32BEC78A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7CCC149-95D2-BFAC-82C6-C8F5E9B9ABB2}"/>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pic>
        <p:nvPicPr>
          <p:cNvPr id="9" name="Content Placeholder 8">
            <a:extLst>
              <a:ext uri="{FF2B5EF4-FFF2-40B4-BE49-F238E27FC236}">
                <a16:creationId xmlns:a16="http://schemas.microsoft.com/office/drawing/2014/main" id="{3EAD7096-F6BE-0215-3465-304C1E1DBDB5}"/>
              </a:ext>
            </a:extLst>
          </p:cNvPr>
          <p:cNvPicPr>
            <a:picLocks noGrp="1" noChangeAspect="1"/>
          </p:cNvPicPr>
          <p:nvPr>
            <p:ph idx="1"/>
          </p:nvPr>
        </p:nvPicPr>
        <p:blipFill>
          <a:blip r:embed="rId2"/>
          <a:stretch>
            <a:fillRect/>
          </a:stretch>
        </p:blipFill>
        <p:spPr>
          <a:xfrm>
            <a:off x="755650" y="2871324"/>
            <a:ext cx="10668000" cy="2029752"/>
          </a:xfrm>
        </p:spPr>
      </p:pic>
    </p:spTree>
    <p:extLst>
      <p:ext uri="{BB962C8B-B14F-4D97-AF65-F5344CB8AC3E}">
        <p14:creationId xmlns:p14="http://schemas.microsoft.com/office/powerpoint/2010/main" val="149862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033C-CFA6-688E-C281-5584F9ECADA2}"/>
              </a:ext>
            </a:extLst>
          </p:cNvPr>
          <p:cNvSpPr>
            <a:spLocks noGrp="1"/>
          </p:cNvSpPr>
          <p:nvPr>
            <p:ph type="title"/>
          </p:nvPr>
        </p:nvSpPr>
        <p:spPr/>
        <p:txBody>
          <a:bodyPr/>
          <a:lstStyle/>
          <a:p>
            <a:r>
              <a:rPr lang="en-US" dirty="0"/>
              <a:t>Insights Generation and Recommendations Module DFD</a:t>
            </a:r>
            <a:endParaRPr lang="en-IN" dirty="0"/>
          </a:p>
        </p:txBody>
      </p:sp>
      <p:pic>
        <p:nvPicPr>
          <p:cNvPr id="9" name="Content Placeholder 8">
            <a:extLst>
              <a:ext uri="{FF2B5EF4-FFF2-40B4-BE49-F238E27FC236}">
                <a16:creationId xmlns:a16="http://schemas.microsoft.com/office/drawing/2014/main" id="{B782112F-B2B9-F77B-75BC-7D96CA3DA2B7}"/>
              </a:ext>
            </a:extLst>
          </p:cNvPr>
          <p:cNvPicPr>
            <a:picLocks noGrp="1" noChangeAspect="1"/>
          </p:cNvPicPr>
          <p:nvPr>
            <p:ph idx="1"/>
          </p:nvPr>
        </p:nvPicPr>
        <p:blipFill>
          <a:blip r:embed="rId2"/>
          <a:stretch>
            <a:fillRect/>
          </a:stretch>
        </p:blipFill>
        <p:spPr>
          <a:xfrm>
            <a:off x="5195456" y="1752600"/>
            <a:ext cx="1788388" cy="4267200"/>
          </a:xfrm>
        </p:spPr>
      </p:pic>
      <p:sp>
        <p:nvSpPr>
          <p:cNvPr id="4" name="Date Placeholder 3">
            <a:extLst>
              <a:ext uri="{FF2B5EF4-FFF2-40B4-BE49-F238E27FC236}">
                <a16:creationId xmlns:a16="http://schemas.microsoft.com/office/drawing/2014/main" id="{7BA294EF-5A07-6AE9-3159-88B2D4BFE417}"/>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AFA1DBD0-AB80-C124-7FC7-48E2625D415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780DF40A-70C9-21C1-E501-DFE9BCF63DA3}"/>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Tree>
    <p:extLst>
      <p:ext uri="{BB962C8B-B14F-4D97-AF65-F5344CB8AC3E}">
        <p14:creationId xmlns:p14="http://schemas.microsoft.com/office/powerpoint/2010/main" val="3933604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BA94-0ED9-BB5A-E609-E8F6A6DDF37D}"/>
              </a:ext>
            </a:extLst>
          </p:cNvPr>
          <p:cNvSpPr>
            <a:spLocks noGrp="1"/>
          </p:cNvSpPr>
          <p:nvPr>
            <p:ph type="title"/>
          </p:nvPr>
        </p:nvSpPr>
        <p:spPr/>
        <p:txBody>
          <a:bodyPr/>
          <a:lstStyle/>
          <a:p>
            <a:r>
              <a:rPr lang="en-US" dirty="0"/>
              <a:t>Insights Generation and Recommendations Module Algorithm:</a:t>
            </a:r>
            <a:endParaRPr lang="en-IN" dirty="0"/>
          </a:p>
        </p:txBody>
      </p:sp>
      <p:sp>
        <p:nvSpPr>
          <p:cNvPr id="3" name="Content Placeholder 2">
            <a:extLst>
              <a:ext uri="{FF2B5EF4-FFF2-40B4-BE49-F238E27FC236}">
                <a16:creationId xmlns:a16="http://schemas.microsoft.com/office/drawing/2014/main" id="{27E5713C-1EDC-BFF2-5C44-C7E7B0932B41}"/>
              </a:ext>
            </a:extLst>
          </p:cNvPr>
          <p:cNvSpPr>
            <a:spLocks noGrp="1"/>
          </p:cNvSpPr>
          <p:nvPr>
            <p:ph idx="1"/>
          </p:nvPr>
        </p:nvSpPr>
        <p:spPr/>
        <p:txBody>
          <a:bodyPr/>
          <a:lstStyle/>
          <a:p>
            <a:pPr algn="just"/>
            <a:r>
              <a:rPr lang="en-IN" sz="2400" b="1" dirty="0">
                <a:latin typeface="Times New Roman" panose="02020603050405020304" pitchFamily="18" charset="0"/>
                <a:cs typeface="Times New Roman" panose="02020603050405020304" pitchFamily="18" charset="0"/>
              </a:rPr>
              <a:t>Virality Analysis:</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models (logistic regression and neural network) process the video metrics to generate a virality score or prediction</a:t>
            </a:r>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Generate Insights: </a:t>
            </a:r>
            <a:r>
              <a:rPr lang="en-US" sz="2400" dirty="0">
                <a:latin typeface="Times New Roman" panose="02020603050405020304" pitchFamily="18" charset="0"/>
                <a:cs typeface="Times New Roman" panose="02020603050405020304" pitchFamily="18" charset="0"/>
              </a:rPr>
              <a:t>Analyze the performance of the video based on factors such as high engagement rates and identify which of these metrics contributed most to the video's virality.</a:t>
            </a:r>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Recommendations:</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Based on the analysis, provide actionable recommendations for improving video performance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AB8D593-0E7A-851B-C8CF-7D6404F1D52A}"/>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F2E58461-CA62-6E8B-70E1-5AFDDD692AA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2FC6173-C33A-FD48-D481-EEADD1B6F2F2}"/>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Tree>
    <p:extLst>
      <p:ext uri="{BB962C8B-B14F-4D97-AF65-F5344CB8AC3E}">
        <p14:creationId xmlns:p14="http://schemas.microsoft.com/office/powerpoint/2010/main" val="2738442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5CE9-8F1B-1A87-F629-D3D525B0008C}"/>
              </a:ext>
            </a:extLst>
          </p:cNvPr>
          <p:cNvSpPr>
            <a:spLocks noGrp="1"/>
          </p:cNvSpPr>
          <p:nvPr>
            <p:ph type="title"/>
          </p:nvPr>
        </p:nvSpPr>
        <p:spPr/>
        <p:txBody>
          <a:bodyPr/>
          <a:lstStyle/>
          <a:p>
            <a:r>
              <a:rPr lang="en-US" dirty="0"/>
              <a:t>Insights Generation and Recommendations Module Output</a:t>
            </a:r>
            <a:endParaRPr lang="en-IN" dirty="0"/>
          </a:p>
        </p:txBody>
      </p:sp>
      <p:pic>
        <p:nvPicPr>
          <p:cNvPr id="8" name="Content Placeholder 7">
            <a:extLst>
              <a:ext uri="{FF2B5EF4-FFF2-40B4-BE49-F238E27FC236}">
                <a16:creationId xmlns:a16="http://schemas.microsoft.com/office/drawing/2014/main" id="{7F9C0061-38FB-3BC2-4751-E8A7B0EBC38F}"/>
              </a:ext>
            </a:extLst>
          </p:cNvPr>
          <p:cNvPicPr>
            <a:picLocks noGrp="1" noChangeAspect="1"/>
          </p:cNvPicPr>
          <p:nvPr>
            <p:ph idx="1"/>
          </p:nvPr>
        </p:nvPicPr>
        <p:blipFill>
          <a:blip r:embed="rId2"/>
          <a:stretch>
            <a:fillRect/>
          </a:stretch>
        </p:blipFill>
        <p:spPr>
          <a:xfrm>
            <a:off x="812800" y="1845880"/>
            <a:ext cx="4232694" cy="1583120"/>
          </a:xfrm>
        </p:spPr>
      </p:pic>
      <p:sp>
        <p:nvSpPr>
          <p:cNvPr id="4" name="Date Placeholder 3">
            <a:extLst>
              <a:ext uri="{FF2B5EF4-FFF2-40B4-BE49-F238E27FC236}">
                <a16:creationId xmlns:a16="http://schemas.microsoft.com/office/drawing/2014/main" id="{7A7BFF54-37D3-715A-E87F-34C3B7AAB04F}"/>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A986906A-4E9D-6CB8-BD1E-932496E92BE3}"/>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E8C5DE1-753A-7C24-E42D-26887AB0B39B}"/>
              </a:ext>
            </a:extLst>
          </p:cNvPr>
          <p:cNvSpPr>
            <a:spLocks noGrp="1"/>
          </p:cNvSpPr>
          <p:nvPr>
            <p:ph type="sldNum" sz="quarter" idx="12"/>
          </p:nvPr>
        </p:nvSpPr>
        <p:spPr/>
        <p:txBody>
          <a:bodyPr/>
          <a:lstStyle/>
          <a:p>
            <a:pPr>
              <a:defRPr/>
            </a:pPr>
            <a:fld id="{BDC2143B-610F-499C-A392-DFFBE135A7B2}" type="slidenum">
              <a:rPr lang="en-US" altLang="en-US" smtClean="0"/>
              <a:t>24</a:t>
            </a:fld>
            <a:endParaRPr lang="en-US" altLang="en-US"/>
          </a:p>
        </p:txBody>
      </p:sp>
      <p:pic>
        <p:nvPicPr>
          <p:cNvPr id="10" name="Picture 9">
            <a:extLst>
              <a:ext uri="{FF2B5EF4-FFF2-40B4-BE49-F238E27FC236}">
                <a16:creationId xmlns:a16="http://schemas.microsoft.com/office/drawing/2014/main" id="{51830822-A58F-1089-044D-D591BBD58D19}"/>
              </a:ext>
            </a:extLst>
          </p:cNvPr>
          <p:cNvPicPr>
            <a:picLocks noChangeAspect="1"/>
          </p:cNvPicPr>
          <p:nvPr/>
        </p:nvPicPr>
        <p:blipFill>
          <a:blip r:embed="rId3"/>
          <a:stretch>
            <a:fillRect/>
          </a:stretch>
        </p:blipFill>
        <p:spPr>
          <a:xfrm>
            <a:off x="703899" y="3635260"/>
            <a:ext cx="2026775" cy="2506041"/>
          </a:xfrm>
          <a:prstGeom prst="rect">
            <a:avLst/>
          </a:prstGeom>
        </p:spPr>
      </p:pic>
      <p:pic>
        <p:nvPicPr>
          <p:cNvPr id="12" name="Picture 11">
            <a:extLst>
              <a:ext uri="{FF2B5EF4-FFF2-40B4-BE49-F238E27FC236}">
                <a16:creationId xmlns:a16="http://schemas.microsoft.com/office/drawing/2014/main" id="{8F6B38D8-AFDD-027E-4FC4-E29E5A0AA6D3}"/>
              </a:ext>
            </a:extLst>
          </p:cNvPr>
          <p:cNvPicPr>
            <a:picLocks noChangeAspect="1"/>
          </p:cNvPicPr>
          <p:nvPr/>
        </p:nvPicPr>
        <p:blipFill>
          <a:blip r:embed="rId4"/>
          <a:stretch>
            <a:fillRect/>
          </a:stretch>
        </p:blipFill>
        <p:spPr>
          <a:xfrm>
            <a:off x="2929147" y="3649510"/>
            <a:ext cx="1874585" cy="2470247"/>
          </a:xfrm>
          <a:prstGeom prst="rect">
            <a:avLst/>
          </a:prstGeom>
        </p:spPr>
      </p:pic>
      <p:pic>
        <p:nvPicPr>
          <p:cNvPr id="14" name="Picture 13">
            <a:extLst>
              <a:ext uri="{FF2B5EF4-FFF2-40B4-BE49-F238E27FC236}">
                <a16:creationId xmlns:a16="http://schemas.microsoft.com/office/drawing/2014/main" id="{2B8FEA83-5B15-7C45-0CDD-03235B95E3D1}"/>
              </a:ext>
            </a:extLst>
          </p:cNvPr>
          <p:cNvPicPr>
            <a:picLocks noChangeAspect="1"/>
          </p:cNvPicPr>
          <p:nvPr/>
        </p:nvPicPr>
        <p:blipFill>
          <a:blip r:embed="rId5"/>
          <a:stretch>
            <a:fillRect/>
          </a:stretch>
        </p:blipFill>
        <p:spPr>
          <a:xfrm>
            <a:off x="5348929" y="3623439"/>
            <a:ext cx="1874586" cy="2427348"/>
          </a:xfrm>
          <a:prstGeom prst="rect">
            <a:avLst/>
          </a:prstGeom>
        </p:spPr>
      </p:pic>
      <p:pic>
        <p:nvPicPr>
          <p:cNvPr id="16" name="Picture 15">
            <a:extLst>
              <a:ext uri="{FF2B5EF4-FFF2-40B4-BE49-F238E27FC236}">
                <a16:creationId xmlns:a16="http://schemas.microsoft.com/office/drawing/2014/main" id="{4BC0EC5E-9E6E-2AB3-D5A9-29E45237FF00}"/>
              </a:ext>
            </a:extLst>
          </p:cNvPr>
          <p:cNvPicPr>
            <a:picLocks noChangeAspect="1"/>
          </p:cNvPicPr>
          <p:nvPr/>
        </p:nvPicPr>
        <p:blipFill>
          <a:blip r:embed="rId6"/>
          <a:stretch>
            <a:fillRect/>
          </a:stretch>
        </p:blipFill>
        <p:spPr>
          <a:xfrm>
            <a:off x="7664621" y="3623439"/>
            <a:ext cx="1874586" cy="2497574"/>
          </a:xfrm>
          <a:prstGeom prst="rect">
            <a:avLst/>
          </a:prstGeom>
        </p:spPr>
      </p:pic>
    </p:spTree>
    <p:extLst>
      <p:ext uri="{BB962C8B-B14F-4D97-AF65-F5344CB8AC3E}">
        <p14:creationId xmlns:p14="http://schemas.microsoft.com/office/powerpoint/2010/main" val="460210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5DB4-2354-4B40-B429-D5A743D7FA16}"/>
              </a:ext>
            </a:extLst>
          </p:cNvPr>
          <p:cNvSpPr>
            <a:spLocks noGrp="1"/>
          </p:cNvSpPr>
          <p:nvPr>
            <p:ph type="title"/>
          </p:nvPr>
        </p:nvSpPr>
        <p:spPr/>
        <p:txBody>
          <a:bodyPr/>
          <a:lstStyle/>
          <a:p>
            <a:r>
              <a:rPr lang="en-IN" dirty="0"/>
              <a:t>Result and Discussion</a:t>
            </a:r>
          </a:p>
        </p:txBody>
      </p:sp>
      <p:sp>
        <p:nvSpPr>
          <p:cNvPr id="3" name="Content Placeholder 2">
            <a:extLst>
              <a:ext uri="{FF2B5EF4-FFF2-40B4-BE49-F238E27FC236}">
                <a16:creationId xmlns:a16="http://schemas.microsoft.com/office/drawing/2014/main" id="{1A6793E7-E493-2BDF-CDA8-2BE51F91290D}"/>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Prediction Accuracy: </a:t>
            </a:r>
            <a:r>
              <a:rPr lang="en-US" sz="2400" dirty="0">
                <a:latin typeface="Times New Roman" panose="02020603050405020304" pitchFamily="18" charset="0"/>
                <a:cs typeface="Times New Roman" panose="02020603050405020304" pitchFamily="18" charset="0"/>
              </a:rPr>
              <a:t>The logistic regression and neural network models provided competitive accuracy scores in predicting video virality, with neural networks slightly outperforming in terms of recall and precision.</a:t>
            </a:r>
          </a:p>
          <a:p>
            <a:pPr algn="just"/>
            <a:r>
              <a:rPr lang="en-US" sz="2400" b="1" dirty="0">
                <a:latin typeface="Times New Roman" panose="02020603050405020304" pitchFamily="18" charset="0"/>
                <a:cs typeface="Times New Roman" panose="02020603050405020304" pitchFamily="18" charset="0"/>
              </a:rPr>
              <a:t>Key Virality Metrics: </a:t>
            </a:r>
            <a:r>
              <a:rPr lang="en-US" sz="2400" dirty="0">
                <a:latin typeface="Times New Roman" panose="02020603050405020304" pitchFamily="18" charset="0"/>
                <a:cs typeface="Times New Roman" panose="02020603050405020304" pitchFamily="18" charset="0"/>
              </a:rPr>
              <a:t>Metrics such as views, likes, dislikes, and the like-dislike ratio were strong indicators of virality, influencing the prediction models' outputs.</a:t>
            </a:r>
          </a:p>
          <a:p>
            <a:pPr algn="just"/>
            <a:r>
              <a:rPr lang="en-US" sz="2400" b="1" dirty="0">
                <a:latin typeface="Times New Roman" panose="02020603050405020304" pitchFamily="18" charset="0"/>
                <a:cs typeface="Times New Roman" panose="02020603050405020304" pitchFamily="18" charset="0"/>
              </a:rPr>
              <a:t>User Feedback: </a:t>
            </a:r>
            <a:r>
              <a:rPr lang="en-US" sz="2400" dirty="0">
                <a:latin typeface="Times New Roman" panose="02020603050405020304" pitchFamily="18" charset="0"/>
                <a:cs typeface="Times New Roman" panose="02020603050405020304" pitchFamily="18" charset="0"/>
              </a:rPr>
              <a:t>The website successfully analyzed user-provided YouTube video links and generated insights, offering recommendations on improving virality based on the underlying dataset.</a:t>
            </a:r>
          </a:p>
          <a:p>
            <a:pPr algn="just"/>
            <a:r>
              <a:rPr lang="en-US" sz="2400" b="1" dirty="0">
                <a:latin typeface="Times New Roman" panose="02020603050405020304" pitchFamily="18" charset="0"/>
                <a:cs typeface="Times New Roman" panose="02020603050405020304" pitchFamily="18" charset="0"/>
              </a:rPr>
              <a:t>User Engagement Insights: </a:t>
            </a:r>
            <a:r>
              <a:rPr lang="en-US" sz="2400" dirty="0">
                <a:latin typeface="Times New Roman" panose="02020603050405020304" pitchFamily="18" charset="0"/>
                <a:cs typeface="Times New Roman" panose="02020603050405020304" pitchFamily="18" charset="0"/>
              </a:rPr>
              <a:t>The analysis highlighted that user engagement (e.g., comments and likes) strongly correlates with viral patterns, suggesting strategies like optimizing engagement to boost future video virality.</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284E4E4-7A8F-58A9-1757-A3F99C7DE3E9}"/>
              </a:ext>
            </a:extLst>
          </p:cNvPr>
          <p:cNvSpPr>
            <a:spLocks noGrp="1"/>
          </p:cNvSpPr>
          <p:nvPr>
            <p:ph type="dt" sz="half" idx="10"/>
          </p:nvPr>
        </p:nvSpPr>
        <p:spPr/>
        <p:txBody>
          <a:bodyPr/>
          <a:lstStyle/>
          <a:p>
            <a:pPr>
              <a:defRPr/>
            </a:pPr>
            <a:r>
              <a:rPr lang="en-US" dirty="0"/>
              <a:t>Third Review</a:t>
            </a:r>
          </a:p>
        </p:txBody>
      </p:sp>
      <p:sp>
        <p:nvSpPr>
          <p:cNvPr id="5" name="Footer Placeholder 4">
            <a:extLst>
              <a:ext uri="{FF2B5EF4-FFF2-40B4-BE49-F238E27FC236}">
                <a16:creationId xmlns:a16="http://schemas.microsoft.com/office/drawing/2014/main" id="{45B15925-01CD-BE59-4357-A610B4CAC2FE}"/>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DB7242AF-2F37-5A6B-BDBA-27F40FC36709}"/>
              </a:ext>
            </a:extLst>
          </p:cNvPr>
          <p:cNvSpPr>
            <a:spLocks noGrp="1"/>
          </p:cNvSpPr>
          <p:nvPr>
            <p:ph type="sldNum" sz="quarter" idx="12"/>
          </p:nvPr>
        </p:nvSpPr>
        <p:spPr/>
        <p:txBody>
          <a:bodyPr/>
          <a:lstStyle/>
          <a:p>
            <a:pPr>
              <a:defRPr/>
            </a:pPr>
            <a:fld id="{BDC2143B-610F-499C-A392-DFFBE135A7B2}" type="slidenum">
              <a:rPr lang="en-US" altLang="en-US" smtClean="0"/>
              <a:t>25</a:t>
            </a:fld>
            <a:endParaRPr lang="en-US" altLang="en-US"/>
          </a:p>
        </p:txBody>
      </p:sp>
    </p:spTree>
    <p:extLst>
      <p:ext uri="{BB962C8B-B14F-4D97-AF65-F5344CB8AC3E}">
        <p14:creationId xmlns:p14="http://schemas.microsoft.com/office/powerpoint/2010/main" val="1972574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"Understanding Viral Content Dynamics: A Data-</a:t>
            </a:r>
            <a:r>
              <a:rPr lang="en-US" sz="2400" dirty="0" err="1">
                <a:latin typeface="Times New Roman" panose="02020603050405020304" pitchFamily="18" charset="0"/>
                <a:cs typeface="Times New Roman" panose="02020603050405020304" pitchFamily="18" charset="0"/>
              </a:rPr>
              <a:t>DrivenApproachM</a:t>
            </a:r>
            <a:r>
              <a:rPr lang="en-US" sz="2400" dirty="0">
                <a:latin typeface="Times New Roman" panose="02020603050405020304" pitchFamily="18" charset="0"/>
                <a:cs typeface="Times New Roman" panose="02020603050405020304" pitchFamily="18" charset="0"/>
              </a:rPr>
              <a:t>. Thompson, L. Clark, IEEE Transactions on Computational Social Systems, vol. 8, Date: March 2021, Pages: 150-162.</a:t>
            </a:r>
          </a:p>
          <a:p>
            <a:pPr algn="just"/>
            <a:r>
              <a:rPr lang="en-US" sz="2400" dirty="0">
                <a:latin typeface="Times New Roman" panose="02020603050405020304" pitchFamily="18" charset="0"/>
                <a:cs typeface="Times New Roman" panose="02020603050405020304" pitchFamily="18" charset="0"/>
              </a:rPr>
              <a:t>"Predicting Content Virality on Social Media Using Machine Learning"    J. Williams, S. Brown, IEEE Access, vol. 9, Date: 2021, Pages: 232-244. </a:t>
            </a:r>
          </a:p>
          <a:p>
            <a:pPr algn="just"/>
            <a:r>
              <a:rPr lang="en-US" sz="2400" dirty="0">
                <a:latin typeface="Times New Roman" panose="02020603050405020304" pitchFamily="18" charset="0"/>
                <a:cs typeface="Times New Roman" panose="02020603050405020304" pitchFamily="18" charset="0"/>
              </a:rPr>
              <a:t>"Social Media Analytics for Viral Content: A Comprehensive Review"*     P. Chen, R. Gupta, IEEE Transactions on Big Data, vol. 7, Date: September 2020, Pages: 300-315. </a:t>
            </a:r>
          </a:p>
          <a:p>
            <a:pPr algn="just"/>
            <a:r>
              <a:rPr lang="en-US" sz="2400" dirty="0">
                <a:latin typeface="Times New Roman" panose="02020603050405020304" pitchFamily="18" charset="0"/>
                <a:cs typeface="Times New Roman" panose="02020603050405020304" pitchFamily="18" charset="0"/>
              </a:rPr>
              <a:t>"Predicting Content Virality Using Random Forest </a:t>
            </a:r>
            <a:r>
              <a:rPr lang="en-US" sz="2400" dirty="0" err="1">
                <a:latin typeface="Times New Roman" panose="02020603050405020304" pitchFamily="18" charset="0"/>
                <a:cs typeface="Times New Roman" panose="02020603050405020304" pitchFamily="18" charset="0"/>
              </a:rPr>
              <a:t>Algorithm"M</a:t>
            </a:r>
            <a:r>
              <a:rPr lang="en-US" sz="2400" dirty="0">
                <a:latin typeface="Times New Roman" panose="02020603050405020304" pitchFamily="18" charset="0"/>
                <a:cs typeface="Times New Roman" panose="02020603050405020304" pitchFamily="18" charset="0"/>
              </a:rPr>
              <a:t>. Liu, S. Kumar, IEEE Transactions on Computational Social Systems, vol. 7, Date: August 2020, Pages: 245-258.</a:t>
            </a:r>
          </a:p>
          <a:p>
            <a:endParaRPr lang="en-US" sz="2400"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27</a:t>
            </a:fld>
            <a:endParaRPr lang="en-US" altLang="en-US" dirty="0"/>
          </a:p>
        </p:txBody>
      </p:sp>
      <p:sp>
        <p:nvSpPr>
          <p:cNvPr id="5" name="Date Placeholder 4"/>
          <p:cNvSpPr>
            <a:spLocks noGrp="1"/>
          </p:cNvSpPr>
          <p:nvPr>
            <p:ph type="dt" sz="half" idx="10"/>
          </p:nvPr>
        </p:nvSpPr>
        <p:spPr/>
        <p:txBody>
          <a:bodyPr/>
          <a:lstStyle/>
          <a:p>
            <a:pPr>
              <a:defRPr/>
            </a:pPr>
            <a:r>
              <a:rPr lang="en-US" dirty="0"/>
              <a:t>Third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To examine how viral video spreads by examining user interactions on social media sites. </a:t>
            </a:r>
          </a:p>
          <a:p>
            <a:pPr algn="just"/>
            <a:r>
              <a:rPr lang="en-US" sz="2400" dirty="0">
                <a:latin typeface="Times New Roman" panose="02020603050405020304" pitchFamily="18" charset="0"/>
                <a:cs typeface="Times New Roman" panose="02020603050405020304" pitchFamily="18" charset="0"/>
              </a:rPr>
              <a:t>To measures  share rates, the frequency of comments and likes, and the impact of network architecture on the distribution of material.</a:t>
            </a:r>
          </a:p>
          <a:p>
            <a:pPr algn="just"/>
            <a:r>
              <a:rPr lang="en-US" sz="2400" dirty="0">
                <a:latin typeface="Times New Roman" panose="02020603050405020304" pitchFamily="18" charset="0"/>
                <a:cs typeface="Times New Roman" panose="02020603050405020304" pitchFamily="18" charset="0"/>
              </a:rPr>
              <a:t> To maximize the production of digital media by utilizing these insights. </a:t>
            </a:r>
          </a:p>
          <a:p>
            <a:pPr algn="just"/>
            <a:r>
              <a:rPr lang="en-US" sz="2400" dirty="0">
                <a:latin typeface="Times New Roman" panose="02020603050405020304" pitchFamily="18" charset="0"/>
                <a:cs typeface="Times New Roman" panose="02020603050405020304" pitchFamily="18" charset="0"/>
              </a:rPr>
              <a:t>To study what makes material go viral. It can target influencers and high-engagement people to increase reach.</a:t>
            </a:r>
            <a:endParaRPr lang="en-IN" sz="2400"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lgn="just">
              <a:buNone/>
            </a:pPr>
            <a:endParaRPr lang="en-IN" dirty="0"/>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a:xfrm>
            <a:off x="643508" y="1864744"/>
            <a:ext cx="10668000" cy="4267200"/>
          </a:xfrm>
        </p:spPr>
        <p:txBody>
          <a:bodyPr/>
          <a:lstStyle/>
          <a:p>
            <a:pPr marL="0" indent="0" algn="just">
              <a:buClr>
                <a:srgbClr val="CC0000"/>
              </a:buClr>
              <a:buNone/>
              <a:defRPr/>
            </a:pPr>
            <a:r>
              <a:rPr lang="en-US" sz="2400" dirty="0">
                <a:latin typeface="Times New Roman" panose="02020603050405020304" pitchFamily="18" charset="0"/>
                <a:cs typeface="Times New Roman" panose="02020603050405020304" pitchFamily="18" charset="0"/>
              </a:rPr>
              <a:t>Machine learning models, including logistic regression and neural networks, analyze YouTube video metrics such as views, likes, dislikes, and comments to predict video virality. The system processes data, trains models, and evaluates their performance through metrics like accuracy and precision. An interactive website allows users to input YouTube video URLs, extract relevant metrics, and receive insights on factors driving the video's virality along with personalized recommendations for improvement.</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Viral video has to greatly influence audience reach and engagement in the world of digital media.</a:t>
            </a:r>
          </a:p>
          <a:p>
            <a:pPr algn="just"/>
            <a:r>
              <a:rPr lang="en-US" sz="2400" dirty="0">
                <a:latin typeface="Times New Roman" panose="02020603050405020304" pitchFamily="18" charset="0"/>
                <a:cs typeface="Times New Roman" panose="02020603050405020304" pitchFamily="18" charset="0"/>
              </a:rPr>
              <a:t>The goal of this study is to identify the elements that lead to content viral by</a:t>
            </a:r>
          </a:p>
          <a:p>
            <a:pPr marL="0" indent="0" algn="just">
              <a:buNone/>
            </a:pPr>
            <a:r>
              <a:rPr lang="en-US" sz="2400" dirty="0">
                <a:latin typeface="Times New Roman" panose="02020603050405020304" pitchFamily="18" charset="0"/>
                <a:cs typeface="Times New Roman" panose="02020603050405020304" pitchFamily="18" charset="0"/>
              </a:rPr>
              <a:t>       examining user interactions and social media sharing trends.</a:t>
            </a:r>
          </a:p>
          <a:p>
            <a:pPr algn="just"/>
            <a:r>
              <a:rPr lang="en-US" sz="2400" dirty="0">
                <a:latin typeface="Times New Roman" panose="02020603050405020304" pitchFamily="18" charset="0"/>
                <a:cs typeface="Times New Roman" panose="02020603050405020304" pitchFamily="18" charset="0"/>
              </a:rPr>
              <a:t>The initiative attempts to optimize video strategies, improving the company's  to develop highly shareable and engaging media by analyzing how content distributes and identifying important drivers.</a:t>
            </a:r>
          </a:p>
          <a:p>
            <a:endParaRPr lang="en-US" sz="2400"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6</a:t>
            </a:fld>
            <a:endParaRPr lang="en-US" altLang="en-US"/>
          </a:p>
        </p:txBody>
      </p:sp>
      <p:pic>
        <p:nvPicPr>
          <p:cNvPr id="10" name="Content Placeholder 9">
            <a:extLst>
              <a:ext uri="{FF2B5EF4-FFF2-40B4-BE49-F238E27FC236}">
                <a16:creationId xmlns:a16="http://schemas.microsoft.com/office/drawing/2014/main" id="{B302E336-AF47-83EE-1184-42F68727DB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192" y="1752600"/>
            <a:ext cx="10242915" cy="4267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Literature Survey</a:t>
            </a:r>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dirty="0"/>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t>7</a:t>
            </a:fld>
            <a:endParaRPr lang="en-US" altLang="en-US"/>
          </a:p>
        </p:txBody>
      </p:sp>
      <p:pic>
        <p:nvPicPr>
          <p:cNvPr id="10" name="Content Placeholder 9">
            <a:extLst>
              <a:ext uri="{FF2B5EF4-FFF2-40B4-BE49-F238E27FC236}">
                <a16:creationId xmlns:a16="http://schemas.microsoft.com/office/drawing/2014/main" id="{F1DEF9B9-A8A3-9D56-3721-22BF28ABA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52600"/>
            <a:ext cx="10234653" cy="4267200"/>
          </a:xfrm>
        </p:spPr>
      </p:pic>
    </p:spTree>
    <p:extLst>
      <p:ext uri="{BB962C8B-B14F-4D97-AF65-F5344CB8AC3E}">
        <p14:creationId xmlns:p14="http://schemas.microsoft.com/office/powerpoint/2010/main" val="133642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latin typeface="Times New Roman" panose="02020603050405020304" pitchFamily="18" charset="0"/>
                <a:cs typeface="Times New Roman" panose="02020603050405020304" pitchFamily="18" charset="0"/>
              </a:rPr>
              <a:t>Social Media Analytics Platforms</a:t>
            </a:r>
            <a:r>
              <a:rPr lang="en-US" sz="2400" dirty="0">
                <a:latin typeface="Times New Roman" panose="02020603050405020304" pitchFamily="18" charset="0"/>
                <a:cs typeface="Times New Roman" panose="02020603050405020304" pitchFamily="18" charset="0"/>
              </a:rPr>
              <a:t>: Tools like Sprout Social or Hootsuite analyze engagement metrics, such as shares and likes, to understand video performance.</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latin typeface="Times New Roman" panose="02020603050405020304" pitchFamily="18" charset="0"/>
                <a:cs typeface="Times New Roman" panose="02020603050405020304" pitchFamily="18" charset="0"/>
              </a:rPr>
              <a:t>Content Tracking Systems</a:t>
            </a:r>
            <a:r>
              <a:rPr lang="en-US" sz="2400" dirty="0">
                <a:latin typeface="Times New Roman" panose="02020603050405020304" pitchFamily="18" charset="0"/>
                <a:cs typeface="Times New Roman" panose="02020603050405020304" pitchFamily="18" charset="0"/>
              </a:rPr>
              <a:t>: Systems such as </a:t>
            </a:r>
            <a:r>
              <a:rPr lang="en-US" sz="2400" dirty="0" err="1">
                <a:latin typeface="Times New Roman" panose="02020603050405020304" pitchFamily="18" charset="0"/>
                <a:cs typeface="Times New Roman" panose="02020603050405020304" pitchFamily="18" charset="0"/>
              </a:rPr>
              <a:t>BuzzSumo</a:t>
            </a:r>
            <a:r>
              <a:rPr lang="en-US" sz="2400" dirty="0">
                <a:latin typeface="Times New Roman" panose="02020603050405020304" pitchFamily="18" charset="0"/>
                <a:cs typeface="Times New Roman" panose="02020603050405020304" pitchFamily="18" charset="0"/>
              </a:rPr>
              <a:t> track the spread of video across various social media channels, providing insights into what drives virality.</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latin typeface="Times New Roman" panose="02020603050405020304" pitchFamily="18" charset="0"/>
                <a:cs typeface="Times New Roman" panose="02020603050405020304" pitchFamily="18" charset="0"/>
              </a:rPr>
              <a:t>Influencer Analytics Tools</a:t>
            </a:r>
            <a:r>
              <a:rPr lang="en-US" sz="2400" dirty="0">
                <a:latin typeface="Times New Roman" panose="02020603050405020304" pitchFamily="18" charset="0"/>
                <a:cs typeface="Times New Roman" panose="02020603050405020304" pitchFamily="18" charset="0"/>
              </a:rPr>
              <a:t>: Platforms like Aspire track influencer  effectiveness, helping identify key figures who amplify content reach.</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latin typeface="Times New Roman" panose="02020603050405020304" pitchFamily="18" charset="0"/>
                <a:cs typeface="Times New Roman" panose="02020603050405020304" pitchFamily="18" charset="0"/>
              </a:rPr>
              <a:t>Network Analysis Tools</a:t>
            </a:r>
            <a:r>
              <a:rPr lang="en-US" sz="2400" dirty="0">
                <a:latin typeface="Times New Roman" panose="02020603050405020304" pitchFamily="18" charset="0"/>
                <a:cs typeface="Times New Roman" panose="02020603050405020304" pitchFamily="18" charset="0"/>
              </a:rPr>
              <a:t>: Tools such as Gephi visualize and analyze social network structures to understand how video spreads through connections.</a:t>
            </a:r>
            <a:endParaRPr lang="en-IN"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p:txBody>
      </p:sp>
      <p:sp>
        <p:nvSpPr>
          <p:cNvPr id="4" name="Date Placeholder 3"/>
          <p:cNvSpPr>
            <a:spLocks noGrp="1"/>
          </p:cNvSpPr>
          <p:nvPr>
            <p:ph type="dt" sz="half" idx="10"/>
          </p:nvPr>
        </p:nvSpPr>
        <p:spPr/>
        <p:txBody>
          <a:bodyPr/>
          <a:lstStyle/>
          <a:p>
            <a:r>
              <a:rPr lang="en-US" dirty="0"/>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t>8</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p>
        </p:txBody>
      </p:sp>
      <p:sp>
        <p:nvSpPr>
          <p:cNvPr id="3" name="Content Placeholder 2"/>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Social Media Analytics Platforms</a:t>
            </a:r>
            <a:r>
              <a:rPr lang="en-US" sz="2400" dirty="0">
                <a:latin typeface="Times New Roman" panose="02020603050405020304" pitchFamily="18" charset="0"/>
                <a:cs typeface="Times New Roman" panose="02020603050405020304" pitchFamily="18" charset="0"/>
              </a:rPr>
              <a:t>: May provide limited insights into the qualitative aspects of video virality.</a:t>
            </a:r>
          </a:p>
          <a:p>
            <a:pPr algn="just"/>
            <a:r>
              <a:rPr lang="en-US" sz="2400" b="1" dirty="0">
                <a:latin typeface="Times New Roman" panose="02020603050405020304" pitchFamily="18" charset="0"/>
                <a:cs typeface="Times New Roman" panose="02020603050405020304" pitchFamily="18" charset="0"/>
              </a:rPr>
              <a:t>Content Tracking Systems</a:t>
            </a:r>
            <a:r>
              <a:rPr lang="en-US" sz="2400" dirty="0">
                <a:latin typeface="Times New Roman" panose="02020603050405020304" pitchFamily="18" charset="0"/>
                <a:cs typeface="Times New Roman" panose="02020603050405020304" pitchFamily="18" charset="0"/>
              </a:rPr>
              <a:t>: Can be expensive and may not capture all relevant social channels or niche communities.</a:t>
            </a:r>
          </a:p>
          <a:p>
            <a:pPr algn="just"/>
            <a:r>
              <a:rPr lang="en-US" sz="2400" b="1" dirty="0">
                <a:latin typeface="Times New Roman" panose="02020603050405020304" pitchFamily="18" charset="0"/>
                <a:cs typeface="Times New Roman" panose="02020603050405020304" pitchFamily="18" charset="0"/>
              </a:rPr>
              <a:t>Influencer Analytics Tools</a:t>
            </a:r>
            <a:r>
              <a:rPr lang="en-US" sz="2400" dirty="0">
                <a:latin typeface="Times New Roman" panose="02020603050405020304" pitchFamily="18" charset="0"/>
                <a:cs typeface="Times New Roman" panose="02020603050405020304" pitchFamily="18" charset="0"/>
              </a:rPr>
              <a:t>: Often focus on influencers alone, potentially overlooking broader sharing patterns and grassroots virality.</a:t>
            </a:r>
          </a:p>
          <a:p>
            <a:pPr algn="just"/>
            <a:r>
              <a:rPr lang="en-US" sz="2400" b="1" dirty="0">
                <a:latin typeface="Times New Roman" panose="02020603050405020304" pitchFamily="18" charset="0"/>
                <a:cs typeface="Times New Roman" panose="02020603050405020304" pitchFamily="18" charset="0"/>
              </a:rPr>
              <a:t>Network Analysis Tools</a:t>
            </a:r>
            <a:r>
              <a:rPr lang="en-US" sz="2400" dirty="0">
                <a:latin typeface="Times New Roman" panose="02020603050405020304" pitchFamily="18" charset="0"/>
                <a:cs typeface="Times New Roman" panose="02020603050405020304" pitchFamily="18" charset="0"/>
              </a:rPr>
              <a:t>: Require complex data processing and can be challenging to interpret without specialized knowledge.</a:t>
            </a:r>
          </a:p>
          <a:p>
            <a:endParaRPr lang="en-US" sz="2400" dirty="0"/>
          </a:p>
        </p:txBody>
      </p:sp>
      <p:sp>
        <p:nvSpPr>
          <p:cNvPr id="4" name="Date Placeholder 3"/>
          <p:cNvSpPr>
            <a:spLocks noGrp="1"/>
          </p:cNvSpPr>
          <p:nvPr>
            <p:ph type="dt" sz="half" idx="10"/>
          </p:nvPr>
        </p:nvSpPr>
        <p:spPr/>
        <p:txBody>
          <a:bodyPr/>
          <a:lstStyle/>
          <a:p>
            <a:pPr>
              <a:defRPr/>
            </a:pPr>
            <a:r>
              <a:rPr lang="en-US" dirty="0"/>
              <a:t>Third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586</TotalTime>
  <Words>1806</Words>
  <Application>Microsoft Office PowerPoint</Application>
  <PresentationFormat>Widescreen</PresentationFormat>
  <Paragraphs>170</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gg sans</vt:lpstr>
      <vt:lpstr>inherit</vt:lpstr>
      <vt:lpstr>Times New Roman</vt:lpstr>
      <vt:lpstr>Verdana</vt:lpstr>
      <vt:lpstr>Wingdings</vt:lpstr>
      <vt:lpstr>Profile</vt:lpstr>
      <vt:lpstr>PowerPoint Presentation</vt:lpstr>
      <vt:lpstr>Problem Statement and Motivation</vt:lpstr>
      <vt:lpstr>Objectives</vt:lpstr>
      <vt:lpstr>Abstract</vt:lpstr>
      <vt:lpstr> Introduction and Overview of the Project.</vt:lpstr>
      <vt:lpstr>Literature Survey</vt:lpstr>
      <vt:lpstr>Literature Survey</vt:lpstr>
      <vt:lpstr>Existing Sytem</vt:lpstr>
      <vt:lpstr>Drawback of Existing System</vt:lpstr>
      <vt:lpstr>Proposed System</vt:lpstr>
      <vt:lpstr>System Architecture</vt:lpstr>
      <vt:lpstr>List of modules</vt:lpstr>
      <vt:lpstr>Video Data Extraction and Preprocessing Module DFD</vt:lpstr>
      <vt:lpstr>Algorithm Video Data Extraction and Preprocessing Module:</vt:lpstr>
      <vt:lpstr>Output for Video Data Extraction and Preprocessing Module</vt:lpstr>
      <vt:lpstr>Virality Prediction and Model Evaluation Module DFD</vt:lpstr>
      <vt:lpstr>Algorithm Virality Prediction and Model Evaluation Module</vt:lpstr>
      <vt:lpstr>Output for Virality Prediction and Model Evaluation Module </vt:lpstr>
      <vt:lpstr>User Video Upload Module DFD:</vt:lpstr>
      <vt:lpstr>User Video Upload Module Algorithm:</vt:lpstr>
      <vt:lpstr>User Video Upload Module output:</vt:lpstr>
      <vt:lpstr>Insights Generation and Recommendations Module DFD</vt:lpstr>
      <vt:lpstr>Insights Generation and Recommendations Module Algorithm:</vt:lpstr>
      <vt:lpstr>Insights Generation and Recommendations Module Output</vt:lpstr>
      <vt:lpstr>Result and Discussion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PRAVEEN BASKARAN</cp:lastModifiedBy>
  <cp:revision>46</cp:revision>
  <dcterms:created xsi:type="dcterms:W3CDTF">2023-08-03T04:32:00Z</dcterms:created>
  <dcterms:modified xsi:type="dcterms:W3CDTF">2024-10-05T05:07:07Z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