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Jacques Francois Shadow"/>
      <p:regular r:id="rId16"/>
    </p:embeddedFon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C83E9C-00D1-4F53-A089-18173DD2CB3D}">
  <a:tblStyle styleId="{1CC83E9C-00D1-4F53-A089-18173DD2CB3D}"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font" Target="fonts/JacquesFrancoisShadow-regular.fntdata"/><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0769fe7c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0769fe7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3" name="Google Shape;53;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5"/>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0" name="Google Shape;60;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6"/>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8" name="Google Shape;68;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5" name="Google Shape;75;p7"/>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6" name="Google Shape;76;p7"/>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7" name="Google Shape;77;p7"/>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8" name="Google Shape;78;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1"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3989070" y="494030"/>
            <a:ext cx="7515300" cy="1587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C0C0C"/>
              </a:buClr>
              <a:buSzPct val="100000"/>
              <a:buFont typeface="Jacques Francois Shadow"/>
              <a:buNone/>
            </a:pPr>
            <a:r>
              <a:rPr b="1" lang="en-IN">
                <a:solidFill>
                  <a:srgbClr val="0C0C0C"/>
                </a:solidFill>
                <a:latin typeface="Jacques Francois Shadow"/>
                <a:ea typeface="Jacques Francois Shadow"/>
                <a:cs typeface="Jacques Francois Shadow"/>
                <a:sym typeface="Jacques Francois Shadow"/>
              </a:rPr>
              <a:t>   ONLINE TICKET    BOOKING SYSTEM</a:t>
            </a:r>
            <a:endParaRPr b="1">
              <a:solidFill>
                <a:srgbClr val="0C0C0C"/>
              </a:solidFill>
              <a:latin typeface="Jacques Francois Shadow"/>
              <a:ea typeface="Jacques Francois Shadow"/>
              <a:cs typeface="Jacques Francois Shadow"/>
              <a:sym typeface="Jacques Francois Shadow"/>
            </a:endParaRPr>
          </a:p>
        </p:txBody>
      </p:sp>
      <p:sp>
        <p:nvSpPr>
          <p:cNvPr id="165" name="Google Shape;165;p18"/>
          <p:cNvSpPr txBox="1"/>
          <p:nvPr>
            <p:ph idx="1" type="subTitle"/>
          </p:nvPr>
        </p:nvSpPr>
        <p:spPr>
          <a:xfrm>
            <a:off x="6637177" y="4470783"/>
            <a:ext cx="6030684" cy="23872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b="1" lang="en-IN" sz="2000" u="sng">
                <a:latin typeface="Times New Roman"/>
                <a:ea typeface="Times New Roman"/>
                <a:cs typeface="Times New Roman"/>
                <a:sym typeface="Times New Roman"/>
              </a:rPr>
              <a:t>Presented by :-</a:t>
            </a:r>
            <a:endParaRPr b="1" sz="2000" u="sng">
              <a:latin typeface="Times New Roman"/>
              <a:ea typeface="Times New Roman"/>
              <a:cs typeface="Times New Roman"/>
              <a:sym typeface="Times New Roman"/>
            </a:endParaRPr>
          </a:p>
          <a:p>
            <a:pPr indent="0" lvl="0" marL="0" rtl="0" algn="l">
              <a:spcBef>
                <a:spcPts val="1000"/>
              </a:spcBef>
              <a:spcAft>
                <a:spcPts val="0"/>
              </a:spcAft>
              <a:buSzPts val="2000"/>
              <a:buNone/>
            </a:pPr>
            <a:r>
              <a:rPr lang="en-IN" sz="2000">
                <a:latin typeface="Times New Roman"/>
                <a:ea typeface="Times New Roman"/>
                <a:cs typeface="Times New Roman"/>
                <a:sym typeface="Times New Roman"/>
              </a:rPr>
              <a:t>M. VENKATA SAI</a:t>
            </a:r>
            <a:endParaRPr sz="2000">
              <a:latin typeface="Times New Roman"/>
              <a:ea typeface="Times New Roman"/>
              <a:cs typeface="Times New Roman"/>
              <a:sym typeface="Times New Roman"/>
            </a:endParaRPr>
          </a:p>
          <a:p>
            <a:pPr indent="0" lvl="0" marL="0" rtl="0" algn="l">
              <a:spcBef>
                <a:spcPts val="1000"/>
              </a:spcBef>
              <a:spcAft>
                <a:spcPts val="0"/>
              </a:spcAft>
              <a:buSzPts val="2000"/>
              <a:buNone/>
            </a:pPr>
            <a:r>
              <a:rPr lang="en-IN" sz="2000">
                <a:latin typeface="Times New Roman"/>
                <a:ea typeface="Times New Roman"/>
                <a:cs typeface="Times New Roman"/>
                <a:sym typeface="Times New Roman"/>
              </a:rPr>
              <a:t>192110433</a:t>
            </a:r>
            <a:endParaRPr sz="2000">
              <a:latin typeface="Times New Roman"/>
              <a:ea typeface="Times New Roman"/>
              <a:cs typeface="Times New Roman"/>
              <a:sym typeface="Times New Roman"/>
            </a:endParaRPr>
          </a:p>
          <a:p>
            <a:pPr indent="0" lvl="0" marL="0" rtl="0" algn="l">
              <a:spcBef>
                <a:spcPts val="1000"/>
              </a:spcBef>
              <a:spcAft>
                <a:spcPts val="0"/>
              </a:spcAft>
              <a:buSzPts val="2000"/>
              <a:buNone/>
            </a:pPr>
            <a:r>
              <a:rPr lang="en-IN" sz="2000">
                <a:latin typeface="Times New Roman"/>
                <a:ea typeface="Times New Roman"/>
                <a:cs typeface="Times New Roman"/>
                <a:sym typeface="Times New Roman"/>
              </a:rPr>
              <a:t>CSA0936_Java Programming</a:t>
            </a:r>
            <a:endParaRPr sz="2000">
              <a:latin typeface="Times New Roman"/>
              <a:ea typeface="Times New Roman"/>
              <a:cs typeface="Times New Roman"/>
              <a:sym typeface="Times New Roman"/>
            </a:endParaRPr>
          </a:p>
          <a:p>
            <a:pPr indent="0" lvl="0" marL="0" rtl="0" algn="l">
              <a:spcBef>
                <a:spcPts val="1000"/>
              </a:spcBef>
              <a:spcAft>
                <a:spcPts val="0"/>
              </a:spcAft>
              <a:buSzPts val="1800"/>
              <a:buNone/>
            </a:pPr>
            <a:r>
              <a:t/>
            </a:r>
            <a:endParaRPr>
              <a:latin typeface="Times New Roman"/>
              <a:ea typeface="Times New Roman"/>
              <a:cs typeface="Times New Roman"/>
              <a:sym typeface="Times New Roman"/>
            </a:endParaRPr>
          </a:p>
        </p:txBody>
      </p:sp>
      <p:pic>
        <p:nvPicPr>
          <p:cNvPr descr="Saveetha Institute of Medical And Technical Sciences - Wikipedia" id="166" name="Google Shape;166;p18"/>
          <p:cNvPicPr preferRelativeResize="0"/>
          <p:nvPr/>
        </p:nvPicPr>
        <p:blipFill rotWithShape="1">
          <a:blip r:embed="rId3">
            <a:alphaModFix/>
          </a:blip>
          <a:srcRect b="0" l="0" r="0" t="0"/>
          <a:stretch/>
        </p:blipFill>
        <p:spPr>
          <a:xfrm>
            <a:off x="348829" y="100043"/>
            <a:ext cx="2282404" cy="1980578"/>
          </a:xfrm>
          <a:prstGeom prst="rect">
            <a:avLst/>
          </a:prstGeom>
          <a:noFill/>
          <a:ln>
            <a:noFill/>
          </a:ln>
        </p:spPr>
      </p:pic>
      <p:pic>
        <p:nvPicPr>
          <p:cNvPr id="167" name="Google Shape;167;p18"/>
          <p:cNvPicPr preferRelativeResize="0"/>
          <p:nvPr/>
        </p:nvPicPr>
        <p:blipFill>
          <a:blip r:embed="rId4">
            <a:alphaModFix/>
          </a:blip>
          <a:stretch>
            <a:fillRect/>
          </a:stretch>
        </p:blipFill>
        <p:spPr>
          <a:xfrm>
            <a:off x="2178425" y="2504750"/>
            <a:ext cx="4173876" cy="375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921121" y="194902"/>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Jacques Francois Shadow"/>
              <a:buNone/>
            </a:pPr>
            <a:r>
              <a:rPr b="1" lang="en-IN" u="sng">
                <a:latin typeface="Jacques Francois Shadow"/>
                <a:ea typeface="Jacques Francois Shadow"/>
                <a:cs typeface="Jacques Francois Shadow"/>
                <a:sym typeface="Jacques Francois Shadow"/>
              </a:rPr>
              <a:t>CONCLUSION :-</a:t>
            </a:r>
            <a:endParaRPr b="1" u="sng">
              <a:latin typeface="Jacques Francois Shadow"/>
              <a:ea typeface="Jacques Francois Shadow"/>
              <a:cs typeface="Jacques Francois Shadow"/>
              <a:sym typeface="Jacques Francois Shadow"/>
            </a:endParaRPr>
          </a:p>
        </p:txBody>
      </p:sp>
      <p:sp>
        <p:nvSpPr>
          <p:cNvPr id="218" name="Google Shape;218;p27"/>
          <p:cNvSpPr txBox="1"/>
          <p:nvPr>
            <p:ph idx="1" type="body"/>
          </p:nvPr>
        </p:nvSpPr>
        <p:spPr>
          <a:xfrm>
            <a:off x="1660527" y="1475791"/>
            <a:ext cx="9881100" cy="4679700"/>
          </a:xfrm>
          <a:prstGeom prst="rect">
            <a:avLst/>
          </a:prstGeom>
          <a:noFill/>
          <a:ln>
            <a:noFill/>
          </a:ln>
        </p:spPr>
        <p:txBody>
          <a:bodyPr anchorCtr="0" anchor="t" bIns="45700" lIns="91425" spcFirstLastPara="1" rIns="91425" wrap="square" tIns="45700">
            <a:noAutofit/>
          </a:bodyPr>
          <a:lstStyle/>
          <a:p>
            <a:pPr indent="-406400" lvl="0" marL="342900" rtl="0" algn="just">
              <a:lnSpc>
                <a:spcPct val="115000"/>
              </a:lnSpc>
              <a:spcBef>
                <a:spcPts val="0"/>
              </a:spcBef>
              <a:spcAft>
                <a:spcPts val="0"/>
              </a:spcAft>
              <a:buClr>
                <a:schemeClr val="dk1"/>
              </a:buClr>
              <a:buSzPts val="2800"/>
              <a:buFont typeface="Times New Roman"/>
              <a:buChar char="❏"/>
            </a:pPr>
            <a:r>
              <a:rPr lang="en-IN" sz="2000">
                <a:solidFill>
                  <a:schemeClr val="dk1"/>
                </a:solidFill>
                <a:latin typeface="Times New Roman"/>
                <a:ea typeface="Times New Roman"/>
                <a:cs typeface="Times New Roman"/>
                <a:sym typeface="Times New Roman"/>
              </a:rPr>
              <a:t>In conclusion, the online reservation system described above offers a seamless and convenient way for users to book services such as hotel accommodations, flight tickets, or event reservations. By providing user-friendly interfaces, secure payment processing, and instant booking confirmations, the system enhances the overall booking experience for users.</a:t>
            </a:r>
            <a:endParaRPr sz="2000">
              <a:solidFill>
                <a:schemeClr val="dk1"/>
              </a:solidFill>
              <a:latin typeface="Times New Roman"/>
              <a:ea typeface="Times New Roman"/>
              <a:cs typeface="Times New Roman"/>
              <a:sym typeface="Times New Roman"/>
            </a:endParaRPr>
          </a:p>
          <a:p>
            <a:pPr indent="-406400" lvl="0" marL="342900" rtl="0" algn="just">
              <a:lnSpc>
                <a:spcPct val="115000"/>
              </a:lnSpc>
              <a:spcBef>
                <a:spcPts val="0"/>
              </a:spcBef>
              <a:spcAft>
                <a:spcPts val="0"/>
              </a:spcAft>
              <a:buClr>
                <a:schemeClr val="dk1"/>
              </a:buClr>
              <a:buSzPts val="2800"/>
              <a:buFont typeface="Times New Roman"/>
              <a:buChar char="❏"/>
            </a:pPr>
            <a:r>
              <a:rPr lang="en-IN" sz="2000">
                <a:solidFill>
                  <a:schemeClr val="dk1"/>
                </a:solidFill>
                <a:latin typeface="Times New Roman"/>
                <a:ea typeface="Times New Roman"/>
                <a:cs typeface="Times New Roman"/>
                <a:sym typeface="Times New Roman"/>
              </a:rPr>
              <a:t>Additionally, the system streamlines the reservation process, reducing manual errors and increasing efficiency for both users and service providers. Its ability to handle date and time selections, integrate payment gateways, and generate booking confirmations ensures a smooth and reliable booking process.</a:t>
            </a:r>
            <a:endParaRPr sz="2000">
              <a:solidFill>
                <a:schemeClr val="dk1"/>
              </a:solidFill>
              <a:latin typeface="Times New Roman"/>
              <a:ea typeface="Times New Roman"/>
              <a:cs typeface="Times New Roman"/>
              <a:sym typeface="Times New Roman"/>
            </a:endParaRPr>
          </a:p>
          <a:p>
            <a:pPr indent="-406400" lvl="0" marL="342900" rtl="0" algn="just">
              <a:lnSpc>
                <a:spcPct val="115000"/>
              </a:lnSpc>
              <a:spcBef>
                <a:spcPts val="0"/>
              </a:spcBef>
              <a:spcAft>
                <a:spcPts val="0"/>
              </a:spcAft>
              <a:buClr>
                <a:schemeClr val="dk1"/>
              </a:buClr>
              <a:buSzPts val="2800"/>
              <a:buFont typeface="Times New Roman"/>
              <a:buChar char="❏"/>
            </a:pPr>
            <a:r>
              <a:rPr lang="en-IN" sz="2000">
                <a:solidFill>
                  <a:schemeClr val="dk1"/>
                </a:solidFill>
                <a:latin typeface="Times New Roman"/>
                <a:ea typeface="Times New Roman"/>
                <a:cs typeface="Times New Roman"/>
                <a:sym typeface="Times New Roman"/>
              </a:rPr>
              <a:t>Overall, the online reservation system represents a modern and efficient solution for managing reservations, catering to the needs of users seeking hassle-free booking experiences across various services and industries.</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19"/>
          <p:cNvGraphicFramePr/>
          <p:nvPr/>
        </p:nvGraphicFramePr>
        <p:xfrm>
          <a:off x="2032000" y="719666"/>
          <a:ext cx="3000000" cy="3000000"/>
        </p:xfrm>
        <a:graphic>
          <a:graphicData uri="http://schemas.openxmlformats.org/drawingml/2006/table">
            <a:tbl>
              <a:tblPr bandRow="1" firstRow="1">
                <a:noFill/>
                <a:tableStyleId>{1CC83E9C-00D1-4F53-A089-18173DD2CB3D}</a:tableStyleId>
              </a:tblPr>
              <a:tblGrid>
                <a:gridCol w="1078900"/>
                <a:gridCol w="4657700"/>
                <a:gridCol w="2868300"/>
              </a:tblGrid>
              <a:tr h="1093300">
                <a:tc>
                  <a:txBody>
                    <a:bodyPr/>
                    <a:lstStyle/>
                    <a:p>
                      <a:pPr indent="0" lvl="0" marL="0" marR="0" rtl="0" algn="l">
                        <a:spcBef>
                          <a:spcPts val="0"/>
                        </a:spcBef>
                        <a:spcAft>
                          <a:spcPts val="0"/>
                        </a:spcAft>
                        <a:buNone/>
                      </a:pPr>
                      <a:r>
                        <a:rPr lang="en-IN" sz="1800" u="none" cap="none" strike="noStrike"/>
                        <a:t>S.NO</a:t>
                      </a:r>
                      <a:endParaRPr sz="1800"/>
                    </a:p>
                  </a:txBody>
                  <a:tcPr marT="45725" marB="45725" marR="91450" marL="91450"/>
                </a:tc>
                <a:tc>
                  <a:txBody>
                    <a:bodyPr/>
                    <a:lstStyle/>
                    <a:p>
                      <a:pPr indent="0" lvl="0" marL="0" marR="0" rtl="0" algn="ctr">
                        <a:spcBef>
                          <a:spcPts val="0"/>
                        </a:spcBef>
                        <a:spcAft>
                          <a:spcPts val="0"/>
                        </a:spcAft>
                        <a:buNone/>
                      </a:pPr>
                      <a:r>
                        <a:rPr lang="en-IN" sz="1800"/>
                        <a:t>Topics</a:t>
                      </a:r>
                      <a:endParaRPr sz="1800"/>
                    </a:p>
                  </a:txBody>
                  <a:tcPr marT="45725" marB="45725" marR="91450" marL="91450"/>
                </a:tc>
                <a:tc>
                  <a:txBody>
                    <a:bodyPr/>
                    <a:lstStyle/>
                    <a:p>
                      <a:pPr indent="0" lvl="0" marL="0" marR="0" rtl="0" algn="l">
                        <a:spcBef>
                          <a:spcPts val="0"/>
                        </a:spcBef>
                        <a:spcAft>
                          <a:spcPts val="0"/>
                        </a:spcAft>
                        <a:buNone/>
                      </a:pPr>
                      <a:r>
                        <a:rPr lang="en-IN" sz="1800"/>
                        <a:t>Page numbers</a:t>
                      </a:r>
                      <a:endParaRPr sz="1800"/>
                    </a:p>
                  </a:txBody>
                  <a:tcPr marT="45725" marB="45725" marR="91450" marL="91450"/>
                </a:tc>
              </a:tr>
              <a:tr h="109330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Problem Description and project Requirements</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09330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Source code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09330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Screenshot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09330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Readme File Content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538566" y="502812"/>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Jacques Francois Shadow"/>
              <a:buNone/>
            </a:pPr>
            <a:r>
              <a:rPr b="1" lang="en-IN" u="sng"/>
              <a:t>Abstract</a:t>
            </a:r>
            <a:r>
              <a:rPr b="1" lang="en-IN"/>
              <a:t>:-</a:t>
            </a:r>
            <a:endParaRPr b="1"/>
          </a:p>
        </p:txBody>
      </p:sp>
      <p:sp>
        <p:nvSpPr>
          <p:cNvPr id="178" name="Google Shape;178;p20"/>
          <p:cNvSpPr txBox="1"/>
          <p:nvPr>
            <p:ph idx="1" type="body"/>
          </p:nvPr>
        </p:nvSpPr>
        <p:spPr>
          <a:xfrm>
            <a:off x="1394900" y="1540199"/>
            <a:ext cx="10604400" cy="4923000"/>
          </a:xfrm>
          <a:prstGeom prst="rect">
            <a:avLst/>
          </a:prstGeom>
          <a:noFill/>
          <a:ln>
            <a:noFill/>
          </a:ln>
        </p:spPr>
        <p:txBody>
          <a:bodyPr anchorCtr="0" anchor="t" bIns="45700" lIns="91425" spcFirstLastPara="1" rIns="91425" wrap="square" tIns="45700">
            <a:noAutofit/>
          </a:bodyPr>
          <a:lstStyle/>
          <a:p>
            <a:pPr indent="-355600" lvl="0" marL="342900" rtl="0" algn="just">
              <a:lnSpc>
                <a:spcPct val="115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This abstract introduces an online ticket booking system designed to streamline the process of ticket reservations for various events and services, enhancing user convenience and accessibility.</a:t>
            </a:r>
            <a:endParaRPr sz="2000">
              <a:solidFill>
                <a:schemeClr val="dk1"/>
              </a:solidFill>
              <a:latin typeface="Times New Roman"/>
              <a:ea typeface="Times New Roman"/>
              <a:cs typeface="Times New Roman"/>
              <a:sym typeface="Times New Roman"/>
            </a:endParaRPr>
          </a:p>
          <a:p>
            <a:pPr indent="-355600" lvl="0" marL="342900" rtl="0" algn="just">
              <a:lnSpc>
                <a:spcPct val="115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Key Features:</a:t>
            </a:r>
            <a:r>
              <a:rPr lang="en-IN" sz="2000">
                <a:solidFill>
                  <a:schemeClr val="dk1"/>
                </a:solidFill>
                <a:latin typeface="Times New Roman"/>
                <a:ea typeface="Times New Roman"/>
                <a:cs typeface="Times New Roman"/>
                <a:sym typeface="Times New Roman"/>
              </a:rPr>
              <a:t> The system incorporates essential features such as user registration, event/service listings with detailed information, secure booking and payment processing, seat selection for assigned seating events, and comprehensive ticket management options.</a:t>
            </a:r>
            <a:endParaRPr sz="2000">
              <a:solidFill>
                <a:schemeClr val="dk1"/>
              </a:solidFill>
              <a:latin typeface="Times New Roman"/>
              <a:ea typeface="Times New Roman"/>
              <a:cs typeface="Times New Roman"/>
              <a:sym typeface="Times New Roman"/>
            </a:endParaRPr>
          </a:p>
          <a:p>
            <a:pPr indent="-355600" lvl="0" marL="342900" rtl="0" algn="just">
              <a:lnSpc>
                <a:spcPct val="115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Benefits:</a:t>
            </a:r>
            <a:r>
              <a:rPr lang="en-IN" sz="2000">
                <a:solidFill>
                  <a:schemeClr val="dk1"/>
                </a:solidFill>
                <a:latin typeface="Times New Roman"/>
                <a:ea typeface="Times New Roman"/>
                <a:cs typeface="Times New Roman"/>
                <a:sym typeface="Times New Roman"/>
              </a:rPr>
              <a:t> Users can enjoy the convenience of browsing and booking tickets online from a wide range of events and services, with the flexibility to choose seats, make secure payments, receive instant booking confirmations, and manage their tickets efficiently.</a:t>
            </a:r>
            <a:endParaRPr sz="2000">
              <a:solidFill>
                <a:schemeClr val="dk1"/>
              </a:solidFill>
              <a:latin typeface="Times New Roman"/>
              <a:ea typeface="Times New Roman"/>
              <a:cs typeface="Times New Roman"/>
              <a:sym typeface="Times New Roman"/>
            </a:endParaRPr>
          </a:p>
          <a:p>
            <a:pPr indent="-355600" lvl="0" marL="342900" rtl="0" algn="just">
              <a:lnSpc>
                <a:spcPct val="115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Admin Functionality: </a:t>
            </a:r>
            <a:r>
              <a:rPr lang="en-IN" sz="2000">
                <a:solidFill>
                  <a:schemeClr val="dk1"/>
                </a:solidFill>
                <a:latin typeface="Times New Roman"/>
                <a:ea typeface="Times New Roman"/>
                <a:cs typeface="Times New Roman"/>
                <a:sym typeface="Times New Roman"/>
              </a:rPr>
              <a:t>The system also includes an admin panel for efficient management of user accounts, event/service listings, ticket inventory, pricing, payment transactions, and generation of reports for monitoring system performance.</a:t>
            </a:r>
            <a:endParaRPr sz="2000">
              <a:solidFill>
                <a:schemeClr val="dk1"/>
              </a:solidFill>
              <a:latin typeface="Times New Roman"/>
              <a:ea typeface="Times New Roman"/>
              <a:cs typeface="Times New Roman"/>
              <a:sym typeface="Times New Roman"/>
            </a:endParaRPr>
          </a:p>
          <a:p>
            <a:pPr indent="-355600" lvl="0" marL="342900" rtl="0" algn="just">
              <a:lnSpc>
                <a:spcPct val="115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Impact: </a:t>
            </a:r>
            <a:r>
              <a:rPr lang="en-IN" sz="2000">
                <a:solidFill>
                  <a:schemeClr val="dk1"/>
                </a:solidFill>
                <a:latin typeface="Times New Roman"/>
                <a:ea typeface="Times New Roman"/>
                <a:cs typeface="Times New Roman"/>
                <a:sym typeface="Times New Roman"/>
              </a:rPr>
              <a:t>By leveraging technology to simplify ticket booking processes and provide a seamless user experience, this online ticket booking system aims to enhance customer satisfaction, increase ticket sales, and improve overall operational efficiency for event organizers and service providers.</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715880" y="493482"/>
            <a:ext cx="8911687" cy="7518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Jacques Francois Shadow"/>
              <a:buNone/>
            </a:pPr>
            <a:r>
              <a:rPr b="1" lang="en-IN" u="sng"/>
              <a:t>INTRODUCTION</a:t>
            </a:r>
            <a:r>
              <a:rPr b="1" lang="en-IN"/>
              <a:t>:-</a:t>
            </a:r>
            <a:endParaRPr b="1"/>
          </a:p>
        </p:txBody>
      </p:sp>
      <p:sp>
        <p:nvSpPr>
          <p:cNvPr id="184" name="Google Shape;184;p21"/>
          <p:cNvSpPr txBox="1"/>
          <p:nvPr>
            <p:ph idx="1" type="body"/>
          </p:nvPr>
        </p:nvSpPr>
        <p:spPr>
          <a:xfrm>
            <a:off x="2202175" y="1642100"/>
            <a:ext cx="9318300" cy="4623900"/>
          </a:xfrm>
          <a:prstGeom prst="rect">
            <a:avLst/>
          </a:prstGeom>
          <a:noFill/>
          <a:ln>
            <a:noFill/>
          </a:ln>
        </p:spPr>
        <p:txBody>
          <a:bodyPr anchorCtr="0" anchor="t" bIns="45700" lIns="91425" spcFirstLastPara="1" rIns="91425" wrap="square" tIns="45700">
            <a:normAutofit/>
          </a:bodyPr>
          <a:lstStyle/>
          <a:p>
            <a:pPr indent="-355600" lvl="0" marL="342900" rtl="0" algn="just">
              <a:lnSpc>
                <a:spcPct val="150000"/>
              </a:lnSpc>
              <a:spcBef>
                <a:spcPts val="150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Java code provided below outlines the core framework of an online ticket booking system, a vital component in modern-day convenience and efficiency for reserving tickets across a spectrum of events and services. In today's digital era, where accessibility and user experience are paramount, such systems are instrumental in simplifying the ticket booking process and enhancing customer satisfaction.</a:t>
            </a:r>
            <a:endParaRPr sz="2000">
              <a:solidFill>
                <a:schemeClr val="dk1"/>
              </a:solidFill>
              <a:latin typeface="Times New Roman"/>
              <a:ea typeface="Times New Roman"/>
              <a:cs typeface="Times New Roman"/>
              <a:sym typeface="Times New Roman"/>
            </a:endParaRPr>
          </a:p>
          <a:p>
            <a:pPr indent="-355600" lvl="0" marL="342900" rtl="0" algn="just">
              <a:lnSpc>
                <a:spcPct val="150000"/>
              </a:lnSpc>
              <a:spcBef>
                <a:spcPts val="0"/>
              </a:spcBef>
              <a:spcAft>
                <a:spcPts val="0"/>
              </a:spcAft>
              <a:buClr>
                <a:schemeClr val="dk1"/>
              </a:buClr>
              <a:buSzPts val="2000"/>
              <a:buChar char="●"/>
            </a:pPr>
            <a:r>
              <a:rPr lang="en-IN" sz="2000">
                <a:solidFill>
                  <a:schemeClr val="dk1"/>
                </a:solidFill>
                <a:latin typeface="Times New Roman"/>
                <a:ea typeface="Times New Roman"/>
                <a:cs typeface="Times New Roman"/>
                <a:sym typeface="Times New Roman"/>
              </a:rPr>
              <a:t>The code commences by defining a Ticket class, encapsulating crucial attributes such as event name, date, venue, price, and availability. Subsequently, a Booking System class is introduced to oversee ticket management operations. This class incorporates methods for adding tickets to the system and displaying available tickets, laying a solid foundation for a robust ticket booking platform.</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753170" y="409506"/>
            <a:ext cx="8911687" cy="84079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Jacques Francois Shadow"/>
              <a:buNone/>
            </a:pPr>
            <a:r>
              <a:rPr b="1" lang="en-IN" u="sng"/>
              <a:t>EXPLANATION </a:t>
            </a:r>
            <a:r>
              <a:rPr b="1" lang="en-IN"/>
              <a:t>:-</a:t>
            </a:r>
            <a:endParaRPr b="1"/>
          </a:p>
        </p:txBody>
      </p:sp>
      <p:sp>
        <p:nvSpPr>
          <p:cNvPr id="190" name="Google Shape;190;p22"/>
          <p:cNvSpPr txBox="1"/>
          <p:nvPr>
            <p:ph idx="1" type="body"/>
          </p:nvPr>
        </p:nvSpPr>
        <p:spPr>
          <a:xfrm>
            <a:off x="1670050" y="1689100"/>
            <a:ext cx="9834300" cy="4243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IN" sz="2000">
                <a:solidFill>
                  <a:schemeClr val="dk1"/>
                </a:solidFill>
                <a:latin typeface="Times New Roman"/>
                <a:ea typeface="Times New Roman"/>
                <a:cs typeface="Times New Roman"/>
                <a:sym typeface="Times New Roman"/>
              </a:rPr>
              <a:t>Certainly, here are the key points about the provided Java code:</a:t>
            </a:r>
            <a:endParaRPr sz="2000">
              <a:solidFill>
                <a:schemeClr val="dk1"/>
              </a:solidFill>
              <a:latin typeface="Times New Roman"/>
              <a:ea typeface="Times New Roman"/>
              <a:cs typeface="Times New Roman"/>
              <a:sym typeface="Times New Roman"/>
            </a:endParaRPr>
          </a:p>
          <a:p>
            <a:pPr indent="-355600" lvl="0" marL="342900" rtl="0" algn="just">
              <a:lnSpc>
                <a:spcPct val="115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User Registration:</a:t>
            </a:r>
            <a:r>
              <a:rPr lang="en-IN" sz="2000">
                <a:solidFill>
                  <a:schemeClr val="dk1"/>
                </a:solidFill>
                <a:latin typeface="Times New Roman"/>
                <a:ea typeface="Times New Roman"/>
                <a:cs typeface="Times New Roman"/>
                <a:sym typeface="Times New Roman"/>
              </a:rPr>
              <a:t> The system allows users to register by providing their personal details such as name, contact information, and email address.</a:t>
            </a:r>
            <a:endParaRPr sz="2000">
              <a:solidFill>
                <a:schemeClr val="dk1"/>
              </a:solidFill>
              <a:latin typeface="Times New Roman"/>
              <a:ea typeface="Times New Roman"/>
              <a:cs typeface="Times New Roman"/>
              <a:sym typeface="Times New Roman"/>
            </a:endParaRPr>
          </a:p>
          <a:p>
            <a:pPr indent="-355600" lvl="0" marL="342900" rtl="0" algn="just">
              <a:lnSpc>
                <a:spcPct val="115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Service Selection: </a:t>
            </a:r>
            <a:r>
              <a:rPr lang="en-IN" sz="2000">
                <a:solidFill>
                  <a:schemeClr val="dk1"/>
                </a:solidFill>
                <a:latin typeface="Times New Roman"/>
                <a:ea typeface="Times New Roman"/>
                <a:cs typeface="Times New Roman"/>
                <a:sym typeface="Times New Roman"/>
              </a:rPr>
              <a:t>Users can browse through available services, such as hotel rooms, flight tickets, or event bookings, and select their desired options.</a:t>
            </a:r>
            <a:endParaRPr sz="2000">
              <a:solidFill>
                <a:schemeClr val="dk1"/>
              </a:solidFill>
              <a:latin typeface="Times New Roman"/>
              <a:ea typeface="Times New Roman"/>
              <a:cs typeface="Times New Roman"/>
              <a:sym typeface="Times New Roman"/>
            </a:endParaRPr>
          </a:p>
          <a:p>
            <a:pPr indent="-355600" lvl="0" marL="342900" rtl="0" algn="just">
              <a:lnSpc>
                <a:spcPct val="115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Date and Time Selection: </a:t>
            </a:r>
            <a:r>
              <a:rPr lang="en-IN" sz="2000">
                <a:solidFill>
                  <a:schemeClr val="dk1"/>
                </a:solidFill>
                <a:latin typeface="Times New Roman"/>
                <a:ea typeface="Times New Roman"/>
                <a:cs typeface="Times New Roman"/>
                <a:sym typeface="Times New Roman"/>
              </a:rPr>
              <a:t>Users can choose the date and time for their reservation, depending on the availability of the selected service.</a:t>
            </a:r>
            <a:endParaRPr sz="2000">
              <a:solidFill>
                <a:schemeClr val="dk1"/>
              </a:solidFill>
              <a:latin typeface="Times New Roman"/>
              <a:ea typeface="Times New Roman"/>
              <a:cs typeface="Times New Roman"/>
              <a:sym typeface="Times New Roman"/>
            </a:endParaRPr>
          </a:p>
          <a:p>
            <a:pPr indent="-355600" lvl="0" marL="342900" rtl="0" algn="just">
              <a:lnSpc>
                <a:spcPct val="115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Payment Processing:</a:t>
            </a:r>
            <a:r>
              <a:rPr lang="en-IN" sz="2000">
                <a:solidFill>
                  <a:schemeClr val="dk1"/>
                </a:solidFill>
                <a:latin typeface="Times New Roman"/>
                <a:ea typeface="Times New Roman"/>
                <a:cs typeface="Times New Roman"/>
                <a:sym typeface="Times New Roman"/>
              </a:rPr>
              <a:t> The system integrates secure payment gateways, enabling users to make payments online using credit/debit cards, digital wallets, or other payment methods.</a:t>
            </a:r>
            <a:endParaRPr sz="2000">
              <a:solidFill>
                <a:schemeClr val="dk1"/>
              </a:solidFill>
              <a:latin typeface="Times New Roman"/>
              <a:ea typeface="Times New Roman"/>
              <a:cs typeface="Times New Roman"/>
              <a:sym typeface="Times New Roman"/>
            </a:endParaRPr>
          </a:p>
          <a:p>
            <a:pPr indent="-355600" lvl="0" marL="342900" rtl="0" algn="just">
              <a:lnSpc>
                <a:spcPct val="115000"/>
              </a:lnSpc>
              <a:spcBef>
                <a:spcPts val="0"/>
              </a:spcBef>
              <a:spcAft>
                <a:spcPts val="0"/>
              </a:spcAft>
              <a:buClr>
                <a:schemeClr val="dk1"/>
              </a:buClr>
              <a:buSzPts val="2000"/>
              <a:buFont typeface="Times New Roman"/>
              <a:buChar char="●"/>
            </a:pPr>
            <a:r>
              <a:rPr b="1" lang="en-IN" sz="2000">
                <a:solidFill>
                  <a:schemeClr val="dk1"/>
                </a:solidFill>
                <a:latin typeface="Times New Roman"/>
                <a:ea typeface="Times New Roman"/>
                <a:cs typeface="Times New Roman"/>
                <a:sym typeface="Times New Roman"/>
              </a:rPr>
              <a:t>Booking Confirmation: </a:t>
            </a:r>
            <a:r>
              <a:rPr lang="en-IN" sz="2000">
                <a:solidFill>
                  <a:schemeClr val="dk1"/>
                </a:solidFill>
                <a:latin typeface="Times New Roman"/>
                <a:ea typeface="Times New Roman"/>
                <a:cs typeface="Times New Roman"/>
                <a:sym typeface="Times New Roman"/>
              </a:rPr>
              <a:t>After successful payment, users receive a booking confirmation via email or SMS, containing details of their reservation, booking ID, and any additional information.</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640150" y="185574"/>
            <a:ext cx="8911800" cy="640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Jacques Francois Shadow"/>
              <a:buNone/>
            </a:pPr>
            <a:r>
              <a:rPr b="1" lang="en-IN" u="sng"/>
              <a:t>SOURCE CODE :-</a:t>
            </a:r>
            <a:endParaRPr b="1" u="sng"/>
          </a:p>
        </p:txBody>
      </p:sp>
      <p:sp>
        <p:nvSpPr>
          <p:cNvPr id="196" name="Google Shape;196;p23"/>
          <p:cNvSpPr txBox="1"/>
          <p:nvPr>
            <p:ph idx="1" type="body"/>
          </p:nvPr>
        </p:nvSpPr>
        <p:spPr>
          <a:xfrm>
            <a:off x="1640156" y="826017"/>
            <a:ext cx="10228383" cy="593738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import java.util.Scanner;</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class TicketBookingSystem {</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    private static int availableTickets = 10;</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    public static void main(String[] args) {</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        Scanner scanner = new Scanner(System.in);</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        while (true) {</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            System.out.println("1. Book Ticket");</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            System.out.println("2. Exit");</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            System.out.print("Enter your choice: ");</a:t>
            </a:r>
            <a:endParaRPr sz="1700">
              <a:latin typeface="Arial"/>
              <a:ea typeface="Arial"/>
              <a:cs typeface="Arial"/>
              <a:sym typeface="Arial"/>
            </a:endParaRPr>
          </a:p>
          <a:p>
            <a:pPr indent="0" lvl="0" marL="0" rtl="0" algn="l">
              <a:lnSpc>
                <a:spcPct val="107000"/>
              </a:lnSpc>
              <a:spcBef>
                <a:spcPts val="1800"/>
              </a:spcBef>
              <a:spcAft>
                <a:spcPts val="0"/>
              </a:spcAft>
              <a:buClr>
                <a:schemeClr val="dk1"/>
              </a:buClr>
              <a:buSzPts val="1100"/>
              <a:buFont typeface="Arial"/>
              <a:buNone/>
            </a:pPr>
            <a:r>
              <a:rPr lang="en-IN" sz="1700">
                <a:latin typeface="Arial"/>
                <a:ea typeface="Arial"/>
                <a:cs typeface="Arial"/>
                <a:sym typeface="Arial"/>
              </a:rPr>
              <a:t>            int choice = scanner.nextInt();</a:t>
            </a:r>
            <a:endParaRPr sz="1700">
              <a:latin typeface="Arial"/>
              <a:ea typeface="Arial"/>
              <a:cs typeface="Arial"/>
              <a:sym typeface="Arial"/>
            </a:endParaRPr>
          </a:p>
          <a:p>
            <a:pPr indent="0" lvl="0" marL="0" rtl="0" algn="l">
              <a:lnSpc>
                <a:spcPct val="107000"/>
              </a:lnSpc>
              <a:spcBef>
                <a:spcPts val="1800"/>
              </a:spcBef>
              <a:spcAft>
                <a:spcPts val="0"/>
              </a:spcAft>
              <a:buSzPts val="1100"/>
              <a:buNone/>
            </a:pPr>
            <a:r>
              <a:rPr lang="en-IN" sz="1700">
                <a:latin typeface="Arial"/>
                <a:ea typeface="Arial"/>
                <a:cs typeface="Arial"/>
                <a:sym typeface="Arial"/>
              </a:rPr>
              <a:t>           </a:t>
            </a:r>
            <a:endParaRPr sz="1700">
              <a:latin typeface="Arial"/>
              <a:ea typeface="Arial"/>
              <a:cs typeface="Arial"/>
              <a:sym typeface="Arial"/>
            </a:endParaRPr>
          </a:p>
          <a:p>
            <a:pPr indent="0" lvl="0" marL="0" rtl="0" algn="l">
              <a:lnSpc>
                <a:spcPct val="107000"/>
              </a:lnSpc>
              <a:spcBef>
                <a:spcPts val="1800"/>
              </a:spcBef>
              <a:spcAft>
                <a:spcPts val="0"/>
              </a:spcAft>
              <a:buSzPts val="1700"/>
              <a:buNone/>
            </a:pPr>
            <a:r>
              <a:rPr lang="en-IN" sz="1700">
                <a:latin typeface="Arial"/>
                <a:ea typeface="Arial"/>
                <a:cs typeface="Arial"/>
                <a:sym typeface="Arial"/>
              </a:rPr>
              <a:t>        </a:t>
            </a:r>
            <a:endParaRPr sz="17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2063115" y="635"/>
            <a:ext cx="7313930" cy="685673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switch (choice) {</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case 1:</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bookTicket();</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break;</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case 2:</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System.out.println("Exiting...");</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return;</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default:</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System.out.println("Invalid choice! Please enter 1 or 2.");</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private static void bookTicket() {</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if (availableTickets &gt; 0) {</a:t>
            </a:r>
            <a:endParaRPr sz="17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700">
                <a:solidFill>
                  <a:srgbClr val="3F3F3F"/>
                </a:solidFill>
              </a:rPr>
              <a:t>            </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nvSpPr>
        <p:spPr>
          <a:xfrm>
            <a:off x="1763850" y="518050"/>
            <a:ext cx="9904500" cy="62043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Scanner scanner = new Scanner(System.in);</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System.out.print("Enter the number of tickets you want to book: ");</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int ticketsToBook = scanner.nextInt();</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if (ticketsToBook &gt; availableTickets) {</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System.out.println("Sorry, only " + availableTickets + " tickets available.");</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 else {</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System.out.println(ticketsToBook + " ticket(s) booked successfully!");</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availableTickets -= ticketsToBook;</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System.out.println("Available tickets now: " + availableTickets);</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 else {</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System.out.println("Sorry, no tickets available!");</a:t>
            </a:r>
            <a:endParaRPr sz="1600">
              <a:solidFill>
                <a:srgbClr val="3F3F3F"/>
              </a:solidFill>
            </a:endParaRPr>
          </a:p>
          <a:p>
            <a:pPr indent="0" lvl="0" marL="0" rtl="0" algn="l">
              <a:lnSpc>
                <a:spcPct val="107000"/>
              </a:lnSpc>
              <a:spcBef>
                <a:spcPts val="1800"/>
              </a:spcBef>
              <a:spcAft>
                <a:spcPts val="0"/>
              </a:spcAft>
              <a:buClr>
                <a:schemeClr val="dk1"/>
              </a:buClr>
              <a:buSzPts val="1100"/>
              <a:buFont typeface="Arial"/>
              <a:buNone/>
            </a:pPr>
            <a:r>
              <a:rPr lang="en-IN" sz="1600">
                <a:solidFill>
                  <a:srgbClr val="3F3F3F"/>
                </a:solidFill>
              </a:rPr>
              <a:t>        }</a:t>
            </a:r>
            <a:endParaRPr sz="1600">
              <a:solidFill>
                <a:srgbClr val="3F3F3F"/>
              </a:solidFill>
            </a:endParaRPr>
          </a:p>
          <a:p>
            <a:pPr indent="0" lvl="0" marL="0" rtl="0" algn="l">
              <a:lnSpc>
                <a:spcPct val="107000"/>
              </a:lnSpc>
              <a:spcBef>
                <a:spcPts val="1800"/>
              </a:spcBef>
              <a:spcAft>
                <a:spcPts val="0"/>
              </a:spcAft>
              <a:buNone/>
            </a:pPr>
            <a:r>
              <a:rPr lang="en-IN" sz="1600">
                <a:solidFill>
                  <a:srgbClr val="3F3F3F"/>
                </a:solidFill>
              </a:rPr>
              <a:t>   </a:t>
            </a:r>
            <a:endParaRPr sz="1600">
              <a:solidFill>
                <a:schemeClr val="dk1"/>
              </a:solidFill>
            </a:endParaRPr>
          </a:p>
          <a:p>
            <a:pPr indent="0" lvl="0" marL="0" rtl="0" algn="l">
              <a:lnSpc>
                <a:spcPct val="107000"/>
              </a:lnSpc>
              <a:spcBef>
                <a:spcPts val="800"/>
              </a:spcBef>
              <a:spcAft>
                <a:spcPts val="0"/>
              </a:spcAft>
              <a:buClr>
                <a:schemeClr val="dk1"/>
              </a:buClr>
              <a:buSzPts val="1700"/>
              <a:buFont typeface="Arial"/>
              <a:buNone/>
            </a:pPr>
            <a:r>
              <a:rPr lang="en-IN" sz="1600">
                <a:solidFill>
                  <a:schemeClr val="dk1"/>
                </a:solidFill>
              </a:rPr>
              <a:t>       </a:t>
            </a:r>
            <a:endParaRPr sz="1600">
              <a:solidFill>
                <a:schemeClr val="dk1"/>
              </a:solidFill>
            </a:endParaRPr>
          </a:p>
          <a:p>
            <a:pPr indent="0" lvl="0" marL="0" rtl="0" algn="l">
              <a:spcBef>
                <a:spcPts val="0"/>
              </a:spcBef>
              <a:spcAft>
                <a:spcPts val="0"/>
              </a:spcAft>
              <a:buNone/>
            </a:pPr>
            <a:r>
              <a:t/>
            </a:r>
            <a:endParaRPr sz="1600">
              <a:solidFill>
                <a:srgbClr val="3F3F3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Jacques Francois Shadow"/>
              <a:buNone/>
            </a:pPr>
            <a:r>
              <a:rPr b="1" lang="en-IN" u="sng">
                <a:latin typeface="Jacques Francois Shadow"/>
                <a:ea typeface="Jacques Francois Shadow"/>
                <a:cs typeface="Jacques Francois Shadow"/>
                <a:sym typeface="Jacques Francois Shadow"/>
              </a:rPr>
              <a:t>OUTPUT :-</a:t>
            </a:r>
            <a:endParaRPr b="1" u="sng">
              <a:latin typeface="Jacques Francois Shadow"/>
              <a:ea typeface="Jacques Francois Shadow"/>
              <a:cs typeface="Jacques Francois Shadow"/>
              <a:sym typeface="Jacques Francois Shadow"/>
            </a:endParaRPr>
          </a:p>
        </p:txBody>
      </p:sp>
      <p:pic>
        <p:nvPicPr>
          <p:cNvPr id="212" name="Google Shape;212;p26"/>
          <p:cNvPicPr preferRelativeResize="0"/>
          <p:nvPr/>
        </p:nvPicPr>
        <p:blipFill>
          <a:blip r:embed="rId3">
            <a:alphaModFix/>
          </a:blip>
          <a:stretch>
            <a:fillRect/>
          </a:stretch>
        </p:blipFill>
        <p:spPr>
          <a:xfrm>
            <a:off x="2663663" y="1379000"/>
            <a:ext cx="8770188" cy="464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