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051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hyperlink" Target="https://gamma.app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4.png"/><Relationship Id="rId4" Type="http://schemas.openxmlformats.org/officeDocument/2006/relationships/image" Target="../media/image16.png"/><Relationship Id="rId9" Type="http://schemas.openxmlformats.org/officeDocument/2006/relationships/hyperlink" Target="https://gamma.ap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8A4EAA-8314-7605-FF46-63094BA21EB6}"/>
              </a:ext>
            </a:extLst>
          </p:cNvPr>
          <p:cNvSpPr txBox="1"/>
          <p:nvPr/>
        </p:nvSpPr>
        <p:spPr>
          <a:xfrm>
            <a:off x="3345084" y="695537"/>
            <a:ext cx="79170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5E572-54C7-C262-8F28-9CDD1D8C27B2}"/>
              </a:ext>
            </a:extLst>
          </p:cNvPr>
          <p:cNvSpPr txBox="1"/>
          <p:nvPr/>
        </p:nvSpPr>
        <p:spPr>
          <a:xfrm>
            <a:off x="3727048" y="2569580"/>
            <a:ext cx="66091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implementation of lexical analyzer 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FFC74-FC8B-8FDE-3BD5-BCB779C4BA91}"/>
              </a:ext>
            </a:extLst>
          </p:cNvPr>
          <p:cNvSpPr txBox="1"/>
          <p:nvPr/>
        </p:nvSpPr>
        <p:spPr>
          <a:xfrm>
            <a:off x="4236334" y="4936065"/>
            <a:ext cx="48729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S PURUSHOTHAM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NO:192211671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:S. Tanveer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NO:192211443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:L. Venkata Sai.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NO :192210403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GUIDE: DR.G.MIVHEAL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094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488" y="1655088"/>
            <a:ext cx="4919424" cy="491942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93790" y="838914"/>
            <a:ext cx="7556421" cy="1417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Optimization Techniques for Lexical Analysis</a:t>
            </a:r>
            <a:endParaRPr lang="en-US" sz="4465" dirty="0"/>
          </a:p>
        </p:txBody>
      </p:sp>
      <p:sp>
        <p:nvSpPr>
          <p:cNvPr id="7" name="Shape 2"/>
          <p:cNvSpPr/>
          <p:nvPr/>
        </p:nvSpPr>
        <p:spPr>
          <a:xfrm>
            <a:off x="793790" y="2596634"/>
            <a:ext cx="7556421" cy="4793933"/>
          </a:xfrm>
          <a:prstGeom prst="roundRect">
            <a:avLst>
              <a:gd name="adj" fmla="val 1987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3"/>
          <p:cNvSpPr/>
          <p:nvPr/>
        </p:nvSpPr>
        <p:spPr>
          <a:xfrm>
            <a:off x="801410" y="2604254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4"/>
          <p:cNvSpPr/>
          <p:nvPr/>
        </p:nvSpPr>
        <p:spPr>
          <a:xfrm>
            <a:off x="1028224" y="2747963"/>
            <a:ext cx="33131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Technique</a:t>
            </a:r>
            <a:endParaRPr lang="en-US" sz="1786" dirty="0"/>
          </a:p>
        </p:txBody>
      </p:sp>
      <p:sp>
        <p:nvSpPr>
          <p:cNvPr id="10" name="Text 5"/>
          <p:cNvSpPr/>
          <p:nvPr/>
        </p:nvSpPr>
        <p:spPr>
          <a:xfrm>
            <a:off x="4802624" y="2747963"/>
            <a:ext cx="33131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Description</a:t>
            </a:r>
            <a:endParaRPr lang="en-US" sz="1786" dirty="0"/>
          </a:p>
        </p:txBody>
      </p:sp>
      <p:sp>
        <p:nvSpPr>
          <p:cNvPr id="11" name="Shape 6"/>
          <p:cNvSpPr/>
          <p:nvPr/>
        </p:nvSpPr>
        <p:spPr>
          <a:xfrm>
            <a:off x="801410" y="3254573"/>
            <a:ext cx="7541181" cy="13761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7"/>
          <p:cNvSpPr/>
          <p:nvPr/>
        </p:nvSpPr>
        <p:spPr>
          <a:xfrm>
            <a:off x="1028224" y="3398282"/>
            <a:ext cx="33131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DFA Minimization</a:t>
            </a:r>
            <a:endParaRPr lang="en-US" sz="1786" dirty="0"/>
          </a:p>
        </p:txBody>
      </p:sp>
      <p:sp>
        <p:nvSpPr>
          <p:cNvPr id="13" name="Text 8"/>
          <p:cNvSpPr/>
          <p:nvPr/>
        </p:nvSpPr>
        <p:spPr>
          <a:xfrm>
            <a:off x="4802624" y="3398282"/>
            <a:ext cx="3313152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Reducing the number of states in the finite state automaton to improve performance.</a:t>
            </a:r>
            <a:endParaRPr lang="en-US" sz="1786" dirty="0"/>
          </a:p>
        </p:txBody>
      </p:sp>
      <p:sp>
        <p:nvSpPr>
          <p:cNvPr id="14" name="Shape 9"/>
          <p:cNvSpPr/>
          <p:nvPr/>
        </p:nvSpPr>
        <p:spPr>
          <a:xfrm>
            <a:off x="801410" y="4630698"/>
            <a:ext cx="7541181" cy="13761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0"/>
          <p:cNvSpPr/>
          <p:nvPr/>
        </p:nvSpPr>
        <p:spPr>
          <a:xfrm>
            <a:off x="1028224" y="4774406"/>
            <a:ext cx="33131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Backtracking Elimination</a:t>
            </a:r>
            <a:endParaRPr lang="en-US" sz="1786" dirty="0"/>
          </a:p>
        </p:txBody>
      </p:sp>
      <p:sp>
        <p:nvSpPr>
          <p:cNvPr id="16" name="Text 11"/>
          <p:cNvSpPr/>
          <p:nvPr/>
        </p:nvSpPr>
        <p:spPr>
          <a:xfrm>
            <a:off x="4802624" y="4774406"/>
            <a:ext cx="3313152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Avoiding unnecessary backtracking in the lexical analyzer to enhance efficiency.</a:t>
            </a:r>
            <a:endParaRPr lang="en-US" sz="1786" dirty="0"/>
          </a:p>
        </p:txBody>
      </p:sp>
      <p:sp>
        <p:nvSpPr>
          <p:cNvPr id="17" name="Shape 12"/>
          <p:cNvSpPr/>
          <p:nvPr/>
        </p:nvSpPr>
        <p:spPr>
          <a:xfrm>
            <a:off x="801410" y="6006822"/>
            <a:ext cx="7541181" cy="13761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3"/>
          <p:cNvSpPr/>
          <p:nvPr/>
        </p:nvSpPr>
        <p:spPr>
          <a:xfrm>
            <a:off x="1028224" y="6150531"/>
            <a:ext cx="33131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Precomputation</a:t>
            </a:r>
            <a:endParaRPr lang="en-US" sz="1786" dirty="0"/>
          </a:p>
        </p:txBody>
      </p:sp>
      <p:sp>
        <p:nvSpPr>
          <p:cNvPr id="19" name="Text 14"/>
          <p:cNvSpPr/>
          <p:nvPr/>
        </p:nvSpPr>
        <p:spPr>
          <a:xfrm>
            <a:off x="4802624" y="6150531"/>
            <a:ext cx="3313152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Precomputing and storing frequently used data to speed up the analysis process.</a:t>
            </a:r>
            <a:endParaRPr lang="en-US" sz="1786" dirty="0"/>
          </a:p>
        </p:txBody>
      </p:sp>
      <p:pic>
        <p:nvPicPr>
          <p:cNvPr id="20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3546396"/>
            <a:ext cx="9517856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Conclusion and Future Directions</a:t>
            </a:r>
            <a:endParaRPr lang="en-US" sz="4465" dirty="0"/>
          </a:p>
        </p:txBody>
      </p:sp>
      <p:sp>
        <p:nvSpPr>
          <p:cNvPr id="6" name="Shape 2"/>
          <p:cNvSpPr/>
          <p:nvPr/>
        </p:nvSpPr>
        <p:spPr>
          <a:xfrm>
            <a:off x="793790" y="485048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970955" y="4935498"/>
            <a:ext cx="155853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1</a:t>
            </a:r>
            <a:endParaRPr lang="en-US" sz="2679" dirty="0"/>
          </a:p>
        </p:txBody>
      </p:sp>
      <p:sp>
        <p:nvSpPr>
          <p:cNvPr id="8" name="Text 4"/>
          <p:cNvSpPr/>
          <p:nvPr/>
        </p:nvSpPr>
        <p:spPr>
          <a:xfrm>
            <a:off x="1530906" y="4850487"/>
            <a:ext cx="3349466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Robust Lexical Analysis</a:t>
            </a:r>
            <a:endParaRPr lang="en-US" sz="2233" dirty="0"/>
          </a:p>
        </p:txBody>
      </p:sp>
      <p:sp>
        <p:nvSpPr>
          <p:cNvPr id="9" name="Text 5"/>
          <p:cNvSpPr/>
          <p:nvPr/>
        </p:nvSpPr>
        <p:spPr>
          <a:xfrm>
            <a:off x="1530906" y="5340906"/>
            <a:ext cx="3459242" cy="21774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Lexical analysis is a crucial foundation for compilers and interpreters, and continued research aims to improve its accuracy, speed, and robustness.</a:t>
            </a:r>
            <a:endParaRPr lang="en-US" sz="1786" dirty="0"/>
          </a:p>
        </p:txBody>
      </p:sp>
      <p:sp>
        <p:nvSpPr>
          <p:cNvPr id="10" name="Shape 6"/>
          <p:cNvSpPr/>
          <p:nvPr/>
        </p:nvSpPr>
        <p:spPr>
          <a:xfrm>
            <a:off x="5216962" y="485048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369123" y="4935498"/>
            <a:ext cx="205859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2</a:t>
            </a:r>
            <a:endParaRPr lang="en-US" sz="2679" dirty="0"/>
          </a:p>
        </p:txBody>
      </p:sp>
      <p:sp>
        <p:nvSpPr>
          <p:cNvPr id="12" name="Text 8"/>
          <p:cNvSpPr/>
          <p:nvPr/>
        </p:nvSpPr>
        <p:spPr>
          <a:xfrm>
            <a:off x="5954078" y="4850487"/>
            <a:ext cx="2959537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Adaptive Techniques</a:t>
            </a:r>
            <a:endParaRPr lang="en-US" sz="2233" dirty="0"/>
          </a:p>
        </p:txBody>
      </p:sp>
      <p:sp>
        <p:nvSpPr>
          <p:cNvPr id="13" name="Text 9"/>
          <p:cNvSpPr/>
          <p:nvPr/>
        </p:nvSpPr>
        <p:spPr>
          <a:xfrm>
            <a:off x="5954078" y="5340906"/>
            <a:ext cx="3459242" cy="21774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Future developments may explore more adaptive and context-aware lexical analysis strategies to handle evolving programming language features.</a:t>
            </a:r>
            <a:endParaRPr lang="en-US" sz="1786" dirty="0"/>
          </a:p>
        </p:txBody>
      </p:sp>
      <p:sp>
        <p:nvSpPr>
          <p:cNvPr id="14" name="Shape 10"/>
          <p:cNvSpPr/>
          <p:nvPr/>
        </p:nvSpPr>
        <p:spPr>
          <a:xfrm>
            <a:off x="9640133" y="485048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798963" y="4935498"/>
            <a:ext cx="192643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3</a:t>
            </a:r>
            <a:endParaRPr lang="en-US" sz="2679" dirty="0"/>
          </a:p>
        </p:txBody>
      </p:sp>
      <p:sp>
        <p:nvSpPr>
          <p:cNvPr id="16" name="Text 12"/>
          <p:cNvSpPr/>
          <p:nvPr/>
        </p:nvSpPr>
        <p:spPr>
          <a:xfrm>
            <a:off x="10377249" y="4850487"/>
            <a:ext cx="3237786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Integrated Approaches</a:t>
            </a:r>
            <a:endParaRPr lang="en-US" sz="2233" dirty="0"/>
          </a:p>
        </p:txBody>
      </p:sp>
      <p:sp>
        <p:nvSpPr>
          <p:cNvPr id="17" name="Text 13"/>
          <p:cNvSpPr/>
          <p:nvPr/>
        </p:nvSpPr>
        <p:spPr>
          <a:xfrm>
            <a:off x="10377249" y="5340906"/>
            <a:ext cx="3459242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Integrating lexical analysis with higher-level compiler stages can lead to more efficient and holistic compilation processes.</a:t>
            </a:r>
            <a:endParaRPr lang="en-US" sz="1786" dirty="0"/>
          </a:p>
        </p:txBody>
      </p:sp>
      <p:pic>
        <p:nvPicPr>
          <p:cNvPr id="18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607" y="2053590"/>
            <a:ext cx="4919186" cy="412242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80190" y="2240637"/>
            <a:ext cx="7556421" cy="19564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702"/>
              </a:lnSpc>
              <a:buNone/>
            </a:pPr>
            <a:r>
              <a:rPr lang="en-US" sz="6162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Introduction to Lexical Analysis</a:t>
            </a:r>
            <a:endParaRPr lang="en-US" sz="6162" dirty="0"/>
          </a:p>
        </p:txBody>
      </p:sp>
      <p:sp>
        <p:nvSpPr>
          <p:cNvPr id="7" name="Text 2"/>
          <p:cNvSpPr/>
          <p:nvPr/>
        </p:nvSpPr>
        <p:spPr>
          <a:xfrm>
            <a:off x="6280190" y="4537234"/>
            <a:ext cx="7556421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Lexical analysis is the first stage of the compilation process, where a program's source code is scanned and broken down into a sequence of tokens. This foundational step sets the stage for deeper semantic analysis and code generation.</a:t>
            </a:r>
            <a:endParaRPr lang="en-US" sz="1786" dirty="0"/>
          </a:p>
        </p:txBody>
      </p:sp>
      <p:pic>
        <p:nvPicPr>
          <p:cNvPr id="8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19" y="2776180"/>
            <a:ext cx="4957763" cy="2677239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26135" y="750689"/>
            <a:ext cx="7664529" cy="13208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01"/>
              </a:lnSpc>
              <a:buNone/>
            </a:pPr>
            <a:r>
              <a:rPr lang="en-US" sz="4161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Role of Lexical Analyzer in Compilers</a:t>
            </a:r>
            <a:endParaRPr lang="en-US" sz="4161" dirty="0"/>
          </a:p>
        </p:txBody>
      </p:sp>
      <p:sp>
        <p:nvSpPr>
          <p:cNvPr id="7" name="Shape 2"/>
          <p:cNvSpPr/>
          <p:nvPr/>
        </p:nvSpPr>
        <p:spPr>
          <a:xfrm>
            <a:off x="6305312" y="2626281"/>
            <a:ext cx="475536" cy="475536"/>
          </a:xfrm>
          <a:prstGeom prst="roundRect">
            <a:avLst>
              <a:gd name="adj" fmla="val 18668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6470452" y="2705457"/>
            <a:ext cx="145256" cy="3170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6"/>
              </a:lnSpc>
              <a:buNone/>
            </a:pPr>
            <a:r>
              <a:rPr lang="en-US" sz="2496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1</a:t>
            </a:r>
            <a:endParaRPr lang="en-US" sz="2496" dirty="0"/>
          </a:p>
        </p:txBody>
      </p:sp>
      <p:sp>
        <p:nvSpPr>
          <p:cNvPr id="9" name="Text 4"/>
          <p:cNvSpPr/>
          <p:nvPr/>
        </p:nvSpPr>
        <p:spPr>
          <a:xfrm>
            <a:off x="7705487" y="2599849"/>
            <a:ext cx="2641997" cy="3301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80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Tokenization</a:t>
            </a:r>
            <a:endParaRPr lang="en-US" sz="2080" dirty="0"/>
          </a:p>
        </p:txBody>
      </p:sp>
      <p:sp>
        <p:nvSpPr>
          <p:cNvPr id="10" name="Text 5"/>
          <p:cNvSpPr/>
          <p:nvPr/>
        </p:nvSpPr>
        <p:spPr>
          <a:xfrm>
            <a:off x="7705487" y="3056811"/>
            <a:ext cx="6185178" cy="676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3"/>
              </a:lnSpc>
              <a:buNone/>
            </a:pPr>
            <a:r>
              <a:rPr lang="en-US" sz="1664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lexical analyzer identifies and classifies the basic elements, or tokens, within the source code.</a:t>
            </a:r>
            <a:endParaRPr lang="en-US" sz="1664" dirty="0"/>
          </a:p>
        </p:txBody>
      </p:sp>
      <p:sp>
        <p:nvSpPr>
          <p:cNvPr id="11" name="Shape 6"/>
          <p:cNvSpPr/>
          <p:nvPr/>
        </p:nvSpPr>
        <p:spPr>
          <a:xfrm>
            <a:off x="6305312" y="4393525"/>
            <a:ext cx="475536" cy="475536"/>
          </a:xfrm>
          <a:prstGeom prst="roundRect">
            <a:avLst>
              <a:gd name="adj" fmla="val 18668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6447115" y="4472702"/>
            <a:ext cx="191810" cy="3170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6"/>
              </a:lnSpc>
              <a:buNone/>
            </a:pPr>
            <a:r>
              <a:rPr lang="en-US" sz="2496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2</a:t>
            </a:r>
            <a:endParaRPr lang="en-US" sz="2496" dirty="0"/>
          </a:p>
        </p:txBody>
      </p:sp>
      <p:sp>
        <p:nvSpPr>
          <p:cNvPr id="13" name="Text 8"/>
          <p:cNvSpPr/>
          <p:nvPr/>
        </p:nvSpPr>
        <p:spPr>
          <a:xfrm>
            <a:off x="7705487" y="4367093"/>
            <a:ext cx="2641997" cy="3301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80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Pattern Matching</a:t>
            </a:r>
            <a:endParaRPr lang="en-US" sz="2080" dirty="0"/>
          </a:p>
        </p:txBody>
      </p:sp>
      <p:sp>
        <p:nvSpPr>
          <p:cNvPr id="14" name="Text 9"/>
          <p:cNvSpPr/>
          <p:nvPr/>
        </p:nvSpPr>
        <p:spPr>
          <a:xfrm>
            <a:off x="7705487" y="4824055"/>
            <a:ext cx="6185178" cy="676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3"/>
              </a:lnSpc>
              <a:buNone/>
            </a:pPr>
            <a:r>
              <a:rPr lang="en-US" sz="1664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 matches the input characters against predefined patterns to determine the appropriate token type.</a:t>
            </a:r>
            <a:endParaRPr lang="en-US" sz="1664" dirty="0"/>
          </a:p>
        </p:txBody>
      </p:sp>
      <p:sp>
        <p:nvSpPr>
          <p:cNvPr id="15" name="Shape 10"/>
          <p:cNvSpPr/>
          <p:nvPr/>
        </p:nvSpPr>
        <p:spPr>
          <a:xfrm>
            <a:off x="6305312" y="6160770"/>
            <a:ext cx="475536" cy="475536"/>
          </a:xfrm>
          <a:prstGeom prst="roundRect">
            <a:avLst>
              <a:gd name="adj" fmla="val 18668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6453307" y="6239947"/>
            <a:ext cx="179427" cy="3170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6"/>
              </a:lnSpc>
              <a:buNone/>
            </a:pPr>
            <a:r>
              <a:rPr lang="en-US" sz="2496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3</a:t>
            </a:r>
            <a:endParaRPr lang="en-US" sz="2496" dirty="0"/>
          </a:p>
        </p:txBody>
      </p:sp>
      <p:sp>
        <p:nvSpPr>
          <p:cNvPr id="17" name="Text 12"/>
          <p:cNvSpPr/>
          <p:nvPr/>
        </p:nvSpPr>
        <p:spPr>
          <a:xfrm>
            <a:off x="7705487" y="6134338"/>
            <a:ext cx="2641997" cy="3301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80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Error Detection</a:t>
            </a:r>
            <a:endParaRPr lang="en-US" sz="2080" dirty="0"/>
          </a:p>
        </p:txBody>
      </p:sp>
      <p:sp>
        <p:nvSpPr>
          <p:cNvPr id="18" name="Text 13"/>
          <p:cNvSpPr/>
          <p:nvPr/>
        </p:nvSpPr>
        <p:spPr>
          <a:xfrm>
            <a:off x="7705487" y="6591300"/>
            <a:ext cx="6185178" cy="676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3"/>
              </a:lnSpc>
              <a:buNone/>
            </a:pPr>
            <a:r>
              <a:rPr lang="en-US" sz="1664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analyzer also identifies and reports any lexical errors, such as invalid characters or improperly formed identifiers.</a:t>
            </a:r>
            <a:endParaRPr lang="en-US" sz="1664" dirty="0"/>
          </a:p>
        </p:txBody>
      </p:sp>
      <p:pic>
        <p:nvPicPr>
          <p:cNvPr id="19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1"/>
          <p:cNvSpPr/>
          <p:nvPr/>
        </p:nvSpPr>
        <p:spPr>
          <a:xfrm>
            <a:off x="793790" y="2358509"/>
            <a:ext cx="6891099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Lexical Analysis Process</a:t>
            </a:r>
            <a:endParaRPr lang="en-US" sz="4465" dirty="0"/>
          </a:p>
        </p:txBody>
      </p:sp>
      <p:sp>
        <p:nvSpPr>
          <p:cNvPr id="5" name="Text 2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Scanning</a:t>
            </a:r>
            <a:endParaRPr lang="en-US" sz="2233" dirty="0"/>
          </a:p>
        </p:txBody>
      </p:sp>
      <p:sp>
        <p:nvSpPr>
          <p:cNvPr id="6" name="Text 3"/>
          <p:cNvSpPr/>
          <p:nvPr/>
        </p:nvSpPr>
        <p:spPr>
          <a:xfrm>
            <a:off x="793790" y="4215408"/>
            <a:ext cx="3978116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lexical analyzer reads the input character by character, processing the stream into a sequence of tokens.</a:t>
            </a:r>
            <a:endParaRPr lang="en-US" sz="1786" dirty="0"/>
          </a:p>
        </p:txBody>
      </p:sp>
      <p:sp>
        <p:nvSpPr>
          <p:cNvPr id="7" name="Text 4"/>
          <p:cNvSpPr/>
          <p:nvPr/>
        </p:nvSpPr>
        <p:spPr>
          <a:xfrm>
            <a:off x="5332928" y="363426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Pattern Matching</a:t>
            </a:r>
            <a:endParaRPr lang="en-US" sz="2233" dirty="0"/>
          </a:p>
        </p:txBody>
      </p:sp>
      <p:sp>
        <p:nvSpPr>
          <p:cNvPr id="8" name="Text 5"/>
          <p:cNvSpPr/>
          <p:nvPr/>
        </p:nvSpPr>
        <p:spPr>
          <a:xfrm>
            <a:off x="5332928" y="4215408"/>
            <a:ext cx="3978116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analyzer compares the input against predefined patterns to determine the appropriate token type.</a:t>
            </a:r>
            <a:endParaRPr lang="en-US" sz="1786" dirty="0"/>
          </a:p>
        </p:txBody>
      </p:sp>
      <p:sp>
        <p:nvSpPr>
          <p:cNvPr id="9" name="Text 6"/>
          <p:cNvSpPr/>
          <p:nvPr/>
        </p:nvSpPr>
        <p:spPr>
          <a:xfrm>
            <a:off x="9872067" y="363426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Token Generation</a:t>
            </a:r>
            <a:endParaRPr lang="en-US" sz="2233" dirty="0"/>
          </a:p>
        </p:txBody>
      </p:sp>
      <p:sp>
        <p:nvSpPr>
          <p:cNvPr id="10" name="Text 7"/>
          <p:cNvSpPr/>
          <p:nvPr/>
        </p:nvSpPr>
        <p:spPr>
          <a:xfrm>
            <a:off x="9872067" y="4215408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Once a valid token is recognized, it is passed to the next stage of the compiler for further processing.</a:t>
            </a:r>
            <a:endParaRPr lang="en-US" sz="1786" dirty="0"/>
          </a:p>
        </p:txBody>
      </p:sp>
      <p:pic>
        <p:nvPicPr>
          <p:cNvPr id="1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488" y="2466737"/>
            <a:ext cx="4919305" cy="3296007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93790" y="1074539"/>
            <a:ext cx="7556421" cy="1417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Tokens, Lexemes, and Regular Expressions</a:t>
            </a:r>
            <a:endParaRPr lang="en-US" sz="4465" dirty="0"/>
          </a:p>
        </p:txBody>
      </p:sp>
      <p:sp>
        <p:nvSpPr>
          <p:cNvPr id="7" name="Shape 2"/>
          <p:cNvSpPr/>
          <p:nvPr/>
        </p:nvSpPr>
        <p:spPr>
          <a:xfrm>
            <a:off x="793790" y="2832259"/>
            <a:ext cx="3664863" cy="2410897"/>
          </a:xfrm>
          <a:prstGeom prst="roundRect">
            <a:avLst>
              <a:gd name="adj" fmla="val 3952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1028224" y="3066693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Tokens</a:t>
            </a:r>
            <a:endParaRPr lang="en-US" sz="2233" dirty="0"/>
          </a:p>
        </p:txBody>
      </p:sp>
      <p:sp>
        <p:nvSpPr>
          <p:cNvPr id="9" name="Text 4"/>
          <p:cNvSpPr/>
          <p:nvPr/>
        </p:nvSpPr>
        <p:spPr>
          <a:xfrm>
            <a:off x="1028224" y="3557111"/>
            <a:ext cx="3195995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Tokens are the basic building blocks of a programming language, such as keywords, identifiers, and operators.</a:t>
            </a:r>
            <a:endParaRPr lang="en-US" sz="1786" dirty="0"/>
          </a:p>
        </p:txBody>
      </p:sp>
      <p:sp>
        <p:nvSpPr>
          <p:cNvPr id="10" name="Shape 5"/>
          <p:cNvSpPr/>
          <p:nvPr/>
        </p:nvSpPr>
        <p:spPr>
          <a:xfrm>
            <a:off x="4685467" y="2832259"/>
            <a:ext cx="3664863" cy="2410897"/>
          </a:xfrm>
          <a:prstGeom prst="roundRect">
            <a:avLst>
              <a:gd name="adj" fmla="val 3952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4919901" y="3066693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Lexemes</a:t>
            </a:r>
            <a:endParaRPr lang="en-US" sz="2233" dirty="0"/>
          </a:p>
        </p:txBody>
      </p:sp>
      <p:sp>
        <p:nvSpPr>
          <p:cNvPr id="12" name="Text 7"/>
          <p:cNvSpPr/>
          <p:nvPr/>
        </p:nvSpPr>
        <p:spPr>
          <a:xfrm>
            <a:off x="4919901" y="3557111"/>
            <a:ext cx="3195995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Lexemes are the actual character sequences that represent the token, as found in the source code.</a:t>
            </a:r>
            <a:endParaRPr lang="en-US" sz="1786" dirty="0"/>
          </a:p>
        </p:txBody>
      </p:sp>
      <p:sp>
        <p:nvSpPr>
          <p:cNvPr id="13" name="Shape 8"/>
          <p:cNvSpPr/>
          <p:nvPr/>
        </p:nvSpPr>
        <p:spPr>
          <a:xfrm>
            <a:off x="793790" y="5469969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4" name="Text 9"/>
          <p:cNvSpPr/>
          <p:nvPr/>
        </p:nvSpPr>
        <p:spPr>
          <a:xfrm>
            <a:off x="1028224" y="5704403"/>
            <a:ext cx="2911912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Regular Expressions</a:t>
            </a:r>
            <a:endParaRPr lang="en-US" sz="2233" dirty="0"/>
          </a:p>
        </p:txBody>
      </p:sp>
      <p:sp>
        <p:nvSpPr>
          <p:cNvPr id="15" name="Text 10"/>
          <p:cNvSpPr/>
          <p:nvPr/>
        </p:nvSpPr>
        <p:spPr>
          <a:xfrm>
            <a:off x="1028224" y="6194822"/>
            <a:ext cx="7087553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Regular expressions are a powerful tool used to define and match patterns of characters, which are essential for lexical analysis.</a:t>
            </a:r>
            <a:endParaRPr lang="en-US" sz="1786" dirty="0"/>
          </a:p>
        </p:txBody>
      </p:sp>
      <p:pic>
        <p:nvPicPr>
          <p:cNvPr id="16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7603" y="2513171"/>
            <a:ext cx="4979075" cy="3203258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10327" y="884277"/>
            <a:ext cx="7723346" cy="12684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994"/>
              </a:lnSpc>
              <a:buNone/>
            </a:pPr>
            <a:r>
              <a:rPr lang="en-US" sz="3995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Finite State Automata and Their Construction</a:t>
            </a:r>
            <a:endParaRPr lang="en-US" sz="3995" dirty="0"/>
          </a:p>
        </p:txBody>
      </p:sp>
      <p:sp>
        <p:nvSpPr>
          <p:cNvPr id="7" name="Shape 2"/>
          <p:cNvSpPr/>
          <p:nvPr/>
        </p:nvSpPr>
        <p:spPr>
          <a:xfrm>
            <a:off x="786348" y="2685336"/>
            <a:ext cx="456605" cy="456605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944940" y="2761417"/>
            <a:ext cx="139422" cy="3044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97"/>
              </a:lnSpc>
              <a:buNone/>
            </a:pPr>
            <a:r>
              <a:rPr lang="en-US" sz="239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1</a:t>
            </a:r>
            <a:endParaRPr lang="en-US" sz="2397" dirty="0"/>
          </a:p>
        </p:txBody>
      </p:sp>
      <p:sp>
        <p:nvSpPr>
          <p:cNvPr id="9" name="Text 4"/>
          <p:cNvSpPr/>
          <p:nvPr/>
        </p:nvSpPr>
        <p:spPr>
          <a:xfrm>
            <a:off x="2130862" y="2659975"/>
            <a:ext cx="2536984" cy="3170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97"/>
              </a:lnSpc>
              <a:buNone/>
            </a:pPr>
            <a:r>
              <a:rPr lang="en-US" sz="1998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States</a:t>
            </a:r>
            <a:endParaRPr lang="en-US" sz="1998" dirty="0"/>
          </a:p>
        </p:txBody>
      </p:sp>
      <p:sp>
        <p:nvSpPr>
          <p:cNvPr id="10" name="Text 5"/>
          <p:cNvSpPr/>
          <p:nvPr/>
        </p:nvSpPr>
        <p:spPr>
          <a:xfrm>
            <a:off x="2130862" y="3098721"/>
            <a:ext cx="6302812" cy="6496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57"/>
              </a:lnSpc>
              <a:buNone/>
            </a:pPr>
            <a:r>
              <a:rPr lang="en-US" sz="1598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finite state automaton is a mathematical model consisting of a set of states and transitions between them.</a:t>
            </a:r>
            <a:endParaRPr lang="en-US" sz="1598" dirty="0"/>
          </a:p>
        </p:txBody>
      </p:sp>
      <p:sp>
        <p:nvSpPr>
          <p:cNvPr id="11" name="Shape 6"/>
          <p:cNvSpPr/>
          <p:nvPr/>
        </p:nvSpPr>
        <p:spPr>
          <a:xfrm>
            <a:off x="786348" y="4382333"/>
            <a:ext cx="456605" cy="456605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922556" y="4458414"/>
            <a:ext cx="184190" cy="3044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97"/>
              </a:lnSpc>
              <a:buNone/>
            </a:pPr>
            <a:r>
              <a:rPr lang="en-US" sz="239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2</a:t>
            </a:r>
            <a:endParaRPr lang="en-US" sz="2397" dirty="0"/>
          </a:p>
        </p:txBody>
      </p:sp>
      <p:sp>
        <p:nvSpPr>
          <p:cNvPr id="13" name="Text 8"/>
          <p:cNvSpPr/>
          <p:nvPr/>
        </p:nvSpPr>
        <p:spPr>
          <a:xfrm>
            <a:off x="2130862" y="4356973"/>
            <a:ext cx="2536984" cy="3170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97"/>
              </a:lnSpc>
              <a:buNone/>
            </a:pPr>
            <a:r>
              <a:rPr lang="en-US" sz="1998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Transitions</a:t>
            </a:r>
            <a:endParaRPr lang="en-US" sz="1998" dirty="0"/>
          </a:p>
        </p:txBody>
      </p:sp>
      <p:sp>
        <p:nvSpPr>
          <p:cNvPr id="14" name="Text 9"/>
          <p:cNvSpPr/>
          <p:nvPr/>
        </p:nvSpPr>
        <p:spPr>
          <a:xfrm>
            <a:off x="2130862" y="4795718"/>
            <a:ext cx="6302812" cy="6496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57"/>
              </a:lnSpc>
              <a:buNone/>
            </a:pPr>
            <a:r>
              <a:rPr lang="en-US" sz="1598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automaton moves from one state to another based on the input characters, following predefined transition rules.</a:t>
            </a:r>
            <a:endParaRPr lang="en-US" sz="1598" dirty="0"/>
          </a:p>
        </p:txBody>
      </p:sp>
      <p:sp>
        <p:nvSpPr>
          <p:cNvPr id="15" name="Shape 10"/>
          <p:cNvSpPr/>
          <p:nvPr/>
        </p:nvSpPr>
        <p:spPr>
          <a:xfrm>
            <a:off x="786348" y="6079331"/>
            <a:ext cx="456605" cy="456605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928509" y="6155412"/>
            <a:ext cx="172283" cy="3044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97"/>
              </a:lnSpc>
              <a:buNone/>
            </a:pPr>
            <a:r>
              <a:rPr lang="en-US" sz="239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3</a:t>
            </a:r>
            <a:endParaRPr lang="en-US" sz="2397" dirty="0"/>
          </a:p>
        </p:txBody>
      </p:sp>
      <p:sp>
        <p:nvSpPr>
          <p:cNvPr id="17" name="Text 12"/>
          <p:cNvSpPr/>
          <p:nvPr/>
        </p:nvSpPr>
        <p:spPr>
          <a:xfrm>
            <a:off x="2130862" y="6053971"/>
            <a:ext cx="2536984" cy="3170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97"/>
              </a:lnSpc>
              <a:buNone/>
            </a:pPr>
            <a:r>
              <a:rPr lang="en-US" sz="1998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Acceptance</a:t>
            </a:r>
            <a:endParaRPr lang="en-US" sz="1998" dirty="0"/>
          </a:p>
        </p:txBody>
      </p:sp>
      <p:sp>
        <p:nvSpPr>
          <p:cNvPr id="18" name="Text 13"/>
          <p:cNvSpPr/>
          <p:nvPr/>
        </p:nvSpPr>
        <p:spPr>
          <a:xfrm>
            <a:off x="2130862" y="6492716"/>
            <a:ext cx="6302812" cy="6496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57"/>
              </a:lnSpc>
              <a:buNone/>
            </a:pPr>
            <a:r>
              <a:rPr lang="en-US" sz="1598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When the automaton reaches an accepting state, it has successfully recognized a valid token or lexeme.</a:t>
            </a:r>
            <a:endParaRPr lang="en-US" sz="1598" dirty="0"/>
          </a:p>
        </p:txBody>
      </p:sp>
      <p:pic>
        <p:nvPicPr>
          <p:cNvPr id="19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649" y="462677"/>
            <a:ext cx="5010983" cy="730424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52078" y="798314"/>
            <a:ext cx="7812643" cy="1783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680"/>
              </a:lnSpc>
              <a:buNone/>
            </a:pPr>
            <a:r>
              <a:rPr lang="en-US" sz="374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Implementation of Lexical Analyzer Using Finite State Automata</a:t>
            </a:r>
            <a:endParaRPr lang="en-US" sz="3744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2078" y="2866668"/>
            <a:ext cx="950952" cy="1521500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7388304" y="3056811"/>
            <a:ext cx="2794040" cy="2971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0"/>
              </a:lnSpc>
              <a:buNone/>
            </a:pPr>
            <a:r>
              <a:rPr lang="en-US" sz="1872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Automata Construction</a:t>
            </a:r>
            <a:endParaRPr lang="en-US" sz="1872" dirty="0"/>
          </a:p>
        </p:txBody>
      </p:sp>
      <p:sp>
        <p:nvSpPr>
          <p:cNvPr id="9" name="Text 3"/>
          <p:cNvSpPr/>
          <p:nvPr/>
        </p:nvSpPr>
        <p:spPr>
          <a:xfrm>
            <a:off x="7388304" y="3468052"/>
            <a:ext cx="6576417" cy="608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96"/>
              </a:lnSpc>
              <a:buNone/>
            </a:pPr>
            <a:r>
              <a:rPr lang="en-US" sz="1498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lexical analyzer is implemented by building a finite state automaton that can recognize and classify the various token types.</a:t>
            </a:r>
            <a:endParaRPr lang="en-US" sz="1498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2078" y="4388168"/>
            <a:ext cx="950952" cy="1521500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7388304" y="4578310"/>
            <a:ext cx="2819043" cy="2971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0"/>
              </a:lnSpc>
              <a:buNone/>
            </a:pPr>
            <a:r>
              <a:rPr lang="en-US" sz="1872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Table-Driven Approach</a:t>
            </a:r>
            <a:endParaRPr lang="en-US" sz="1872" dirty="0"/>
          </a:p>
        </p:txBody>
      </p:sp>
      <p:sp>
        <p:nvSpPr>
          <p:cNvPr id="12" name="Text 5"/>
          <p:cNvSpPr/>
          <p:nvPr/>
        </p:nvSpPr>
        <p:spPr>
          <a:xfrm>
            <a:off x="7388304" y="4989552"/>
            <a:ext cx="6576417" cy="608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96"/>
              </a:lnSpc>
              <a:buNone/>
            </a:pPr>
            <a:r>
              <a:rPr lang="en-US" sz="1498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automaton's behavior is typically encoded in a transition table, allowing for efficient and flexible implementation.</a:t>
            </a:r>
            <a:endParaRPr lang="en-US" sz="1498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2078" y="5909667"/>
            <a:ext cx="950952" cy="1521500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7388304" y="6099810"/>
            <a:ext cx="2377440" cy="2971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0"/>
              </a:lnSpc>
              <a:buNone/>
            </a:pPr>
            <a:r>
              <a:rPr lang="en-US" sz="1872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Optimization</a:t>
            </a:r>
            <a:endParaRPr lang="en-US" sz="1872" dirty="0"/>
          </a:p>
        </p:txBody>
      </p:sp>
      <p:sp>
        <p:nvSpPr>
          <p:cNvPr id="15" name="Text 7"/>
          <p:cNvSpPr/>
          <p:nvPr/>
        </p:nvSpPr>
        <p:spPr>
          <a:xfrm>
            <a:off x="7388304" y="6511052"/>
            <a:ext cx="6576417" cy="608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96"/>
              </a:lnSpc>
              <a:buNone/>
            </a:pPr>
            <a:r>
              <a:rPr lang="en-US" sz="1498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automaton can be optimized to minimize the number of states and transitions, improving the analyzer's performance.</a:t>
            </a:r>
            <a:endParaRPr lang="en-US" sz="1498" dirty="0"/>
          </a:p>
        </p:txBody>
      </p:sp>
      <p:pic>
        <p:nvPicPr>
          <p:cNvPr id="16" name="Image 6" descr="preencoded.png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145" y="2417683"/>
            <a:ext cx="5065990" cy="339423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074807" y="724257"/>
            <a:ext cx="7967186" cy="10506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137"/>
              </a:lnSpc>
              <a:buNone/>
            </a:pPr>
            <a:r>
              <a:rPr lang="en-US" sz="3310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Handling of Special Characters and Reserved Keywords</a:t>
            </a:r>
            <a:endParaRPr lang="en-US" sz="3310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4807" y="2027039"/>
            <a:ext cx="420291" cy="420291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6074807" y="2615446"/>
            <a:ext cx="2101691" cy="2626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69"/>
              </a:lnSpc>
              <a:buNone/>
            </a:pPr>
            <a:r>
              <a:rPr lang="en-US" sz="1655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Special Characters</a:t>
            </a:r>
            <a:endParaRPr lang="en-US" sz="1655" dirty="0"/>
          </a:p>
        </p:txBody>
      </p:sp>
      <p:sp>
        <p:nvSpPr>
          <p:cNvPr id="9" name="Text 3"/>
          <p:cNvSpPr/>
          <p:nvPr/>
        </p:nvSpPr>
        <p:spPr>
          <a:xfrm>
            <a:off x="6074807" y="2978944"/>
            <a:ext cx="7967186" cy="5379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18"/>
              </a:lnSpc>
              <a:buNone/>
            </a:pPr>
            <a:r>
              <a:rPr lang="en-US" sz="1324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lexical analyzer must recognize and properly handle a wide range of special characters, such as punctuation and operators.</a:t>
            </a:r>
            <a:endParaRPr lang="en-US" sz="1324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4807" y="4021217"/>
            <a:ext cx="420291" cy="420291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6074807" y="4609624"/>
            <a:ext cx="2101691" cy="2626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69"/>
              </a:lnSpc>
              <a:buNone/>
            </a:pPr>
            <a:r>
              <a:rPr lang="en-US" sz="1655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Reserved Keywords</a:t>
            </a:r>
            <a:endParaRPr lang="en-US" sz="1655" dirty="0"/>
          </a:p>
        </p:txBody>
      </p:sp>
      <p:sp>
        <p:nvSpPr>
          <p:cNvPr id="12" name="Text 5"/>
          <p:cNvSpPr/>
          <p:nvPr/>
        </p:nvSpPr>
        <p:spPr>
          <a:xfrm>
            <a:off x="6074807" y="4973122"/>
            <a:ext cx="7967186" cy="5379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18"/>
              </a:lnSpc>
              <a:buNone/>
            </a:pPr>
            <a:r>
              <a:rPr lang="en-US" sz="1324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 must also identify and classify the reserved keywords of the programming language, ensuring they are not treated as identifiers.</a:t>
            </a:r>
            <a:endParaRPr lang="en-US" sz="1324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4807" y="6015395"/>
            <a:ext cx="420291" cy="420291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6074807" y="6603802"/>
            <a:ext cx="2101691" cy="2626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69"/>
              </a:lnSpc>
              <a:buNone/>
            </a:pPr>
            <a:r>
              <a:rPr lang="en-US" sz="1655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Symbol Tables</a:t>
            </a:r>
            <a:endParaRPr lang="en-US" sz="1655" dirty="0"/>
          </a:p>
        </p:txBody>
      </p:sp>
      <p:sp>
        <p:nvSpPr>
          <p:cNvPr id="15" name="Text 7"/>
          <p:cNvSpPr/>
          <p:nvPr/>
        </p:nvSpPr>
        <p:spPr>
          <a:xfrm>
            <a:off x="6074807" y="6967299"/>
            <a:ext cx="7967186" cy="5379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18"/>
              </a:lnSpc>
              <a:buNone/>
            </a:pPr>
            <a:r>
              <a:rPr lang="en-US" sz="1324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analyzer often maintains symbol tables to efficiently store and retrieve information about identified tokens.</a:t>
            </a:r>
            <a:endParaRPr lang="en-US" sz="1324" dirty="0"/>
          </a:p>
        </p:txBody>
      </p:sp>
      <p:pic>
        <p:nvPicPr>
          <p:cNvPr id="16" name="Image 6" descr="preencoded.png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488" y="1655088"/>
            <a:ext cx="4919424" cy="491942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93790" y="752356"/>
            <a:ext cx="7556421" cy="21263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Error Handling and Recovery in Lexical Analysis</a:t>
            </a:r>
            <a:endParaRPr lang="en-US" sz="4465" dirty="0"/>
          </a:p>
        </p:txBody>
      </p:sp>
      <p:sp>
        <p:nvSpPr>
          <p:cNvPr id="7" name="Shape 2"/>
          <p:cNvSpPr/>
          <p:nvPr/>
        </p:nvSpPr>
        <p:spPr>
          <a:xfrm>
            <a:off x="793790" y="347400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970955" y="3559016"/>
            <a:ext cx="155853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1</a:t>
            </a:r>
            <a:endParaRPr lang="en-US" sz="2679" dirty="0"/>
          </a:p>
        </p:txBody>
      </p:sp>
      <p:sp>
        <p:nvSpPr>
          <p:cNvPr id="9" name="Text 4"/>
          <p:cNvSpPr/>
          <p:nvPr/>
        </p:nvSpPr>
        <p:spPr>
          <a:xfrm>
            <a:off x="1530906" y="3474006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Invalid Characters</a:t>
            </a:r>
            <a:endParaRPr lang="en-US" sz="2233" dirty="0"/>
          </a:p>
        </p:txBody>
      </p:sp>
      <p:sp>
        <p:nvSpPr>
          <p:cNvPr id="10" name="Text 5"/>
          <p:cNvSpPr/>
          <p:nvPr/>
        </p:nvSpPr>
        <p:spPr>
          <a:xfrm>
            <a:off x="1530906" y="3964424"/>
            <a:ext cx="2927747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lexical analyzer must detect and report any invalid or unexpected characters in the input stream.</a:t>
            </a:r>
            <a:endParaRPr lang="en-US" sz="1786" dirty="0"/>
          </a:p>
        </p:txBody>
      </p:sp>
      <p:sp>
        <p:nvSpPr>
          <p:cNvPr id="11" name="Shape 6"/>
          <p:cNvSpPr/>
          <p:nvPr/>
        </p:nvSpPr>
        <p:spPr>
          <a:xfrm>
            <a:off x="4685467" y="347400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4837628" y="3559016"/>
            <a:ext cx="205859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2</a:t>
            </a:r>
            <a:endParaRPr lang="en-US" sz="2679" dirty="0"/>
          </a:p>
        </p:txBody>
      </p:sp>
      <p:sp>
        <p:nvSpPr>
          <p:cNvPr id="13" name="Text 8"/>
          <p:cNvSpPr/>
          <p:nvPr/>
        </p:nvSpPr>
        <p:spPr>
          <a:xfrm>
            <a:off x="5422583" y="3474006"/>
            <a:ext cx="2917388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Unclosed Constructs</a:t>
            </a:r>
            <a:endParaRPr lang="en-US" sz="2233" dirty="0"/>
          </a:p>
        </p:txBody>
      </p:sp>
      <p:sp>
        <p:nvSpPr>
          <p:cNvPr id="14" name="Text 9"/>
          <p:cNvSpPr/>
          <p:nvPr/>
        </p:nvSpPr>
        <p:spPr>
          <a:xfrm>
            <a:off x="5422583" y="3964424"/>
            <a:ext cx="2927747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 must also handle cases where lexical constructs, such as strings or comments, are not properly terminated.</a:t>
            </a:r>
            <a:endParaRPr lang="en-US" sz="1786" dirty="0"/>
          </a:p>
        </p:txBody>
      </p:sp>
      <p:sp>
        <p:nvSpPr>
          <p:cNvPr id="15" name="Shape 10"/>
          <p:cNvSpPr/>
          <p:nvPr/>
        </p:nvSpPr>
        <p:spPr>
          <a:xfrm>
            <a:off x="793790" y="626090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952619" y="6345912"/>
            <a:ext cx="192643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3</a:t>
            </a:r>
            <a:endParaRPr lang="en-US" sz="2679" dirty="0"/>
          </a:p>
        </p:txBody>
      </p:sp>
      <p:sp>
        <p:nvSpPr>
          <p:cNvPr id="17" name="Text 12"/>
          <p:cNvSpPr/>
          <p:nvPr/>
        </p:nvSpPr>
        <p:spPr>
          <a:xfrm>
            <a:off x="1530906" y="6260902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Error Recovery</a:t>
            </a:r>
            <a:endParaRPr lang="en-US" sz="2233" dirty="0"/>
          </a:p>
        </p:txBody>
      </p:sp>
      <p:sp>
        <p:nvSpPr>
          <p:cNvPr id="18" name="Text 13"/>
          <p:cNvSpPr/>
          <p:nvPr/>
        </p:nvSpPr>
        <p:spPr>
          <a:xfrm>
            <a:off x="1530906" y="6751320"/>
            <a:ext cx="6819305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analyzer should provide mechanisms for recovering from errors and continuing the compilation process, if possible.</a:t>
            </a:r>
            <a:endParaRPr lang="en-US" sz="1786" dirty="0"/>
          </a:p>
        </p:txBody>
      </p:sp>
      <p:pic>
        <p:nvPicPr>
          <p:cNvPr id="19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706</Words>
  <Application>Microsoft Office PowerPoint</Application>
  <PresentationFormat>Custom</PresentationFormat>
  <Paragraphs>98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Merriweather</vt:lpstr>
      <vt:lpstr>Open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Sai Venkat</cp:lastModifiedBy>
  <cp:revision>2</cp:revision>
  <dcterms:created xsi:type="dcterms:W3CDTF">2024-07-30T07:03:00Z</dcterms:created>
  <dcterms:modified xsi:type="dcterms:W3CDTF">2024-07-30T07:16:16Z</dcterms:modified>
</cp:coreProperties>
</file>