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9" r:id="rId3"/>
    <p:sldId id="257" r:id="rId4"/>
    <p:sldId id="258" r:id="rId5"/>
    <p:sldId id="280" r:id="rId6"/>
    <p:sldId id="261" r:id="rId7"/>
    <p:sldId id="263" r:id="rId8"/>
    <p:sldId id="262" r:id="rId9"/>
    <p:sldId id="264" r:id="rId10"/>
    <p:sldId id="266" r:id="rId11"/>
    <p:sldId id="265" r:id="rId12"/>
    <p:sldId id="267" r:id="rId13"/>
    <p:sldId id="269" r:id="rId14"/>
    <p:sldId id="271" r:id="rId15"/>
    <p:sldId id="273" r:id="rId16"/>
    <p:sldId id="272" r:id="rId17"/>
    <p:sldId id="277" r:id="rId18"/>
    <p:sldId id="274" r:id="rId19"/>
    <p:sldId id="275" r:id="rId20"/>
    <p:sldId id="284" r:id="rId21"/>
    <p:sldId id="270" r:id="rId22"/>
    <p:sldId id="285"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71495" autoAdjust="0"/>
  </p:normalViewPr>
  <p:slideViewPr>
    <p:cSldViewPr>
      <p:cViewPr>
        <p:scale>
          <a:sx n="75" d="100"/>
          <a:sy n="75" d="100"/>
        </p:scale>
        <p:origin x="-117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2390E3-AEAC-4CBE-978E-ABEE4A0A320B}" type="datetimeFigureOut">
              <a:rPr lang="en-IN" smtClean="0"/>
              <a:pPr/>
              <a:t>01-05-2018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C66914-2E3F-4124-B7F2-BAB816771E7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9F30D5-29CB-4DE0-A160-F88758DC8E9B}" type="datetime1">
              <a:rPr lang="en-US" smtClean="0"/>
              <a:pPr/>
              <a:t>5/1/2018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EE369-7231-451B-9FB3-46EE7972170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105AD0-0A4B-4F07-BD5E-AD37381C7874}" type="datetime1">
              <a:rPr lang="en-US" smtClean="0"/>
              <a:pPr/>
              <a:t>5/1/2018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EE369-7231-451B-9FB3-46EE7972170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A1C90-D276-4997-B692-C53DB7886FFC}" type="datetime1">
              <a:rPr lang="en-US" smtClean="0"/>
              <a:pPr/>
              <a:t>5/1/2018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EE369-7231-451B-9FB3-46EE7972170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C26203-6A5A-47AA-8CF8-52068EEC7FE6}" type="datetime1">
              <a:rPr lang="en-US" smtClean="0"/>
              <a:pPr/>
              <a:t>5/1/2018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EE369-7231-451B-9FB3-46EE7972170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2F81A3-1ED6-4322-A142-EDB2F1DF6505}" type="datetime1">
              <a:rPr lang="en-US" smtClean="0"/>
              <a:pPr/>
              <a:t>5/1/2018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EE369-7231-451B-9FB3-46EE7972170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D00238B-AA6B-45DA-B749-159FF2EEDD4F}" type="datetime1">
              <a:rPr lang="en-US" smtClean="0"/>
              <a:pPr/>
              <a:t>5/1/2018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EE369-7231-451B-9FB3-46EE7972170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078A803-0A65-4051-A4BC-10E796EC6604}" type="datetime1">
              <a:rPr lang="en-US" smtClean="0"/>
              <a:pPr/>
              <a:t>5/1/2018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8EE369-7231-451B-9FB3-46EE7972170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8267E79-CA86-48BC-92D5-D0E19B0762F7}" type="datetime1">
              <a:rPr lang="en-US" smtClean="0"/>
              <a:pPr/>
              <a:t>5/1/2018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8EE369-7231-451B-9FB3-46EE7972170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FA2CE-421E-485D-A7DF-1D6D37453252}" type="datetime1">
              <a:rPr lang="en-US" smtClean="0"/>
              <a:pPr/>
              <a:t>5/1/2018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8EE369-7231-451B-9FB3-46EE7972170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A28229-D5A1-4C52-8EA7-07147374BEA6}" type="datetime1">
              <a:rPr lang="en-US" smtClean="0"/>
              <a:pPr/>
              <a:t>5/1/2018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EE369-7231-451B-9FB3-46EE7972170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5D216D-8333-4631-9829-ED884D95DCFD}" type="datetime1">
              <a:rPr lang="en-US" smtClean="0"/>
              <a:pPr/>
              <a:t>5/1/2018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EE369-7231-451B-9FB3-46EE7972170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263C0-3A32-4445-BD8F-5DD042BF20D5}" type="datetime1">
              <a:rPr lang="en-US" smtClean="0"/>
              <a:pPr/>
              <a:t>5/1/2018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EE369-7231-451B-9FB3-46EE7972170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20688"/>
            <a:ext cx="7731172" cy="864096"/>
          </a:xfrm>
        </p:spPr>
        <p:txBody>
          <a:bodyPr>
            <a:noAutofit/>
          </a:bodyPr>
          <a:lstStyle/>
          <a:p>
            <a:r>
              <a:rPr lang="en-IN" sz="1800" dirty="0" smtClean="0">
                <a:latin typeface="Arial Black" pitchFamily="34" charset="0"/>
                <a:cs typeface="Times New Roman" panose="02020603050405020304" pitchFamily="18" charset="0"/>
              </a:rPr>
              <a:t>Design and analysis of 2.4Ghz clock generating spur reduced</a:t>
            </a:r>
            <a:br>
              <a:rPr lang="en-IN" sz="1800" dirty="0" smtClean="0">
                <a:latin typeface="Arial Black" pitchFamily="34" charset="0"/>
                <a:cs typeface="Times New Roman" panose="02020603050405020304" pitchFamily="18" charset="0"/>
              </a:rPr>
            </a:br>
            <a:r>
              <a:rPr lang="en-IN" sz="1800" dirty="0" smtClean="0">
                <a:latin typeface="Arial Black" pitchFamily="34" charset="0"/>
                <a:cs typeface="Times New Roman" panose="02020603050405020304" pitchFamily="18" charset="0"/>
              </a:rPr>
              <a:t> fractional-N PLL using 28nm</a:t>
            </a:r>
            <a:endParaRPr lang="en-IN" sz="1800" dirty="0">
              <a:latin typeface="Arial Black" pitchFamily="34" charset="0"/>
            </a:endParaRPr>
          </a:p>
        </p:txBody>
      </p:sp>
      <p:sp>
        <p:nvSpPr>
          <p:cNvPr id="3" name="Subtitle 2"/>
          <p:cNvSpPr>
            <a:spLocks noGrp="1"/>
          </p:cNvSpPr>
          <p:nvPr>
            <p:ph type="subTitle" idx="1"/>
          </p:nvPr>
        </p:nvSpPr>
        <p:spPr>
          <a:xfrm>
            <a:off x="395536" y="1700808"/>
            <a:ext cx="8208912" cy="4516554"/>
          </a:xfrm>
          <a:noFill/>
          <a:ln>
            <a:solidFill>
              <a:schemeClr val="tx1"/>
            </a:solidFill>
          </a:ln>
        </p:spPr>
        <p:txBody>
          <a:bodyPr>
            <a:normAutofit/>
          </a:bodyPr>
          <a:lstStyle/>
          <a:p>
            <a:pPr algn="l"/>
            <a:r>
              <a:rPr lang="en-US" sz="1600" b="1" dirty="0" smtClean="0">
                <a:solidFill>
                  <a:schemeClr val="tx1"/>
                </a:solidFill>
                <a:latin typeface="Arial Black" pitchFamily="34" charset="0"/>
              </a:rPr>
              <a:t>TEAM MEMBERS:</a:t>
            </a:r>
          </a:p>
          <a:p>
            <a:pPr algn="l"/>
            <a:r>
              <a:rPr lang="en-IN" sz="1600" dirty="0" smtClean="0">
                <a:solidFill>
                  <a:schemeClr val="tx1"/>
                </a:solidFill>
                <a:latin typeface="Times New Roman" pitchFamily="18" charset="0"/>
                <a:cs typeface="Times New Roman" pitchFamily="18" charset="0"/>
              </a:rPr>
              <a:t>K.NIKHIL SAI                                     : RA1411004010334</a:t>
            </a:r>
          </a:p>
          <a:p>
            <a:pPr algn="l"/>
            <a:r>
              <a:rPr lang="en-IN" sz="1600" dirty="0" smtClean="0">
                <a:solidFill>
                  <a:schemeClr val="tx1"/>
                </a:solidFill>
                <a:latin typeface="Times New Roman" pitchFamily="18" charset="0"/>
                <a:cs typeface="Times New Roman" pitchFamily="18" charset="0"/>
              </a:rPr>
              <a:t>Y.NAGARJUNA                                  :  RA1411004010345</a:t>
            </a:r>
          </a:p>
          <a:p>
            <a:pPr algn="l"/>
            <a:r>
              <a:rPr lang="en-IN" sz="1600" dirty="0" smtClean="0">
                <a:solidFill>
                  <a:schemeClr val="tx1"/>
                </a:solidFill>
                <a:latin typeface="Times New Roman" pitchFamily="18" charset="0"/>
                <a:cs typeface="Times New Roman" pitchFamily="18" charset="0"/>
              </a:rPr>
              <a:t>S.V.SITA RAMIAH                              : RA1411004010351</a:t>
            </a:r>
          </a:p>
          <a:p>
            <a:pPr algn="l"/>
            <a:endParaRPr lang="en-US" sz="1600" dirty="0" smtClean="0">
              <a:solidFill>
                <a:schemeClr val="tx1"/>
              </a:solidFill>
              <a:latin typeface="Arial Black" pitchFamily="34" charset="0"/>
              <a:cs typeface="Times New Roman" pitchFamily="18" charset="0"/>
            </a:endParaRPr>
          </a:p>
          <a:p>
            <a:pPr algn="l"/>
            <a:endParaRPr lang="en-US" sz="1600" dirty="0" smtClean="0">
              <a:solidFill>
                <a:schemeClr val="tx1"/>
              </a:solidFill>
              <a:latin typeface="Arial Black" pitchFamily="34" charset="0"/>
              <a:cs typeface="Times New Roman" pitchFamily="18" charset="0"/>
            </a:endParaRPr>
          </a:p>
          <a:p>
            <a:pPr algn="l"/>
            <a:endParaRPr lang="en-US" sz="1600" dirty="0" smtClean="0">
              <a:solidFill>
                <a:schemeClr val="tx1"/>
              </a:solidFill>
              <a:latin typeface="Arial Black" pitchFamily="34" charset="0"/>
              <a:cs typeface="Times New Roman" pitchFamily="18" charset="0"/>
            </a:endParaRPr>
          </a:p>
          <a:p>
            <a:pPr algn="l"/>
            <a:endParaRPr lang="en-US" sz="1600" dirty="0" smtClean="0">
              <a:solidFill>
                <a:schemeClr val="tx1"/>
              </a:solidFill>
              <a:latin typeface="Arial Black" pitchFamily="34" charset="0"/>
              <a:cs typeface="Times New Roman" pitchFamily="18" charset="0"/>
            </a:endParaRPr>
          </a:p>
          <a:p>
            <a:pPr algn="l"/>
            <a:endParaRPr lang="en-US" sz="1600" dirty="0" smtClean="0">
              <a:solidFill>
                <a:schemeClr val="tx1"/>
              </a:solidFill>
              <a:latin typeface="Arial Black" pitchFamily="34" charset="0"/>
              <a:cs typeface="Times New Roman" pitchFamily="18" charset="0"/>
            </a:endParaRPr>
          </a:p>
          <a:p>
            <a:pPr algn="l"/>
            <a:endParaRPr lang="en-US" sz="1600" dirty="0" smtClean="0">
              <a:solidFill>
                <a:schemeClr val="tx1"/>
              </a:solidFill>
              <a:latin typeface="Arial Black" pitchFamily="34" charset="0"/>
              <a:cs typeface="Times New Roman" pitchFamily="18" charset="0"/>
            </a:endParaRPr>
          </a:p>
          <a:p>
            <a:pPr algn="l"/>
            <a:endParaRPr lang="en-US" sz="1600" dirty="0" smtClean="0">
              <a:solidFill>
                <a:schemeClr val="tx1"/>
              </a:solidFill>
              <a:latin typeface="Arial Black" pitchFamily="34" charset="0"/>
              <a:cs typeface="Times New Roman" pitchFamily="18" charset="0"/>
            </a:endParaRPr>
          </a:p>
          <a:p>
            <a:pPr algn="l"/>
            <a:endParaRPr lang="en-US" sz="1600" dirty="0" smtClean="0">
              <a:solidFill>
                <a:schemeClr val="tx1"/>
              </a:solidFill>
              <a:latin typeface="Arial Black" pitchFamily="34" charset="0"/>
              <a:cs typeface="Times New Roman" pitchFamily="18" charset="0"/>
            </a:endParaRPr>
          </a:p>
          <a:p>
            <a:pPr algn="l"/>
            <a:endParaRPr lang="en-US" sz="1600" dirty="0" smtClean="0">
              <a:solidFill>
                <a:schemeClr val="tx1"/>
              </a:solidFill>
              <a:latin typeface="Arial Black" pitchFamily="34" charset="0"/>
              <a:cs typeface="Times New Roman" pitchFamily="18" charset="0"/>
            </a:endParaRPr>
          </a:p>
          <a:p>
            <a:pPr algn="l"/>
            <a:r>
              <a:rPr lang="en-US" sz="1600" dirty="0" smtClean="0">
                <a:solidFill>
                  <a:schemeClr val="tx1"/>
                </a:solidFill>
                <a:latin typeface="Arial Black" pitchFamily="34" charset="0"/>
                <a:cs typeface="Times New Roman" pitchFamily="18" charset="0"/>
              </a:rPr>
              <a:t>PROJECT GUIDE                  </a:t>
            </a:r>
            <a:r>
              <a:rPr lang="en-US" sz="1200" dirty="0" smtClean="0">
                <a:solidFill>
                  <a:schemeClr val="tx1"/>
                </a:solidFill>
                <a:latin typeface="Times New Roman" pitchFamily="18" charset="0"/>
                <a:cs typeface="Times New Roman" pitchFamily="18" charset="0"/>
              </a:rPr>
              <a:t>: </a:t>
            </a:r>
            <a:r>
              <a:rPr lang="en-US" sz="1600" smtClean="0">
                <a:solidFill>
                  <a:schemeClr val="tx1"/>
                </a:solidFill>
                <a:latin typeface="Times New Roman" pitchFamily="18" charset="0"/>
                <a:cs typeface="Times New Roman" pitchFamily="18" charset="0"/>
              </a:rPr>
              <a:t>Mrs.J.K.KASTHURI</a:t>
            </a:r>
            <a:r>
              <a:rPr lang="en-US" sz="1600" dirty="0" smtClean="0">
                <a:solidFill>
                  <a:schemeClr val="tx1"/>
                </a:solidFill>
                <a:latin typeface="Times New Roman" pitchFamily="18" charset="0"/>
                <a:cs typeface="Times New Roman" pitchFamily="18" charset="0"/>
              </a:rPr>
              <a:t> BHA</a:t>
            </a:r>
          </a:p>
          <a:p>
            <a:pPr algn="l"/>
            <a:r>
              <a:rPr lang="en-US" sz="1600" dirty="0" smtClean="0">
                <a:solidFill>
                  <a:schemeClr val="tx1"/>
                </a:solidFill>
                <a:latin typeface="Times New Roman" pitchFamily="18" charset="0"/>
                <a:cs typeface="Times New Roman" pitchFamily="18" charset="0"/>
              </a:rPr>
              <a:t>                                                                Assistant Professor(</a:t>
            </a:r>
            <a:r>
              <a:rPr lang="en-US" sz="1600" dirty="0" err="1" smtClean="0">
                <a:solidFill>
                  <a:schemeClr val="tx1"/>
                </a:solidFill>
                <a:latin typeface="Times New Roman" pitchFamily="18" charset="0"/>
                <a:cs typeface="Times New Roman" pitchFamily="18" charset="0"/>
              </a:rPr>
              <a:t>Sr.G</a:t>
            </a:r>
            <a:r>
              <a:rPr lang="en-US" sz="1600" dirty="0" smtClean="0">
                <a:solidFill>
                  <a:schemeClr val="tx1"/>
                </a:solidFill>
                <a:latin typeface="Times New Roman" pitchFamily="18" charset="0"/>
                <a:cs typeface="Times New Roman" pitchFamily="18" charset="0"/>
              </a:rPr>
              <a:t>)</a:t>
            </a:r>
          </a:p>
          <a:p>
            <a:pPr algn="l"/>
            <a:endParaRPr lang="en-US" sz="1600" dirty="0" smtClean="0">
              <a:solidFill>
                <a:schemeClr val="tx1"/>
              </a:solidFill>
              <a:latin typeface="Times New Roman" pitchFamily="18" charset="0"/>
              <a:cs typeface="Times New Roman" pitchFamily="18" charset="0"/>
            </a:endParaRPr>
          </a:p>
        </p:txBody>
      </p:sp>
      <p:pic>
        <p:nvPicPr>
          <p:cNvPr id="13314" name="Picture 2" descr="Image result for srm institute of science and technology"/>
          <p:cNvPicPr>
            <a:picLocks noChangeAspect="1" noChangeArrowheads="1"/>
          </p:cNvPicPr>
          <p:nvPr/>
        </p:nvPicPr>
        <p:blipFill>
          <a:blip r:embed="rId2" cstate="print"/>
          <a:srcRect/>
          <a:stretch>
            <a:fillRect/>
          </a:stretch>
        </p:blipFill>
        <p:spPr bwMode="auto">
          <a:xfrm>
            <a:off x="7092280" y="0"/>
            <a:ext cx="2051720" cy="620688"/>
          </a:xfrm>
          <a:prstGeom prst="rect">
            <a:avLst/>
          </a:prstGeom>
          <a:noFill/>
        </p:spPr>
      </p:pic>
      <p:sp>
        <p:nvSpPr>
          <p:cNvPr id="5" name="Date Placeholder 4"/>
          <p:cNvSpPr>
            <a:spLocks noGrp="1"/>
          </p:cNvSpPr>
          <p:nvPr>
            <p:ph type="dt" sz="half" idx="10"/>
          </p:nvPr>
        </p:nvSpPr>
        <p:spPr/>
        <p:txBody>
          <a:bodyPr/>
          <a:lstStyle/>
          <a:p>
            <a:fld id="{0C67C63C-EEAC-4998-A46E-C9AD8B29CC19}" type="datetime1">
              <a:rPr lang="en-US" smtClean="0"/>
              <a:pPr/>
              <a:t>5/1/2018</a:t>
            </a:fld>
            <a:endParaRPr lang="en-IN"/>
          </a:p>
        </p:txBody>
      </p:sp>
      <p:sp>
        <p:nvSpPr>
          <p:cNvPr id="6" name="Slide Number Placeholder 5"/>
          <p:cNvSpPr>
            <a:spLocks noGrp="1"/>
          </p:cNvSpPr>
          <p:nvPr>
            <p:ph type="sldNum" sz="quarter" idx="12"/>
          </p:nvPr>
        </p:nvSpPr>
        <p:spPr/>
        <p:txBody>
          <a:bodyPr/>
          <a:lstStyle/>
          <a:p>
            <a:fld id="{898EE369-7231-451B-9FB3-46EE7972170B}" type="slidenum">
              <a:rPr lang="en-IN" smtClean="0"/>
              <a:pPr/>
              <a:t>1</a:t>
            </a:fld>
            <a:endParaRPr lang="en-IN"/>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 </a:t>
            </a:r>
            <a:r>
              <a:rPr lang="en-IN" sz="1800" dirty="0" smtClean="0">
                <a:latin typeface="Arial Black" pitchFamily="34" charset="0"/>
              </a:rPr>
              <a:t>Charge Pump</a:t>
            </a:r>
            <a:endParaRPr lang="en-IN" sz="1800" dirty="0">
              <a:latin typeface="Arial Black" pitchFamily="34" charset="0"/>
            </a:endParaRPr>
          </a:p>
        </p:txBody>
      </p:sp>
      <p:sp>
        <p:nvSpPr>
          <p:cNvPr id="3" name="Content Placeholder 2"/>
          <p:cNvSpPr>
            <a:spLocks noGrp="1"/>
          </p:cNvSpPr>
          <p:nvPr>
            <p:ph idx="1"/>
          </p:nvPr>
        </p:nvSpPr>
        <p:spPr>
          <a:xfrm>
            <a:off x="457200" y="1556792"/>
            <a:ext cx="8229600" cy="4525963"/>
          </a:xfrm>
        </p:spPr>
        <p:txBody>
          <a:bodyPr>
            <a:normAutofit/>
          </a:bodyPr>
          <a:lstStyle/>
          <a:p>
            <a:r>
              <a:rPr lang="en-IN" sz="1400" dirty="0" smtClean="0">
                <a:latin typeface="Times New Roman" pitchFamily="18" charset="0"/>
                <a:cs typeface="Times New Roman" pitchFamily="18" charset="0"/>
              </a:rPr>
              <a:t>A charge pump is a kind of DC to DC converter that uses capacitors for energetic charge storage to raise or lower voltage.</a:t>
            </a:r>
          </a:p>
          <a:p>
            <a:endParaRPr lang="en-IN"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 Charge-pump circuits are capable of high efficiencies as high as 90–95% in</a:t>
            </a:r>
          </a:p>
          <a:p>
            <a:pPr>
              <a:buNone/>
            </a:pPr>
            <a:r>
              <a:rPr lang="en-IN" sz="1400" dirty="0" smtClean="0">
                <a:latin typeface="Times New Roman" pitchFamily="18" charset="0"/>
                <a:cs typeface="Times New Roman" pitchFamily="18" charset="0"/>
              </a:rPr>
              <a:t>          some cases.</a:t>
            </a:r>
          </a:p>
          <a:p>
            <a:endParaRPr lang="en-IN"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 A PLL charge pump is merely a bipolar switched current source.</a:t>
            </a:r>
          </a:p>
          <a:p>
            <a:endParaRPr lang="en-IN"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 Charge pump can give output in the form of positive and negative </a:t>
            </a:r>
          </a:p>
          <a:p>
            <a:pPr>
              <a:buNone/>
            </a:pPr>
            <a:r>
              <a:rPr lang="en-IN" sz="1400" dirty="0" smtClean="0">
                <a:latin typeface="Times New Roman" pitchFamily="18" charset="0"/>
                <a:cs typeface="Times New Roman" pitchFamily="18" charset="0"/>
              </a:rPr>
              <a:t>         current pulses.</a:t>
            </a:r>
          </a:p>
          <a:p>
            <a:endParaRPr lang="en-IN"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It cannot produce higher or lower voltages than its power </a:t>
            </a:r>
          </a:p>
          <a:p>
            <a:pPr>
              <a:buNone/>
            </a:pPr>
            <a:r>
              <a:rPr lang="en-IN" sz="1400" dirty="0" smtClean="0">
                <a:latin typeface="Times New Roman" pitchFamily="18" charset="0"/>
                <a:cs typeface="Times New Roman" pitchFamily="18" charset="0"/>
              </a:rPr>
              <a:t>        and ground supply levels.</a:t>
            </a:r>
          </a:p>
          <a:p>
            <a:endParaRPr lang="en-IN" sz="14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pPr>
              <a:buNone/>
            </a:pPr>
            <a:endParaRPr lang="en-IN" sz="1400" dirty="0">
              <a:latin typeface="Times New Roman" pitchFamily="18" charset="0"/>
              <a:cs typeface="Times New Roman" pitchFamily="18" charset="0"/>
            </a:endParaRPr>
          </a:p>
        </p:txBody>
      </p:sp>
      <p:pic>
        <p:nvPicPr>
          <p:cNvPr id="3074" name="Picture 2" descr="Image result for srm institute of science and technology"/>
          <p:cNvPicPr>
            <a:picLocks noChangeAspect="1" noChangeArrowheads="1"/>
          </p:cNvPicPr>
          <p:nvPr/>
        </p:nvPicPr>
        <p:blipFill>
          <a:blip r:embed="rId2" cstate="print"/>
          <a:srcRect/>
          <a:stretch>
            <a:fillRect/>
          </a:stretch>
        </p:blipFill>
        <p:spPr bwMode="auto">
          <a:xfrm>
            <a:off x="7452320" y="-171400"/>
            <a:ext cx="1691680" cy="936104"/>
          </a:xfrm>
          <a:prstGeom prst="rect">
            <a:avLst/>
          </a:prstGeom>
          <a:noFill/>
        </p:spPr>
      </p:pic>
      <p:sp>
        <p:nvSpPr>
          <p:cNvPr id="5" name="Date Placeholder 4"/>
          <p:cNvSpPr>
            <a:spLocks noGrp="1"/>
          </p:cNvSpPr>
          <p:nvPr>
            <p:ph type="dt" sz="half" idx="10"/>
          </p:nvPr>
        </p:nvSpPr>
        <p:spPr/>
        <p:txBody>
          <a:bodyPr/>
          <a:lstStyle/>
          <a:p>
            <a:fld id="{39962D18-4565-4A37-BB95-81D72C189982}" type="datetime1">
              <a:rPr lang="en-US" smtClean="0"/>
              <a:pPr/>
              <a:t>5/1/2018</a:t>
            </a:fld>
            <a:endParaRPr lang="en-IN"/>
          </a:p>
        </p:txBody>
      </p:sp>
      <p:sp>
        <p:nvSpPr>
          <p:cNvPr id="6" name="Slide Number Placeholder 5"/>
          <p:cNvSpPr>
            <a:spLocks noGrp="1"/>
          </p:cNvSpPr>
          <p:nvPr>
            <p:ph type="sldNum" sz="quarter" idx="12"/>
          </p:nvPr>
        </p:nvSpPr>
        <p:spPr/>
        <p:txBody>
          <a:bodyPr/>
          <a:lstStyle/>
          <a:p>
            <a:fld id="{898EE369-7231-451B-9FB3-46EE7972170B}" type="slidenum">
              <a:rPr lang="en-IN" smtClean="0"/>
              <a:pPr/>
              <a:t>10</a:t>
            </a:fld>
            <a:endParaRPr lang="en-IN"/>
          </a:p>
        </p:txBody>
      </p:sp>
      <p:pic>
        <p:nvPicPr>
          <p:cNvPr id="8" name="Picture 3"/>
          <p:cNvPicPr>
            <a:picLocks noChangeAspect="1" noChangeArrowheads="1"/>
          </p:cNvPicPr>
          <p:nvPr/>
        </p:nvPicPr>
        <p:blipFill>
          <a:blip r:embed="rId3" cstate="print"/>
          <a:srcRect/>
          <a:stretch>
            <a:fillRect/>
          </a:stretch>
        </p:blipFill>
        <p:spPr bwMode="auto">
          <a:xfrm>
            <a:off x="5796136" y="2924944"/>
            <a:ext cx="2886075" cy="2114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r>
              <a:rPr lang="en-IN" sz="2400" dirty="0" smtClean="0">
                <a:latin typeface="Arial Black" pitchFamily="34" charset="0"/>
              </a:rPr>
              <a:t>Charge Pump</a:t>
            </a:r>
            <a:endParaRPr lang="en-IN" sz="2400"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428728" y="1428736"/>
            <a:ext cx="6786610" cy="4461365"/>
          </a:xfrm>
          <a:prstGeom prst="rect">
            <a:avLst/>
          </a:prstGeom>
          <a:noFill/>
          <a:ln w="9525">
            <a:noFill/>
            <a:miter lim="800000"/>
            <a:headEnd/>
            <a:tailEnd/>
          </a:ln>
          <a:effectLst/>
        </p:spPr>
      </p:pic>
      <p:pic>
        <p:nvPicPr>
          <p:cNvPr id="4098" name="Picture 2" descr="Image result for srm institute of science and technology"/>
          <p:cNvPicPr>
            <a:picLocks noChangeAspect="1" noChangeArrowheads="1"/>
          </p:cNvPicPr>
          <p:nvPr/>
        </p:nvPicPr>
        <p:blipFill>
          <a:blip r:embed="rId3" cstate="print"/>
          <a:srcRect/>
          <a:stretch>
            <a:fillRect/>
          </a:stretch>
        </p:blipFill>
        <p:spPr bwMode="auto">
          <a:xfrm>
            <a:off x="7812360" y="0"/>
            <a:ext cx="1331640" cy="936104"/>
          </a:xfrm>
          <a:prstGeom prst="rect">
            <a:avLst/>
          </a:prstGeom>
          <a:noFill/>
        </p:spPr>
      </p:pic>
      <p:sp>
        <p:nvSpPr>
          <p:cNvPr id="5" name="Date Placeholder 4"/>
          <p:cNvSpPr>
            <a:spLocks noGrp="1"/>
          </p:cNvSpPr>
          <p:nvPr>
            <p:ph type="dt" sz="half" idx="10"/>
          </p:nvPr>
        </p:nvSpPr>
        <p:spPr/>
        <p:txBody>
          <a:bodyPr/>
          <a:lstStyle/>
          <a:p>
            <a:fld id="{1739A64C-A36D-47CA-8A14-843BA500907F}" type="datetime1">
              <a:rPr lang="en-US" smtClean="0"/>
              <a:pPr/>
              <a:t>5/1/2018</a:t>
            </a:fld>
            <a:endParaRPr lang="en-IN"/>
          </a:p>
        </p:txBody>
      </p:sp>
      <p:sp>
        <p:nvSpPr>
          <p:cNvPr id="6" name="Slide Number Placeholder 5"/>
          <p:cNvSpPr>
            <a:spLocks noGrp="1"/>
          </p:cNvSpPr>
          <p:nvPr>
            <p:ph type="sldNum" sz="quarter" idx="12"/>
          </p:nvPr>
        </p:nvSpPr>
        <p:spPr/>
        <p:txBody>
          <a:bodyPr/>
          <a:lstStyle/>
          <a:p>
            <a:fld id="{898EE369-7231-451B-9FB3-46EE7972170B}"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sz="1800" dirty="0" smtClean="0">
                <a:latin typeface="Arial Black" pitchFamily="34" charset="0"/>
              </a:rPr>
              <a:t>Output Of Charge Pump</a:t>
            </a:r>
            <a:endParaRPr lang="en-IN" sz="1800" dirty="0">
              <a:latin typeface="Arial Black" pitchFamily="34" charset="0"/>
            </a:endParaRPr>
          </a:p>
        </p:txBody>
      </p:sp>
      <p:pic>
        <p:nvPicPr>
          <p:cNvPr id="1026" name="Picture 2"/>
          <p:cNvPicPr>
            <a:picLocks noGrp="1" noChangeAspect="1" noChangeArrowheads="1"/>
          </p:cNvPicPr>
          <p:nvPr>
            <p:ph idx="1"/>
          </p:nvPr>
        </p:nvPicPr>
        <p:blipFill>
          <a:blip r:embed="rId2" cstate="print"/>
          <a:srcRect/>
          <a:stretch>
            <a:fillRect/>
          </a:stretch>
        </p:blipFill>
        <p:spPr>
          <a:xfrm>
            <a:off x="467544" y="2204864"/>
            <a:ext cx="8229600" cy="3208258"/>
          </a:xfrm>
        </p:spPr>
      </p:pic>
      <p:pic>
        <p:nvPicPr>
          <p:cNvPr id="1028" name="Picture 4" descr="Image result for srm institute of science and technology"/>
          <p:cNvPicPr>
            <a:picLocks noChangeAspect="1" noChangeArrowheads="1"/>
          </p:cNvPicPr>
          <p:nvPr/>
        </p:nvPicPr>
        <p:blipFill>
          <a:blip r:embed="rId3" cstate="print"/>
          <a:srcRect/>
          <a:stretch>
            <a:fillRect/>
          </a:stretch>
        </p:blipFill>
        <p:spPr bwMode="auto">
          <a:xfrm>
            <a:off x="7668344" y="-99392"/>
            <a:ext cx="1475656" cy="864096"/>
          </a:xfrm>
          <a:prstGeom prst="rect">
            <a:avLst/>
          </a:prstGeom>
          <a:noFill/>
        </p:spPr>
      </p:pic>
      <p:sp>
        <p:nvSpPr>
          <p:cNvPr id="5" name="Date Placeholder 4"/>
          <p:cNvSpPr>
            <a:spLocks noGrp="1"/>
          </p:cNvSpPr>
          <p:nvPr>
            <p:ph type="dt" sz="half" idx="10"/>
          </p:nvPr>
        </p:nvSpPr>
        <p:spPr/>
        <p:txBody>
          <a:bodyPr/>
          <a:lstStyle/>
          <a:p>
            <a:fld id="{3518E393-C2B2-41A1-A11F-13F82391434C}" type="datetime1">
              <a:rPr lang="en-US" smtClean="0"/>
              <a:pPr/>
              <a:t>5/1/2018</a:t>
            </a:fld>
            <a:endParaRPr lang="en-IN"/>
          </a:p>
        </p:txBody>
      </p:sp>
      <p:sp>
        <p:nvSpPr>
          <p:cNvPr id="7" name="Slide Number Placeholder 6"/>
          <p:cNvSpPr>
            <a:spLocks noGrp="1"/>
          </p:cNvSpPr>
          <p:nvPr>
            <p:ph type="sldNum" sz="quarter" idx="12"/>
          </p:nvPr>
        </p:nvSpPr>
        <p:spPr/>
        <p:txBody>
          <a:bodyPr/>
          <a:lstStyle/>
          <a:p>
            <a:fld id="{898EE369-7231-451B-9FB3-46EE7972170B}" type="slidenum">
              <a:rPr lang="en-IN" smtClean="0"/>
              <a:pPr/>
              <a:t>12</a:t>
            </a:fld>
            <a:endParaRPr lang="en-IN"/>
          </a:p>
        </p:txBody>
      </p:sp>
      <p:sp>
        <p:nvSpPr>
          <p:cNvPr id="8" name="TextBox 7"/>
          <p:cNvSpPr txBox="1"/>
          <p:nvPr/>
        </p:nvSpPr>
        <p:spPr>
          <a:xfrm>
            <a:off x="395536" y="2564904"/>
            <a:ext cx="648072" cy="553998"/>
          </a:xfrm>
          <a:prstGeom prst="rect">
            <a:avLst/>
          </a:prstGeom>
          <a:noFill/>
        </p:spPr>
        <p:txBody>
          <a:bodyPr wrap="square" rtlCol="0">
            <a:spAutoFit/>
          </a:bodyPr>
          <a:lstStyle/>
          <a:p>
            <a:r>
              <a:rPr lang="en-US" sz="1000" dirty="0" smtClean="0"/>
              <a:t>Charge pump out</a:t>
            </a:r>
            <a:endParaRPr lang="en-IN" sz="1000" dirty="0"/>
          </a:p>
        </p:txBody>
      </p:sp>
      <p:sp>
        <p:nvSpPr>
          <p:cNvPr id="9" name="TextBox 8"/>
          <p:cNvSpPr txBox="1"/>
          <p:nvPr/>
        </p:nvSpPr>
        <p:spPr>
          <a:xfrm>
            <a:off x="395536" y="3068960"/>
            <a:ext cx="720080" cy="553998"/>
          </a:xfrm>
          <a:prstGeom prst="rect">
            <a:avLst/>
          </a:prstGeom>
          <a:noFill/>
        </p:spPr>
        <p:txBody>
          <a:bodyPr wrap="square" rtlCol="0">
            <a:spAutoFit/>
          </a:bodyPr>
          <a:lstStyle/>
          <a:p>
            <a:r>
              <a:rPr lang="en-US" sz="1000" dirty="0" smtClean="0"/>
              <a:t>PFD down</a:t>
            </a:r>
          </a:p>
          <a:p>
            <a:r>
              <a:rPr lang="en-US" sz="1000" dirty="0" smtClean="0"/>
              <a:t>conversion</a:t>
            </a:r>
            <a:endParaRPr lang="en-IN" sz="1000" dirty="0"/>
          </a:p>
        </p:txBody>
      </p:sp>
      <p:sp>
        <p:nvSpPr>
          <p:cNvPr id="10" name="TextBox 9"/>
          <p:cNvSpPr txBox="1"/>
          <p:nvPr/>
        </p:nvSpPr>
        <p:spPr>
          <a:xfrm>
            <a:off x="395536" y="3573016"/>
            <a:ext cx="720080" cy="553998"/>
          </a:xfrm>
          <a:prstGeom prst="rect">
            <a:avLst/>
          </a:prstGeom>
          <a:noFill/>
        </p:spPr>
        <p:txBody>
          <a:bodyPr wrap="square" rtlCol="0">
            <a:spAutoFit/>
          </a:bodyPr>
          <a:lstStyle/>
          <a:p>
            <a:r>
              <a:rPr lang="en-US" sz="1000" dirty="0" smtClean="0"/>
              <a:t>PFD up</a:t>
            </a:r>
          </a:p>
          <a:p>
            <a:r>
              <a:rPr lang="en-US" sz="1000" dirty="0" smtClean="0"/>
              <a:t>conversion</a:t>
            </a:r>
            <a:endParaRPr lang="en-IN" sz="1000" dirty="0"/>
          </a:p>
        </p:txBody>
      </p:sp>
      <p:sp>
        <p:nvSpPr>
          <p:cNvPr id="11" name="TextBox 10"/>
          <p:cNvSpPr txBox="1"/>
          <p:nvPr/>
        </p:nvSpPr>
        <p:spPr>
          <a:xfrm>
            <a:off x="395536" y="4221088"/>
            <a:ext cx="792088" cy="400110"/>
          </a:xfrm>
          <a:prstGeom prst="rect">
            <a:avLst/>
          </a:prstGeom>
          <a:noFill/>
        </p:spPr>
        <p:txBody>
          <a:bodyPr wrap="square" rtlCol="0">
            <a:spAutoFit/>
          </a:bodyPr>
          <a:lstStyle/>
          <a:p>
            <a:r>
              <a:rPr lang="en-US" sz="1000" dirty="0" smtClean="0"/>
              <a:t>Feedback</a:t>
            </a:r>
          </a:p>
          <a:p>
            <a:r>
              <a:rPr lang="en-US" sz="1000" dirty="0" smtClean="0"/>
              <a:t>frequency</a:t>
            </a:r>
            <a:endParaRPr lang="en-IN" sz="1000" dirty="0"/>
          </a:p>
        </p:txBody>
      </p:sp>
      <p:sp>
        <p:nvSpPr>
          <p:cNvPr id="12" name="TextBox 11"/>
          <p:cNvSpPr txBox="1"/>
          <p:nvPr/>
        </p:nvSpPr>
        <p:spPr>
          <a:xfrm>
            <a:off x="395536" y="4797152"/>
            <a:ext cx="792088" cy="400110"/>
          </a:xfrm>
          <a:prstGeom prst="rect">
            <a:avLst/>
          </a:prstGeom>
          <a:noFill/>
        </p:spPr>
        <p:txBody>
          <a:bodyPr wrap="square" rtlCol="0">
            <a:spAutoFit/>
          </a:bodyPr>
          <a:lstStyle/>
          <a:p>
            <a:r>
              <a:rPr lang="en-US" sz="1000" dirty="0" smtClean="0"/>
              <a:t>Reference</a:t>
            </a:r>
          </a:p>
          <a:p>
            <a:r>
              <a:rPr lang="en-US" sz="1000" dirty="0" smtClean="0"/>
              <a:t>frequency</a:t>
            </a:r>
            <a:endParaRPr lang="en-IN" sz="1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smtClean="0">
                <a:latin typeface="Arial Black" pitchFamily="34" charset="0"/>
              </a:rPr>
              <a:t>Loop Filter</a:t>
            </a:r>
            <a:endParaRPr lang="en-IN" sz="1800" dirty="0">
              <a:latin typeface="Arial Black" pitchFamily="34" charset="0"/>
            </a:endParaRPr>
          </a:p>
        </p:txBody>
      </p:sp>
      <p:sp>
        <p:nvSpPr>
          <p:cNvPr id="3" name="Content Placeholder 2"/>
          <p:cNvSpPr>
            <a:spLocks noGrp="1"/>
          </p:cNvSpPr>
          <p:nvPr>
            <p:ph idx="1"/>
          </p:nvPr>
        </p:nvSpPr>
        <p:spPr>
          <a:xfrm>
            <a:off x="467544" y="1124744"/>
            <a:ext cx="8229600" cy="4525963"/>
          </a:xfrm>
        </p:spPr>
        <p:txBody>
          <a:bodyPr>
            <a:normAutofit/>
          </a:bodyPr>
          <a:lstStyle/>
          <a:p>
            <a:pPr algn="just"/>
            <a:r>
              <a:rPr lang="en-US" sz="1400" dirty="0" smtClean="0">
                <a:latin typeface="Times New Roman" pitchFamily="18" charset="0"/>
                <a:cs typeface="Times New Roman" pitchFamily="18" charset="0"/>
              </a:rPr>
              <a:t>Here a low pass filter is used as a </a:t>
            </a:r>
            <a:r>
              <a:rPr lang="en-US" sz="1400" dirty="0" err="1" smtClean="0">
                <a:latin typeface="Times New Roman" pitchFamily="18" charset="0"/>
                <a:cs typeface="Times New Roman" pitchFamily="18" charset="0"/>
              </a:rPr>
              <a:t>loopfilter</a:t>
            </a:r>
            <a:r>
              <a:rPr lang="en-US" sz="1400" dirty="0" smtClean="0">
                <a:latin typeface="Times New Roman" pitchFamily="18" charset="0"/>
                <a:cs typeface="Times New Roman" pitchFamily="18" charset="0"/>
              </a:rPr>
              <a:t>.</a:t>
            </a:r>
            <a:endParaRPr lang="en-IN" sz="1400" dirty="0" smtClean="0">
              <a:latin typeface="Times New Roman" pitchFamily="18" charset="0"/>
              <a:cs typeface="Times New Roman" pitchFamily="18" charset="0"/>
            </a:endParaRPr>
          </a:p>
          <a:p>
            <a:pPr algn="just"/>
            <a:endParaRPr lang="en-IN" sz="1400" dirty="0" smtClean="0">
              <a:latin typeface="Times New Roman" pitchFamily="18" charset="0"/>
              <a:cs typeface="Times New Roman" pitchFamily="18" charset="0"/>
            </a:endParaRPr>
          </a:p>
          <a:p>
            <a:pPr algn="just"/>
            <a:r>
              <a:rPr lang="en-IN" sz="1400" dirty="0" smtClean="0">
                <a:latin typeface="Times New Roman" pitchFamily="18" charset="0"/>
                <a:cs typeface="Times New Roman" pitchFamily="18" charset="0"/>
              </a:rPr>
              <a:t>A low-pass filter (LPF)  passes signals with a frequency lower than a certain cut off frequency and attenuates signals with frequencies higher than the </a:t>
            </a:r>
            <a:r>
              <a:rPr lang="en-IN" sz="1400" dirty="0" err="1" smtClean="0">
                <a:latin typeface="Times New Roman" pitchFamily="18" charset="0"/>
                <a:cs typeface="Times New Roman" pitchFamily="18" charset="0"/>
              </a:rPr>
              <a:t>cutoff</a:t>
            </a:r>
            <a:r>
              <a:rPr lang="en-IN" sz="1400" dirty="0" smtClean="0">
                <a:latin typeface="Times New Roman" pitchFamily="18" charset="0"/>
                <a:cs typeface="Times New Roman" pitchFamily="18" charset="0"/>
              </a:rPr>
              <a:t> frequency. </a:t>
            </a:r>
          </a:p>
          <a:p>
            <a:pPr algn="just"/>
            <a:endParaRPr lang="en-IN" sz="1400" dirty="0" smtClean="0">
              <a:latin typeface="Times New Roman" pitchFamily="18" charset="0"/>
              <a:cs typeface="Times New Roman" pitchFamily="18" charset="0"/>
            </a:endParaRPr>
          </a:p>
          <a:p>
            <a:pPr algn="just"/>
            <a:r>
              <a:rPr lang="en-IN" sz="1400" dirty="0" smtClean="0">
                <a:latin typeface="Times New Roman" pitchFamily="18" charset="0"/>
                <a:cs typeface="Times New Roman" pitchFamily="18" charset="0"/>
              </a:rPr>
              <a:t>Low pass filter eliminates the noise signals with frequencies higher than cut off frequency.</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To attain higher efficiencies a higher order loop filter can be used but it increases space occupancy so a 3</a:t>
            </a:r>
            <a:r>
              <a:rPr lang="en-US" sz="1400" baseline="30000" dirty="0" smtClean="0">
                <a:latin typeface="Times New Roman" pitchFamily="18" charset="0"/>
                <a:cs typeface="Times New Roman" pitchFamily="18" charset="0"/>
              </a:rPr>
              <a:t>rd</a:t>
            </a:r>
            <a:r>
              <a:rPr lang="en-US" sz="1400" dirty="0" smtClean="0">
                <a:latin typeface="Times New Roman" pitchFamily="18" charset="0"/>
                <a:cs typeface="Times New Roman" pitchFamily="18" charset="0"/>
              </a:rPr>
              <a:t> order low pass filter is used.</a:t>
            </a:r>
            <a:endParaRPr lang="en-IN" sz="1400" dirty="0" smtClean="0">
              <a:latin typeface="Times New Roman" pitchFamily="18" charset="0"/>
              <a:cs typeface="Times New Roman" pitchFamily="18" charset="0"/>
            </a:endParaRPr>
          </a:p>
          <a:p>
            <a:pPr algn="just"/>
            <a:endParaRPr lang="en-IN" sz="1400" dirty="0" smtClean="0">
              <a:latin typeface="Times New Roman" pitchFamily="18" charset="0"/>
              <a:cs typeface="Times New Roman" pitchFamily="18" charset="0"/>
            </a:endParaRPr>
          </a:p>
          <a:p>
            <a:pPr algn="just"/>
            <a:r>
              <a:rPr lang="en-IN" sz="1400" dirty="0" smtClean="0">
                <a:latin typeface="Times New Roman" pitchFamily="18" charset="0"/>
                <a:cs typeface="Times New Roman" pitchFamily="18" charset="0"/>
              </a:rPr>
              <a:t>Low pass filter governs the frequency agility and determines loop stability.</a:t>
            </a:r>
          </a:p>
          <a:p>
            <a:endParaRPr lang="en-IN" sz="14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p:txBody>
      </p:sp>
      <p:pic>
        <p:nvPicPr>
          <p:cNvPr id="4" name="Picture 2" descr="Image result for srm institute of science and technology"/>
          <p:cNvPicPr>
            <a:picLocks noChangeAspect="1" noChangeArrowheads="1"/>
          </p:cNvPicPr>
          <p:nvPr/>
        </p:nvPicPr>
        <p:blipFill>
          <a:blip r:embed="rId2" cstate="print"/>
          <a:srcRect/>
          <a:stretch>
            <a:fillRect/>
          </a:stretch>
        </p:blipFill>
        <p:spPr bwMode="auto">
          <a:xfrm>
            <a:off x="7939846" y="-99392"/>
            <a:ext cx="1204154" cy="936104"/>
          </a:xfrm>
          <a:prstGeom prst="rect">
            <a:avLst/>
          </a:prstGeom>
          <a:noFill/>
        </p:spPr>
      </p:pic>
      <p:sp>
        <p:nvSpPr>
          <p:cNvPr id="5" name="Date Placeholder 4"/>
          <p:cNvSpPr>
            <a:spLocks noGrp="1"/>
          </p:cNvSpPr>
          <p:nvPr>
            <p:ph type="dt" sz="half" idx="10"/>
          </p:nvPr>
        </p:nvSpPr>
        <p:spPr/>
        <p:txBody>
          <a:bodyPr/>
          <a:lstStyle/>
          <a:p>
            <a:fld id="{8881270E-DFFC-4C58-9333-ED50CCC402E8}" type="datetime1">
              <a:rPr lang="en-US" smtClean="0"/>
              <a:pPr/>
              <a:t>5/1/2018</a:t>
            </a:fld>
            <a:endParaRPr lang="en-IN"/>
          </a:p>
        </p:txBody>
      </p:sp>
      <p:sp>
        <p:nvSpPr>
          <p:cNvPr id="6" name="Slide Number Placeholder 5"/>
          <p:cNvSpPr>
            <a:spLocks noGrp="1"/>
          </p:cNvSpPr>
          <p:nvPr>
            <p:ph type="sldNum" sz="quarter" idx="12"/>
          </p:nvPr>
        </p:nvSpPr>
        <p:spPr/>
        <p:txBody>
          <a:bodyPr/>
          <a:lstStyle/>
          <a:p>
            <a:fld id="{898EE369-7231-451B-9FB3-46EE7972170B}" type="slidenum">
              <a:rPr lang="en-IN" smtClean="0"/>
              <a:pPr/>
              <a:t>13</a:t>
            </a:fld>
            <a:endParaRPr lang="en-IN"/>
          </a:p>
        </p:txBody>
      </p:sp>
      <p:pic>
        <p:nvPicPr>
          <p:cNvPr id="7" name="Picture 2"/>
          <p:cNvPicPr>
            <a:picLocks noChangeAspect="1" noChangeArrowheads="1"/>
          </p:cNvPicPr>
          <p:nvPr/>
        </p:nvPicPr>
        <p:blipFill>
          <a:blip r:embed="rId3" cstate="print"/>
          <a:srcRect/>
          <a:stretch>
            <a:fillRect/>
          </a:stretch>
        </p:blipFill>
        <p:spPr bwMode="auto">
          <a:xfrm>
            <a:off x="539552" y="4365104"/>
            <a:ext cx="4680520" cy="1764392"/>
          </a:xfrm>
          <a:prstGeom prst="rect">
            <a:avLst/>
          </a:prstGeom>
          <a:noFill/>
          <a:ln w="9525">
            <a:noFill/>
            <a:miter lim="800000"/>
            <a:headEnd/>
            <a:tailEnd/>
          </a:ln>
          <a:effectLst/>
        </p:spPr>
      </p:pic>
      <p:pic>
        <p:nvPicPr>
          <p:cNvPr id="9" name="Picture 2"/>
          <p:cNvPicPr>
            <a:picLocks noChangeAspect="1" noChangeArrowheads="1"/>
          </p:cNvPicPr>
          <p:nvPr/>
        </p:nvPicPr>
        <p:blipFill>
          <a:blip r:embed="rId4" cstate="print"/>
          <a:srcRect/>
          <a:stretch>
            <a:fillRect/>
          </a:stretch>
        </p:blipFill>
        <p:spPr bwMode="auto">
          <a:xfrm>
            <a:off x="5436096" y="4221088"/>
            <a:ext cx="3177927" cy="1876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Arial Black" pitchFamily="34" charset="0"/>
              </a:rPr>
              <a:t>Voltage Controlled Oscillator</a:t>
            </a:r>
            <a:endParaRPr lang="en-IN" sz="1800" dirty="0">
              <a:latin typeface="Arial Black" pitchFamily="34" charset="0"/>
            </a:endParaRPr>
          </a:p>
        </p:txBody>
      </p:sp>
      <p:sp>
        <p:nvSpPr>
          <p:cNvPr id="3" name="Content Placeholder 2"/>
          <p:cNvSpPr>
            <a:spLocks noGrp="1"/>
          </p:cNvSpPr>
          <p:nvPr>
            <p:ph idx="1"/>
          </p:nvPr>
        </p:nvSpPr>
        <p:spPr/>
        <p:txBody>
          <a:bodyPr>
            <a:normAutofit/>
          </a:bodyPr>
          <a:lstStyle/>
          <a:p>
            <a:pPr>
              <a:buNone/>
            </a:pPr>
            <a:endParaRPr lang="en-IN" sz="1400" dirty="0" smtClean="0">
              <a:latin typeface="Times New Roman" pitchFamily="18" charset="0"/>
              <a:cs typeface="Times New Roman" pitchFamily="18" charset="0"/>
            </a:endParaRPr>
          </a:p>
          <a:p>
            <a:pPr algn="just"/>
            <a:endParaRPr lang="en-IN" sz="1400" dirty="0" smtClean="0">
              <a:latin typeface="Times New Roman" pitchFamily="18" charset="0"/>
              <a:cs typeface="Times New Roman" pitchFamily="18" charset="0"/>
            </a:endParaRPr>
          </a:p>
          <a:p>
            <a:pPr algn="just"/>
            <a:r>
              <a:rPr lang="en-IN" sz="1400" dirty="0" smtClean="0">
                <a:latin typeface="Times New Roman" pitchFamily="18" charset="0"/>
                <a:cs typeface="Times New Roman" pitchFamily="18" charset="0"/>
              </a:rPr>
              <a:t>A voltage controlled oscillator can be used for frequency modulation or phase modulation by applying a modulating signal to the control input.</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Here to maintain a stability in the </a:t>
            </a:r>
            <a:r>
              <a:rPr lang="en-US" sz="1400" dirty="0" err="1" smtClean="0">
                <a:latin typeface="Times New Roman" pitchFamily="18" charset="0"/>
                <a:cs typeface="Times New Roman" pitchFamily="18" charset="0"/>
              </a:rPr>
              <a:t>input,phase</a:t>
            </a:r>
            <a:r>
              <a:rPr lang="en-US" sz="1400" dirty="0" smtClean="0">
                <a:latin typeface="Times New Roman" pitchFamily="18" charset="0"/>
                <a:cs typeface="Times New Roman" pitchFamily="18" charset="0"/>
              </a:rPr>
              <a:t> locked loop with the fractional dividers is used to maintain an approximate value to the input.</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However a voltage controlled oscillator is able to give output based on its input without a PLL.</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To maintain a stability in the input and output PLL is used here. </a:t>
            </a:r>
            <a:endParaRPr lang="en-IN" sz="1400" dirty="0">
              <a:latin typeface="Times New Roman" pitchFamily="18" charset="0"/>
              <a:cs typeface="Times New Roman" pitchFamily="18" charset="0"/>
            </a:endParaRPr>
          </a:p>
        </p:txBody>
      </p:sp>
      <p:pic>
        <p:nvPicPr>
          <p:cNvPr id="4" name="Picture 2" descr="Image result for srm institute of science and technology"/>
          <p:cNvPicPr>
            <a:picLocks noChangeAspect="1" noChangeArrowheads="1"/>
          </p:cNvPicPr>
          <p:nvPr/>
        </p:nvPicPr>
        <p:blipFill>
          <a:blip r:embed="rId2" cstate="print"/>
          <a:srcRect/>
          <a:stretch>
            <a:fillRect/>
          </a:stretch>
        </p:blipFill>
        <p:spPr bwMode="auto">
          <a:xfrm>
            <a:off x="7867838" y="-99392"/>
            <a:ext cx="1276162" cy="1069290"/>
          </a:xfrm>
          <a:prstGeom prst="rect">
            <a:avLst/>
          </a:prstGeom>
          <a:noFill/>
        </p:spPr>
      </p:pic>
      <p:sp>
        <p:nvSpPr>
          <p:cNvPr id="5" name="Date Placeholder 4"/>
          <p:cNvSpPr>
            <a:spLocks noGrp="1"/>
          </p:cNvSpPr>
          <p:nvPr>
            <p:ph type="dt" sz="half" idx="10"/>
          </p:nvPr>
        </p:nvSpPr>
        <p:spPr/>
        <p:txBody>
          <a:bodyPr/>
          <a:lstStyle/>
          <a:p>
            <a:fld id="{EF864673-5FD5-4029-BE54-8F1EAAF7A53A}" type="datetime1">
              <a:rPr lang="en-US" smtClean="0"/>
              <a:pPr/>
              <a:t>5/1/2018</a:t>
            </a:fld>
            <a:endParaRPr lang="en-IN"/>
          </a:p>
        </p:txBody>
      </p:sp>
      <p:sp>
        <p:nvSpPr>
          <p:cNvPr id="6" name="Slide Number Placeholder 5"/>
          <p:cNvSpPr>
            <a:spLocks noGrp="1"/>
          </p:cNvSpPr>
          <p:nvPr>
            <p:ph type="sldNum" sz="quarter" idx="12"/>
          </p:nvPr>
        </p:nvSpPr>
        <p:spPr/>
        <p:txBody>
          <a:bodyPr/>
          <a:lstStyle/>
          <a:p>
            <a:fld id="{898EE369-7231-451B-9FB3-46EE7972170B}"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Arial Black" pitchFamily="34" charset="0"/>
              </a:rPr>
              <a:t>Voltage Controlled Oscillator</a:t>
            </a:r>
            <a:endParaRPr lang="en-IN" sz="2400" dirty="0"/>
          </a:p>
        </p:txBody>
      </p:sp>
      <p:sp>
        <p:nvSpPr>
          <p:cNvPr id="7" name="Content Placeholder 6"/>
          <p:cNvSpPr>
            <a:spLocks noGrp="1"/>
          </p:cNvSpPr>
          <p:nvPr>
            <p:ph idx="1"/>
          </p:nvPr>
        </p:nvSpPr>
        <p:spPr>
          <a:xfrm>
            <a:off x="457200" y="1567333"/>
            <a:ext cx="8229600" cy="4525963"/>
          </a:xfrm>
        </p:spPr>
        <p:txBody>
          <a:bodyPr>
            <a:normAutofit/>
          </a:bodyPr>
          <a:lstStyle/>
          <a:p>
            <a:pPr algn="just"/>
            <a:r>
              <a:rPr lang="en-US" sz="1400" dirty="0" err="1" smtClean="0">
                <a:latin typeface="Times New Roman" pitchFamily="18" charset="0"/>
                <a:cs typeface="Times New Roman" pitchFamily="18" charset="0"/>
              </a:rPr>
              <a:t>Here,a</a:t>
            </a:r>
            <a:r>
              <a:rPr lang="en-US" sz="1400" dirty="0" smtClean="0">
                <a:latin typeface="Times New Roman" pitchFamily="18" charset="0"/>
                <a:cs typeface="Times New Roman" pitchFamily="18" charset="0"/>
              </a:rPr>
              <a:t> voltage controlled ring oscillator  of double ended outputs is used.</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The usage of single ended output transistors results in increase in the number of transistors so double ended output transistors are used.</a:t>
            </a: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p:txBody>
      </p:sp>
      <p:pic>
        <p:nvPicPr>
          <p:cNvPr id="8" name="Picture 3"/>
          <p:cNvPicPr>
            <a:picLocks noChangeAspect="1" noChangeArrowheads="1"/>
          </p:cNvPicPr>
          <p:nvPr/>
        </p:nvPicPr>
        <p:blipFill>
          <a:blip r:embed="rId2" cstate="print"/>
          <a:srcRect/>
          <a:stretch>
            <a:fillRect/>
          </a:stretch>
        </p:blipFill>
        <p:spPr bwMode="auto">
          <a:xfrm>
            <a:off x="395536" y="2780928"/>
            <a:ext cx="8229600" cy="3023734"/>
          </a:xfrm>
          <a:prstGeom prst="rect">
            <a:avLst/>
          </a:prstGeom>
          <a:noFill/>
          <a:ln w="9525">
            <a:noFill/>
            <a:miter lim="800000"/>
            <a:headEnd/>
            <a:tailEnd/>
          </a:ln>
          <a:effectLst/>
        </p:spPr>
      </p:pic>
      <p:pic>
        <p:nvPicPr>
          <p:cNvPr id="5" name="Picture 2" descr="Image result for srm institute of science and technology"/>
          <p:cNvPicPr>
            <a:picLocks noChangeAspect="1" noChangeArrowheads="1"/>
          </p:cNvPicPr>
          <p:nvPr/>
        </p:nvPicPr>
        <p:blipFill>
          <a:blip r:embed="rId3" cstate="print"/>
          <a:srcRect/>
          <a:stretch>
            <a:fillRect/>
          </a:stretch>
        </p:blipFill>
        <p:spPr bwMode="auto">
          <a:xfrm>
            <a:off x="7596336" y="0"/>
            <a:ext cx="1547664" cy="792088"/>
          </a:xfrm>
          <a:prstGeom prst="rect">
            <a:avLst/>
          </a:prstGeom>
          <a:noFill/>
        </p:spPr>
      </p:pic>
      <p:sp>
        <p:nvSpPr>
          <p:cNvPr id="6" name="Date Placeholder 5"/>
          <p:cNvSpPr>
            <a:spLocks noGrp="1"/>
          </p:cNvSpPr>
          <p:nvPr>
            <p:ph type="dt" sz="half" idx="10"/>
          </p:nvPr>
        </p:nvSpPr>
        <p:spPr/>
        <p:txBody>
          <a:bodyPr/>
          <a:lstStyle/>
          <a:p>
            <a:fld id="{397AB0E4-F261-493A-B296-9E1502B2608F}" type="datetime1">
              <a:rPr lang="en-US" smtClean="0"/>
              <a:pPr/>
              <a:t>5/1/2018</a:t>
            </a:fld>
            <a:endParaRPr lang="en-IN"/>
          </a:p>
        </p:txBody>
      </p:sp>
      <p:sp>
        <p:nvSpPr>
          <p:cNvPr id="9" name="Slide Number Placeholder 8"/>
          <p:cNvSpPr>
            <a:spLocks noGrp="1"/>
          </p:cNvSpPr>
          <p:nvPr>
            <p:ph type="sldNum" sz="quarter" idx="12"/>
          </p:nvPr>
        </p:nvSpPr>
        <p:spPr/>
        <p:txBody>
          <a:bodyPr/>
          <a:lstStyle/>
          <a:p>
            <a:fld id="{898EE369-7231-451B-9FB3-46EE7972170B}"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Arial Black" pitchFamily="34" charset="0"/>
              </a:rPr>
              <a:t>Voltage Controlled Oscillator</a:t>
            </a:r>
            <a:endParaRPr lang="en-IN" sz="2400" dirty="0"/>
          </a:p>
        </p:txBody>
      </p:sp>
      <p:pic>
        <p:nvPicPr>
          <p:cNvPr id="4" name="Picture 2" descr="C:\Users\Bablu\Desktop\PLL_Ring_stage_schematic.png"/>
          <p:cNvPicPr>
            <a:picLocks noGrp="1" noChangeAspect="1" noChangeArrowheads="1"/>
          </p:cNvPicPr>
          <p:nvPr>
            <p:ph idx="1"/>
          </p:nvPr>
        </p:nvPicPr>
        <p:blipFill>
          <a:blip r:embed="rId2" cstate="print"/>
          <a:srcRect/>
          <a:stretch>
            <a:fillRect/>
          </a:stretch>
        </p:blipFill>
        <p:spPr bwMode="auto">
          <a:xfrm>
            <a:off x="611560" y="1484784"/>
            <a:ext cx="8064896" cy="4525963"/>
          </a:xfrm>
          <a:prstGeom prst="rect">
            <a:avLst/>
          </a:prstGeom>
          <a:noFill/>
        </p:spPr>
      </p:pic>
      <p:pic>
        <p:nvPicPr>
          <p:cNvPr id="5" name="Picture 2" descr="Image result for srm institute of science and technology"/>
          <p:cNvPicPr>
            <a:picLocks noChangeAspect="1" noChangeArrowheads="1"/>
          </p:cNvPicPr>
          <p:nvPr/>
        </p:nvPicPr>
        <p:blipFill>
          <a:blip r:embed="rId3" cstate="print"/>
          <a:srcRect/>
          <a:stretch>
            <a:fillRect/>
          </a:stretch>
        </p:blipFill>
        <p:spPr bwMode="auto">
          <a:xfrm>
            <a:off x="7884368" y="-99392"/>
            <a:ext cx="1259632" cy="1008112"/>
          </a:xfrm>
          <a:prstGeom prst="rect">
            <a:avLst/>
          </a:prstGeom>
          <a:noFill/>
        </p:spPr>
      </p:pic>
      <p:sp>
        <p:nvSpPr>
          <p:cNvPr id="6" name="Date Placeholder 5"/>
          <p:cNvSpPr>
            <a:spLocks noGrp="1"/>
          </p:cNvSpPr>
          <p:nvPr>
            <p:ph type="dt" sz="half" idx="10"/>
          </p:nvPr>
        </p:nvSpPr>
        <p:spPr/>
        <p:txBody>
          <a:bodyPr/>
          <a:lstStyle/>
          <a:p>
            <a:fld id="{35F9C8CE-0D59-4F5E-B1EE-092CF2AC62FE}" type="datetime1">
              <a:rPr lang="en-US" smtClean="0"/>
              <a:pPr/>
              <a:t>5/1/2018</a:t>
            </a:fld>
            <a:endParaRPr lang="en-IN"/>
          </a:p>
        </p:txBody>
      </p:sp>
      <p:sp>
        <p:nvSpPr>
          <p:cNvPr id="7" name="Slide Number Placeholder 6"/>
          <p:cNvSpPr>
            <a:spLocks noGrp="1"/>
          </p:cNvSpPr>
          <p:nvPr>
            <p:ph type="sldNum" sz="quarter" idx="12"/>
          </p:nvPr>
        </p:nvSpPr>
        <p:spPr/>
        <p:txBody>
          <a:bodyPr/>
          <a:lstStyle/>
          <a:p>
            <a:fld id="{898EE369-7231-451B-9FB3-46EE7972170B}" type="slidenum">
              <a:rPr lang="en-IN" smtClean="0"/>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476672"/>
            <a:ext cx="8229600" cy="940966"/>
          </a:xfrm>
        </p:spPr>
        <p:txBody>
          <a:bodyPr>
            <a:normAutofit/>
          </a:bodyPr>
          <a:lstStyle/>
          <a:p>
            <a:r>
              <a:rPr lang="en-US" sz="1800" dirty="0" smtClean="0">
                <a:latin typeface="Arial Black" pitchFamily="34" charset="0"/>
              </a:rPr>
              <a:t> VCO Output Without And With PLL </a:t>
            </a:r>
            <a:endParaRPr lang="en-IN" sz="1800" dirty="0">
              <a:latin typeface="Arial Black" pitchFamily="34" charset="0"/>
            </a:endParaRPr>
          </a:p>
        </p:txBody>
      </p:sp>
      <p:pic>
        <p:nvPicPr>
          <p:cNvPr id="4" name="Picture 2" descr="Image result for srm institute of science and technology"/>
          <p:cNvPicPr>
            <a:picLocks noChangeAspect="1" noChangeArrowheads="1"/>
          </p:cNvPicPr>
          <p:nvPr/>
        </p:nvPicPr>
        <p:blipFill>
          <a:blip r:embed="rId2" cstate="print"/>
          <a:srcRect/>
          <a:stretch>
            <a:fillRect/>
          </a:stretch>
        </p:blipFill>
        <p:spPr bwMode="auto">
          <a:xfrm>
            <a:off x="7596336" y="-171400"/>
            <a:ext cx="1547664" cy="936104"/>
          </a:xfrm>
          <a:prstGeom prst="rect">
            <a:avLst/>
          </a:prstGeom>
          <a:noFill/>
        </p:spPr>
      </p:pic>
      <p:sp>
        <p:nvSpPr>
          <p:cNvPr id="5" name="Date Placeholder 4"/>
          <p:cNvSpPr>
            <a:spLocks noGrp="1"/>
          </p:cNvSpPr>
          <p:nvPr>
            <p:ph type="dt" sz="half" idx="10"/>
          </p:nvPr>
        </p:nvSpPr>
        <p:spPr/>
        <p:txBody>
          <a:bodyPr/>
          <a:lstStyle/>
          <a:p>
            <a:fld id="{C44639B2-79F6-4712-A1EC-3007DD061F01}" type="datetime1">
              <a:rPr lang="en-US" smtClean="0"/>
              <a:pPr/>
              <a:t>5/1/2018</a:t>
            </a:fld>
            <a:endParaRPr lang="en-IN"/>
          </a:p>
        </p:txBody>
      </p:sp>
      <p:sp>
        <p:nvSpPr>
          <p:cNvPr id="6" name="Slide Number Placeholder 5"/>
          <p:cNvSpPr>
            <a:spLocks noGrp="1"/>
          </p:cNvSpPr>
          <p:nvPr>
            <p:ph type="sldNum" sz="quarter" idx="12"/>
          </p:nvPr>
        </p:nvSpPr>
        <p:spPr/>
        <p:txBody>
          <a:bodyPr/>
          <a:lstStyle/>
          <a:p>
            <a:fld id="{898EE369-7231-451B-9FB3-46EE7972170B}" type="slidenum">
              <a:rPr lang="en-IN" smtClean="0"/>
              <a:pPr/>
              <a:t>17</a:t>
            </a:fld>
            <a:endParaRPr lang="en-IN"/>
          </a:p>
        </p:txBody>
      </p:sp>
      <p:pic>
        <p:nvPicPr>
          <p:cNvPr id="11" name="Picture 10" descr="Picture1.png"/>
          <p:cNvPicPr>
            <a:picLocks noGrp="1" noChangeAspect="1"/>
          </p:cNvPicPr>
          <p:nvPr isPhoto="1"/>
        </p:nvPicPr>
        <p:blipFill>
          <a:blip r:embed="rId3" cstate="print">
            <a:lum/>
          </a:blip>
          <a:stretch>
            <a:fillRect/>
          </a:stretch>
        </p:blipFill>
        <p:spPr>
          <a:xfrm>
            <a:off x="0" y="1484784"/>
            <a:ext cx="9144000" cy="3630613"/>
          </a:xfrm>
          <a:prstGeom prst="rect">
            <a:avLst/>
          </a:prstGeom>
          <a:noFill/>
          <a:ln>
            <a:noFill/>
          </a:ln>
        </p:spPr>
      </p:pic>
      <p:sp>
        <p:nvSpPr>
          <p:cNvPr id="8" name="TextBox 7"/>
          <p:cNvSpPr txBox="1"/>
          <p:nvPr/>
        </p:nvSpPr>
        <p:spPr>
          <a:xfrm>
            <a:off x="0" y="2132856"/>
            <a:ext cx="611560" cy="646331"/>
          </a:xfrm>
          <a:prstGeom prst="rect">
            <a:avLst/>
          </a:prstGeom>
          <a:noFill/>
        </p:spPr>
        <p:txBody>
          <a:bodyPr wrap="square" rtlCol="0">
            <a:spAutoFit/>
          </a:bodyPr>
          <a:lstStyle/>
          <a:p>
            <a:r>
              <a:rPr lang="en-US" sz="1200" dirty="0" smtClean="0"/>
              <a:t>VCO out=2.35Ghz</a:t>
            </a:r>
            <a:endParaRPr lang="en-IN" sz="1200" dirty="0"/>
          </a:p>
        </p:txBody>
      </p:sp>
      <p:sp>
        <p:nvSpPr>
          <p:cNvPr id="12" name="TextBox 11"/>
          <p:cNvSpPr txBox="1"/>
          <p:nvPr/>
        </p:nvSpPr>
        <p:spPr>
          <a:xfrm>
            <a:off x="0" y="3789040"/>
            <a:ext cx="539552" cy="830997"/>
          </a:xfrm>
          <a:prstGeom prst="rect">
            <a:avLst/>
          </a:prstGeom>
          <a:noFill/>
        </p:spPr>
        <p:txBody>
          <a:bodyPr wrap="square" rtlCol="0">
            <a:spAutoFit/>
          </a:bodyPr>
          <a:lstStyle/>
          <a:p>
            <a:r>
              <a:rPr lang="en-US" sz="1200" dirty="0" smtClean="0"/>
              <a:t>PLL out=2.4Ghz</a:t>
            </a:r>
            <a:endParaRPr lang="en-IN"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Arial Black" pitchFamily="34" charset="0"/>
              </a:rPr>
              <a:t>Delta sigma fractional n-dividers</a:t>
            </a:r>
            <a:endParaRPr lang="en-IN" sz="1800" dirty="0">
              <a:latin typeface="Arial Black" pitchFamily="34" charset="0"/>
            </a:endParaRPr>
          </a:p>
        </p:txBody>
      </p:sp>
      <p:sp>
        <p:nvSpPr>
          <p:cNvPr id="5" name="Content Placeholder 4"/>
          <p:cNvSpPr>
            <a:spLocks noGrp="1"/>
          </p:cNvSpPr>
          <p:nvPr>
            <p:ph idx="1"/>
          </p:nvPr>
        </p:nvSpPr>
        <p:spPr/>
        <p:txBody>
          <a:bodyPr>
            <a:normAutofit/>
          </a:bodyPr>
          <a:lstStyle/>
          <a:p>
            <a:pPr algn="just"/>
            <a:r>
              <a:rPr lang="en-IN" sz="1400" dirty="0" smtClean="0">
                <a:latin typeface="Times New Roman" pitchFamily="18" charset="0"/>
                <a:cs typeface="Times New Roman" pitchFamily="18" charset="0"/>
              </a:rPr>
              <a:t>If the sequence is divide by n and divide by (n + 1) is periodic, spurious signals appear at the VCO output in addition to the desired frequency. </a:t>
            </a:r>
          </a:p>
          <a:p>
            <a:pPr algn="just"/>
            <a:endParaRPr lang="en-IN" sz="1400" dirty="0" smtClean="0">
              <a:latin typeface="Times New Roman" pitchFamily="18" charset="0"/>
              <a:cs typeface="Times New Roman" pitchFamily="18" charset="0"/>
            </a:endParaRPr>
          </a:p>
          <a:p>
            <a:pPr algn="just"/>
            <a:r>
              <a:rPr lang="en-IN" sz="1400" dirty="0" smtClean="0">
                <a:latin typeface="Times New Roman" pitchFamily="18" charset="0"/>
                <a:cs typeface="Times New Roman" pitchFamily="18" charset="0"/>
              </a:rPr>
              <a:t> Delta-sigma fractional-n dividers overcome this problem by randomizing the selection of n and (n + 1), while maintaining the time-averaged ratios.</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Output = input/n</a:t>
            </a:r>
          </a:p>
          <a:p>
            <a:endParaRPr lang="en-US" sz="1400"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p:txBody>
      </p:sp>
      <p:pic>
        <p:nvPicPr>
          <p:cNvPr id="4" name="Picture 2" descr="Image result for srm institute of science and technology"/>
          <p:cNvPicPr>
            <a:picLocks noChangeAspect="1" noChangeArrowheads="1"/>
          </p:cNvPicPr>
          <p:nvPr/>
        </p:nvPicPr>
        <p:blipFill>
          <a:blip r:embed="rId2" cstate="print"/>
          <a:srcRect/>
          <a:stretch>
            <a:fillRect/>
          </a:stretch>
        </p:blipFill>
        <p:spPr bwMode="auto">
          <a:xfrm>
            <a:off x="7812360" y="-171400"/>
            <a:ext cx="1331640" cy="1008112"/>
          </a:xfrm>
          <a:prstGeom prst="rect">
            <a:avLst/>
          </a:prstGeom>
          <a:noFill/>
        </p:spPr>
      </p:pic>
      <p:sp>
        <p:nvSpPr>
          <p:cNvPr id="6" name="Date Placeholder 5"/>
          <p:cNvSpPr>
            <a:spLocks noGrp="1"/>
          </p:cNvSpPr>
          <p:nvPr>
            <p:ph type="dt" sz="half" idx="10"/>
          </p:nvPr>
        </p:nvSpPr>
        <p:spPr/>
        <p:txBody>
          <a:bodyPr/>
          <a:lstStyle/>
          <a:p>
            <a:fld id="{EA4D7ECB-1EB9-48B2-9180-B2719E680409}" type="datetime1">
              <a:rPr lang="en-US" smtClean="0"/>
              <a:pPr/>
              <a:t>5/1/2018</a:t>
            </a:fld>
            <a:endParaRPr lang="en-IN"/>
          </a:p>
        </p:txBody>
      </p:sp>
      <p:sp>
        <p:nvSpPr>
          <p:cNvPr id="7" name="Slide Number Placeholder 6"/>
          <p:cNvSpPr>
            <a:spLocks noGrp="1"/>
          </p:cNvSpPr>
          <p:nvPr>
            <p:ph type="sldNum" sz="quarter" idx="12"/>
          </p:nvPr>
        </p:nvSpPr>
        <p:spPr/>
        <p:txBody>
          <a:bodyPr/>
          <a:lstStyle/>
          <a:p>
            <a:fld id="{898EE369-7231-451B-9FB3-46EE7972170B}" type="slidenum">
              <a:rPr lang="en-IN" smtClean="0"/>
              <a:pPr/>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5536" y="620688"/>
            <a:ext cx="8229600" cy="1143000"/>
          </a:xfrm>
        </p:spPr>
        <p:txBody>
          <a:bodyPr>
            <a:normAutofit/>
          </a:bodyPr>
          <a:lstStyle/>
          <a:p>
            <a:r>
              <a:rPr lang="en-US" sz="1800" dirty="0" smtClean="0">
                <a:latin typeface="Arial Black" pitchFamily="34" charset="0"/>
              </a:rPr>
              <a:t>32/33(L) and 4/5(R) delta sigma fractional-n dividers  </a:t>
            </a:r>
            <a:endParaRPr lang="en-IN" sz="1800" dirty="0">
              <a:latin typeface="Arial Black" pitchFamily="34" charset="0"/>
            </a:endParaRPr>
          </a:p>
        </p:txBody>
      </p:sp>
      <p:pic>
        <p:nvPicPr>
          <p:cNvPr id="1026" name="Picture 2"/>
          <p:cNvPicPr>
            <a:picLocks noGrp="1" noChangeAspect="1" noChangeArrowheads="1"/>
          </p:cNvPicPr>
          <p:nvPr>
            <p:ph sz="half" idx="1"/>
          </p:nvPr>
        </p:nvPicPr>
        <p:blipFill>
          <a:blip r:embed="rId2" cstate="print"/>
          <a:stretch>
            <a:fillRect/>
          </a:stretch>
        </p:blipFill>
        <p:spPr bwMode="auto">
          <a:xfrm>
            <a:off x="655464" y="1916832"/>
            <a:ext cx="2692400" cy="2160240"/>
          </a:xfrm>
          <a:prstGeom prst="rect">
            <a:avLst/>
          </a:prstGeom>
          <a:noFill/>
          <a:ln w="9525">
            <a:noFill/>
            <a:miter lim="800000"/>
            <a:headEnd/>
            <a:tailEnd/>
          </a:ln>
          <a:effectLst/>
        </p:spPr>
      </p:pic>
      <p:pic>
        <p:nvPicPr>
          <p:cNvPr id="1027" name="Picture 3"/>
          <p:cNvPicPr>
            <a:picLocks noGrp="1" noChangeAspect="1" noChangeArrowheads="1"/>
          </p:cNvPicPr>
          <p:nvPr>
            <p:ph sz="half" idx="2"/>
          </p:nvPr>
        </p:nvPicPr>
        <p:blipFill>
          <a:blip r:embed="rId3" cstate="print"/>
          <a:srcRect/>
          <a:stretch>
            <a:fillRect/>
          </a:stretch>
        </p:blipFill>
        <p:spPr bwMode="auto">
          <a:xfrm>
            <a:off x="4788024" y="1916832"/>
            <a:ext cx="2370483" cy="1944216"/>
          </a:xfrm>
          <a:prstGeom prst="rect">
            <a:avLst/>
          </a:prstGeom>
          <a:noFill/>
          <a:ln w="9525">
            <a:noFill/>
            <a:miter lim="800000"/>
            <a:headEnd/>
            <a:tailEnd/>
          </a:ln>
          <a:effectLst/>
        </p:spPr>
      </p:pic>
      <p:pic>
        <p:nvPicPr>
          <p:cNvPr id="6" name="Picture 2" descr="Image result for srm institute of science and technology"/>
          <p:cNvPicPr>
            <a:picLocks noChangeAspect="1" noChangeArrowheads="1"/>
          </p:cNvPicPr>
          <p:nvPr/>
        </p:nvPicPr>
        <p:blipFill>
          <a:blip r:embed="rId4" cstate="print"/>
          <a:srcRect/>
          <a:stretch>
            <a:fillRect/>
          </a:stretch>
        </p:blipFill>
        <p:spPr bwMode="auto">
          <a:xfrm>
            <a:off x="6948264" y="-243408"/>
            <a:ext cx="2195736" cy="1224136"/>
          </a:xfrm>
          <a:prstGeom prst="rect">
            <a:avLst/>
          </a:prstGeom>
          <a:noFill/>
        </p:spPr>
      </p:pic>
      <p:sp>
        <p:nvSpPr>
          <p:cNvPr id="7" name="Date Placeholder 6"/>
          <p:cNvSpPr>
            <a:spLocks noGrp="1"/>
          </p:cNvSpPr>
          <p:nvPr>
            <p:ph type="dt" sz="half" idx="10"/>
          </p:nvPr>
        </p:nvSpPr>
        <p:spPr/>
        <p:txBody>
          <a:bodyPr/>
          <a:lstStyle/>
          <a:p>
            <a:fld id="{ED775988-A712-4DD0-9605-3B8F3952A865}" type="datetime1">
              <a:rPr lang="en-US" smtClean="0"/>
              <a:pPr/>
              <a:t>5/1/2018</a:t>
            </a:fld>
            <a:endParaRPr lang="en-IN"/>
          </a:p>
        </p:txBody>
      </p:sp>
      <p:sp>
        <p:nvSpPr>
          <p:cNvPr id="8" name="Slide Number Placeholder 7"/>
          <p:cNvSpPr>
            <a:spLocks noGrp="1"/>
          </p:cNvSpPr>
          <p:nvPr>
            <p:ph type="sldNum" sz="quarter" idx="12"/>
          </p:nvPr>
        </p:nvSpPr>
        <p:spPr/>
        <p:txBody>
          <a:bodyPr/>
          <a:lstStyle/>
          <a:p>
            <a:fld id="{898EE369-7231-451B-9FB3-46EE7972170B}"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Arial Black" pitchFamily="34" charset="0"/>
                <a:cs typeface="Times New Roman" pitchFamily="18" charset="0"/>
              </a:rPr>
              <a:t>ABSTRACT</a:t>
            </a:r>
            <a:endParaRPr lang="en-IN" sz="1800" dirty="0">
              <a:latin typeface="Arial Black" pitchFamily="34"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800" dirty="0" smtClean="0">
                <a:latin typeface="Times New Roman" pitchFamily="18" charset="0"/>
                <a:cs typeface="Times New Roman" pitchFamily="18" charset="0"/>
              </a:rPr>
              <a:t>The spurious tones in the output of a fractional-</a:t>
            </a:r>
            <a:r>
              <a:rPr lang="en-US" sz="1800" i="1" dirty="0" smtClean="0">
                <a:latin typeface="Times New Roman" pitchFamily="18" charset="0"/>
                <a:cs typeface="Times New Roman" pitchFamily="18" charset="0"/>
              </a:rPr>
              <a:t>N </a:t>
            </a:r>
            <a:r>
              <a:rPr lang="en-US" sz="1800" dirty="0" smtClean="0">
                <a:latin typeface="Times New Roman" pitchFamily="18" charset="0"/>
                <a:cs typeface="Times New Roman" pitchFamily="18" charset="0"/>
              </a:rPr>
              <a:t>PLL can be reduced by replacing the delta sigma modulator with a new type of digital </a:t>
            </a:r>
            <a:r>
              <a:rPr lang="en-US" sz="1800" dirty="0" err="1" smtClean="0">
                <a:latin typeface="Times New Roman" pitchFamily="18" charset="0"/>
                <a:cs typeface="Times New Roman" pitchFamily="18" charset="0"/>
              </a:rPr>
              <a:t>quantizer</a:t>
            </a:r>
            <a:r>
              <a:rPr lang="en-US" sz="1800" i="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and adding a charge pump offset combined with a sampled loop filter. It describes the</a:t>
            </a:r>
            <a:r>
              <a:rPr lang="en-US" sz="1800" i="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underlying mechanisms of the spurious tones, proposes techniques that mitigate the effects</a:t>
            </a:r>
            <a:r>
              <a:rPr lang="en-US" sz="1800" i="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of the mechanisms, and presents a phase noise cancelling 2.4GHz ISM-band CMOS</a:t>
            </a:r>
            <a:r>
              <a:rPr lang="en-US" sz="1800" i="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PLL that demonstrates the techniques.</a:t>
            </a:r>
            <a:endParaRPr lang="en-IN" sz="1800" dirty="0" smtClean="0">
              <a:latin typeface="Times New Roman" pitchFamily="18" charset="0"/>
              <a:cs typeface="Times New Roman" pitchFamily="18" charset="0"/>
            </a:endParaRPr>
          </a:p>
        </p:txBody>
      </p:sp>
      <p:pic>
        <p:nvPicPr>
          <p:cNvPr id="4" name="Picture 2" descr="Image result for srm institute of science and technology"/>
          <p:cNvPicPr>
            <a:picLocks noChangeAspect="1" noChangeArrowheads="1"/>
          </p:cNvPicPr>
          <p:nvPr/>
        </p:nvPicPr>
        <p:blipFill>
          <a:blip r:embed="rId2" cstate="print"/>
          <a:srcRect/>
          <a:stretch>
            <a:fillRect/>
          </a:stretch>
        </p:blipFill>
        <p:spPr bwMode="auto">
          <a:xfrm>
            <a:off x="7596336" y="0"/>
            <a:ext cx="1547664" cy="819472"/>
          </a:xfrm>
          <a:prstGeom prst="rect">
            <a:avLst/>
          </a:prstGeom>
          <a:noFill/>
        </p:spPr>
      </p:pic>
      <p:sp>
        <p:nvSpPr>
          <p:cNvPr id="5" name="Date Placeholder 4"/>
          <p:cNvSpPr>
            <a:spLocks noGrp="1"/>
          </p:cNvSpPr>
          <p:nvPr>
            <p:ph type="dt" sz="half" idx="10"/>
          </p:nvPr>
        </p:nvSpPr>
        <p:spPr/>
        <p:txBody>
          <a:bodyPr/>
          <a:lstStyle/>
          <a:p>
            <a:fld id="{05DE0C37-0005-466D-A5A2-CA039F7C1410}" type="datetime1">
              <a:rPr lang="en-US" smtClean="0"/>
              <a:pPr/>
              <a:t>5/1/2018</a:t>
            </a:fld>
            <a:endParaRPr lang="en-IN"/>
          </a:p>
        </p:txBody>
      </p:sp>
      <p:sp>
        <p:nvSpPr>
          <p:cNvPr id="6" name="Slide Number Placeholder 5"/>
          <p:cNvSpPr>
            <a:spLocks noGrp="1"/>
          </p:cNvSpPr>
          <p:nvPr>
            <p:ph type="sldNum" sz="quarter" idx="12"/>
          </p:nvPr>
        </p:nvSpPr>
        <p:spPr/>
        <p:txBody>
          <a:bodyPr/>
          <a:lstStyle/>
          <a:p>
            <a:fld id="{898EE369-7231-451B-9FB3-46EE7972170B}"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2400" b="1" dirty="0" smtClean="0"/>
              <a:t>OUTPUTS</a:t>
            </a:r>
            <a:endParaRPr lang="en-IN" sz="2400" b="1" dirty="0"/>
          </a:p>
        </p:txBody>
      </p:sp>
      <p:sp>
        <p:nvSpPr>
          <p:cNvPr id="5" name="Date Placeholder 4"/>
          <p:cNvSpPr>
            <a:spLocks noGrp="1"/>
          </p:cNvSpPr>
          <p:nvPr>
            <p:ph type="dt" sz="half" idx="10"/>
          </p:nvPr>
        </p:nvSpPr>
        <p:spPr/>
        <p:txBody>
          <a:bodyPr/>
          <a:lstStyle/>
          <a:p>
            <a:fld id="{FD00238B-AA6B-45DA-B749-159FF2EEDD4F}" type="datetime1">
              <a:rPr lang="en-US" smtClean="0"/>
              <a:pPr/>
              <a:t>5/1/2018</a:t>
            </a:fld>
            <a:endParaRPr lang="en-IN"/>
          </a:p>
        </p:txBody>
      </p:sp>
      <p:sp>
        <p:nvSpPr>
          <p:cNvPr id="6" name="Slide Number Placeholder 5"/>
          <p:cNvSpPr>
            <a:spLocks noGrp="1"/>
          </p:cNvSpPr>
          <p:nvPr>
            <p:ph type="sldNum" sz="quarter" idx="12"/>
          </p:nvPr>
        </p:nvSpPr>
        <p:spPr/>
        <p:txBody>
          <a:bodyPr/>
          <a:lstStyle/>
          <a:p>
            <a:fld id="{898EE369-7231-451B-9FB3-46EE7972170B}" type="slidenum">
              <a:rPr lang="en-IN" smtClean="0"/>
              <a:pPr/>
              <a:t>20</a:t>
            </a:fld>
            <a:endParaRPr lang="en-IN"/>
          </a:p>
        </p:txBody>
      </p:sp>
      <p:pic>
        <p:nvPicPr>
          <p:cNvPr id="19" name="Content Placeholder 18" descr="edit.png"/>
          <p:cNvPicPr>
            <a:picLocks noGrp="1" noChangeAspect="1"/>
          </p:cNvPicPr>
          <p:nvPr>
            <p:ph idx="1"/>
          </p:nvPr>
        </p:nvPicPr>
        <p:blipFill>
          <a:blip r:embed="rId2" cstate="print"/>
          <a:stretch>
            <a:fillRect/>
          </a:stretch>
        </p:blipFill>
        <p:spPr>
          <a:xfrm>
            <a:off x="467544" y="1196752"/>
            <a:ext cx="8208912" cy="4608512"/>
          </a:xfrm>
        </p:spPr>
      </p:pic>
      <p:sp>
        <p:nvSpPr>
          <p:cNvPr id="20" name="TextBox 19"/>
          <p:cNvSpPr txBox="1"/>
          <p:nvPr/>
        </p:nvSpPr>
        <p:spPr>
          <a:xfrm>
            <a:off x="539552" y="1628800"/>
            <a:ext cx="432048" cy="338554"/>
          </a:xfrm>
          <a:prstGeom prst="rect">
            <a:avLst/>
          </a:prstGeom>
          <a:noFill/>
        </p:spPr>
        <p:txBody>
          <a:bodyPr wrap="square" rtlCol="0">
            <a:spAutoFit/>
          </a:bodyPr>
          <a:lstStyle/>
          <a:p>
            <a:r>
              <a:rPr lang="en-US" sz="800" dirty="0" err="1" smtClean="0"/>
              <a:t>Fref</a:t>
            </a:r>
            <a:r>
              <a:rPr lang="en-US" sz="800" dirty="0" smtClean="0"/>
              <a:t>=5mhz</a:t>
            </a:r>
            <a:endParaRPr lang="en-IN" sz="800" dirty="0"/>
          </a:p>
        </p:txBody>
      </p:sp>
      <p:sp>
        <p:nvSpPr>
          <p:cNvPr id="22" name="TextBox 21"/>
          <p:cNvSpPr txBox="1"/>
          <p:nvPr/>
        </p:nvSpPr>
        <p:spPr>
          <a:xfrm>
            <a:off x="539552" y="2060848"/>
            <a:ext cx="400755" cy="215444"/>
          </a:xfrm>
          <a:prstGeom prst="rect">
            <a:avLst/>
          </a:prstGeom>
          <a:noFill/>
        </p:spPr>
        <p:txBody>
          <a:bodyPr wrap="square" rtlCol="0">
            <a:spAutoFit/>
          </a:bodyPr>
          <a:lstStyle/>
          <a:p>
            <a:r>
              <a:rPr lang="en-US" sz="800" dirty="0" smtClean="0"/>
              <a:t>Up</a:t>
            </a:r>
            <a:endParaRPr lang="en-IN" sz="800" dirty="0"/>
          </a:p>
        </p:txBody>
      </p:sp>
      <p:sp>
        <p:nvSpPr>
          <p:cNvPr id="23" name="TextBox 22"/>
          <p:cNvSpPr txBox="1"/>
          <p:nvPr/>
        </p:nvSpPr>
        <p:spPr>
          <a:xfrm>
            <a:off x="539552" y="2420888"/>
            <a:ext cx="432048" cy="215444"/>
          </a:xfrm>
          <a:prstGeom prst="rect">
            <a:avLst/>
          </a:prstGeom>
          <a:noFill/>
        </p:spPr>
        <p:txBody>
          <a:bodyPr wrap="square" rtlCol="0">
            <a:spAutoFit/>
          </a:bodyPr>
          <a:lstStyle/>
          <a:p>
            <a:r>
              <a:rPr lang="en-US" sz="800" dirty="0" smtClean="0"/>
              <a:t>down</a:t>
            </a:r>
            <a:endParaRPr lang="en-IN" sz="800" dirty="0"/>
          </a:p>
        </p:txBody>
      </p:sp>
      <p:sp>
        <p:nvSpPr>
          <p:cNvPr id="25" name="TextBox 24"/>
          <p:cNvSpPr txBox="1"/>
          <p:nvPr/>
        </p:nvSpPr>
        <p:spPr>
          <a:xfrm>
            <a:off x="539552" y="3284984"/>
            <a:ext cx="400755" cy="276999"/>
          </a:xfrm>
          <a:prstGeom prst="rect">
            <a:avLst/>
          </a:prstGeom>
          <a:noFill/>
        </p:spPr>
        <p:txBody>
          <a:bodyPr wrap="square" rtlCol="0">
            <a:spAutoFit/>
          </a:bodyPr>
          <a:lstStyle/>
          <a:p>
            <a:r>
              <a:rPr lang="en-US" sz="600" dirty="0" smtClean="0"/>
              <a:t>Loop</a:t>
            </a:r>
          </a:p>
          <a:p>
            <a:r>
              <a:rPr lang="en-US" sz="600" dirty="0" smtClean="0"/>
              <a:t>filter</a:t>
            </a:r>
            <a:endParaRPr lang="en-IN" sz="600" dirty="0"/>
          </a:p>
        </p:txBody>
      </p:sp>
      <p:sp>
        <p:nvSpPr>
          <p:cNvPr id="26" name="TextBox 25"/>
          <p:cNvSpPr txBox="1"/>
          <p:nvPr/>
        </p:nvSpPr>
        <p:spPr>
          <a:xfrm>
            <a:off x="539552" y="2924944"/>
            <a:ext cx="432048" cy="276999"/>
          </a:xfrm>
          <a:prstGeom prst="rect">
            <a:avLst/>
          </a:prstGeom>
          <a:noFill/>
        </p:spPr>
        <p:txBody>
          <a:bodyPr wrap="square" rtlCol="0">
            <a:spAutoFit/>
          </a:bodyPr>
          <a:lstStyle/>
          <a:p>
            <a:r>
              <a:rPr lang="en-US" sz="600" dirty="0" smtClean="0"/>
              <a:t>Charge pump</a:t>
            </a:r>
            <a:endParaRPr lang="en-IN" sz="600" dirty="0"/>
          </a:p>
        </p:txBody>
      </p:sp>
      <p:sp>
        <p:nvSpPr>
          <p:cNvPr id="27" name="TextBox 26"/>
          <p:cNvSpPr txBox="1"/>
          <p:nvPr/>
        </p:nvSpPr>
        <p:spPr>
          <a:xfrm>
            <a:off x="611560" y="3645024"/>
            <a:ext cx="328747" cy="184666"/>
          </a:xfrm>
          <a:prstGeom prst="rect">
            <a:avLst/>
          </a:prstGeom>
          <a:noFill/>
        </p:spPr>
        <p:txBody>
          <a:bodyPr wrap="square" rtlCol="0">
            <a:spAutoFit/>
          </a:bodyPr>
          <a:lstStyle/>
          <a:p>
            <a:r>
              <a:rPr lang="en-US" sz="600" dirty="0" smtClean="0"/>
              <a:t>VCO</a:t>
            </a:r>
            <a:endParaRPr lang="en-IN" sz="600" dirty="0"/>
          </a:p>
        </p:txBody>
      </p:sp>
      <p:sp>
        <p:nvSpPr>
          <p:cNvPr id="28" name="TextBox 27"/>
          <p:cNvSpPr txBox="1"/>
          <p:nvPr/>
        </p:nvSpPr>
        <p:spPr>
          <a:xfrm>
            <a:off x="539552" y="4149080"/>
            <a:ext cx="432048" cy="215444"/>
          </a:xfrm>
          <a:prstGeom prst="rect">
            <a:avLst/>
          </a:prstGeom>
          <a:noFill/>
        </p:spPr>
        <p:txBody>
          <a:bodyPr wrap="square" rtlCol="0">
            <a:spAutoFit/>
          </a:bodyPr>
          <a:lstStyle/>
          <a:p>
            <a:r>
              <a:rPr lang="en-US" sz="800" dirty="0" smtClean="0"/>
              <a:t>Div 2</a:t>
            </a:r>
            <a:endParaRPr lang="en-IN" sz="800" dirty="0"/>
          </a:p>
        </p:txBody>
      </p:sp>
      <p:sp>
        <p:nvSpPr>
          <p:cNvPr id="29" name="TextBox 28"/>
          <p:cNvSpPr txBox="1"/>
          <p:nvPr/>
        </p:nvSpPr>
        <p:spPr>
          <a:xfrm>
            <a:off x="539552" y="4581128"/>
            <a:ext cx="432048" cy="215444"/>
          </a:xfrm>
          <a:prstGeom prst="rect">
            <a:avLst/>
          </a:prstGeom>
          <a:noFill/>
        </p:spPr>
        <p:txBody>
          <a:bodyPr wrap="square" rtlCol="0">
            <a:spAutoFit/>
          </a:bodyPr>
          <a:lstStyle/>
          <a:p>
            <a:r>
              <a:rPr lang="en-US" sz="800" dirty="0" smtClean="0"/>
              <a:t>Div 5</a:t>
            </a:r>
            <a:endParaRPr lang="en-IN" sz="800" dirty="0"/>
          </a:p>
        </p:txBody>
      </p:sp>
      <p:sp>
        <p:nvSpPr>
          <p:cNvPr id="30" name="TextBox 29"/>
          <p:cNvSpPr txBox="1"/>
          <p:nvPr/>
        </p:nvSpPr>
        <p:spPr>
          <a:xfrm>
            <a:off x="395536" y="4941168"/>
            <a:ext cx="621650" cy="338554"/>
          </a:xfrm>
          <a:prstGeom prst="rect">
            <a:avLst/>
          </a:prstGeom>
          <a:noFill/>
        </p:spPr>
        <p:txBody>
          <a:bodyPr wrap="square" rtlCol="0">
            <a:spAutoFit/>
          </a:bodyPr>
          <a:lstStyle/>
          <a:p>
            <a:r>
              <a:rPr lang="en-US" sz="800" dirty="0" smtClean="0"/>
              <a:t>Feedback frequency</a:t>
            </a:r>
            <a:endParaRPr lang="en-IN" sz="800" dirty="0"/>
          </a:p>
        </p:txBody>
      </p:sp>
      <p:sp>
        <p:nvSpPr>
          <p:cNvPr id="32" name="TextBox 31"/>
          <p:cNvSpPr txBox="1"/>
          <p:nvPr/>
        </p:nvSpPr>
        <p:spPr>
          <a:xfrm>
            <a:off x="539552" y="5301208"/>
            <a:ext cx="432048" cy="338554"/>
          </a:xfrm>
          <a:prstGeom prst="rect">
            <a:avLst/>
          </a:prstGeom>
          <a:noFill/>
        </p:spPr>
        <p:txBody>
          <a:bodyPr wrap="square" rtlCol="0">
            <a:spAutoFit/>
          </a:bodyPr>
          <a:lstStyle/>
          <a:p>
            <a:r>
              <a:rPr lang="en-US" sz="800" dirty="0" smtClean="0"/>
              <a:t>PLL out</a:t>
            </a:r>
            <a:endParaRPr lang="en-IN" sz="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smtClean="0">
                <a:latin typeface="Arial Black" pitchFamily="34" charset="0"/>
              </a:rPr>
              <a:t>Software Requirement</a:t>
            </a:r>
            <a:endParaRPr lang="en-IN" sz="1800" dirty="0">
              <a:latin typeface="Arial Black" pitchFamily="34" charset="0"/>
            </a:endParaRPr>
          </a:p>
        </p:txBody>
      </p:sp>
      <p:sp>
        <p:nvSpPr>
          <p:cNvPr id="3" name="Content Placeholder 2"/>
          <p:cNvSpPr>
            <a:spLocks noGrp="1"/>
          </p:cNvSpPr>
          <p:nvPr>
            <p:ph idx="1"/>
          </p:nvPr>
        </p:nvSpPr>
        <p:spPr/>
        <p:txBody>
          <a:bodyPr>
            <a:normAutofit/>
          </a:bodyPr>
          <a:lstStyle/>
          <a:p>
            <a:r>
              <a:rPr lang="en-IN" sz="1400" dirty="0" smtClean="0">
                <a:latin typeface="Times New Roman" pitchFamily="18" charset="0"/>
                <a:cs typeface="Times New Roman" pitchFamily="18" charset="0"/>
              </a:rPr>
              <a:t>Language      :  SPICE</a:t>
            </a:r>
          </a:p>
          <a:p>
            <a:endParaRPr lang="en-IN"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Software       :  HSPICE</a:t>
            </a:r>
          </a:p>
          <a:p>
            <a:endParaRPr lang="en-IN"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Technology   :  28nm </a:t>
            </a:r>
            <a:endParaRPr lang="en-IN" sz="1400" dirty="0">
              <a:latin typeface="Times New Roman" pitchFamily="18" charset="0"/>
              <a:cs typeface="Times New Roman" pitchFamily="18" charset="0"/>
            </a:endParaRPr>
          </a:p>
        </p:txBody>
      </p:sp>
      <p:pic>
        <p:nvPicPr>
          <p:cNvPr id="4" name="Picture 2" descr="Image result for srm institute of science and technology"/>
          <p:cNvPicPr>
            <a:picLocks noChangeAspect="1" noChangeArrowheads="1"/>
          </p:cNvPicPr>
          <p:nvPr/>
        </p:nvPicPr>
        <p:blipFill>
          <a:blip r:embed="rId2" cstate="print"/>
          <a:srcRect/>
          <a:stretch>
            <a:fillRect/>
          </a:stretch>
        </p:blipFill>
        <p:spPr bwMode="auto">
          <a:xfrm>
            <a:off x="7668344" y="0"/>
            <a:ext cx="1475656" cy="864096"/>
          </a:xfrm>
          <a:prstGeom prst="rect">
            <a:avLst/>
          </a:prstGeom>
          <a:noFill/>
        </p:spPr>
      </p:pic>
      <p:sp>
        <p:nvSpPr>
          <p:cNvPr id="5" name="Date Placeholder 4"/>
          <p:cNvSpPr>
            <a:spLocks noGrp="1"/>
          </p:cNvSpPr>
          <p:nvPr>
            <p:ph type="dt" sz="half" idx="10"/>
          </p:nvPr>
        </p:nvSpPr>
        <p:spPr/>
        <p:txBody>
          <a:bodyPr/>
          <a:lstStyle/>
          <a:p>
            <a:fld id="{DDCDF426-7883-4DD5-BD34-9D4CE14B2C5E}" type="datetime1">
              <a:rPr lang="en-US" smtClean="0"/>
              <a:pPr/>
              <a:t>5/1/2018</a:t>
            </a:fld>
            <a:endParaRPr lang="en-IN"/>
          </a:p>
        </p:txBody>
      </p:sp>
      <p:sp>
        <p:nvSpPr>
          <p:cNvPr id="6" name="Slide Number Placeholder 5"/>
          <p:cNvSpPr>
            <a:spLocks noGrp="1"/>
          </p:cNvSpPr>
          <p:nvPr>
            <p:ph type="sldNum" sz="quarter" idx="12"/>
          </p:nvPr>
        </p:nvSpPr>
        <p:spPr/>
        <p:txBody>
          <a:bodyPr/>
          <a:lstStyle/>
          <a:p>
            <a:fld id="{898EE369-7231-451B-9FB3-46EE7972170B}" type="slidenum">
              <a:rPr lang="en-IN" smtClean="0"/>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CONCLUSION</a:t>
            </a:r>
            <a:endParaRPr lang="en-IN" sz="2400" dirty="0"/>
          </a:p>
        </p:txBody>
      </p:sp>
      <p:graphicFrame>
        <p:nvGraphicFramePr>
          <p:cNvPr id="6" name="Content Placeholder 5"/>
          <p:cNvGraphicFramePr>
            <a:graphicFrameLocks noGrp="1"/>
          </p:cNvGraphicFramePr>
          <p:nvPr>
            <p:ph idx="1"/>
          </p:nvPr>
        </p:nvGraphicFramePr>
        <p:xfrm>
          <a:off x="323528" y="1227310"/>
          <a:ext cx="8136904" cy="2145260"/>
        </p:xfrm>
        <a:graphic>
          <a:graphicData uri="http://schemas.openxmlformats.org/drawingml/2006/table">
            <a:tbl>
              <a:tblPr firstRow="1" bandRow="1">
                <a:tableStyleId>{5C22544A-7EE6-4342-B048-85BDC9FD1C3A}</a:tableStyleId>
              </a:tblPr>
              <a:tblGrid>
                <a:gridCol w="2034226"/>
                <a:gridCol w="2034226"/>
                <a:gridCol w="2034226"/>
                <a:gridCol w="2034226"/>
              </a:tblGrid>
              <a:tr h="523990">
                <a:tc>
                  <a:txBody>
                    <a:bodyPr/>
                    <a:lstStyle/>
                    <a:p>
                      <a:r>
                        <a:rPr lang="en-US" baseline="0" dirty="0" smtClean="0">
                          <a:solidFill>
                            <a:schemeClr val="tx1"/>
                          </a:solidFill>
                        </a:rPr>
                        <a:t>             TERMS</a:t>
                      </a:r>
                      <a:endParaRPr lang="en-US" dirty="0" smtClean="0">
                        <a:solidFill>
                          <a:schemeClr val="tx1"/>
                        </a:solidFill>
                      </a:endParaRPr>
                    </a:p>
                  </a:txBody>
                  <a:tcPr/>
                </a:tc>
                <a:tc>
                  <a:txBody>
                    <a:bodyPr/>
                    <a:lstStyle/>
                    <a:p>
                      <a:r>
                        <a:rPr lang="en-US" dirty="0" smtClean="0">
                          <a:solidFill>
                            <a:schemeClr val="tx1"/>
                          </a:solidFill>
                        </a:rPr>
                        <a:t>   VOLTAGE</a:t>
                      </a:r>
                      <a:endParaRPr lang="en-IN" dirty="0">
                        <a:solidFill>
                          <a:schemeClr val="tx1"/>
                        </a:solidFill>
                      </a:endParaRPr>
                    </a:p>
                  </a:txBody>
                  <a:tcPr/>
                </a:tc>
                <a:tc>
                  <a:txBody>
                    <a:bodyPr/>
                    <a:lstStyle/>
                    <a:p>
                      <a:r>
                        <a:rPr lang="en-US" dirty="0" smtClean="0">
                          <a:solidFill>
                            <a:schemeClr val="tx1"/>
                          </a:solidFill>
                        </a:rPr>
                        <a:t>                 INPUT</a:t>
                      </a:r>
                      <a:endParaRPr lang="en-IN" dirty="0">
                        <a:solidFill>
                          <a:schemeClr val="tx1"/>
                        </a:solidFill>
                      </a:endParaRPr>
                    </a:p>
                  </a:txBody>
                  <a:tcPr/>
                </a:tc>
                <a:tc>
                  <a:txBody>
                    <a:bodyPr/>
                    <a:lstStyle/>
                    <a:p>
                      <a:r>
                        <a:rPr lang="en-US" dirty="0" smtClean="0">
                          <a:solidFill>
                            <a:schemeClr val="tx1"/>
                          </a:solidFill>
                        </a:rPr>
                        <a:t>               OUTPUT</a:t>
                      </a:r>
                      <a:endParaRPr lang="en-IN" dirty="0">
                        <a:solidFill>
                          <a:schemeClr val="tx1"/>
                        </a:solidFill>
                      </a:endParaRPr>
                    </a:p>
                  </a:txBody>
                  <a:tcPr/>
                </a:tc>
              </a:tr>
              <a:tr h="523990">
                <a:tc>
                  <a:txBody>
                    <a:bodyPr/>
                    <a:lstStyle/>
                    <a:p>
                      <a:r>
                        <a:rPr lang="en-US" sz="1400" baseline="0" dirty="0" smtClean="0"/>
                        <a:t>Voltage controlled oscillator</a:t>
                      </a:r>
                      <a:endParaRPr lang="en-IN" sz="1400" baseline="-25000" dirty="0"/>
                    </a:p>
                  </a:txBody>
                  <a:tcPr/>
                </a:tc>
                <a:tc>
                  <a:txBody>
                    <a:bodyPr/>
                    <a:lstStyle/>
                    <a:p>
                      <a:r>
                        <a:rPr lang="en-US" dirty="0" smtClean="0"/>
                        <a:t>           0.65</a:t>
                      </a:r>
                      <a:endParaRPr lang="en-IN" dirty="0"/>
                    </a:p>
                  </a:txBody>
                  <a:tcPr/>
                </a:tc>
                <a:tc>
                  <a:txBody>
                    <a:bodyPr/>
                    <a:lstStyle/>
                    <a:p>
                      <a:r>
                        <a:rPr lang="en-US" dirty="0" smtClean="0"/>
                        <a:t>           10MHz</a:t>
                      </a:r>
                      <a:endParaRPr lang="en-IN" dirty="0"/>
                    </a:p>
                  </a:txBody>
                  <a:tcPr/>
                </a:tc>
                <a:tc>
                  <a:txBody>
                    <a:bodyPr/>
                    <a:lstStyle/>
                    <a:p>
                      <a:r>
                        <a:rPr lang="en-US" dirty="0" smtClean="0"/>
                        <a:t>          </a:t>
                      </a:r>
                      <a:r>
                        <a:rPr lang="en-US" baseline="0" dirty="0" smtClean="0"/>
                        <a:t> </a:t>
                      </a:r>
                      <a:r>
                        <a:rPr lang="en-US" dirty="0" smtClean="0"/>
                        <a:t>   2.387GHz</a:t>
                      </a:r>
                      <a:endParaRPr lang="en-IN" dirty="0"/>
                    </a:p>
                  </a:txBody>
                  <a:tcPr/>
                </a:tc>
              </a:tr>
              <a:tr h="355397">
                <a:tc>
                  <a:txBody>
                    <a:bodyPr/>
                    <a:lstStyle/>
                    <a:p>
                      <a:r>
                        <a:rPr lang="en-US" sz="1400" dirty="0" smtClean="0"/>
                        <a:t>VCO  with PLL</a:t>
                      </a:r>
                    </a:p>
                  </a:txBody>
                  <a:tcPr/>
                </a:tc>
                <a:tc>
                  <a:txBody>
                    <a:bodyPr/>
                    <a:lstStyle/>
                    <a:p>
                      <a:r>
                        <a:rPr lang="en-US" dirty="0" smtClean="0"/>
                        <a:t>           1.6</a:t>
                      </a:r>
                      <a:endParaRPr lang="en-IN" dirty="0"/>
                    </a:p>
                  </a:txBody>
                  <a:tcPr/>
                </a:tc>
                <a:tc>
                  <a:txBody>
                    <a:bodyPr/>
                    <a:lstStyle/>
                    <a:p>
                      <a:r>
                        <a:rPr lang="en-US" dirty="0" smtClean="0"/>
                        <a:t>           5MHz</a:t>
                      </a:r>
                      <a:endParaRPr lang="en-IN" dirty="0"/>
                    </a:p>
                  </a:txBody>
                  <a:tcPr/>
                </a:tc>
                <a:tc>
                  <a:txBody>
                    <a:bodyPr/>
                    <a:lstStyle/>
                    <a:p>
                      <a:r>
                        <a:rPr lang="en-US" dirty="0" smtClean="0"/>
                        <a:t>              2.4GHz</a:t>
                      </a:r>
                      <a:endParaRPr lang="en-IN" dirty="0"/>
                    </a:p>
                  </a:txBody>
                  <a:tcPr/>
                </a:tc>
              </a:tr>
              <a:tr h="355397">
                <a:tc>
                  <a:txBody>
                    <a:bodyPr/>
                    <a:lstStyle/>
                    <a:p>
                      <a:r>
                        <a:rPr lang="en-US" sz="1400" baseline="0" dirty="0" smtClean="0"/>
                        <a:t>PLL locking range</a:t>
                      </a:r>
                      <a:endParaRPr lang="en-IN" sz="1400" baseline="-25000" dirty="0"/>
                    </a:p>
                  </a:txBody>
                  <a:tcPr/>
                </a:tc>
                <a:tc>
                  <a:txBody>
                    <a:bodyPr/>
                    <a:lstStyle/>
                    <a:p>
                      <a:r>
                        <a:rPr lang="en-US" dirty="0" smtClean="0"/>
                        <a:t>           1.1                                            </a:t>
                      </a:r>
                      <a:endParaRPr lang="en-IN" dirty="0"/>
                    </a:p>
                  </a:txBody>
                  <a:tcPr/>
                </a:tc>
                <a:tc>
                  <a:txBody>
                    <a:bodyPr/>
                    <a:lstStyle/>
                    <a:p>
                      <a:r>
                        <a:rPr lang="en-US" baseline="0" dirty="0" smtClean="0"/>
                        <a:t>   </a:t>
                      </a:r>
                      <a:r>
                        <a:rPr lang="en-US" dirty="0" smtClean="0"/>
                        <a:t>        10MHz                                 </a:t>
                      </a:r>
                      <a:endParaRPr lang="en-IN" dirty="0"/>
                    </a:p>
                  </a:txBody>
                  <a:tcPr/>
                </a:tc>
                <a:tc>
                  <a:txBody>
                    <a:bodyPr/>
                    <a:lstStyle/>
                    <a:p>
                      <a:r>
                        <a:rPr lang="en-US" baseline="0" dirty="0" smtClean="0"/>
                        <a:t>               100ns</a:t>
                      </a:r>
                      <a:endParaRPr lang="en-IN" dirty="0"/>
                    </a:p>
                  </a:txBody>
                  <a:tcPr/>
                </a:tc>
              </a:tr>
              <a:tr h="355397">
                <a:tc>
                  <a:txBody>
                    <a:bodyPr/>
                    <a:lstStyle/>
                    <a:p>
                      <a:r>
                        <a:rPr lang="en-US" sz="1400" baseline="0" dirty="0" smtClean="0"/>
                        <a:t>PLL locking range</a:t>
                      </a:r>
                      <a:endParaRPr lang="en-IN" sz="1400" baseline="-25000" dirty="0"/>
                    </a:p>
                  </a:txBody>
                  <a:tcPr/>
                </a:tc>
                <a:tc>
                  <a:txBody>
                    <a:bodyPr/>
                    <a:lstStyle/>
                    <a:p>
                      <a:r>
                        <a:rPr lang="en-US" dirty="0" smtClean="0"/>
                        <a:t>           1.6                                              </a:t>
                      </a:r>
                      <a:endParaRPr lang="en-IN" dirty="0"/>
                    </a:p>
                  </a:txBody>
                  <a:tcPr/>
                </a:tc>
                <a:tc>
                  <a:txBody>
                    <a:bodyPr/>
                    <a:lstStyle/>
                    <a:p>
                      <a:r>
                        <a:rPr lang="en-US" baseline="0" dirty="0" smtClean="0"/>
                        <a:t>   </a:t>
                      </a:r>
                      <a:r>
                        <a:rPr lang="en-US" dirty="0" smtClean="0"/>
                        <a:t>        5MHz                                   </a:t>
                      </a:r>
                      <a:endParaRPr lang="en-IN" dirty="0"/>
                    </a:p>
                  </a:txBody>
                  <a:tcPr/>
                </a:tc>
                <a:tc>
                  <a:txBody>
                    <a:bodyPr/>
                    <a:lstStyle/>
                    <a:p>
                      <a:r>
                        <a:rPr lang="en-US" baseline="0" dirty="0" smtClean="0"/>
                        <a:t>               0.82ns</a:t>
                      </a:r>
                      <a:endParaRPr lang="en-IN" dirty="0"/>
                    </a:p>
                  </a:txBody>
                  <a:tcPr/>
                </a:tc>
              </a:tr>
            </a:tbl>
          </a:graphicData>
        </a:graphic>
      </p:graphicFrame>
      <p:sp>
        <p:nvSpPr>
          <p:cNvPr id="4" name="Date Placeholder 3"/>
          <p:cNvSpPr>
            <a:spLocks noGrp="1"/>
          </p:cNvSpPr>
          <p:nvPr>
            <p:ph type="dt" sz="half" idx="10"/>
          </p:nvPr>
        </p:nvSpPr>
        <p:spPr/>
        <p:txBody>
          <a:bodyPr/>
          <a:lstStyle/>
          <a:p>
            <a:fld id="{3DC26203-6A5A-47AA-8CF8-52068EEC7FE6}" type="datetime1">
              <a:rPr lang="en-US" smtClean="0"/>
              <a:pPr/>
              <a:t>5/1/2018</a:t>
            </a:fld>
            <a:endParaRPr lang="en-IN"/>
          </a:p>
        </p:txBody>
      </p:sp>
      <p:sp>
        <p:nvSpPr>
          <p:cNvPr id="5" name="Slide Number Placeholder 4"/>
          <p:cNvSpPr>
            <a:spLocks noGrp="1"/>
          </p:cNvSpPr>
          <p:nvPr>
            <p:ph type="sldNum" sz="quarter" idx="12"/>
          </p:nvPr>
        </p:nvSpPr>
        <p:spPr/>
        <p:txBody>
          <a:bodyPr/>
          <a:lstStyle/>
          <a:p>
            <a:fld id="{898EE369-7231-451B-9FB3-46EE7972170B}" type="slidenum">
              <a:rPr lang="en-IN" smtClean="0"/>
              <a:pPr/>
              <a:t>22</a:t>
            </a:fld>
            <a:endParaRPr lang="en-IN"/>
          </a:p>
        </p:txBody>
      </p:sp>
      <p:graphicFrame>
        <p:nvGraphicFramePr>
          <p:cNvPr id="7" name="Table 6"/>
          <p:cNvGraphicFramePr>
            <a:graphicFrameLocks noGrp="1"/>
          </p:cNvGraphicFramePr>
          <p:nvPr/>
        </p:nvGraphicFramePr>
        <p:xfrm>
          <a:off x="1835696" y="3749000"/>
          <a:ext cx="5591944" cy="2560320"/>
        </p:xfrm>
        <a:graphic>
          <a:graphicData uri="http://schemas.openxmlformats.org/drawingml/2006/table">
            <a:tbl>
              <a:tblPr firstRow="1" bandRow="1">
                <a:tableStyleId>{5C22544A-7EE6-4342-B048-85BDC9FD1C3A}</a:tableStyleId>
              </a:tblPr>
              <a:tblGrid>
                <a:gridCol w="2795972"/>
                <a:gridCol w="2795972"/>
              </a:tblGrid>
              <a:tr h="329825">
                <a:tc>
                  <a:txBody>
                    <a:bodyPr/>
                    <a:lstStyle/>
                    <a:p>
                      <a:r>
                        <a:rPr lang="en-US" dirty="0" smtClean="0">
                          <a:solidFill>
                            <a:schemeClr val="tx2"/>
                          </a:solidFill>
                        </a:rPr>
                        <a:t>       TERMS</a:t>
                      </a:r>
                      <a:endParaRPr lang="en-IN" dirty="0">
                        <a:solidFill>
                          <a:schemeClr val="tx2"/>
                        </a:solidFill>
                      </a:endParaRPr>
                    </a:p>
                  </a:txBody>
                  <a:tcPr/>
                </a:tc>
                <a:tc>
                  <a:txBody>
                    <a:bodyPr/>
                    <a:lstStyle/>
                    <a:p>
                      <a:r>
                        <a:rPr lang="en-US" dirty="0" smtClean="0"/>
                        <a:t>         </a:t>
                      </a:r>
                      <a:r>
                        <a:rPr lang="en-US" dirty="0" smtClean="0">
                          <a:solidFill>
                            <a:schemeClr val="tx1"/>
                          </a:solidFill>
                        </a:rPr>
                        <a:t>POWER</a:t>
                      </a:r>
                      <a:endParaRPr lang="en-IN" dirty="0">
                        <a:solidFill>
                          <a:schemeClr val="tx1"/>
                        </a:solidFill>
                      </a:endParaRPr>
                    </a:p>
                  </a:txBody>
                  <a:tcPr/>
                </a:tc>
              </a:tr>
              <a:tr h="329825">
                <a:tc>
                  <a:txBody>
                    <a:bodyPr/>
                    <a:lstStyle/>
                    <a:p>
                      <a:r>
                        <a:rPr lang="en-US" dirty="0" smtClean="0"/>
                        <a:t>Phase Frequency</a:t>
                      </a:r>
                      <a:r>
                        <a:rPr lang="en-US" baseline="0" dirty="0" smtClean="0"/>
                        <a:t> Detector</a:t>
                      </a:r>
                      <a:endParaRPr lang="en-IN" dirty="0"/>
                    </a:p>
                  </a:txBody>
                  <a:tcPr/>
                </a:tc>
                <a:tc>
                  <a:txBody>
                    <a:bodyPr/>
                    <a:lstStyle/>
                    <a:p>
                      <a:r>
                        <a:rPr lang="en-US" dirty="0" smtClean="0"/>
                        <a:t>             4.43mw</a:t>
                      </a:r>
                      <a:endParaRPr lang="en-IN" dirty="0"/>
                    </a:p>
                  </a:txBody>
                  <a:tcPr/>
                </a:tc>
              </a:tr>
              <a:tr h="329825">
                <a:tc>
                  <a:txBody>
                    <a:bodyPr/>
                    <a:lstStyle/>
                    <a:p>
                      <a:r>
                        <a:rPr lang="en-US" dirty="0" smtClean="0"/>
                        <a:t>Loop</a:t>
                      </a:r>
                      <a:r>
                        <a:rPr lang="en-US" baseline="0" dirty="0" smtClean="0"/>
                        <a:t> Filter(low pass filter)</a:t>
                      </a:r>
                      <a:endParaRPr lang="en-IN" dirty="0"/>
                    </a:p>
                  </a:txBody>
                  <a:tcPr/>
                </a:tc>
                <a:tc>
                  <a:txBody>
                    <a:bodyPr/>
                    <a:lstStyle/>
                    <a:p>
                      <a:r>
                        <a:rPr lang="en-US" dirty="0" smtClean="0"/>
                        <a:t>             1.84mw</a:t>
                      </a:r>
                      <a:endParaRPr lang="en-IN" dirty="0"/>
                    </a:p>
                  </a:txBody>
                  <a:tcPr/>
                </a:tc>
              </a:tr>
              <a:tr h="329825">
                <a:tc>
                  <a:txBody>
                    <a:bodyPr/>
                    <a:lstStyle/>
                    <a:p>
                      <a:r>
                        <a:rPr lang="en-US" dirty="0" smtClean="0"/>
                        <a:t>Div 2/3</a:t>
                      </a:r>
                      <a:endParaRPr lang="en-IN" dirty="0"/>
                    </a:p>
                  </a:txBody>
                  <a:tcPr/>
                </a:tc>
                <a:tc>
                  <a:txBody>
                    <a:bodyPr/>
                    <a:lstStyle/>
                    <a:p>
                      <a:r>
                        <a:rPr lang="en-US" dirty="0" smtClean="0"/>
                        <a:t>             267.1ᶙw</a:t>
                      </a:r>
                      <a:endParaRPr lang="en-IN" dirty="0"/>
                    </a:p>
                  </a:txBody>
                  <a:tcPr/>
                </a:tc>
              </a:tr>
              <a:tr h="329825">
                <a:tc>
                  <a:txBody>
                    <a:bodyPr/>
                    <a:lstStyle/>
                    <a:p>
                      <a:r>
                        <a:rPr lang="en-US" dirty="0" smtClean="0"/>
                        <a:t>Div</a:t>
                      </a:r>
                      <a:r>
                        <a:rPr lang="en-US" baseline="0" dirty="0" smtClean="0"/>
                        <a:t> 4/5</a:t>
                      </a:r>
                      <a:endParaRPr lang="en-IN" dirty="0"/>
                    </a:p>
                  </a:txBody>
                  <a:tcPr/>
                </a:tc>
                <a:tc>
                  <a:txBody>
                    <a:bodyPr/>
                    <a:lstStyle/>
                    <a:p>
                      <a:r>
                        <a:rPr lang="en-US" dirty="0" smtClean="0"/>
                        <a:t>             17.3ᶙw</a:t>
                      </a:r>
                      <a:endParaRPr lang="en-IN" dirty="0"/>
                    </a:p>
                  </a:txBody>
                  <a:tcPr/>
                </a:tc>
              </a:tr>
              <a:tr h="329825">
                <a:tc>
                  <a:txBody>
                    <a:bodyPr/>
                    <a:lstStyle/>
                    <a:p>
                      <a:r>
                        <a:rPr lang="en-US" dirty="0" smtClean="0"/>
                        <a:t>Div 32/33</a:t>
                      </a:r>
                      <a:endParaRPr lang="en-IN" dirty="0"/>
                    </a:p>
                  </a:txBody>
                  <a:tcPr/>
                </a:tc>
                <a:tc>
                  <a:txBody>
                    <a:bodyPr/>
                    <a:lstStyle/>
                    <a:p>
                      <a:r>
                        <a:rPr lang="en-US" dirty="0" smtClean="0"/>
                        <a:t>             37.5ᶙw</a:t>
                      </a:r>
                      <a:endParaRPr lang="en-IN" dirty="0"/>
                    </a:p>
                  </a:txBody>
                  <a:tcPr/>
                </a:tc>
              </a:tr>
              <a:tr h="325307">
                <a:tc>
                  <a:txBody>
                    <a:bodyPr/>
                    <a:lstStyle/>
                    <a:p>
                      <a:r>
                        <a:rPr lang="en-US" dirty="0" smtClean="0"/>
                        <a:t>Total</a:t>
                      </a:r>
                      <a:r>
                        <a:rPr lang="en-US" baseline="0" dirty="0" smtClean="0"/>
                        <a:t> power</a:t>
                      </a:r>
                      <a:endParaRPr lang="en-IN" dirty="0"/>
                    </a:p>
                  </a:txBody>
                  <a:tcPr/>
                </a:tc>
                <a:tc>
                  <a:txBody>
                    <a:bodyPr/>
                    <a:lstStyle/>
                    <a:p>
                      <a:r>
                        <a:rPr lang="en-US" dirty="0" smtClean="0"/>
                        <a:t>             16.56mw</a:t>
                      </a:r>
                      <a:endParaRPr lang="en-IN"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768"/>
            <a:ext cx="8229600" cy="1143000"/>
          </a:xfrm>
        </p:spPr>
        <p:txBody>
          <a:bodyPr>
            <a:normAutofit/>
          </a:bodyPr>
          <a:lstStyle/>
          <a:p>
            <a:r>
              <a:rPr lang="en-US" sz="1800" dirty="0" smtClean="0">
                <a:latin typeface="Arial Black" pitchFamily="34" charset="0"/>
              </a:rPr>
              <a:t>References</a:t>
            </a:r>
            <a:endParaRPr lang="en-IN" sz="1800" dirty="0">
              <a:latin typeface="Arial Black" pitchFamily="34" charset="0"/>
            </a:endParaRPr>
          </a:p>
        </p:txBody>
      </p:sp>
      <p:sp>
        <p:nvSpPr>
          <p:cNvPr id="3" name="Content Placeholder 2"/>
          <p:cNvSpPr>
            <a:spLocks noGrp="1"/>
          </p:cNvSpPr>
          <p:nvPr>
            <p:ph idx="1"/>
          </p:nvPr>
        </p:nvSpPr>
        <p:spPr/>
        <p:txBody>
          <a:bodyPr>
            <a:normAutofit/>
          </a:bodyPr>
          <a:lstStyle/>
          <a:p>
            <a:pPr>
              <a:buNone/>
            </a:pPr>
            <a:endParaRPr lang="en-IN" sz="14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[1] S. </a:t>
            </a:r>
            <a:r>
              <a:rPr lang="en-US" sz="1600" dirty="0" err="1" smtClean="0">
                <a:latin typeface="Times New Roman" pitchFamily="18" charset="0"/>
                <a:cs typeface="Times New Roman" pitchFamily="18" charset="0"/>
              </a:rPr>
              <a:t>Callegari</a:t>
            </a:r>
            <a:r>
              <a:rPr lang="en-US" sz="1600" dirty="0" smtClean="0">
                <a:latin typeface="Times New Roman" pitchFamily="18" charset="0"/>
                <a:cs typeface="Times New Roman" pitchFamily="18" charset="0"/>
              </a:rPr>
              <a:t>, F. </a:t>
            </a:r>
            <a:r>
              <a:rPr lang="en-US" sz="1600" dirty="0" err="1" smtClean="0">
                <a:latin typeface="Times New Roman" pitchFamily="18" charset="0"/>
                <a:cs typeface="Times New Roman" pitchFamily="18" charset="0"/>
              </a:rPr>
              <a:t>Bizzarri</a:t>
            </a:r>
            <a:r>
              <a:rPr lang="en-US" sz="1600" dirty="0" smtClean="0">
                <a:latin typeface="Times New Roman" pitchFamily="18" charset="0"/>
                <a:cs typeface="Times New Roman" pitchFamily="18" charset="0"/>
              </a:rPr>
              <a:t>, and A. </a:t>
            </a:r>
            <a:r>
              <a:rPr lang="en-US" sz="1600" dirty="0" err="1" smtClean="0">
                <a:latin typeface="Times New Roman" pitchFamily="18" charset="0"/>
                <a:cs typeface="Times New Roman" pitchFamily="18" charset="0"/>
              </a:rPr>
              <a:t>Brambilla</a:t>
            </a:r>
            <a:r>
              <a:rPr lang="en-US" sz="1600" dirty="0" smtClean="0">
                <a:latin typeface="Times New Roman" pitchFamily="18" charset="0"/>
                <a:cs typeface="Times New Roman" pitchFamily="18" charset="0"/>
              </a:rPr>
              <a:t>, “Optimal quantization noise management in wideband fractional-N PLLs,” in Proc. IEEE Int. Symp3. Circuits Syst. (ISCAS), Lisbon, Portugal, May 2015, pp. 561–564. </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[2] S. B. </a:t>
            </a:r>
            <a:r>
              <a:rPr lang="en-US" sz="1600" dirty="0" err="1" smtClean="0">
                <a:latin typeface="Times New Roman" pitchFamily="18" charset="0"/>
                <a:cs typeface="Times New Roman" pitchFamily="18" charset="0"/>
              </a:rPr>
              <a:t>Sleiman</a:t>
            </a:r>
            <a:r>
              <a:rPr lang="en-US" sz="1600" dirty="0" smtClean="0">
                <a:latin typeface="Times New Roman" pitchFamily="18" charset="0"/>
                <a:cs typeface="Times New Roman" pitchFamily="18" charset="0"/>
              </a:rPr>
              <a:t> and M. Ismail, “Multimode reconfigurable digital modulator architecture for fractional-N PLLs,” IEEE Trans. Circuits Syst. II, Exp. Briefs, vol. 57, no. 8, pp. 592–596, Aug. 2010.</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[3] D. </a:t>
            </a:r>
            <a:r>
              <a:rPr lang="en-US" sz="1600" dirty="0" err="1" smtClean="0">
                <a:latin typeface="Times New Roman" pitchFamily="18" charset="0"/>
                <a:cs typeface="Times New Roman" pitchFamily="18" charset="0"/>
              </a:rPr>
              <a:t>Gaied</a:t>
            </a:r>
            <a:r>
              <a:rPr lang="en-US" sz="1600" dirty="0" smtClean="0">
                <a:latin typeface="Times New Roman" pitchFamily="18" charset="0"/>
                <a:cs typeface="Times New Roman" pitchFamily="18" charset="0"/>
              </a:rPr>
              <a:t> and E. </a:t>
            </a:r>
            <a:r>
              <a:rPr lang="en-US" sz="1600" dirty="0" err="1" smtClean="0">
                <a:latin typeface="Times New Roman" pitchFamily="18" charset="0"/>
                <a:cs typeface="Times New Roman" pitchFamily="18" charset="0"/>
              </a:rPr>
              <a:t>Hegazi</a:t>
            </a:r>
            <a:r>
              <a:rPr lang="en-US" sz="1600" dirty="0" smtClean="0">
                <a:latin typeface="Times New Roman" pitchFamily="18" charset="0"/>
                <a:cs typeface="Times New Roman" pitchFamily="18" charset="0"/>
              </a:rPr>
              <a:t>, “Charge-pump folded noise cancelation in fractional-N phase-locked loops,” IEEE Trans. Circuits Syst. II, Exp. Briefs, vol. 61, no. 6, pp. 378–382, Jun. 2014. </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[4] H. Mo and M. P. Kennedy, “Masked dithering of MASH digital </a:t>
            </a:r>
            <a:r>
              <a:rPr lang="en-US" sz="1600" dirty="0" err="1" smtClean="0">
                <a:latin typeface="Times New Roman" pitchFamily="18" charset="0"/>
                <a:cs typeface="Times New Roman" pitchFamily="18" charset="0"/>
              </a:rPr>
              <a:t>deltasigma</a:t>
            </a:r>
            <a:r>
              <a:rPr lang="en-US" sz="1600" dirty="0" smtClean="0">
                <a:latin typeface="Times New Roman" pitchFamily="18" charset="0"/>
                <a:cs typeface="Times New Roman" pitchFamily="18" charset="0"/>
              </a:rPr>
              <a:t> modulators with constant inputs using linear feedback shift registers,” IEEE Trans. Circuits Syst. I, Reg. Papers, vol. 63, no. 8, pp. 1131–1141, Aug. 2016</a:t>
            </a:r>
            <a:endParaRPr lang="en-IN" sz="1600" dirty="0" smtClean="0">
              <a:latin typeface="Times New Roman" pitchFamily="18" charset="0"/>
              <a:cs typeface="Times New Roman" pitchFamily="18" charset="0"/>
            </a:endParaRPr>
          </a:p>
          <a:p>
            <a:pPr>
              <a:buNone/>
            </a:pPr>
            <a:endParaRPr lang="en-IN" sz="1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DC26203-6A5A-47AA-8CF8-52068EEC7FE6}" type="datetime1">
              <a:rPr lang="en-US" smtClean="0"/>
              <a:pPr/>
              <a:t>5/1/2018</a:t>
            </a:fld>
            <a:endParaRPr lang="en-IN"/>
          </a:p>
        </p:txBody>
      </p:sp>
      <p:sp>
        <p:nvSpPr>
          <p:cNvPr id="5" name="Slide Number Placeholder 4"/>
          <p:cNvSpPr>
            <a:spLocks noGrp="1"/>
          </p:cNvSpPr>
          <p:nvPr>
            <p:ph type="sldNum" sz="quarter" idx="12"/>
          </p:nvPr>
        </p:nvSpPr>
        <p:spPr/>
        <p:txBody>
          <a:bodyPr/>
          <a:lstStyle/>
          <a:p>
            <a:fld id="{898EE369-7231-451B-9FB3-46EE7972170B}" type="slidenum">
              <a:rPr lang="en-IN" smtClean="0"/>
              <a:pPr/>
              <a:t>23</a:t>
            </a:fld>
            <a:endParaRPr lang="en-IN"/>
          </a:p>
        </p:txBody>
      </p:sp>
      <p:pic>
        <p:nvPicPr>
          <p:cNvPr id="6" name="Picture 2" descr="Image result for srm institute of science and technology"/>
          <p:cNvPicPr>
            <a:picLocks noChangeAspect="1" noChangeArrowheads="1"/>
          </p:cNvPicPr>
          <p:nvPr/>
        </p:nvPicPr>
        <p:blipFill>
          <a:blip r:embed="rId2" cstate="print"/>
          <a:srcRect/>
          <a:stretch>
            <a:fillRect/>
          </a:stretch>
        </p:blipFill>
        <p:spPr bwMode="auto">
          <a:xfrm>
            <a:off x="8028384" y="0"/>
            <a:ext cx="1115616" cy="86409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1143000"/>
          </a:xfrm>
        </p:spPr>
        <p:txBody>
          <a:bodyPr>
            <a:normAutofit/>
          </a:bodyPr>
          <a:lstStyle/>
          <a:p>
            <a:r>
              <a:rPr lang="en-US" sz="1800" dirty="0" smtClean="0">
                <a:latin typeface="Arial Black" pitchFamily="34" charset="0"/>
              </a:rPr>
              <a:t>INTRODUCTION</a:t>
            </a:r>
            <a:endParaRPr lang="en-IN" sz="1800" dirty="0">
              <a:latin typeface="Arial Black" pitchFamily="34" charset="0"/>
            </a:endParaRPr>
          </a:p>
        </p:txBody>
      </p:sp>
      <p:sp>
        <p:nvSpPr>
          <p:cNvPr id="3" name="Content Placeholder 2"/>
          <p:cNvSpPr>
            <a:spLocks noGrp="1"/>
          </p:cNvSpPr>
          <p:nvPr>
            <p:ph idx="1"/>
          </p:nvPr>
        </p:nvSpPr>
        <p:spPr>
          <a:xfrm>
            <a:off x="457200" y="1412776"/>
            <a:ext cx="8229600" cy="4525963"/>
          </a:xfrm>
        </p:spPr>
        <p:txBody>
          <a:bodyPr>
            <a:normAutofit/>
          </a:bodyPr>
          <a:lstStyle/>
          <a:p>
            <a:pPr algn="just"/>
            <a:r>
              <a:rPr lang="en-IN" sz="1400"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Phase locked loop that maintains a constant required frequency in the circuit.                               </a:t>
            </a:r>
          </a:p>
          <a:p>
            <a:pPr algn="just"/>
            <a:endParaRPr lang="en-IN" sz="1400" dirty="0" smtClean="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 In simple PLL  circuit consisting of variable frequency oscillator and phase detector in a feedback loop. </a:t>
            </a:r>
            <a:endParaRPr lang="en-IN" sz="1400" dirty="0">
              <a:latin typeface="Times New Roman" panose="02020603050405020304" pitchFamily="18" charset="0"/>
              <a:cs typeface="Times New Roman" panose="02020603050405020304" pitchFamily="18" charset="0"/>
            </a:endParaRPr>
          </a:p>
          <a:p>
            <a:pPr algn="just">
              <a:buNone/>
            </a:pPr>
            <a:r>
              <a:rPr lang="en-IN" sz="1400" dirty="0" smtClean="0">
                <a:latin typeface="Times New Roman" panose="02020603050405020304" pitchFamily="18" charset="0"/>
                <a:cs typeface="Times New Roman" panose="02020603050405020304" pitchFamily="18" charset="0"/>
              </a:rPr>
              <a:t> </a:t>
            </a:r>
          </a:p>
          <a:p>
            <a:pPr algn="just"/>
            <a:r>
              <a:rPr lang="en-IN" sz="1400" dirty="0" smtClean="0">
                <a:latin typeface="Times New Roman" panose="02020603050405020304" pitchFamily="18" charset="0"/>
                <a:cs typeface="Times New Roman" panose="02020603050405020304" pitchFamily="18" charset="0"/>
              </a:rPr>
              <a:t>The spurious tones in the output of a fractional N-PLL can be reduced by replacing the </a:t>
            </a:r>
            <a:r>
              <a:rPr lang="en-US" sz="1400" dirty="0" smtClean="0">
                <a:latin typeface="Times New Roman" pitchFamily="18" charset="0"/>
                <a:cs typeface="Times New Roman" pitchFamily="18" charset="0"/>
              </a:rPr>
              <a:t>delta sigma modulator with a new type of digital </a:t>
            </a:r>
            <a:r>
              <a:rPr lang="en-US" sz="1400" dirty="0" err="1" smtClean="0">
                <a:latin typeface="Times New Roman" pitchFamily="18" charset="0"/>
                <a:cs typeface="Times New Roman" pitchFamily="18" charset="0"/>
              </a:rPr>
              <a:t>quantizer</a:t>
            </a:r>
            <a:r>
              <a:rPr lang="en-US" sz="1400" dirty="0" smtClean="0">
                <a:latin typeface="Times New Roman" pitchFamily="18" charset="0"/>
                <a:cs typeface="Times New Roman" pitchFamily="18" charset="0"/>
              </a:rPr>
              <a:t> and adding a charge pump offset combined with a sample loop filter.</a:t>
            </a:r>
            <a:endParaRPr lang="en-IN" sz="1400" dirty="0" smtClean="0">
              <a:latin typeface="Times New Roman" pitchFamily="18" charset="0"/>
              <a:cs typeface="Times New Roman" pitchFamily="18" charset="0"/>
            </a:endParaRPr>
          </a:p>
          <a:p>
            <a:pPr algn="just"/>
            <a:endParaRPr lang="en-IN" sz="1400" dirty="0" smtClean="0"/>
          </a:p>
          <a:p>
            <a:pPr algn="just"/>
            <a:r>
              <a:rPr lang="en-IN" sz="1400" dirty="0" smtClean="0">
                <a:latin typeface="Times New Roman" panose="02020603050405020304" pitchFamily="18" charset="0"/>
                <a:cs typeface="Times New Roman" panose="02020603050405020304" pitchFamily="18" charset="0"/>
              </a:rPr>
              <a:t>PLL helps the VCO to maintain a constant output.</a:t>
            </a:r>
          </a:p>
        </p:txBody>
      </p:sp>
      <p:pic>
        <p:nvPicPr>
          <p:cNvPr id="12290" name="Picture 2" descr="Image result for srm institute of science and technology"/>
          <p:cNvPicPr>
            <a:picLocks noChangeAspect="1" noChangeArrowheads="1"/>
          </p:cNvPicPr>
          <p:nvPr/>
        </p:nvPicPr>
        <p:blipFill>
          <a:blip r:embed="rId2" cstate="print"/>
          <a:srcRect/>
          <a:stretch>
            <a:fillRect/>
          </a:stretch>
        </p:blipFill>
        <p:spPr bwMode="auto">
          <a:xfrm>
            <a:off x="7236296" y="0"/>
            <a:ext cx="1907704" cy="432048"/>
          </a:xfrm>
          <a:prstGeom prst="rect">
            <a:avLst/>
          </a:prstGeom>
          <a:noFill/>
        </p:spPr>
      </p:pic>
      <p:sp>
        <p:nvSpPr>
          <p:cNvPr id="5" name="Date Placeholder 4"/>
          <p:cNvSpPr>
            <a:spLocks noGrp="1"/>
          </p:cNvSpPr>
          <p:nvPr>
            <p:ph type="dt" sz="half" idx="10"/>
          </p:nvPr>
        </p:nvSpPr>
        <p:spPr/>
        <p:txBody>
          <a:bodyPr/>
          <a:lstStyle/>
          <a:p>
            <a:fld id="{96700732-32A1-455D-BE2F-484D29034EBB}" type="datetime1">
              <a:rPr lang="en-US" smtClean="0"/>
              <a:pPr/>
              <a:t>5/1/2018</a:t>
            </a:fld>
            <a:endParaRPr lang="en-IN"/>
          </a:p>
        </p:txBody>
      </p:sp>
      <p:sp>
        <p:nvSpPr>
          <p:cNvPr id="6" name="Slide Number Placeholder 5"/>
          <p:cNvSpPr>
            <a:spLocks noGrp="1"/>
          </p:cNvSpPr>
          <p:nvPr>
            <p:ph type="sldNum" sz="quarter" idx="12"/>
          </p:nvPr>
        </p:nvSpPr>
        <p:spPr/>
        <p:txBody>
          <a:bodyPr/>
          <a:lstStyle/>
          <a:p>
            <a:fld id="{898EE369-7231-451B-9FB3-46EE7972170B}" type="slidenum">
              <a:rPr lang="en-IN" smtClean="0"/>
              <a:pPr/>
              <a:t>3</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smtClean="0">
                <a:latin typeface="Arial Black" pitchFamily="34" charset="0"/>
              </a:rPr>
              <a:t>Objective</a:t>
            </a:r>
            <a:endParaRPr lang="en-IN" sz="1800" dirty="0">
              <a:latin typeface="Arial Black" pitchFamily="34" charset="0"/>
            </a:endParaRPr>
          </a:p>
        </p:txBody>
      </p:sp>
      <p:sp>
        <p:nvSpPr>
          <p:cNvPr id="3" name="Content Placeholder 2"/>
          <p:cNvSpPr>
            <a:spLocks noGrp="1"/>
          </p:cNvSpPr>
          <p:nvPr>
            <p:ph idx="1"/>
          </p:nvPr>
        </p:nvSpPr>
        <p:spPr/>
        <p:txBody>
          <a:bodyPr>
            <a:normAutofit/>
          </a:bodyPr>
          <a:lstStyle/>
          <a:p>
            <a:pPr algn="just">
              <a:buNone/>
            </a:pPr>
            <a:r>
              <a:rPr lang="en-IN" sz="1600" dirty="0" smtClean="0"/>
              <a:t>To design a fractional N-PLL using 28nm :</a:t>
            </a:r>
          </a:p>
          <a:p>
            <a:pPr algn="just">
              <a:buNone/>
            </a:pPr>
            <a:endParaRPr lang="en-IN" sz="1400" dirty="0">
              <a:latin typeface="Times New Roman" pitchFamily="18" charset="0"/>
              <a:cs typeface="Times New Roman" pitchFamily="18" charset="0"/>
            </a:endParaRPr>
          </a:p>
          <a:p>
            <a:pPr algn="just"/>
            <a:r>
              <a:rPr lang="en-IN" sz="1400" dirty="0" smtClean="0">
                <a:latin typeface="Times New Roman" pitchFamily="18" charset="0"/>
                <a:cs typeface="Times New Roman" pitchFamily="18" charset="0"/>
              </a:rPr>
              <a:t>To provide high speed frequency sources that can be accurately set with very high resolution.</a:t>
            </a:r>
          </a:p>
          <a:p>
            <a:pPr algn="just"/>
            <a:endParaRPr lang="en-IN" sz="1400" dirty="0">
              <a:latin typeface="Times New Roman" pitchFamily="18" charset="0"/>
              <a:cs typeface="Times New Roman" pitchFamily="18" charset="0"/>
            </a:endParaRPr>
          </a:p>
          <a:p>
            <a:pPr algn="just"/>
            <a:r>
              <a:rPr lang="en-IN" sz="1400" dirty="0" smtClean="0">
                <a:latin typeface="Times New Roman" pitchFamily="18" charset="0"/>
                <a:cs typeface="Times New Roman" pitchFamily="18" charset="0"/>
              </a:rPr>
              <a:t>To get an accurate value we are using fractional N-PLL instead of integer PLL.</a:t>
            </a:r>
          </a:p>
          <a:p>
            <a:pPr algn="just"/>
            <a:endParaRPr lang="en-IN" sz="1400" dirty="0">
              <a:latin typeface="Times New Roman" pitchFamily="18" charset="0"/>
              <a:cs typeface="Times New Roman" pitchFamily="18" charset="0"/>
            </a:endParaRPr>
          </a:p>
          <a:p>
            <a:pPr algn="just"/>
            <a:r>
              <a:rPr lang="en-IN" sz="1400" dirty="0" smtClean="0">
                <a:latin typeface="Times New Roman" pitchFamily="18" charset="0"/>
                <a:cs typeface="Times New Roman" pitchFamily="18" charset="0"/>
              </a:rPr>
              <a:t>This is closed loop system which helps to be resistant against external factors which is in a phase locked loop with VCO.</a:t>
            </a:r>
          </a:p>
          <a:p>
            <a:endParaRPr lang="en-IN" sz="1400" dirty="0"/>
          </a:p>
          <a:p>
            <a:endParaRPr lang="en-IN" sz="1400" dirty="0" smtClean="0"/>
          </a:p>
          <a:p>
            <a:endParaRPr lang="en-IN" sz="1400" dirty="0" smtClean="0"/>
          </a:p>
          <a:p>
            <a:endParaRPr lang="en-IN" sz="1400" dirty="0"/>
          </a:p>
        </p:txBody>
      </p:sp>
      <p:pic>
        <p:nvPicPr>
          <p:cNvPr id="11266" name="Picture 2" descr="Image result for srm institute of science and technology"/>
          <p:cNvPicPr>
            <a:picLocks noChangeAspect="1" noChangeArrowheads="1"/>
          </p:cNvPicPr>
          <p:nvPr/>
        </p:nvPicPr>
        <p:blipFill>
          <a:blip r:embed="rId2" cstate="print"/>
          <a:srcRect/>
          <a:stretch>
            <a:fillRect/>
          </a:stretch>
        </p:blipFill>
        <p:spPr bwMode="auto">
          <a:xfrm>
            <a:off x="7308304" y="0"/>
            <a:ext cx="1835696" cy="692696"/>
          </a:xfrm>
          <a:prstGeom prst="rect">
            <a:avLst/>
          </a:prstGeom>
          <a:noFill/>
        </p:spPr>
      </p:pic>
      <p:sp>
        <p:nvSpPr>
          <p:cNvPr id="5" name="Date Placeholder 4"/>
          <p:cNvSpPr>
            <a:spLocks noGrp="1"/>
          </p:cNvSpPr>
          <p:nvPr>
            <p:ph type="dt" sz="half" idx="10"/>
          </p:nvPr>
        </p:nvSpPr>
        <p:spPr/>
        <p:txBody>
          <a:bodyPr/>
          <a:lstStyle/>
          <a:p>
            <a:fld id="{D3891ACC-3603-4B6F-82E5-55852DDE0237}" type="datetime1">
              <a:rPr lang="en-US" smtClean="0"/>
              <a:pPr/>
              <a:t>5/1/2018</a:t>
            </a:fld>
            <a:endParaRPr lang="en-IN"/>
          </a:p>
        </p:txBody>
      </p:sp>
      <p:sp>
        <p:nvSpPr>
          <p:cNvPr id="6" name="Slide Number Placeholder 5"/>
          <p:cNvSpPr>
            <a:spLocks noGrp="1"/>
          </p:cNvSpPr>
          <p:nvPr>
            <p:ph type="sldNum" sz="quarter" idx="12"/>
          </p:nvPr>
        </p:nvSpPr>
        <p:spPr/>
        <p:txBody>
          <a:bodyPr/>
          <a:lstStyle/>
          <a:p>
            <a:fld id="{898EE369-7231-451B-9FB3-46EE7972170B}" type="slidenum">
              <a:rPr lang="en-IN" smtClean="0"/>
              <a:pPr/>
              <a:t>4</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504056"/>
          </a:xfrm>
        </p:spPr>
        <p:txBody>
          <a:bodyPr>
            <a:normAutofit/>
          </a:bodyPr>
          <a:lstStyle/>
          <a:p>
            <a:r>
              <a:rPr lang="en-US" sz="1800" dirty="0" smtClean="0">
                <a:latin typeface="Arial Black" pitchFamily="34" charset="0"/>
              </a:rPr>
              <a:t>Literature</a:t>
            </a:r>
            <a:endParaRPr lang="en-IN" sz="1800" dirty="0">
              <a:latin typeface="Arial Black" pitchFamily="34" charset="0"/>
            </a:endParaRPr>
          </a:p>
        </p:txBody>
      </p:sp>
      <p:sp>
        <p:nvSpPr>
          <p:cNvPr id="3" name="Content Placeholder 2"/>
          <p:cNvSpPr>
            <a:spLocks noGrp="1"/>
          </p:cNvSpPr>
          <p:nvPr>
            <p:ph idx="1"/>
          </p:nvPr>
        </p:nvSpPr>
        <p:spPr>
          <a:xfrm>
            <a:off x="467544" y="1340768"/>
            <a:ext cx="8229600" cy="4525963"/>
          </a:xfrm>
        </p:spPr>
        <p:txBody>
          <a:bodyPr>
            <a:normAutofit/>
          </a:bodyPr>
          <a:lstStyle/>
          <a:p>
            <a:pPr>
              <a:buNone/>
            </a:pPr>
            <a:r>
              <a:rPr lang="en-IN" sz="1200" b="1" dirty="0" smtClean="0">
                <a:latin typeface="Times New Roman" pitchFamily="18" charset="0"/>
                <a:cs typeface="Times New Roman" pitchFamily="18" charset="0"/>
              </a:rPr>
              <a:t>Federico </a:t>
            </a:r>
            <a:r>
              <a:rPr lang="en-IN" sz="1200" b="1" dirty="0" err="1" smtClean="0">
                <a:latin typeface="Times New Roman" pitchFamily="18" charset="0"/>
                <a:cs typeface="Times New Roman" pitchFamily="18" charset="0"/>
              </a:rPr>
              <a:t>Bizzarri</a:t>
            </a:r>
            <a:r>
              <a:rPr lang="en-IN" sz="1200" b="1" dirty="0" smtClean="0">
                <a:latin typeface="Times New Roman" pitchFamily="18" charset="0"/>
                <a:cs typeface="Times New Roman" pitchFamily="18" charset="0"/>
              </a:rPr>
              <a:t>,” On the Mechanisms Governing Spurious Tone Injection in Fractional PLLs” </a:t>
            </a:r>
            <a:r>
              <a:rPr lang="en-IN" sz="1050" b="1" dirty="0" smtClean="0">
                <a:latin typeface="Times New Roman" pitchFamily="18" charset="0"/>
                <a:cs typeface="Times New Roman" pitchFamily="18" charset="0"/>
              </a:rPr>
              <a:t>IEEE TRANSACTIONS ON CIRCUITS  AND SYSTEMS—II: EXPRESS BRIEFS, VOL. 64, NO. 11, NOVEMBER 2017</a:t>
            </a:r>
          </a:p>
          <a:p>
            <a:r>
              <a:rPr lang="en-IN" sz="1100" dirty="0" smtClean="0">
                <a:latin typeface="Times New Roman" pitchFamily="18" charset="0"/>
                <a:cs typeface="Times New Roman" pitchFamily="18" charset="0"/>
              </a:rPr>
              <a:t>Fractional phase-locked loops driven by modulators there can be spurious tones in the power spectral density (PSD) of output signals</a:t>
            </a:r>
          </a:p>
          <a:p>
            <a:r>
              <a:rPr lang="en-IN" sz="1050" dirty="0" smtClean="0">
                <a:latin typeface="Times New Roman" pitchFamily="18" charset="0"/>
                <a:cs typeface="Times New Roman" pitchFamily="18" charset="0"/>
              </a:rPr>
              <a:t>The PSDs of the sequences used to drive the frequency divider are spur-free.</a:t>
            </a:r>
          </a:p>
          <a:p>
            <a:r>
              <a:rPr lang="en-IN" sz="1050" dirty="0" smtClean="0">
                <a:latin typeface="Times New Roman" pitchFamily="18" charset="0"/>
                <a:cs typeface="Times New Roman" pitchFamily="18" charset="0"/>
              </a:rPr>
              <a:t>Undesirable nonlinear effects notably occurring in  the charge pump (CP).</a:t>
            </a:r>
          </a:p>
          <a:p>
            <a:r>
              <a:rPr lang="en-IN" sz="1050" dirty="0" smtClean="0">
                <a:latin typeface="Times New Roman" pitchFamily="18" charset="0"/>
                <a:cs typeface="Times New Roman" pitchFamily="18" charset="0"/>
              </a:rPr>
              <a:t>The static and  dynamic mismatch of the CP and its interaction with the digital delay usually present in the reset path of the phase-frequency detector</a:t>
            </a:r>
          </a:p>
          <a:p>
            <a:r>
              <a:rPr lang="en-IN" sz="1050" dirty="0" smtClean="0">
                <a:latin typeface="Times New Roman" pitchFamily="18" charset="0"/>
                <a:cs typeface="Times New Roman" pitchFamily="18" charset="0"/>
              </a:rPr>
              <a:t>compact and simple model is presented allowing the onset of spurs and their magnitude to be reliably estimated</a:t>
            </a:r>
          </a:p>
          <a:p>
            <a:pPr>
              <a:buNone/>
            </a:pPr>
            <a:endParaRPr lang="en-US" sz="1050" dirty="0" smtClean="0">
              <a:latin typeface="Times New Roman" pitchFamily="18" charset="0"/>
              <a:cs typeface="Times New Roman" pitchFamily="18" charset="0"/>
            </a:endParaRPr>
          </a:p>
          <a:p>
            <a:pPr>
              <a:buNone/>
            </a:pPr>
            <a:r>
              <a:rPr lang="en-IN" sz="1050" b="1" dirty="0" err="1" smtClean="0"/>
              <a:t>Gyu-Seob</a:t>
            </a:r>
            <a:r>
              <a:rPr lang="en-IN" sz="1050" b="1" dirty="0" smtClean="0"/>
              <a:t> </a:t>
            </a:r>
            <a:r>
              <a:rPr lang="en-IN" sz="1050" b="1" dirty="0" err="1" smtClean="0"/>
              <a:t>Jeong</a:t>
            </a:r>
            <a:r>
              <a:rPr lang="en-IN" sz="1050" b="1" dirty="0" smtClean="0"/>
              <a:t>,” A 0.015-mm2 </a:t>
            </a:r>
            <a:r>
              <a:rPr lang="en-IN" sz="1050" b="1" dirty="0" err="1" smtClean="0"/>
              <a:t>Inductorless</a:t>
            </a:r>
            <a:r>
              <a:rPr lang="en-IN" sz="1050" b="1" dirty="0" smtClean="0"/>
              <a:t> 32-GHz Clock </a:t>
            </a:r>
            <a:r>
              <a:rPr lang="en-IN" sz="1050" b="1" dirty="0" err="1" smtClean="0"/>
              <a:t>GeneratorWith</a:t>
            </a:r>
            <a:r>
              <a:rPr lang="en-IN" sz="1050" b="1" dirty="0" smtClean="0"/>
              <a:t> Wide Frequency-Tuning Range in28-nm CMOS Technology” IEEE TRANSACTIONS ON CIRCUITS AND SYSTEMS—II: EXPRESS BRIEFS, VOL. 64, NO. 6, JUNE 2017.</a:t>
            </a:r>
          </a:p>
          <a:p>
            <a:r>
              <a:rPr lang="en-IN" sz="1050" dirty="0" smtClean="0">
                <a:latin typeface="Times New Roman" pitchFamily="18" charset="0"/>
                <a:cs typeface="Times New Roman" pitchFamily="18" charset="0"/>
              </a:rPr>
              <a:t>This brief illustrates the design of an </a:t>
            </a:r>
            <a:r>
              <a:rPr lang="en-IN" sz="1050" dirty="0" err="1" smtClean="0">
                <a:latin typeface="Times New Roman" pitchFamily="18" charset="0"/>
                <a:cs typeface="Times New Roman" pitchFamily="18" charset="0"/>
              </a:rPr>
              <a:t>inductorlesshigh</a:t>
            </a:r>
            <a:r>
              <a:rPr lang="en-IN" sz="1050" dirty="0" smtClean="0">
                <a:latin typeface="Times New Roman" pitchFamily="18" charset="0"/>
                <a:cs typeface="Times New Roman" pitchFamily="18" charset="0"/>
              </a:rPr>
              <a:t>-speed clock generator. Compared to inductance-capacitance(LC) oscillators, ring oscillators are used in order to achieve </a:t>
            </a:r>
            <a:r>
              <a:rPr lang="en-IN" sz="1050" dirty="0" err="1" smtClean="0">
                <a:latin typeface="Times New Roman" pitchFamily="18" charset="0"/>
                <a:cs typeface="Times New Roman" pitchFamily="18" charset="0"/>
              </a:rPr>
              <a:t>awide</a:t>
            </a:r>
            <a:r>
              <a:rPr lang="en-IN" sz="1050" dirty="0" smtClean="0">
                <a:latin typeface="Times New Roman" pitchFamily="18" charset="0"/>
                <a:cs typeface="Times New Roman" pitchFamily="18" charset="0"/>
              </a:rPr>
              <a:t> frequency-tuning range with a small chip area</a:t>
            </a:r>
          </a:p>
          <a:p>
            <a:r>
              <a:rPr lang="en-US" sz="1050" dirty="0" smtClean="0">
                <a:latin typeface="Times New Roman" pitchFamily="18" charset="0"/>
                <a:cs typeface="Times New Roman" pitchFamily="18" charset="0"/>
              </a:rPr>
              <a:t>Using cascaded phase locked loop we reduce the spurious phase noise of oscillator</a:t>
            </a:r>
            <a:endParaRPr lang="en-IN" sz="1050" b="1" dirty="0" smtClean="0"/>
          </a:p>
          <a:p>
            <a:r>
              <a:rPr lang="en-IN" sz="1050" dirty="0" smtClean="0">
                <a:latin typeface="Times New Roman" pitchFamily="18" charset="0"/>
                <a:cs typeface="Times New Roman" pitchFamily="18" charset="0"/>
              </a:rPr>
              <a:t>The prototype chip was fabricated in 28-nm complementary metal oxide semiconductor (CMOS) technology</a:t>
            </a:r>
          </a:p>
          <a:p>
            <a:pPr>
              <a:buNone/>
            </a:pPr>
            <a:endParaRPr lang="en-US" sz="1050" b="1" dirty="0" smtClean="0"/>
          </a:p>
          <a:p>
            <a:pPr>
              <a:buNone/>
            </a:pPr>
            <a:r>
              <a:rPr lang="en-IN" sz="1050" b="1" dirty="0" err="1" smtClean="0">
                <a:latin typeface="Times New Roman" pitchFamily="18" charset="0"/>
                <a:cs typeface="Times New Roman" pitchFamily="18" charset="0"/>
              </a:rPr>
              <a:t>A.A.Abidi</a:t>
            </a:r>
            <a:r>
              <a:rPr lang="en-US" sz="1050" b="1" dirty="0" smtClean="0">
                <a:latin typeface="Times New Roman" pitchFamily="18" charset="0"/>
                <a:cs typeface="Times New Roman" pitchFamily="18" charset="0"/>
              </a:rPr>
              <a:t>, “Phase noise and jitter in CMOS ring oscillators,” IEEE J. Solid-State Circuits, vol. 41, no. 8, pp. 1803–1816, 2006</a:t>
            </a:r>
          </a:p>
          <a:p>
            <a:r>
              <a:rPr lang="en-US" sz="1050" dirty="0" smtClean="0"/>
              <a:t>A simple, physically based analysis illustrate the noise processes </a:t>
            </a:r>
            <a:r>
              <a:rPr lang="en-US" sz="1050" dirty="0" err="1" smtClean="0"/>
              <a:t>inCMOSinverter</a:t>
            </a:r>
            <a:r>
              <a:rPr lang="en-US" sz="1050" dirty="0" smtClean="0"/>
              <a:t>-based and differential ring oscillators.</a:t>
            </a:r>
          </a:p>
          <a:p>
            <a:r>
              <a:rPr lang="en-US" sz="1050" dirty="0" smtClean="0"/>
              <a:t>  A time-domain jitter calculation method is used to analyze the effects of white noise, while random VCO modulation most straightforwardly accounts for flicker (1/f ) noise.</a:t>
            </a:r>
          </a:p>
          <a:p>
            <a:r>
              <a:rPr lang="en-US" sz="1050" dirty="0" smtClean="0"/>
              <a:t> Analysis shows that  in differential ring oscillators, white noise in the differential pairs dominates the jitter and phase noise, whereas the phase noise due to flicker noise arises mainly from the tail current control circuit.</a:t>
            </a:r>
          </a:p>
          <a:p>
            <a:r>
              <a:rPr lang="en-US" sz="1050" dirty="0" smtClean="0"/>
              <a:t> This is validated by simulation and measurement. Straightforward expressions for period jitter and phase noise enable manual design of a ring oscillator to specifications, and guide the choice between ring and LC oscillator.</a:t>
            </a:r>
            <a:endParaRPr lang="en-IN" sz="1050" dirty="0" smtClean="0"/>
          </a:p>
          <a:p>
            <a:endParaRPr lang="en-US" sz="1050" b="1" dirty="0" smtClean="0">
              <a:latin typeface="Times New Roman" pitchFamily="18" charset="0"/>
              <a:cs typeface="Times New Roman" pitchFamily="18" charset="0"/>
            </a:endParaRPr>
          </a:p>
          <a:p>
            <a:pPr>
              <a:buAutoNum type="alphaUcPeriod"/>
            </a:pPr>
            <a:endParaRPr lang="en-US" sz="105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DC26203-6A5A-47AA-8CF8-52068EEC7FE6}" type="datetime1">
              <a:rPr lang="en-US" smtClean="0"/>
              <a:pPr/>
              <a:t>5/1/2018</a:t>
            </a:fld>
            <a:endParaRPr lang="en-IN"/>
          </a:p>
        </p:txBody>
      </p:sp>
      <p:sp>
        <p:nvSpPr>
          <p:cNvPr id="5" name="Slide Number Placeholder 4"/>
          <p:cNvSpPr>
            <a:spLocks noGrp="1"/>
          </p:cNvSpPr>
          <p:nvPr>
            <p:ph type="sldNum" sz="quarter" idx="12"/>
          </p:nvPr>
        </p:nvSpPr>
        <p:spPr/>
        <p:txBody>
          <a:bodyPr/>
          <a:lstStyle/>
          <a:p>
            <a:fld id="{898EE369-7231-451B-9FB3-46EE7972170B}" type="slidenum">
              <a:rPr lang="en-IN" smtClean="0"/>
              <a:pPr/>
              <a:t>5</a:t>
            </a:fld>
            <a:endParaRPr lang="en-IN"/>
          </a:p>
        </p:txBody>
      </p:sp>
      <p:pic>
        <p:nvPicPr>
          <p:cNvPr id="6" name="Picture 2" descr="Image result for srm institute of science and technology"/>
          <p:cNvPicPr>
            <a:picLocks noChangeAspect="1" noChangeArrowheads="1"/>
          </p:cNvPicPr>
          <p:nvPr/>
        </p:nvPicPr>
        <p:blipFill>
          <a:blip r:embed="rId2" cstate="print"/>
          <a:srcRect/>
          <a:stretch>
            <a:fillRect/>
          </a:stretch>
        </p:blipFill>
        <p:spPr bwMode="auto">
          <a:xfrm>
            <a:off x="7596336" y="0"/>
            <a:ext cx="1547664" cy="93610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System/Architecture diagram</a:t>
            </a:r>
            <a:endParaRPr lang="en-IN" sz="2400" dirty="0"/>
          </a:p>
        </p:txBody>
      </p:sp>
      <p:pic>
        <p:nvPicPr>
          <p:cNvPr id="4" name="Content Placeholder 3"/>
          <p:cNvPicPr>
            <a:picLocks noGrp="1"/>
          </p:cNvPicPr>
          <p:nvPr>
            <p:ph idx="1"/>
          </p:nvPr>
        </p:nvPicPr>
        <p:blipFill>
          <a:blip r:embed="rId2" cstate="print"/>
          <a:srcRect/>
          <a:stretch>
            <a:fillRect/>
          </a:stretch>
        </p:blipFill>
        <p:spPr bwMode="auto">
          <a:xfrm>
            <a:off x="1643042" y="1571612"/>
            <a:ext cx="6286544" cy="3500462"/>
          </a:xfrm>
          <a:prstGeom prst="rect">
            <a:avLst/>
          </a:prstGeom>
          <a:noFill/>
          <a:ln w="9525">
            <a:noFill/>
            <a:miter lim="800000"/>
            <a:headEnd/>
            <a:tailEnd/>
          </a:ln>
        </p:spPr>
      </p:pic>
      <p:pic>
        <p:nvPicPr>
          <p:cNvPr id="8194" name="Picture 2" descr="Image result for srm institute of science and technology"/>
          <p:cNvPicPr>
            <a:picLocks noChangeAspect="1" noChangeArrowheads="1"/>
          </p:cNvPicPr>
          <p:nvPr/>
        </p:nvPicPr>
        <p:blipFill>
          <a:blip r:embed="rId3" cstate="print"/>
          <a:srcRect/>
          <a:stretch>
            <a:fillRect/>
          </a:stretch>
        </p:blipFill>
        <p:spPr bwMode="auto">
          <a:xfrm>
            <a:off x="7740352" y="0"/>
            <a:ext cx="1403648" cy="864096"/>
          </a:xfrm>
          <a:prstGeom prst="rect">
            <a:avLst/>
          </a:prstGeom>
          <a:noFill/>
        </p:spPr>
      </p:pic>
      <p:sp>
        <p:nvSpPr>
          <p:cNvPr id="5" name="Date Placeholder 4"/>
          <p:cNvSpPr>
            <a:spLocks noGrp="1"/>
          </p:cNvSpPr>
          <p:nvPr>
            <p:ph type="dt" sz="half" idx="10"/>
          </p:nvPr>
        </p:nvSpPr>
        <p:spPr/>
        <p:txBody>
          <a:bodyPr/>
          <a:lstStyle/>
          <a:p>
            <a:fld id="{55560911-92CA-4A4D-8C1E-8CCF1B061E04}" type="datetime1">
              <a:rPr lang="en-US" smtClean="0"/>
              <a:pPr/>
              <a:t>5/1/2018</a:t>
            </a:fld>
            <a:endParaRPr lang="en-IN"/>
          </a:p>
        </p:txBody>
      </p:sp>
      <p:sp>
        <p:nvSpPr>
          <p:cNvPr id="6" name="Slide Number Placeholder 5"/>
          <p:cNvSpPr>
            <a:spLocks noGrp="1"/>
          </p:cNvSpPr>
          <p:nvPr>
            <p:ph type="sldNum" sz="quarter" idx="12"/>
          </p:nvPr>
        </p:nvSpPr>
        <p:spPr/>
        <p:txBody>
          <a:bodyPr/>
          <a:lstStyle/>
          <a:p>
            <a:fld id="{898EE369-7231-451B-9FB3-46EE7972170B}" type="slidenum">
              <a:rPr lang="en-IN" smtClean="0"/>
              <a:pPr/>
              <a:t>6</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smtClean="0"/>
              <a:t> </a:t>
            </a:r>
            <a:r>
              <a:rPr lang="en-IN" sz="1800" dirty="0" smtClean="0">
                <a:latin typeface="Arial Black" pitchFamily="34" charset="0"/>
              </a:rPr>
              <a:t>Phase Frequency Detector</a:t>
            </a:r>
            <a:endParaRPr lang="en-IN" sz="1800" dirty="0">
              <a:latin typeface="Arial Black" pitchFamily="34" charset="0"/>
            </a:endParaRPr>
          </a:p>
        </p:txBody>
      </p:sp>
      <p:sp>
        <p:nvSpPr>
          <p:cNvPr id="5" name="Content Placeholder 4"/>
          <p:cNvSpPr>
            <a:spLocks noGrp="1"/>
          </p:cNvSpPr>
          <p:nvPr>
            <p:ph idx="1"/>
          </p:nvPr>
        </p:nvSpPr>
        <p:spPr/>
        <p:txBody>
          <a:bodyPr>
            <a:normAutofit/>
          </a:bodyPr>
          <a:lstStyle/>
          <a:p>
            <a:pPr algn="just"/>
            <a:r>
              <a:rPr lang="en-IN" sz="1400" dirty="0" smtClean="0">
                <a:latin typeface="Times New Roman" pitchFamily="18" charset="0"/>
                <a:cs typeface="Times New Roman" pitchFamily="18" charset="0"/>
              </a:rPr>
              <a:t>A phase detector or phase comparator is a frequency mixer, </a:t>
            </a:r>
            <a:r>
              <a:rPr lang="en-IN" sz="1400" dirty="0" err="1" smtClean="0">
                <a:latin typeface="Times New Roman" pitchFamily="18" charset="0"/>
                <a:cs typeface="Times New Roman" pitchFamily="18" charset="0"/>
              </a:rPr>
              <a:t>analog</a:t>
            </a:r>
            <a:r>
              <a:rPr lang="en-IN" sz="1400" dirty="0" smtClean="0">
                <a:latin typeface="Times New Roman" pitchFamily="18" charset="0"/>
                <a:cs typeface="Times New Roman" pitchFamily="18" charset="0"/>
              </a:rPr>
              <a:t> multiplier that generates a voltage signal which represents the difference in phase between two signal inputs.</a:t>
            </a:r>
          </a:p>
          <a:p>
            <a:pPr algn="just"/>
            <a:endParaRPr lang="en-IN" sz="1400" dirty="0">
              <a:latin typeface="Times New Roman" pitchFamily="18" charset="0"/>
              <a:cs typeface="Times New Roman" pitchFamily="18" charset="0"/>
            </a:endParaRPr>
          </a:p>
          <a:p>
            <a:pPr algn="just"/>
            <a:r>
              <a:rPr lang="en-IN" sz="1400" dirty="0" smtClean="0">
                <a:latin typeface="Times New Roman" pitchFamily="18" charset="0"/>
                <a:cs typeface="Times New Roman" pitchFamily="18" charset="0"/>
              </a:rPr>
              <a:t> It is an essential element of the phase locked loop.</a:t>
            </a:r>
          </a:p>
          <a:p>
            <a:pPr algn="just"/>
            <a:endParaRPr lang="en-IN" sz="1400" dirty="0">
              <a:latin typeface="Times New Roman" pitchFamily="18" charset="0"/>
              <a:cs typeface="Times New Roman" pitchFamily="18" charset="0"/>
            </a:endParaRPr>
          </a:p>
          <a:p>
            <a:pPr algn="just"/>
            <a:r>
              <a:rPr lang="en-IN" sz="1400" dirty="0" smtClean="0">
                <a:latin typeface="Times New Roman" pitchFamily="18" charset="0"/>
                <a:cs typeface="Times New Roman" pitchFamily="18" charset="0"/>
              </a:rPr>
              <a:t>In phase frequency detector we use RS latch.</a:t>
            </a:r>
          </a:p>
          <a:p>
            <a:pPr algn="just"/>
            <a:endParaRPr lang="en-IN" sz="1400" dirty="0">
              <a:latin typeface="Times New Roman" pitchFamily="18" charset="0"/>
              <a:cs typeface="Times New Roman" pitchFamily="18" charset="0"/>
            </a:endParaRPr>
          </a:p>
          <a:p>
            <a:pPr algn="just"/>
            <a:r>
              <a:rPr lang="en-IN" sz="1400" dirty="0" smtClean="0">
                <a:latin typeface="Times New Roman" pitchFamily="18" charset="0"/>
                <a:cs typeface="Times New Roman" pitchFamily="18" charset="0"/>
              </a:rPr>
              <a:t>Here the data is reset to zero in every cycle and data is not stored </a:t>
            </a:r>
          </a:p>
          <a:p>
            <a:pPr algn="just">
              <a:buNone/>
            </a:pPr>
            <a:r>
              <a:rPr lang="en-IN" sz="1400" dirty="0" smtClean="0">
                <a:latin typeface="Times New Roman" pitchFamily="18" charset="0"/>
                <a:cs typeface="Times New Roman" pitchFamily="18" charset="0"/>
              </a:rPr>
              <a:t>        and runs on the new data received.</a:t>
            </a:r>
          </a:p>
          <a:p>
            <a:pPr algn="just"/>
            <a:endParaRPr lang="en-IN" sz="1400" dirty="0">
              <a:latin typeface="Times New Roman" pitchFamily="18" charset="0"/>
              <a:cs typeface="Times New Roman" pitchFamily="18" charset="0"/>
            </a:endParaRPr>
          </a:p>
          <a:p>
            <a:pPr algn="just"/>
            <a:r>
              <a:rPr lang="en-IN" sz="1400" dirty="0" smtClean="0">
                <a:latin typeface="Times New Roman" pitchFamily="18" charset="0"/>
                <a:cs typeface="Times New Roman" pitchFamily="18" charset="0"/>
              </a:rPr>
              <a:t>The phase frequency detector runs on the set reset logic.</a:t>
            </a:r>
          </a:p>
          <a:p>
            <a:endParaRPr lang="en-IN" sz="1400" dirty="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p:txBody>
      </p:sp>
      <p:pic>
        <p:nvPicPr>
          <p:cNvPr id="6146" name="Picture 2" descr="Image result for srm institute of science and technology"/>
          <p:cNvPicPr>
            <a:picLocks noChangeAspect="1" noChangeArrowheads="1"/>
          </p:cNvPicPr>
          <p:nvPr/>
        </p:nvPicPr>
        <p:blipFill>
          <a:blip r:embed="rId2" cstate="print"/>
          <a:srcRect/>
          <a:stretch>
            <a:fillRect/>
          </a:stretch>
        </p:blipFill>
        <p:spPr bwMode="auto">
          <a:xfrm>
            <a:off x="7596336" y="0"/>
            <a:ext cx="1547664" cy="864096"/>
          </a:xfrm>
          <a:prstGeom prst="rect">
            <a:avLst/>
          </a:prstGeom>
          <a:noFill/>
        </p:spPr>
      </p:pic>
      <p:sp>
        <p:nvSpPr>
          <p:cNvPr id="6" name="Date Placeholder 5"/>
          <p:cNvSpPr>
            <a:spLocks noGrp="1"/>
          </p:cNvSpPr>
          <p:nvPr>
            <p:ph type="dt" sz="half" idx="10"/>
          </p:nvPr>
        </p:nvSpPr>
        <p:spPr/>
        <p:txBody>
          <a:bodyPr/>
          <a:lstStyle/>
          <a:p>
            <a:fld id="{7B0BB79E-91E8-4C12-A7F0-B51D324C456A}" type="datetime1">
              <a:rPr lang="en-US" smtClean="0"/>
              <a:pPr/>
              <a:t>5/1/2018</a:t>
            </a:fld>
            <a:endParaRPr lang="en-IN"/>
          </a:p>
        </p:txBody>
      </p:sp>
      <p:sp>
        <p:nvSpPr>
          <p:cNvPr id="7" name="Slide Number Placeholder 6"/>
          <p:cNvSpPr>
            <a:spLocks noGrp="1"/>
          </p:cNvSpPr>
          <p:nvPr>
            <p:ph type="sldNum" sz="quarter" idx="12"/>
          </p:nvPr>
        </p:nvSpPr>
        <p:spPr/>
        <p:txBody>
          <a:bodyPr/>
          <a:lstStyle/>
          <a:p>
            <a:fld id="{898EE369-7231-451B-9FB3-46EE7972170B}" type="slidenum">
              <a:rPr lang="en-IN" smtClean="0"/>
              <a:pPr/>
              <a:t>7</a:t>
            </a:fld>
            <a:endParaRPr lang="en-IN"/>
          </a:p>
        </p:txBody>
      </p:sp>
      <p:pic>
        <p:nvPicPr>
          <p:cNvPr id="8" name="Picture 7" descr="HPbAo.gif"/>
          <p:cNvPicPr>
            <a:picLocks noGrp="1" noChangeAspect="1"/>
          </p:cNvPicPr>
          <p:nvPr isPhoto="1"/>
        </p:nvPicPr>
        <p:blipFill>
          <a:blip r:embed="rId3" cstate="print">
            <a:lum/>
          </a:blip>
          <a:stretch>
            <a:fillRect/>
          </a:stretch>
        </p:blipFill>
        <p:spPr>
          <a:xfrm>
            <a:off x="6084168" y="2276872"/>
            <a:ext cx="2624952" cy="2223924"/>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smtClean="0">
                <a:latin typeface="Arial Black" pitchFamily="34" charset="0"/>
              </a:rPr>
              <a:t>Phase Frequency Detector(PFD)</a:t>
            </a:r>
            <a:endParaRPr lang="en-IN" sz="1800" dirty="0">
              <a:latin typeface="Arial Black" pitchFamily="34" charset="0"/>
            </a:endParaRPr>
          </a:p>
        </p:txBody>
      </p:sp>
      <p:pic>
        <p:nvPicPr>
          <p:cNvPr id="1027" name="Picture 3"/>
          <p:cNvPicPr>
            <a:picLocks noGrp="1" noChangeAspect="1" noChangeArrowheads="1"/>
          </p:cNvPicPr>
          <p:nvPr>
            <p:ph idx="1"/>
          </p:nvPr>
        </p:nvPicPr>
        <p:blipFill>
          <a:blip r:embed="rId2" cstate="print"/>
          <a:srcRect/>
          <a:stretch>
            <a:fillRect/>
          </a:stretch>
        </p:blipFill>
        <p:spPr bwMode="auto">
          <a:xfrm>
            <a:off x="1214414" y="1732614"/>
            <a:ext cx="6949440" cy="4053840"/>
          </a:xfrm>
          <a:prstGeom prst="rect">
            <a:avLst/>
          </a:prstGeom>
          <a:noFill/>
          <a:ln w="9525">
            <a:noFill/>
            <a:miter lim="800000"/>
            <a:headEnd/>
            <a:tailEnd/>
          </a:ln>
          <a:effectLst/>
        </p:spPr>
      </p:pic>
      <p:pic>
        <p:nvPicPr>
          <p:cNvPr id="7170" name="Picture 2" descr="Image result for srm institute of science and technology"/>
          <p:cNvPicPr>
            <a:picLocks noChangeAspect="1" noChangeArrowheads="1"/>
          </p:cNvPicPr>
          <p:nvPr/>
        </p:nvPicPr>
        <p:blipFill>
          <a:blip r:embed="rId3" cstate="print"/>
          <a:srcRect/>
          <a:stretch>
            <a:fillRect/>
          </a:stretch>
        </p:blipFill>
        <p:spPr bwMode="auto">
          <a:xfrm>
            <a:off x="7596336" y="0"/>
            <a:ext cx="1547664" cy="936104"/>
          </a:xfrm>
          <a:prstGeom prst="rect">
            <a:avLst/>
          </a:prstGeom>
          <a:noFill/>
        </p:spPr>
      </p:pic>
      <p:sp>
        <p:nvSpPr>
          <p:cNvPr id="5" name="Date Placeholder 4"/>
          <p:cNvSpPr>
            <a:spLocks noGrp="1"/>
          </p:cNvSpPr>
          <p:nvPr>
            <p:ph type="dt" sz="half" idx="10"/>
          </p:nvPr>
        </p:nvSpPr>
        <p:spPr/>
        <p:txBody>
          <a:bodyPr/>
          <a:lstStyle/>
          <a:p>
            <a:fld id="{1C18D8DE-2529-4D34-A66B-214A028ADBB6}" type="datetime1">
              <a:rPr lang="en-US" smtClean="0"/>
              <a:pPr/>
              <a:t>5/1/2018</a:t>
            </a:fld>
            <a:endParaRPr lang="en-IN"/>
          </a:p>
        </p:txBody>
      </p:sp>
      <p:sp>
        <p:nvSpPr>
          <p:cNvPr id="6" name="Slide Number Placeholder 5"/>
          <p:cNvSpPr>
            <a:spLocks noGrp="1"/>
          </p:cNvSpPr>
          <p:nvPr>
            <p:ph type="sldNum" sz="quarter" idx="12"/>
          </p:nvPr>
        </p:nvSpPr>
        <p:spPr/>
        <p:txBody>
          <a:bodyPr/>
          <a:lstStyle/>
          <a:p>
            <a:fld id="{898EE369-7231-451B-9FB3-46EE7972170B}" type="slidenum">
              <a:rPr lang="en-IN" smtClean="0"/>
              <a:pPr/>
              <a:t>8</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857224" y="571480"/>
            <a:ext cx="7772400" cy="1470025"/>
          </a:xfrm>
        </p:spPr>
        <p:txBody>
          <a:bodyPr>
            <a:normAutofit/>
          </a:bodyPr>
          <a:lstStyle/>
          <a:p>
            <a:r>
              <a:rPr lang="en-IN" sz="1800" dirty="0" smtClean="0">
                <a:latin typeface="Arial Black" pitchFamily="34" charset="0"/>
              </a:rPr>
              <a:t>Output of PFD</a:t>
            </a:r>
            <a:endParaRPr lang="en-IN" sz="1800" dirty="0">
              <a:latin typeface="Arial Black"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395536" y="2060848"/>
            <a:ext cx="8001056" cy="3168650"/>
          </a:xfrm>
          <a:prstGeom prst="rect">
            <a:avLst/>
          </a:prstGeom>
          <a:noFill/>
          <a:ln w="9525">
            <a:noFill/>
            <a:miter lim="800000"/>
            <a:headEnd/>
            <a:tailEnd/>
          </a:ln>
          <a:effectLst/>
        </p:spPr>
      </p:pic>
      <p:pic>
        <p:nvPicPr>
          <p:cNvPr id="5122" name="Picture 2" descr="Image result for srm institute of science and technology"/>
          <p:cNvPicPr>
            <a:picLocks noChangeAspect="1" noChangeArrowheads="1"/>
          </p:cNvPicPr>
          <p:nvPr/>
        </p:nvPicPr>
        <p:blipFill>
          <a:blip r:embed="rId3" cstate="print"/>
          <a:srcRect/>
          <a:stretch>
            <a:fillRect/>
          </a:stretch>
        </p:blipFill>
        <p:spPr bwMode="auto">
          <a:xfrm>
            <a:off x="7740352" y="-243408"/>
            <a:ext cx="1403648" cy="936104"/>
          </a:xfrm>
          <a:prstGeom prst="rect">
            <a:avLst/>
          </a:prstGeom>
          <a:noFill/>
        </p:spPr>
      </p:pic>
      <p:sp>
        <p:nvSpPr>
          <p:cNvPr id="6" name="Date Placeholder 5"/>
          <p:cNvSpPr>
            <a:spLocks noGrp="1"/>
          </p:cNvSpPr>
          <p:nvPr>
            <p:ph type="dt" sz="half" idx="10"/>
          </p:nvPr>
        </p:nvSpPr>
        <p:spPr/>
        <p:txBody>
          <a:bodyPr/>
          <a:lstStyle/>
          <a:p>
            <a:fld id="{A5612D49-5913-4A9E-A0FC-3313528E3F09}" type="datetime1">
              <a:rPr lang="en-US" smtClean="0"/>
              <a:pPr/>
              <a:t>5/1/2018</a:t>
            </a:fld>
            <a:endParaRPr lang="en-IN"/>
          </a:p>
        </p:txBody>
      </p:sp>
      <p:sp>
        <p:nvSpPr>
          <p:cNvPr id="7" name="Slide Number Placeholder 6"/>
          <p:cNvSpPr>
            <a:spLocks noGrp="1"/>
          </p:cNvSpPr>
          <p:nvPr>
            <p:ph type="sldNum" sz="quarter" idx="12"/>
          </p:nvPr>
        </p:nvSpPr>
        <p:spPr/>
        <p:txBody>
          <a:bodyPr/>
          <a:lstStyle/>
          <a:p>
            <a:fld id="{898EE369-7231-451B-9FB3-46EE7972170B}" type="slidenum">
              <a:rPr lang="en-IN" smtClean="0"/>
              <a:pPr/>
              <a:t>9</a:t>
            </a:fld>
            <a:endParaRPr lang="en-IN"/>
          </a:p>
        </p:txBody>
      </p:sp>
      <p:sp>
        <p:nvSpPr>
          <p:cNvPr id="8" name="TextBox 7"/>
          <p:cNvSpPr txBox="1"/>
          <p:nvPr/>
        </p:nvSpPr>
        <p:spPr>
          <a:xfrm>
            <a:off x="323528" y="2492896"/>
            <a:ext cx="792088" cy="400110"/>
          </a:xfrm>
          <a:prstGeom prst="rect">
            <a:avLst/>
          </a:prstGeom>
          <a:noFill/>
        </p:spPr>
        <p:txBody>
          <a:bodyPr wrap="square" rtlCol="0">
            <a:spAutoFit/>
          </a:bodyPr>
          <a:lstStyle/>
          <a:p>
            <a:r>
              <a:rPr lang="en-US" sz="1000" dirty="0" smtClean="0"/>
              <a:t>PFD down conversion</a:t>
            </a:r>
            <a:endParaRPr lang="en-IN" sz="1000" dirty="0"/>
          </a:p>
        </p:txBody>
      </p:sp>
      <p:sp>
        <p:nvSpPr>
          <p:cNvPr id="9" name="TextBox 8"/>
          <p:cNvSpPr txBox="1"/>
          <p:nvPr/>
        </p:nvSpPr>
        <p:spPr>
          <a:xfrm>
            <a:off x="323528" y="3212976"/>
            <a:ext cx="648072" cy="507831"/>
          </a:xfrm>
          <a:prstGeom prst="rect">
            <a:avLst/>
          </a:prstGeom>
          <a:noFill/>
        </p:spPr>
        <p:txBody>
          <a:bodyPr wrap="square" rtlCol="0">
            <a:spAutoFit/>
          </a:bodyPr>
          <a:lstStyle/>
          <a:p>
            <a:r>
              <a:rPr lang="en-US" sz="900" dirty="0" smtClean="0"/>
              <a:t>PFD  up conversion</a:t>
            </a:r>
            <a:endParaRPr lang="en-IN" sz="900" dirty="0"/>
          </a:p>
        </p:txBody>
      </p:sp>
      <p:sp>
        <p:nvSpPr>
          <p:cNvPr id="10" name="TextBox 9"/>
          <p:cNvSpPr txBox="1"/>
          <p:nvPr/>
        </p:nvSpPr>
        <p:spPr>
          <a:xfrm>
            <a:off x="251520" y="3789040"/>
            <a:ext cx="936104" cy="400110"/>
          </a:xfrm>
          <a:prstGeom prst="rect">
            <a:avLst/>
          </a:prstGeom>
          <a:noFill/>
        </p:spPr>
        <p:txBody>
          <a:bodyPr wrap="square" rtlCol="0">
            <a:spAutoFit/>
          </a:bodyPr>
          <a:lstStyle/>
          <a:p>
            <a:r>
              <a:rPr lang="en-US" sz="1000" dirty="0" smtClean="0"/>
              <a:t>feedback frequency</a:t>
            </a:r>
            <a:endParaRPr lang="en-IN" sz="1000" dirty="0"/>
          </a:p>
        </p:txBody>
      </p:sp>
      <p:sp>
        <p:nvSpPr>
          <p:cNvPr id="11" name="TextBox 10"/>
          <p:cNvSpPr txBox="1"/>
          <p:nvPr/>
        </p:nvSpPr>
        <p:spPr>
          <a:xfrm>
            <a:off x="323528" y="4725144"/>
            <a:ext cx="864096" cy="400110"/>
          </a:xfrm>
          <a:prstGeom prst="rect">
            <a:avLst/>
          </a:prstGeom>
          <a:noFill/>
        </p:spPr>
        <p:txBody>
          <a:bodyPr wrap="square" rtlCol="0">
            <a:spAutoFit/>
          </a:bodyPr>
          <a:lstStyle/>
          <a:p>
            <a:r>
              <a:rPr lang="en-US" sz="1000" dirty="0" smtClean="0"/>
              <a:t>Reference frequency</a:t>
            </a:r>
            <a:endParaRPr lang="en-IN" sz="1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7822</TotalTime>
  <Words>1244</Words>
  <Application>Microsoft Office PowerPoint</Application>
  <PresentationFormat>On-screen Show (4:3)</PresentationFormat>
  <Paragraphs>243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Design and analysis of 2.4Ghz clock generating spur reduced  fractional-N PLL using 28nm</vt:lpstr>
      <vt:lpstr>ABSTRACT</vt:lpstr>
      <vt:lpstr>INTRODUCTION</vt:lpstr>
      <vt:lpstr>Objective</vt:lpstr>
      <vt:lpstr>Literature</vt:lpstr>
      <vt:lpstr>System/Architecture diagram</vt:lpstr>
      <vt:lpstr> Phase Frequency Detector</vt:lpstr>
      <vt:lpstr>Phase Frequency Detector(PFD)</vt:lpstr>
      <vt:lpstr>Output of PFD</vt:lpstr>
      <vt:lpstr> Charge Pump</vt:lpstr>
      <vt:lpstr>Charge Pump</vt:lpstr>
      <vt:lpstr>Output Of Charge Pump</vt:lpstr>
      <vt:lpstr>Loop Filter</vt:lpstr>
      <vt:lpstr>Voltage Controlled Oscillator</vt:lpstr>
      <vt:lpstr>Voltage Controlled Oscillator</vt:lpstr>
      <vt:lpstr>Voltage Controlled Oscillator</vt:lpstr>
      <vt:lpstr> VCO Output Without And With PLL </vt:lpstr>
      <vt:lpstr>Delta sigma fractional n-dividers</vt:lpstr>
      <vt:lpstr>32/33(L) and 4/5(R) delta sigma fractional-n dividers  </vt:lpstr>
      <vt:lpstr>OUTPUTS</vt:lpstr>
      <vt:lpstr>Software Requirement</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2.4Ghz clock generating spur reduced  fractional-N PLL using 28nm</dc:title>
  <dc:creator>nikhi</dc:creator>
  <cp:lastModifiedBy>Bablu</cp:lastModifiedBy>
  <cp:revision>25</cp:revision>
  <dcterms:created xsi:type="dcterms:W3CDTF">2018-02-26T15:52:40Z</dcterms:created>
  <dcterms:modified xsi:type="dcterms:W3CDTF">2018-05-01T12:25:03Z</dcterms:modified>
</cp:coreProperties>
</file>