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72" r:id="rId14"/>
    <p:sldId id="284" r:id="rId15"/>
    <p:sldId id="275" r:id="rId16"/>
    <p:sldId id="274" r:id="rId17"/>
    <p:sldId id="277" r:id="rId18"/>
    <p:sldId id="276" r:id="rId19"/>
    <p:sldId id="285" r:id="rId20"/>
    <p:sldId id="286" r:id="rId21"/>
    <p:sldId id="278" r:id="rId22"/>
    <p:sldId id="279" r:id="rId23"/>
    <p:sldId id="281" r:id="rId24"/>
    <p:sldId id="260" r:id="rId25"/>
    <p:sldId id="280" r:id="rId26"/>
    <p:sldId id="282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40EBD-067F-420F-9205-C2BBBB62C684}" v="777" dt="2019-12-09T01:33:26.836"/>
    <p1510:client id="{73192ED2-4017-4D88-AC15-1553731D61EF}" v="4063" dt="2019-12-08T23:50:12.818"/>
    <p1510:client id="{FC50DF11-D1D3-4117-8CA8-E51EDF5C6631}" v="3910" dt="2019-12-09T01:34:5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42" y="-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uncc-my.sharepoint.com/personal/vpamulap_uncc_edu/Documents/Book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uncc-my.sharepoint.com/personal/vpamulap_uncc_edu/Documents/Book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uncc-my.sharepoint.com/personal/vpamulap_uncc_edu/Documents/Book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uncc-my.sharepoint.com/personal/vpamulap_uncc_edu/Documents/Book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Qsort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68303534568622"/>
          <c:y val="0.17142313338704829"/>
          <c:w val="0.78911567327580168"/>
          <c:h val="0.56853751931518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103264230345</c:v>
                </c:pt>
                <c:pt idx="1">
                  <c:v>99632574465</c:v>
                </c:pt>
                <c:pt idx="2">
                  <c:v>47853155280</c:v>
                </c:pt>
                <c:pt idx="3">
                  <c:v>42499620630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3-4366-A44F-B3CB9B5E35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207878318865</c:v>
                </c:pt>
                <c:pt idx="1">
                  <c:v>200421824475</c:v>
                </c:pt>
                <c:pt idx="2">
                  <c:v>71094908490</c:v>
                </c:pt>
                <c:pt idx="3">
                  <c:v>58301410980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3-4366-A44F-B3CB9B5E35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qsort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FB3-4366-A44F-B3CB9B5E3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20583"/>
        <c:axId val="1821420999"/>
      </c:barChart>
      <c:catAx>
        <c:axId val="1821420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and Cache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20999"/>
        <c:crosses val="autoZero"/>
        <c:auto val="1"/>
        <c:lblAlgn val="ctr"/>
        <c:lblOffset val="100"/>
        <c:noMultiLvlLbl val="0"/>
      </c:catAx>
      <c:valAx>
        <c:axId val="1821420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Energy (pJ)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20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2.5314614128032091E-2"/>
          <c:y val="4.8483207525334464E-2"/>
          <c:w val="0.16359035834813082"/>
          <c:h val="7.799368085018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Qsort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063280498165245"/>
          <c:y val="0.17231744340839858"/>
          <c:w val="0.66789893975437253"/>
          <c:h val="0.510535463241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76816968</c:v>
                </c:pt>
                <c:pt idx="1">
                  <c:v>88028673</c:v>
                </c:pt>
                <c:pt idx="2">
                  <c:v>428035408</c:v>
                </c:pt>
                <c:pt idx="3">
                  <c:v>114961774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C-4443-8204-17F0A61A3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47909298</c:v>
                </c:pt>
                <c:pt idx="1">
                  <c:v>32478745</c:v>
                </c:pt>
                <c:pt idx="2">
                  <c:v>458986253</c:v>
                </c:pt>
                <c:pt idx="3">
                  <c:v>210912785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8C-4443-8204-17F0A61A3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Throughput (bytes/s)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425182896674875E-2"/>
          <c:y val="3.8873241909776028E-2"/>
          <c:w val="0.2145781844325142"/>
          <c:h val="7.8400571851460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Bitcount</a:t>
            </a:r>
            <a:r>
              <a:rPr lang="en-US" b="1" dirty="0"/>
              <a:t>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00427033456311"/>
          <c:y val="0.18056161418847072"/>
          <c:w val="0.75399145611768004"/>
          <c:h val="0.43843602684180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577965539</c:v>
                </c:pt>
                <c:pt idx="1">
                  <c:v>578762240</c:v>
                </c:pt>
                <c:pt idx="2">
                  <c:v>1012578240</c:v>
                </c:pt>
                <c:pt idx="3">
                  <c:v>1029750351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1-4FB2-8A03-6A11CDFFB7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531914970</c:v>
                </c:pt>
                <c:pt idx="1">
                  <c:v>558471322</c:v>
                </c:pt>
                <c:pt idx="2">
                  <c:v>993580068</c:v>
                </c:pt>
                <c:pt idx="3">
                  <c:v>1073056214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1-4FB2-8A03-6A11CDFFB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Throughput (bytes/s)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935056854111894E-2"/>
          <c:y val="2.6967539442019774E-2"/>
          <c:w val="0.20352944290121805"/>
          <c:h val="8.21514846482973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Dijkstras</a:t>
            </a:r>
            <a:r>
              <a:rPr lang="en-US" b="1" baseline="0" dirty="0"/>
              <a:t> Benchmark</a:t>
            </a:r>
            <a:endParaRPr lang="en-US" b="1" dirty="0"/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808919718368537"/>
          <c:y val="0.19307557296401745"/>
          <c:w val="0.73553514144065324"/>
          <c:h val="0.46718916645693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893807</c:v>
                </c:pt>
                <c:pt idx="1">
                  <c:v>901712</c:v>
                </c:pt>
                <c:pt idx="2">
                  <c:v>2081320</c:v>
                </c:pt>
                <c:pt idx="3">
                  <c:v>2223425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8-4A7C-9790-CEA7EBEB62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480524</c:v>
                </c:pt>
                <c:pt idx="1">
                  <c:v>491178</c:v>
                </c:pt>
                <c:pt idx="2">
                  <c:v>2142016</c:v>
                </c:pt>
                <c:pt idx="3">
                  <c:v>2090890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8-4A7C-9790-CEA7EBEB6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Throughput (bytes/s)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516393784110326E-2"/>
          <c:y val="2.7203545380094625E-2"/>
          <c:w val="0.18822647169103862"/>
          <c:h val="8.7845055216212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Basicmath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48832111214772"/>
          <c:y val="0.19359795881712993"/>
          <c:w val="0.83106625121769295"/>
          <c:h val="0.54926248377069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1.18</c:v>
                </c:pt>
                <c:pt idx="1">
                  <c:v>1.1599999999999999</c:v>
                </c:pt>
                <c:pt idx="2">
                  <c:v>0.44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9-4BCE-9057-9C3CFDA6D2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2.98</c:v>
                </c:pt>
                <c:pt idx="1">
                  <c:v>2.98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9-4BCE-9057-9C3CFDA6D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61911038857586E-2"/>
          <c:y val="4.5450267333963824E-2"/>
          <c:w val="0.1909945014572684"/>
          <c:h val="8.808272906281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Qsort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19933862129806"/>
          <c:y val="0.19359795881712993"/>
          <c:w val="0.8038900650783749"/>
          <c:h val="0.549262483770697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1.27</c:v>
                </c:pt>
                <c:pt idx="1">
                  <c:v>1.23</c:v>
                </c:pt>
                <c:pt idx="2">
                  <c:v>0.56999999999999995</c:v>
                </c:pt>
                <c:pt idx="3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1-4712-A643-7B538F5B17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2.83</c:v>
                </c:pt>
                <c:pt idx="1">
                  <c:v>2.75</c:v>
                </c:pt>
                <c:pt idx="2">
                  <c:v>0.9</c:v>
                </c:pt>
                <c:pt idx="3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1-4712-A643-7B538F5B17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974619143151044E-2"/>
          <c:y val="4.5450267333963824E-2"/>
          <c:w val="0.1909945014572684"/>
          <c:h val="8.808272906281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Bitcount</a:t>
            </a:r>
            <a:r>
              <a:rPr lang="en-US" b="1" dirty="0"/>
              <a:t>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28121382754957"/>
          <c:y val="0.19359787924869509"/>
          <c:w val="0.82680818987212346"/>
          <c:h val="0.538823311824421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3.78</c:v>
                </c:pt>
                <c:pt idx="1">
                  <c:v>3.75</c:v>
                </c:pt>
                <c:pt idx="2">
                  <c:v>2.13</c:v>
                </c:pt>
                <c:pt idx="3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E-45C5-BFBE-7DF45AFCF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6.87</c:v>
                </c:pt>
                <c:pt idx="1">
                  <c:v>6.62</c:v>
                </c:pt>
                <c:pt idx="2">
                  <c:v>3.54</c:v>
                </c:pt>
                <c:pt idx="3">
                  <c:v>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FE-45C5-BFBE-7DF45AFCF6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974619143151044E-2"/>
          <c:y val="3.5011302453659944E-2"/>
          <c:w val="0.1909945014572684"/>
          <c:h val="8.8082692860959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DIJKSTRA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19933862129806"/>
          <c:y val="0.19359795881712993"/>
          <c:w val="0.8038900650783749"/>
          <c:h val="0.5127247185585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1.19</c:v>
                </c:pt>
                <c:pt idx="2">
                  <c:v>0.55000000000000004</c:v>
                </c:pt>
                <c:pt idx="3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9EA-80BD-762CC12538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2.87</c:v>
                </c:pt>
                <c:pt idx="1">
                  <c:v>2.81</c:v>
                </c:pt>
                <c:pt idx="2">
                  <c:v>0.68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2-49EA-80BD-762CC12538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8752162916026962E-2"/>
          <c:y val="7.1548671056952493E-2"/>
          <c:w val="0.1909945014572684"/>
          <c:h val="8.8082729062812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Dijkstra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70057584981793"/>
          <c:y val="0.17171296296296296"/>
          <c:w val="0.78242726456359002"/>
          <c:h val="0.54422936716243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Sheet1!$A$9:$A$12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Sheet1!$B$9:$B$12</c:f>
              <c:numCache>
                <c:formatCode>General</c:formatCode>
                <c:ptCount val="4"/>
                <c:pt idx="0">
                  <c:v>55676047860</c:v>
                </c:pt>
                <c:pt idx="1">
                  <c:v>55113674565</c:v>
                </c:pt>
                <c:pt idx="2">
                  <c:v>27099306285</c:v>
                </c:pt>
                <c:pt idx="3">
                  <c:v>26825831655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1-4094-A05C-833777947DD9}"/>
            </c:ext>
          </c:extLst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Sheet1!$A$9:$A$12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Sheet1!$C$9:$C$12</c:f>
              <c:numCache>
                <c:formatCode>General</c:formatCode>
                <c:ptCount val="4"/>
                <c:pt idx="0">
                  <c:v>129692402985</c:v>
                </c:pt>
                <c:pt idx="1">
                  <c:v>126818916885</c:v>
                </c:pt>
                <c:pt idx="2">
                  <c:v>31230495135</c:v>
                </c:pt>
                <c:pt idx="3">
                  <c:v>29531991675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1-4094-A05C-833777947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145775"/>
        <c:axId val="2074985647"/>
      </c:barChart>
      <c:catAx>
        <c:axId val="2086145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</a:t>
                </a:r>
                <a:r>
                  <a:rPr lang="en-US" baseline="0"/>
                  <a:t> and Cache Config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985647"/>
        <c:crosses val="autoZero"/>
        <c:auto val="1"/>
        <c:lblAlgn val="ctr"/>
        <c:lblOffset val="100"/>
        <c:noMultiLvlLbl val="0"/>
      </c:catAx>
      <c:valAx>
        <c:axId val="207498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Energy (pJ)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4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067496900730419E-2"/>
          <c:y val="5.150408282298042E-2"/>
          <c:w val="0.2025939896044713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Basicmath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54923664388903"/>
          <c:y val="0.17171296296296296"/>
          <c:w val="0.77828722546969242"/>
          <c:h val="0.57793617393245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Sheet1!$A$24:$A$27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Sheet1!$B$24:$B$27</c:f>
              <c:numCache>
                <c:formatCode>General</c:formatCode>
                <c:ptCount val="4"/>
                <c:pt idx="0">
                  <c:v>639565612785</c:v>
                </c:pt>
                <c:pt idx="1">
                  <c:v>631060367805</c:v>
                </c:pt>
                <c:pt idx="2">
                  <c:v>465076945110</c:v>
                </c:pt>
                <c:pt idx="3">
                  <c:v>361664808870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7-408E-80BB-7F5971F359E4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Sheet1!$A$24:$A$27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Sheet1!$C$24:$C$27</c:f>
              <c:numCache>
                <c:formatCode>0.00E+00</c:formatCode>
                <c:ptCount val="4"/>
                <c:pt idx="0" formatCode="General">
                  <c:v>1553369114775</c:v>
                </c:pt>
                <c:pt idx="1">
                  <c:v>2443630000000</c:v>
                </c:pt>
                <c:pt idx="2" formatCode="General">
                  <c:v>234713724735</c:v>
                </c:pt>
                <c:pt idx="3" formatCode="General">
                  <c:v>233193234825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7-408E-80BB-7F5971F35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0234831"/>
        <c:axId val="2075013935"/>
      </c:barChart>
      <c:catAx>
        <c:axId val="2080234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and</a:t>
                </a:r>
                <a:r>
                  <a:rPr lang="en-US" baseline="0"/>
                  <a:t> Cache Config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13935"/>
        <c:crosses val="autoZero"/>
        <c:auto val="1"/>
        <c:lblAlgn val="ctr"/>
        <c:lblOffset val="100"/>
        <c:noMultiLvlLbl val="0"/>
      </c:catAx>
      <c:valAx>
        <c:axId val="207501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Energy (pJ)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3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766742074244212E-2"/>
          <c:y val="5.6133712452610049E-2"/>
          <c:w val="0.2025939896044713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Bitcount</a:t>
            </a:r>
            <a:r>
              <a:rPr lang="en-US" baseline="0"/>
              <a:t>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71105126136194"/>
          <c:y val="0.17171296296296296"/>
          <c:w val="0.79112541085221955"/>
          <c:h val="0.54994495479731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Sheet1!$A$17:$A$20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Sheet1!$B$17:$B$20</c:f>
              <c:numCache>
                <c:formatCode>General</c:formatCode>
                <c:ptCount val="4"/>
                <c:pt idx="0">
                  <c:v>47395245</c:v>
                </c:pt>
                <c:pt idx="1">
                  <c:v>47115510</c:v>
                </c:pt>
                <c:pt idx="2">
                  <c:v>24956325</c:v>
                </c:pt>
                <c:pt idx="3">
                  <c:v>25169580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9-4511-9775-B6FF98F04118}"/>
            </c:ext>
          </c:extLst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Sheet1!$A$17:$A$20</c:f>
              <c:strCache>
                <c:ptCount val="4"/>
                <c:pt idx="0">
                  <c:v>Inorder L1=32k,L2=512k</c:v>
                </c:pt>
                <c:pt idx="1">
                  <c:v>Inorder L1=64k,L2=1M</c:v>
                </c:pt>
                <c:pt idx="2">
                  <c:v>Outoforder L1=32k,L2=64k</c:v>
                </c:pt>
                <c:pt idx="3">
                  <c:v>Outoforder L1=64k,L2=1M</c:v>
                </c:pt>
              </c:strCache>
            </c:strRef>
          </c:cat>
          <c:val>
            <c:numRef>
              <c:f>Sheet1!$C$17:$C$20</c:f>
              <c:numCache>
                <c:formatCode>General</c:formatCode>
                <c:ptCount val="4"/>
                <c:pt idx="0">
                  <c:v>78781620</c:v>
                </c:pt>
                <c:pt idx="1">
                  <c:v>75818835</c:v>
                </c:pt>
                <c:pt idx="2">
                  <c:v>42611535</c:v>
                </c:pt>
                <c:pt idx="3">
                  <c:v>40587210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D9-4511-9775-B6FF98F04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9564335"/>
        <c:axId val="2084535471"/>
      </c:barChart>
      <c:catAx>
        <c:axId val="2049564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and</a:t>
                </a:r>
                <a:r>
                  <a:rPr lang="en-US" baseline="0"/>
                  <a:t> Cache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535471"/>
        <c:crosses val="autoZero"/>
        <c:auto val="1"/>
        <c:lblAlgn val="ctr"/>
        <c:lblOffset val="100"/>
        <c:noMultiLvlLbl val="0"/>
      </c:catAx>
      <c:valAx>
        <c:axId val="208453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Energy (pJ)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56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395901431188541E-4"/>
          <c:y val="5.150408282298042E-2"/>
          <c:w val="0.2025939896044713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Basicmath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09786700432622"/>
          <c:y val="0.18747144405901109"/>
          <c:w val="0.75515409184739468"/>
          <c:h val="0.51298131187783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4.64E-4</c:v>
                </c:pt>
                <c:pt idx="1">
                  <c:v>7.6699999999999997E-3</c:v>
                </c:pt>
                <c:pt idx="2">
                  <c:v>1.9E-2</c:v>
                </c:pt>
                <c:pt idx="3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D-4643-B975-7D3472B840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6.0000000000000002E-5</c:v>
                </c:pt>
                <c:pt idx="1">
                  <c:v>6.8400000000000002E-2</c:v>
                </c:pt>
                <c:pt idx="2">
                  <c:v>8.9999999999999993E-3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1D-4643-B975-7D3472B84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L2 Cache</a:t>
                </a:r>
                <a:r>
                  <a:rPr lang="en-US" b="1" baseline="0"/>
                  <a:t> miss rate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12142891677019E-2"/>
          <c:y val="4.027601555671953E-2"/>
          <c:w val="0.22120045801909799"/>
          <c:h val="8.5295302259162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Qsort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37680443649257"/>
          <c:y val="0.18747144405901109"/>
          <c:w val="0.77287516749607632"/>
          <c:h val="0.51803581293092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0.29564000000000001</c:v>
                </c:pt>
                <c:pt idx="1">
                  <c:v>0.228159</c:v>
                </c:pt>
                <c:pt idx="2">
                  <c:v>0.93055299999999996</c:v>
                </c:pt>
                <c:pt idx="3">
                  <c:v>0.37235400000000002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3-42DE-B22D-899642071F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0.51</c:v>
                </c:pt>
                <c:pt idx="1">
                  <c:v>0.40300000000000002</c:v>
                </c:pt>
                <c:pt idx="2">
                  <c:v>0.92457</c:v>
                </c:pt>
                <c:pt idx="3">
                  <c:v>0.34539999999999998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C3-42DE-B22D-899642071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L2 Cache</a:t>
                </a:r>
                <a:r>
                  <a:rPr lang="en-US" b="1" baseline="0"/>
                  <a:t> miss rate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56874185852022E-2"/>
          <c:y val="6.5548520822156453E-2"/>
          <c:w val="0.22120039033203009"/>
          <c:h val="8.5295302259162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Bitcount</a:t>
            </a:r>
            <a:r>
              <a:rPr lang="en-US" b="1" dirty="0"/>
              <a:t>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37686085558505"/>
          <c:y val="0.18747144405901109"/>
          <c:w val="0.77287509799613585"/>
          <c:h val="0.55341732030253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0.56435199999999996</c:v>
                </c:pt>
                <c:pt idx="1">
                  <c:v>0.72944600000000004</c:v>
                </c:pt>
                <c:pt idx="2">
                  <c:v>0.67343399999999998</c:v>
                </c:pt>
                <c:pt idx="3">
                  <c:v>0.87746999999999997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47EA-BC2F-24A06E81F9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0.68949000000000005</c:v>
                </c:pt>
                <c:pt idx="1">
                  <c:v>0.91817499999999996</c:v>
                </c:pt>
                <c:pt idx="2">
                  <c:v>0.72451200000000004</c:v>
                </c:pt>
                <c:pt idx="3">
                  <c:v>0.95270900000000003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C-47EA-BC2F-24A06E81F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L2 Cache</a:t>
                </a:r>
                <a:r>
                  <a:rPr lang="en-US" b="1" baseline="0"/>
                  <a:t> miss rate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984514009545946E-2"/>
          <c:y val="5.0385017662894299E-2"/>
          <c:w val="0.22120045801909799"/>
          <c:h val="8.5295302259162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Dijkstra Benchmark</a:t>
            </a:r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43931032752287"/>
          <c:y val="0.18747144405901112"/>
          <c:w val="0.75515409184739468"/>
          <c:h val="0.54330831819636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6.4510000000000001E-3</c:v>
                </c:pt>
                <c:pt idx="1">
                  <c:v>2.2657799999999999E-2</c:v>
                </c:pt>
                <c:pt idx="2">
                  <c:v>6.731E-3</c:v>
                </c:pt>
                <c:pt idx="3">
                  <c:v>4.6314000000000001E-2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D-481B-A2A9-00853E85AC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3.4680000000000002E-3</c:v>
                </c:pt>
                <c:pt idx="1">
                  <c:v>4.7994000000000002E-2</c:v>
                </c:pt>
                <c:pt idx="2">
                  <c:v>1.1251000000000001E-2</c:v>
                </c:pt>
                <c:pt idx="3">
                  <c:v>0.15500800000000001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D-481B-A2A9-00853E85A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L2 Cache</a:t>
                </a:r>
                <a:r>
                  <a:rPr lang="en-US" b="1" baseline="0"/>
                  <a:t> miss rate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56885127414866E-2"/>
          <c:y val="4.5330516609806921E-2"/>
          <c:w val="0.22120045801909799"/>
          <c:h val="8.5295302259162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Basicmath</a:t>
            </a:r>
            <a:r>
              <a:rPr lang="en-US" b="1" baseline="0" dirty="0"/>
              <a:t> Benchmark</a:t>
            </a:r>
            <a:endParaRPr lang="en-US" b="1" dirty="0"/>
          </a:p>
        </c:rich>
      </c:tx>
      <c:layout>
        <c:manualLayout>
          <c:xMode val="edge"/>
          <c:yMode val="edge"/>
          <c:x val="0.42920713035870522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9711751805235"/>
          <c:y val="0.20222391656942773"/>
          <c:w val="0.72091637285775734"/>
          <c:h val="0.46239721791209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111200</c:v>
                </c:pt>
                <c:pt idx="1">
                  <c:v>112746</c:v>
                </c:pt>
                <c:pt idx="2">
                  <c:v>576769</c:v>
                </c:pt>
                <c:pt idx="3">
                  <c:v>295246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4-4A3A-89C0-7BA3E1AF5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x86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 order 32-512</c:v>
                </c:pt>
                <c:pt idx="1">
                  <c:v>in order 64-1</c:v>
                </c:pt>
                <c:pt idx="2">
                  <c:v>out of order 32-64</c:v>
                </c:pt>
                <c:pt idx="3">
                  <c:v>out of order 64-1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53692</c:v>
                </c:pt>
                <c:pt idx="1">
                  <c:v>53692</c:v>
                </c:pt>
                <c:pt idx="2">
                  <c:v>486782</c:v>
                </c:pt>
                <c:pt idx="3">
                  <c:v>232924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4-4A3A-89C0-7BA3E1AF5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196784"/>
        <c:axId val="152668496"/>
      </c:barChart>
      <c:catAx>
        <c:axId val="1171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CACHE AND CPU CONFIG</a:t>
                </a:r>
              </a:p>
            </c:rich>
          </c:tx>
          <c:layout>
            <c:manualLayout>
              <c:xMode val="edge"/>
              <c:yMode val="edge"/>
              <c:x val="0.43157469505983576"/>
              <c:y val="0.810334406278118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68496"/>
        <c:crosses val="autoZero"/>
        <c:auto val="1"/>
        <c:lblAlgn val="ctr"/>
        <c:lblOffset val="100"/>
        <c:noMultiLvlLbl val="0"/>
      </c:catAx>
      <c:valAx>
        <c:axId val="1526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Throughput (bytes/s)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072852333234969E-2"/>
          <c:y val="6.0657887877086446E-2"/>
          <c:w val="0.27210997025114686"/>
          <c:h val="9.3162258665523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5461-32CC-4322-B4A9-B758D396B1F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A73E-388B-470D-8605-F19DEC7D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CA73E-388B-470D-8605-F19DEC7DF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Click to edit Master text styles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Second level</a:t>
            </a:r>
          </a:p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title, level 1, Arial 40 pt bold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57200" y="5867400"/>
            <a:ext cx="8534400" cy="775124"/>
            <a:chOff x="457200" y="5867400"/>
            <a:chExt cx="8534400" cy="775124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457200" y="6552905"/>
              <a:ext cx="5334000" cy="1146"/>
            </a:xfrm>
            <a:prstGeom prst="line">
              <a:avLst/>
            </a:prstGeom>
            <a:ln w="31750">
              <a:solidFill>
                <a:srgbClr val="007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UNCC_WSL_Logo_4c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867400" y="5867400"/>
              <a:ext cx="3124200" cy="77512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title, level 1, Arial 40 pt bold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7200" y="5867400"/>
            <a:ext cx="8534400" cy="775124"/>
            <a:chOff x="457200" y="5867400"/>
            <a:chExt cx="8534400" cy="77512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57200" y="6552905"/>
              <a:ext cx="5334000" cy="1146"/>
            </a:xfrm>
            <a:prstGeom prst="line">
              <a:avLst/>
            </a:prstGeom>
            <a:ln w="31750">
              <a:solidFill>
                <a:srgbClr val="007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UNCC_WSL_Logo_4c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867400" y="5867400"/>
              <a:ext cx="3124200" cy="77512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title, level 1, Arial 40 pt bold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7200" y="5867400"/>
            <a:ext cx="8534400" cy="775124"/>
            <a:chOff x="457200" y="5867400"/>
            <a:chExt cx="8534400" cy="77512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57200" y="6552905"/>
              <a:ext cx="5334000" cy="1146"/>
            </a:xfrm>
            <a:prstGeom prst="line">
              <a:avLst/>
            </a:prstGeom>
            <a:ln w="31750">
              <a:solidFill>
                <a:srgbClr val="007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UNCC_WSL_Logo_4c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867400" y="5867400"/>
              <a:ext cx="3124200" cy="77512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title, level 1, Arial 40 pt bold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7200" y="5867400"/>
            <a:ext cx="8534400" cy="775124"/>
            <a:chOff x="457200" y="5867400"/>
            <a:chExt cx="8534400" cy="77512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457200" y="6552905"/>
              <a:ext cx="5334000" cy="1146"/>
            </a:xfrm>
            <a:prstGeom prst="line">
              <a:avLst/>
            </a:prstGeom>
            <a:ln w="31750">
              <a:solidFill>
                <a:srgbClr val="007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UNCC_WSL_Logo_4c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867400" y="5867400"/>
              <a:ext cx="3124200" cy="77512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49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464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Simulation of ARM and x86 Using In-Order and Out-of-Order CPU Models with Gem5 Simulator</a:t>
            </a: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>
                <a:latin typeface="Arial"/>
                <a:cs typeface="Arial"/>
              </a:rPr>
              <a:t>Presented By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r>
              <a:rPr lang="en-US" sz="2400">
                <a:latin typeface="Arial"/>
                <a:cs typeface="Arial"/>
              </a:rPr>
              <a:t>Venkata Sasank Pamulapati, Anurag Kalagatoori, Sindhu Bhavana Mandala, Indrakiran Reddy Inapagundla</a:t>
            </a:r>
          </a:p>
        </p:txBody>
      </p:sp>
      <p:pic>
        <p:nvPicPr>
          <p:cNvPr id="8" name="Picture 7" descr="UNCC_WSL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474274"/>
            <a:ext cx="7696200" cy="19094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Total Energy (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pJ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0E4914-55F5-4F32-9107-485C8339F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600953"/>
              </p:ext>
            </p:extLst>
          </p:nvPr>
        </p:nvGraphicFramePr>
        <p:xfrm>
          <a:off x="5026550" y="1055205"/>
          <a:ext cx="3863007" cy="237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D693C2-73C0-4CCC-804B-97B1EC2DF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519178"/>
              </p:ext>
            </p:extLst>
          </p:nvPr>
        </p:nvGraphicFramePr>
        <p:xfrm>
          <a:off x="5026550" y="3429000"/>
          <a:ext cx="3863007" cy="2677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765CD8-608A-4244-A11D-86A84559A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335518"/>
              </p:ext>
            </p:extLst>
          </p:nvPr>
        </p:nvGraphicFramePr>
        <p:xfrm>
          <a:off x="807720" y="1055205"/>
          <a:ext cx="3863007" cy="237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F790A4E-1900-4802-9434-0FC10804A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903652"/>
              </p:ext>
            </p:extLst>
          </p:nvPr>
        </p:nvGraphicFramePr>
        <p:xfrm>
          <a:off x="807719" y="3429000"/>
          <a:ext cx="3863007" cy="2677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8852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006600"/>
                </a:solidFill>
                <a:latin typeface="Arial"/>
                <a:cs typeface="Arial"/>
              </a:rPr>
              <a:t>Since the ARM architecture is simple, it consumes less energy than the X86 architecture.</a:t>
            </a:r>
            <a:endParaRPr lang="en-US"/>
          </a:p>
          <a:p>
            <a:pPr>
              <a:spcBef>
                <a:spcPct val="20000"/>
              </a:spcBef>
              <a:defRPr/>
            </a:pPr>
            <a:endParaRPr lang="en-US"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006600"/>
                </a:solidFill>
                <a:latin typeface="Arial"/>
                <a:cs typeface="Arial"/>
              </a:rPr>
              <a:t>Out-of-order model consumes less energy when compared to In-order model.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>
              <a:solidFill>
                <a:srgbClr val="006600"/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>
                <a:solidFill>
                  <a:srgbClr val="006600"/>
                </a:solidFill>
                <a:latin typeface="Arial"/>
                <a:cs typeface="Arial"/>
              </a:rPr>
              <a:t>There's an exception in the Basic-math benchmark in out of order where x86 consumes less energy than ARM.</a:t>
            </a:r>
            <a:endParaRPr lang="en-US" sz="260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1467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Total Energy(</a:t>
            </a:r>
            <a:r>
              <a:rPr kumimoji="0" lang="en-US" sz="4000" b="1" i="0" u="none" strike="noStrike" kern="1200" cap="none" spc="0" normalizeH="0" noProof="0" err="1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pJ</a:t>
            </a: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68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L2 cache miss rate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4FA858-42C2-4833-A47E-3B243AE5D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100560"/>
              </p:ext>
            </p:extLst>
          </p:nvPr>
        </p:nvGraphicFramePr>
        <p:xfrm>
          <a:off x="826935" y="1417638"/>
          <a:ext cx="3267986" cy="251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742460-18FF-4E92-A084-9AE34696E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507108"/>
              </p:ext>
            </p:extLst>
          </p:nvPr>
        </p:nvGraphicFramePr>
        <p:xfrm>
          <a:off x="4572000" y="1417638"/>
          <a:ext cx="3267987" cy="251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B56E8E-30FB-4C6E-863F-AD637D671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262584"/>
              </p:ext>
            </p:extLst>
          </p:nvPr>
        </p:nvGraphicFramePr>
        <p:xfrm>
          <a:off x="826935" y="3930250"/>
          <a:ext cx="3267986" cy="251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BEC3B8-59B4-44E4-B7E9-DBA7842E8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788948"/>
              </p:ext>
            </p:extLst>
          </p:nvPr>
        </p:nvGraphicFramePr>
        <p:xfrm>
          <a:off x="4572000" y="3930250"/>
          <a:ext cx="3267986" cy="251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755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the results we can see that the L2 miss rates are higher for X86 architecture and lower for ARM architecture. </a:t>
            </a:r>
            <a:endParaRPr lang="en-US" sz="26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 the L2 cache is doubled, miss rates increase contrast to what we expect. This might be because of the System </a:t>
            </a:r>
            <a:r>
              <a:rPr lang="en-US" sz="2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mode </a:t>
            </a:r>
            <a:r>
              <a:rPr lang="en-US" sz="2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used in the simulator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L2 cache miss rate</a:t>
            </a:r>
          </a:p>
        </p:txBody>
      </p:sp>
    </p:spTree>
    <p:extLst>
      <p:ext uri="{BB962C8B-B14F-4D97-AF65-F5344CB8AC3E}">
        <p14:creationId xmlns:p14="http://schemas.microsoft.com/office/powerpoint/2010/main" val="61451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Throughput (bytes/sec)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51759-D010-44AA-B53E-58F7DB0AE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697439"/>
              </p:ext>
            </p:extLst>
          </p:nvPr>
        </p:nvGraphicFramePr>
        <p:xfrm>
          <a:off x="519763" y="1251283"/>
          <a:ext cx="4052237" cy="269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4E884B-605D-4953-8882-299220389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293494"/>
              </p:ext>
            </p:extLst>
          </p:nvPr>
        </p:nvGraphicFramePr>
        <p:xfrm>
          <a:off x="4572000" y="1212781"/>
          <a:ext cx="3840480" cy="2733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0575CD-02EB-4EA7-AD86-256A5176C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0118"/>
              </p:ext>
            </p:extLst>
          </p:nvPr>
        </p:nvGraphicFramePr>
        <p:xfrm>
          <a:off x="837398" y="3888288"/>
          <a:ext cx="3734602" cy="260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38E75A-A468-4D7F-BF60-649A80AE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129186"/>
              </p:ext>
            </p:extLst>
          </p:nvPr>
        </p:nvGraphicFramePr>
        <p:xfrm>
          <a:off x="4677878" y="3888288"/>
          <a:ext cx="3840480" cy="243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7073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703C"/>
                </a:solidFill>
                <a:latin typeface="Arial"/>
                <a:cs typeface="Arial"/>
              </a:rPr>
              <a:t>The results show that the throughput is increasing when the CPU model is out-of-order.</a:t>
            </a:r>
          </a:p>
          <a:p>
            <a:pPr algn="just">
              <a:spcBef>
                <a:spcPct val="20000"/>
              </a:spcBef>
              <a:defRPr/>
            </a:pPr>
            <a:endParaRPr lang="en-US" sz="2800">
              <a:solidFill>
                <a:srgbClr val="00703C"/>
              </a:solidFill>
              <a:latin typeface="Arial"/>
              <a:cs typeface="Arial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703C"/>
                </a:solidFill>
                <a:latin typeface="Arial"/>
                <a:cs typeface="Arial"/>
              </a:rPr>
              <a:t>During out-of-order, the number of instructions executed is high, and hence the throughput is high.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>
              <a:solidFill>
                <a:srgbClr val="00703C"/>
              </a:solidFill>
              <a:latin typeface="Arial"/>
              <a:cs typeface="Arial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>
                <a:solidFill>
                  <a:srgbClr val="00703C"/>
                </a:solidFill>
                <a:latin typeface="Arial"/>
                <a:cs typeface="Arial"/>
              </a:rPr>
              <a:t>But X86 out of order performs well.</a:t>
            </a:r>
          </a:p>
          <a:p>
            <a:pPr lvl="0" algn="just">
              <a:spcBef>
                <a:spcPct val="20000"/>
              </a:spcBef>
              <a:defRPr/>
            </a:pP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Throughput (bytes/sec)</a:t>
            </a:r>
          </a:p>
        </p:txBody>
      </p:sp>
    </p:spTree>
    <p:extLst>
      <p:ext uri="{BB962C8B-B14F-4D97-AF65-F5344CB8AC3E}">
        <p14:creationId xmlns:p14="http://schemas.microsoft.com/office/powerpoint/2010/main" val="290717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Average CPI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C4ECB7-5633-4CBB-99D2-DC598460B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95102"/>
              </p:ext>
            </p:extLst>
          </p:nvPr>
        </p:nvGraphicFramePr>
        <p:xfrm>
          <a:off x="500932" y="1417638"/>
          <a:ext cx="3784821" cy="243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B43A327-4F3E-4669-8F2E-C7A3D89EE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1540"/>
              </p:ext>
            </p:extLst>
          </p:nvPr>
        </p:nvGraphicFramePr>
        <p:xfrm>
          <a:off x="4572000" y="1417638"/>
          <a:ext cx="3784821" cy="243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538C1E-4D04-4628-9DD0-47047F286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100273"/>
              </p:ext>
            </p:extLst>
          </p:nvPr>
        </p:nvGraphicFramePr>
        <p:xfrm>
          <a:off x="644055" y="3850737"/>
          <a:ext cx="3784821" cy="243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1EDC278-3213-4A94-A305-D0D0CA86E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854503"/>
              </p:ext>
            </p:extLst>
          </p:nvPr>
        </p:nvGraphicFramePr>
        <p:xfrm>
          <a:off x="4571999" y="3850738"/>
          <a:ext cx="3784821" cy="243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4372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results show that for all benchmarks the out-of-order CPU model has less CPI than in- order model.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ARM always has less CPI than x86. However, the difference between the two architectures when the CPU model is out-of-order is very small.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Average CPI</a:t>
            </a:r>
          </a:p>
        </p:txBody>
      </p:sp>
    </p:spTree>
    <p:extLst>
      <p:ext uri="{BB962C8B-B14F-4D97-AF65-F5344CB8AC3E}">
        <p14:creationId xmlns:p14="http://schemas.microsoft.com/office/powerpoint/2010/main" val="99304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1193" y="1600200"/>
            <a:ext cx="8686800" cy="42353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ARM outperforms X86 architecture in most cases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X86 architecture is efficient when CPU model is out-of-order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rgbClr val="00703C"/>
                </a:solidFill>
                <a:latin typeface="Arial"/>
                <a:cs typeface="Arial"/>
              </a:rPr>
              <a:t>ARM is always more energy efficient than x86 except for the basicmath benchmark when the CPU model is out of order.</a:t>
            </a:r>
            <a:br>
              <a:rPr lang="en-US" sz="2600" dirty="0">
                <a:latin typeface="Arial" pitchFamily="34" charset="0"/>
                <a:cs typeface="Arial" pitchFamily="34" charset="0"/>
              </a:rPr>
            </a:b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4324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21039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/>
                <a:cs typeface="Arial"/>
              </a:rPr>
              <a:t>Setting the environment for the gem5 simulator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>
              <a:solidFill>
                <a:srgbClr val="00703C"/>
              </a:solidFill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/>
                <a:cs typeface="Arial"/>
              </a:rPr>
              <a:t>Building the Gem5 simulator and solving the errors with installing various dependencies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>
              <a:solidFill>
                <a:srgbClr val="00703C"/>
              </a:solidFill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/>
                <a:cs typeface="Arial"/>
              </a:rPr>
              <a:t>While running quick sort and Dijkstra’s benchmarks, linking of the input file was required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>
              <a:solidFill>
                <a:srgbClr val="00703C"/>
              </a:solidFill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/>
                <a:cs typeface="Arial"/>
              </a:rPr>
              <a:t>Memory and performance issues while building on a Virtual Machine</a:t>
            </a:r>
            <a:br>
              <a:rPr lang="en-US" sz="2600">
                <a:latin typeface="Arial" pitchFamily="34" charset="0"/>
                <a:cs typeface="Arial" pitchFamily="34" charset="0"/>
              </a:rPr>
            </a:b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47676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1836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25416"/>
            <a:ext cx="8250702" cy="4848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Gem5 simulator and its key features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Building Gem5 simulator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Configurations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Commands used to run benchmarks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Performance metrics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Results and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Challenges faced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kumimoji="0" lang="en-US" sz="2600" b="0" i="0" u="none" strike="noStrike" kern="1200" cap="none" spc="0" normalizeH="0" noProof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noProof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noProof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Simulation of ARM and X86 in Full System mode of Gem5 simulator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both in-order and out-of-order performance of ARM and X86.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Evaluate architectures’ performance using other benchmarks.</a:t>
            </a:r>
            <a:b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Future</a:t>
            </a:r>
            <a:r>
              <a:rPr lang="en-US" sz="4000" b="1" dirty="0">
                <a:solidFill>
                  <a:srgbClr val="00703C"/>
                </a:solidFill>
                <a:latin typeface="Arial" pitchFamily="34" charset="0"/>
                <a:ea typeface="+mj-ea"/>
                <a:cs typeface="Arial" pitchFamily="34" charset="0"/>
              </a:rPr>
              <a:t> Work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1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9367" y="1417638"/>
            <a:ext cx="817418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Anas Ahmad Abudaqa, Talal M. Al-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Kharoubi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Muhamed F. Mudawar, Armin Kobilica, Dept. of Computer Engineering, King Fahd University for Petroleum and Minerals, Dhahran, KSA, “Simulation of ARM and x86 microprocessors using in-order and out-of-order CPU models  with Gem5 simulator”.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Nathan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Binkert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Bradford Beckmann, Gabriel Black, Steven K. Reinhardt, Ali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Saidi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Arkaprava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Basu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Joel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Hestness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Derek R.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Hower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Tushar Krishna, Somayeh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Sardashti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Rathijit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Sen, Korey Sewell, Muhammad Shoaib,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Nilay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Vaish</a:t>
            </a:r>
            <a:r>
              <a:rPr lang="en-US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Mark D. Hill, and David A. Wood, “The gem5 simulator”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4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Individual Contributions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7825CB-C203-4196-B839-B62480406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46444"/>
              </p:ext>
            </p:extLst>
          </p:nvPr>
        </p:nvGraphicFramePr>
        <p:xfrm>
          <a:off x="931027" y="1417638"/>
          <a:ext cx="7689272" cy="438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6036">
                  <a:extLst>
                    <a:ext uri="{9D8B030D-6E8A-4147-A177-3AD203B41FA5}">
                      <a16:colId xmlns:a16="http://schemas.microsoft.com/office/drawing/2014/main" val="4162539235"/>
                    </a:ext>
                  </a:extLst>
                </a:gridCol>
                <a:gridCol w="5173236">
                  <a:extLst>
                    <a:ext uri="{9D8B030D-6E8A-4147-A177-3AD203B41FA5}">
                      <a16:colId xmlns:a16="http://schemas.microsoft.com/office/drawing/2014/main" val="3749482423"/>
                    </a:ext>
                  </a:extLst>
                </a:gridCol>
              </a:tblGrid>
              <a:tr h="328081">
                <a:tc>
                  <a:txBody>
                    <a:bodyPr/>
                    <a:lstStyle/>
                    <a:p>
                      <a:r>
                        <a:rPr lang="en-US" sz="1600"/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Contributions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19708"/>
                  </a:ext>
                </a:extLst>
              </a:tr>
              <a:tr h="995910">
                <a:tc>
                  <a:txBody>
                    <a:bodyPr/>
                    <a:lstStyle/>
                    <a:p>
                      <a:r>
                        <a:rPr lang="en-US" sz="1600"/>
                        <a:t>Indrakiran Reddy Inapagundla</a:t>
                      </a:r>
                      <a:endParaRPr lang="en-US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Simulation and Evaluation of ARM architecture with In-order CPU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Collecting statistics for the 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227122"/>
                  </a:ext>
                </a:extLst>
              </a:tr>
              <a:tr h="995910">
                <a:tc>
                  <a:txBody>
                    <a:bodyPr/>
                    <a:lstStyle/>
                    <a:p>
                      <a:r>
                        <a:rPr lang="en-US" sz="1600"/>
                        <a:t>Sindhu Bhavana Mandala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Simulation and Evaluation of X86 architecture with In-order CPU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Collecting statistics for the 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386912"/>
                  </a:ext>
                </a:extLst>
              </a:tr>
              <a:tr h="1043895">
                <a:tc>
                  <a:txBody>
                    <a:bodyPr/>
                    <a:lstStyle/>
                    <a:p>
                      <a:r>
                        <a:rPr lang="en-US" sz="1600"/>
                        <a:t>Venkata Sasank Pamulapati</a:t>
                      </a:r>
                      <a:endParaRPr lang="en-US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Simulation and Evaluation of ARM architecture with Out-of-order CPU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Collecting statistics for the same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47861"/>
                  </a:ext>
                </a:extLst>
              </a:tr>
              <a:tr h="995910">
                <a:tc>
                  <a:txBody>
                    <a:bodyPr/>
                    <a:lstStyle/>
                    <a:p>
                      <a:r>
                        <a:rPr lang="en-US" sz="1600"/>
                        <a:t>Anurag Kalagatoori</a:t>
                      </a:r>
                      <a:endParaRPr lang="en-US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Simulation and Evaluation of X86 architecture with Out-of-order CPU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Collecting statistics for the 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8575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40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23444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the past, Arm is mostly used for portable</a:t>
            </a:r>
            <a:r>
              <a:rPr lang="en-US" sz="26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devices like mobiles and X86 is used for computers and Laptops and there is no much competition between them.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But in the current period, since there is no limits between the performance of these devices, X86 and ARM became huge competitors.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 this project, we compare both ARM and X86 architectures with both In-order and Out-of-order models by simulating Mi bench benchmark applications using Gem5 simulator.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Gem5 simulator and its key features</a:t>
            </a:r>
          </a:p>
        </p:txBody>
      </p:sp>
      <p:sp>
        <p:nvSpPr>
          <p:cNvPr id="7" name="Google Shape;54;p9">
            <a:extLst>
              <a:ext uri="{FF2B5EF4-FFF2-40B4-BE49-F238E27FC236}">
                <a16:creationId xmlns:a16="http://schemas.microsoft.com/office/drawing/2014/main" id="{6C1D394A-5382-4D0F-9A0D-9D4833D9AA57}"/>
              </a:ext>
            </a:extLst>
          </p:cNvPr>
          <p:cNvSpPr txBox="1"/>
          <p:nvPr/>
        </p:nvSpPr>
        <p:spPr>
          <a:xfrm>
            <a:off x="283650" y="976075"/>
            <a:ext cx="8576700" cy="5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just">
              <a:spcBef>
                <a:spcPts val="560"/>
              </a:spcBef>
              <a:buClr>
                <a:srgbClr val="00703C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Gem5 simulator is a modular platform for computer system architecture research, encompassing system-level architecture as well as processor microarchitecture.</a:t>
            </a:r>
          </a:p>
          <a:p>
            <a:pPr marL="342900" lvl="0" indent="-330200" algn="just">
              <a:spcBef>
                <a:spcPts val="560"/>
              </a:spcBef>
              <a:buClr>
                <a:srgbClr val="00703C"/>
              </a:buClr>
              <a:buSzPts val="2600"/>
              <a:buFont typeface="Times New Roman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modes of execution:</a:t>
            </a:r>
          </a:p>
          <a:p>
            <a:pPr marL="12700" lvl="0" algn="just">
              <a:spcBef>
                <a:spcPts val="560"/>
              </a:spcBef>
              <a:buClr>
                <a:srgbClr val="00703C"/>
              </a:buClr>
              <a:buSzPts val="2600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1. System-Call Emulation (SE)</a:t>
            </a:r>
          </a:p>
          <a:p>
            <a:pPr marL="12700" lvl="0" algn="just">
              <a:spcBef>
                <a:spcPts val="560"/>
              </a:spcBef>
              <a:buClr>
                <a:srgbClr val="00703C"/>
              </a:buClr>
              <a:buSzPts val="2600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 Full System Emulation (FS)</a:t>
            </a:r>
          </a:p>
          <a:p>
            <a:pPr marL="469900" lvl="0" indent="-457200" algn="just">
              <a:spcBef>
                <a:spcPts val="560"/>
              </a:spcBef>
              <a:buClr>
                <a:srgbClr val="00703C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System-call emulation  acts as a functional simulator with a console interface as a mean of communication to the user.</a:t>
            </a:r>
          </a:p>
          <a:p>
            <a:pPr marL="469900" lvl="0" indent="-457200" algn="just">
              <a:spcBef>
                <a:spcPts val="560"/>
              </a:spcBef>
              <a:buClr>
                <a:srgbClr val="00703C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Full-system emulation allows user interaction with simulated operating system.</a:t>
            </a:r>
          </a:p>
          <a:p>
            <a:pPr marL="469900" lvl="0" indent="-457200" algn="just">
              <a:spcBef>
                <a:spcPts val="560"/>
              </a:spcBef>
              <a:buClr>
                <a:srgbClr val="00703C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use system-call emulation mode for simulation.</a:t>
            </a:r>
          </a:p>
        </p:txBody>
      </p:sp>
    </p:spTree>
    <p:extLst>
      <p:ext uri="{BB962C8B-B14F-4D97-AF65-F5344CB8AC3E}">
        <p14:creationId xmlns:p14="http://schemas.microsoft.com/office/powerpoint/2010/main" val="14153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58726" y="548639"/>
            <a:ext cx="8426548" cy="537385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lvl="0" indent="-393700" algn="just">
              <a:spcBef>
                <a:spcPts val="520"/>
              </a:spcBef>
              <a:buClr>
                <a:srgbClr val="00703C"/>
              </a:buClr>
              <a:buSzPts val="2600"/>
              <a:buChar char="•"/>
            </a:pPr>
            <a:r>
              <a:rPr lang="de-DE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binaries: </a:t>
            </a:r>
            <a:r>
              <a:rPr lang="de-DE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gem5.opt</a:t>
            </a:r>
            <a:r>
              <a:rPr lang="de-DE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gem5.debug, gem5.prof, gem5.perf, gem5.fast.</a:t>
            </a:r>
          </a:p>
          <a:p>
            <a:pPr marL="63500" lvl="0" algn="just">
              <a:spcBef>
                <a:spcPts val="520"/>
              </a:spcBef>
              <a:buClr>
                <a:srgbClr val="00703C"/>
              </a:buClr>
              <a:buSzPts val="2600"/>
            </a:pPr>
            <a:r>
              <a:rPr lang="de-DE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Gem5.opt is used here and it has optimised build.</a:t>
            </a:r>
          </a:p>
          <a:p>
            <a:pPr marL="520700" indent="-457200" algn="just">
              <a:spcBef>
                <a:spcPts val="520"/>
              </a:spcBef>
              <a:buClr>
                <a:srgbClr val="00703C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ISAs: ALPHA, </a:t>
            </a:r>
            <a:r>
              <a:rPr lang="en-US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MIPS, POWER, RISC-V, SPARC, </a:t>
            </a:r>
            <a:r>
              <a:rPr lang="en-US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x86.</a:t>
            </a:r>
          </a:p>
          <a:p>
            <a:pPr marL="63500" algn="just">
              <a:spcBef>
                <a:spcPts val="520"/>
              </a:spcBef>
              <a:buClr>
                <a:srgbClr val="00703C"/>
              </a:buClr>
              <a:buSzPts val="2600"/>
            </a:pPr>
            <a:r>
              <a:rPr lang="en-US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use ARM and X86 ISAs.</a:t>
            </a:r>
            <a:endParaRPr lang="en-US" sz="2600" b="1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indent="-457200" algn="just">
              <a:spcBef>
                <a:spcPts val="520"/>
              </a:spcBef>
              <a:buClr>
                <a:srgbClr val="00703C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Models: AtomicSimpleCPU, TimingSimpleCPU, HPI, MinorCPU, DerivO3CPU, O3_ARM_v7a_3, ex5_LITTLE, ex5_big, X86KvmCPU.</a:t>
            </a:r>
          </a:p>
          <a:p>
            <a:pPr marL="63500" algn="just">
              <a:spcBef>
                <a:spcPts val="520"/>
              </a:spcBef>
              <a:buClr>
                <a:srgbClr val="00703C"/>
              </a:buClr>
              <a:buSzPts val="2600"/>
            </a:pPr>
            <a:r>
              <a:rPr lang="en-US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MinorCPU is used for In-order and DerivO3CPU is used for Out-of-order execution.</a:t>
            </a:r>
          </a:p>
          <a:p>
            <a:pPr marL="520700" indent="-457200" algn="just">
              <a:spcBef>
                <a:spcPts val="520"/>
              </a:spcBef>
              <a:buClr>
                <a:srgbClr val="00703C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Models: Classic, </a:t>
            </a:r>
            <a:r>
              <a:rPr lang="en-US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</a:t>
            </a:r>
          </a:p>
          <a:p>
            <a:pPr marL="63500" algn="just">
              <a:spcBef>
                <a:spcPts val="520"/>
              </a:spcBef>
              <a:buClr>
                <a:srgbClr val="00703C"/>
              </a:buClr>
              <a:buSzPts val="2600"/>
            </a:pPr>
            <a:r>
              <a:rPr lang="en-US" sz="2600" b="1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focuses on pipeline and Ruby focuses on memory hierarchy simulations.</a:t>
            </a:r>
            <a:endParaRPr lang="en-US" sz="2600" b="1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algn="just">
              <a:spcBef>
                <a:spcPts val="520"/>
              </a:spcBef>
              <a:buClr>
                <a:srgbClr val="00703C"/>
              </a:buClr>
              <a:buSzPts val="2600"/>
            </a:pP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algn="just">
              <a:spcBef>
                <a:spcPts val="520"/>
              </a:spcBef>
              <a:buClr>
                <a:srgbClr val="00703C"/>
              </a:buClr>
              <a:buSzPts val="2600"/>
            </a:pPr>
            <a:endParaRPr lang="en-US" sz="2600" b="1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algn="just">
              <a:spcBef>
                <a:spcPts val="520"/>
              </a:spcBef>
              <a:buClr>
                <a:srgbClr val="00703C"/>
              </a:buClr>
              <a:buSzPts val="2600"/>
            </a:pPr>
            <a:endParaRPr lang="de-DE" sz="26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417638"/>
            <a:ext cx="8229600" cy="46482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57200" lvl="0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to build gem5:</a:t>
            </a: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Git/Mercurial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gcc/g++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Scons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Zlib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M5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1371600" lvl="2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 Cross Compiler(gnueabi)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downloaded gem5, go into 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gem5 folder and build all the dependencies and then use this command to build gem5.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393700">
              <a:buClr>
                <a:srgbClr val="00703C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scons</a:t>
            </a: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&lt;X86/ARM&gt; </a:t>
            </a:r>
            <a:r>
              <a:rPr lang="en-US" sz="2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600" dirty="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gem5.opt</a:t>
            </a:r>
            <a:endParaRPr lang="en-US" sz="2600">
              <a:solidFill>
                <a:srgbClr val="00703C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buClr>
                <a:srgbClr val="00703C"/>
              </a:buClr>
              <a:buSzPts val="2600"/>
            </a:pPr>
            <a:endParaRPr lang="en-US" sz="2600" dirty="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Building gem5 Simulator</a:t>
            </a:r>
            <a:endParaRPr kumimoji="0" lang="en-US" sz="4000" b="1" i="0" u="none" strike="noStrike" kern="1200" cap="none" spc="0" normalizeH="0" noProof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237756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simulate the performance of X86 and ARM architecture, gem5 needs to be run with the following configurations:				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6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1.In-order X86 architecture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2.</a:t>
            </a:r>
            <a:r>
              <a:rPr lang="en-US" sz="2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Out-of-order X86 architecture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3.</a:t>
            </a:r>
            <a:r>
              <a:rPr lang="en-US" sz="2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In-order ARM architecture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 	4.Out-of-order ARM architecture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all the configurations we use different cache sizes and simulate</a:t>
            </a:r>
            <a:r>
              <a:rPr lang="en-US" sz="26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the results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</a:t>
            </a:r>
            <a:r>
              <a:rPr lang="en-US" sz="26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-call-emulation mode is used.(SE mode)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0479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60947" y="1124262"/>
            <a:ext cx="8222105" cy="49442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./build/X86/gem5.opt -d ~/qsort ./configs/example/se.py -c ./automotive/qsort/qsort_large --cpu-type=DerivO3CPU --caches --l2cache --l1d_size=32kB --l1i_size=32kB --l2_size=64kB --l1d_assoc=2 --l1i_assoc=2 --l2_assoc=8 --cacheline_size=64 –options=10 –o input_large.dat</a:t>
            </a:r>
          </a:p>
          <a:p>
            <a:pPr lvl="1">
              <a:spcBef>
                <a:spcPct val="20000"/>
              </a:spcBef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./build/X86/gem5.opt -d ~/qsort ./configs/example/se.py -c ./automotive/qsort/qsort_large --cpu-type=MinorCPU --caches --l2cache --l1d_size=32kB --l1i_size=32kB --l2_size=64kB --l1d_assoc=2 --l1i_assoc=2 --l2_assoc=8 --cacheline_size=64 –options=10 –o input_large.dat</a:t>
            </a:r>
          </a:p>
          <a:p>
            <a:pPr lvl="1">
              <a:spcBef>
                <a:spcPct val="20000"/>
              </a:spcBef>
              <a:defRPr/>
            </a:pPr>
            <a:endParaRPr lang="en-US" sz="140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./build/ARM/gem5.opt -d ~/qsort ./configs/example/se.py -c ./automotive/qsort/qsort_large --cpu-type= DerivO3CPU --caches --l2cache --l1d_size=32kB --l1i_size=32kB --l2_size=64kB --l1d_assoc=2 --l1i_assoc=2 --l2_assoc=8 --cacheline_size=64 –options=10 –o input_large.dat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itchFamily="34" charset="0"/>
                <a:cs typeface="Arial" pitchFamily="34" charset="0"/>
              </a:rPr>
              <a:t>./build/ARM/gem5.opt -d ~/qsort ./configs/example/se.py -c ./automotive/qsort/qsort_large --cpu-type=MinorCPU --caches --l2cache --l1d_size=32kB --l1i_size=32kB --l2_size=64kB --l1d_assoc=2 --l1i_assoc=2 --l2_assoc=8 --cacheline_size=64 –options=10 –o input_large.dat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while simulating for ARM architecture we need to cross compile the files and then simulate it.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14677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Commands used</a:t>
            </a:r>
          </a:p>
        </p:txBody>
      </p:sp>
    </p:spTree>
    <p:extLst>
      <p:ext uri="{BB962C8B-B14F-4D97-AF65-F5344CB8AC3E}">
        <p14:creationId xmlns:p14="http://schemas.microsoft.com/office/powerpoint/2010/main" val="306404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5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To evaluate the performance of X86 and ARM we mainly use four performance metrics: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Throughput: </a:t>
            </a:r>
            <a:r>
              <a:rPr lang="en-US" sz="28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It’s the amount of Information processed or transmitted in given amount of time.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Total Energy: </a:t>
            </a:r>
            <a:r>
              <a:rPr lang="en-US" sz="28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It’s the amount of energy consumed to run the application.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1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Cache Miss Rate: </a:t>
            </a:r>
            <a:r>
              <a:rPr lang="en-US" sz="28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percentage of accesses that results in a miss is called cache miss rate.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1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Average CPI: </a:t>
            </a:r>
            <a:r>
              <a:rPr lang="en-US" sz="28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average</a:t>
            </a:r>
            <a:r>
              <a:rPr lang="en-US" sz="2800" b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number of cycles required to perform an instruction is called Cycles Per Instruction.</a:t>
            </a:r>
            <a:endParaRPr lang="en-US" sz="2800" b="1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sz="260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</a:b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49248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2634123149F448298A1FA31DA3531" ma:contentTypeVersion="0" ma:contentTypeDescription="Create a new document." ma:contentTypeScope="" ma:versionID="3d647f9decf99fdd9cad9f91238378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249860931bf63f2ea867d9667923e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035502-D3B4-4CBD-9293-2CE299B8BB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DA5927-006F-4A2C-A71D-7D41BF69814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C58086-A36E-4AA7-8CA6-A4B9B416E4BF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COE_template02 (1)</Template>
  <TotalTime>0</TotalTime>
  <Words>1662</Words>
  <Application>Microsoft Office PowerPoint</Application>
  <PresentationFormat>On-screen Show (4:3)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Simulation of ARM and x86 Using In-Order and Out-of-Order CPU Models with Gem5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Venkata Sasank Pamulapati</dc:creator>
  <cp:lastModifiedBy>vpamulap@uncc.edu</cp:lastModifiedBy>
  <cp:revision>1</cp:revision>
  <dcterms:created xsi:type="dcterms:W3CDTF">2019-12-08T20:12:38Z</dcterms:created>
  <dcterms:modified xsi:type="dcterms:W3CDTF">2019-12-09T01:34:52Z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0x010100E482634123149F448298A1FA31DA3531</vt:lpwstr>
  </property>
</Properties>
</file>