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321ea339b_1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8321ea339b_1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321ea339b_1_1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8321ea339b_1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321ea339b_1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8321ea339b_1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321ea339b_1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8321ea339b_1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321ea339b_1_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8321ea339b_1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57ea746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f57ea746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57ea7461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f57ea7461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321ea339b_1_1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8321ea339b_1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>
  <p:cSld name="Chapt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57238" y="2843213"/>
            <a:ext cx="292894" cy="0"/>
          </a:xfrm>
          <a:prstGeom prst="straightConnector1">
            <a:avLst/>
          </a:prstGeom>
          <a:noFill/>
          <a:ln cap="flat" cmpd="sng" w="444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623888" y="1264444"/>
            <a:ext cx="4569619" cy="14930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73894" y="2942036"/>
            <a:ext cx="4562475" cy="5941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4512776" y="-7376"/>
            <a:ext cx="4491114" cy="518037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464344" y="4843463"/>
            <a:ext cx="2045494" cy="1500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989998"/>
                </a:solidFill>
                <a:latin typeface="Arial"/>
                <a:ea typeface="Arial"/>
                <a:cs typeface="Arial"/>
                <a:sym typeface="Arial"/>
              </a:rPr>
              <a:t>© Presidio, Inc. All rights reserved. Proprietary and Confidential. </a:t>
            </a:r>
            <a:endParaRPr sz="1100"/>
          </a:p>
        </p:txBody>
      </p:sp>
      <p:cxnSp>
        <p:nvCxnSpPr>
          <p:cNvPr id="61" name="Google Shape;61;p15"/>
          <p:cNvCxnSpPr/>
          <p:nvPr/>
        </p:nvCxnSpPr>
        <p:spPr>
          <a:xfrm>
            <a:off x="542925" y="4822031"/>
            <a:ext cx="7158038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15"/>
          <p:cNvSpPr/>
          <p:nvPr/>
        </p:nvSpPr>
        <p:spPr>
          <a:xfrm>
            <a:off x="585788" y="0"/>
            <a:ext cx="421481" cy="500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9550"/>
            <a:ext cx="300038" cy="64889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title"/>
          </p:nvPr>
        </p:nvSpPr>
        <p:spPr>
          <a:xfrm>
            <a:off x="514350" y="178594"/>
            <a:ext cx="8293894" cy="7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21494" y="1040606"/>
            <a:ext cx="8293894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0" y="4752975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3400" y="4770120"/>
            <a:ext cx="1048445" cy="2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672704" y="1246585"/>
            <a:ext cx="421481" cy="50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568289" y="1659196"/>
            <a:ext cx="4435252" cy="1871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6349429" y="1780363"/>
            <a:ext cx="1588481" cy="1586993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9550"/>
            <a:ext cx="300038" cy="64889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/>
        </p:nvSpPr>
        <p:spPr>
          <a:xfrm>
            <a:off x="464344" y="4843463"/>
            <a:ext cx="2045494" cy="1500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989998"/>
                </a:solidFill>
                <a:latin typeface="Arial"/>
                <a:ea typeface="Arial"/>
                <a:cs typeface="Arial"/>
                <a:sym typeface="Arial"/>
              </a:rPr>
              <a:t>© Presidio, Inc. All rights reserved. Proprietary and Confidential. </a:t>
            </a:r>
            <a:endParaRPr sz="1100"/>
          </a:p>
        </p:txBody>
      </p:sp>
      <p:cxnSp>
        <p:nvCxnSpPr>
          <p:cNvPr id="75" name="Google Shape;75;p17"/>
          <p:cNvCxnSpPr/>
          <p:nvPr/>
        </p:nvCxnSpPr>
        <p:spPr>
          <a:xfrm>
            <a:off x="542925" y="4822031"/>
            <a:ext cx="7158038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14349" y="1112044"/>
            <a:ext cx="36433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36294" y="1112044"/>
            <a:ext cx="3943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514350" y="178594"/>
            <a:ext cx="8293894" cy="7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0" y="4752975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3400" y="4770120"/>
            <a:ext cx="1048445" cy="2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Quote">
  <p:cSld name="Large Quot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60771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/>
          <p:nvPr/>
        </p:nvSpPr>
        <p:spPr>
          <a:xfrm>
            <a:off x="4361260" y="1300163"/>
            <a:ext cx="421481" cy="50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64344" y="4843463"/>
            <a:ext cx="2045494" cy="1500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989998"/>
                </a:solidFill>
                <a:latin typeface="Arial"/>
                <a:ea typeface="Arial"/>
                <a:cs typeface="Arial"/>
                <a:sym typeface="Arial"/>
              </a:rPr>
              <a:t>© Presidio, Inc. All rights reserved. Proprietary and Confidential. </a:t>
            </a:r>
            <a:endParaRPr sz="1100"/>
          </a:p>
        </p:txBody>
      </p:sp>
      <p:cxnSp>
        <p:nvCxnSpPr>
          <p:cNvPr id="85" name="Google Shape;85;p18"/>
          <p:cNvCxnSpPr/>
          <p:nvPr/>
        </p:nvCxnSpPr>
        <p:spPr>
          <a:xfrm>
            <a:off x="542925" y="4822031"/>
            <a:ext cx="7158038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8"/>
          <p:cNvSpPr txBox="1"/>
          <p:nvPr>
            <p:ph type="title"/>
          </p:nvPr>
        </p:nvSpPr>
        <p:spPr>
          <a:xfrm>
            <a:off x="514351" y="1535906"/>
            <a:ext cx="8072438" cy="18716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41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0" y="4752975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3400" y="4770120"/>
            <a:ext cx="1048445" cy="2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Quote w-Subtext">
  <p:cSld name="Large Quote w-Sub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60771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/>
          <p:nvPr/>
        </p:nvSpPr>
        <p:spPr>
          <a:xfrm>
            <a:off x="4361260" y="2521744"/>
            <a:ext cx="421481" cy="50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464344" y="4843463"/>
            <a:ext cx="2045494" cy="1500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989998"/>
                </a:solidFill>
                <a:latin typeface="Arial"/>
                <a:ea typeface="Arial"/>
                <a:cs typeface="Arial"/>
                <a:sym typeface="Arial"/>
              </a:rPr>
              <a:t>© Presidio, Inc. All rights reserved. Proprietary and Confidential. </a:t>
            </a:r>
            <a:endParaRPr sz="1100"/>
          </a:p>
        </p:txBody>
      </p:sp>
      <p:cxnSp>
        <p:nvCxnSpPr>
          <p:cNvPr id="93" name="Google Shape;93;p19"/>
          <p:cNvCxnSpPr/>
          <p:nvPr/>
        </p:nvCxnSpPr>
        <p:spPr>
          <a:xfrm>
            <a:off x="542925" y="4822031"/>
            <a:ext cx="7158038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9"/>
          <p:cNvSpPr txBox="1"/>
          <p:nvPr>
            <p:ph type="title"/>
          </p:nvPr>
        </p:nvSpPr>
        <p:spPr>
          <a:xfrm>
            <a:off x="514351" y="914399"/>
            <a:ext cx="8072438" cy="14073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41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1686957" y="2787474"/>
            <a:ext cx="5735400" cy="870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0" y="4752975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3400" y="4770120"/>
            <a:ext cx="1048445" cy="2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0"/>
          <p:cNvCxnSpPr/>
          <p:nvPr/>
        </p:nvCxnSpPr>
        <p:spPr>
          <a:xfrm>
            <a:off x="500063" y="3779044"/>
            <a:ext cx="357188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20"/>
          <p:cNvSpPr txBox="1"/>
          <p:nvPr>
            <p:ph type="ctrTitle"/>
          </p:nvPr>
        </p:nvSpPr>
        <p:spPr>
          <a:xfrm>
            <a:off x="393938" y="1493045"/>
            <a:ext cx="4856719" cy="212548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93938" y="3959049"/>
            <a:ext cx="5735400" cy="870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058" y="436758"/>
            <a:ext cx="1612011" cy="31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ight">
  <p:cSld name="Title Slide 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731" y="489347"/>
            <a:ext cx="1522810" cy="217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1"/>
          <p:cNvCxnSpPr/>
          <p:nvPr/>
        </p:nvCxnSpPr>
        <p:spPr>
          <a:xfrm>
            <a:off x="500063" y="920354"/>
            <a:ext cx="357188" cy="0"/>
          </a:xfrm>
          <a:prstGeom prst="straightConnector1">
            <a:avLst/>
          </a:prstGeom>
          <a:noFill/>
          <a:ln cap="flat" cmpd="sng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1"/>
          <p:cNvSpPr txBox="1"/>
          <p:nvPr>
            <p:ph type="ctrTitle"/>
          </p:nvPr>
        </p:nvSpPr>
        <p:spPr>
          <a:xfrm>
            <a:off x="393938" y="1493045"/>
            <a:ext cx="4856719" cy="212548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4500">
                <a:solidFill>
                  <a:srgbClr val="333333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93938" y="3959049"/>
            <a:ext cx="5735400" cy="870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Blue">
  <p:cSld name="Title Slide 2 Blu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22"/>
          <p:cNvCxnSpPr/>
          <p:nvPr/>
        </p:nvCxnSpPr>
        <p:spPr>
          <a:xfrm>
            <a:off x="500063" y="3250406"/>
            <a:ext cx="357188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22"/>
          <p:cNvSpPr txBox="1"/>
          <p:nvPr>
            <p:ph type="ctrTitle"/>
          </p:nvPr>
        </p:nvSpPr>
        <p:spPr>
          <a:xfrm>
            <a:off x="393938" y="1557337"/>
            <a:ext cx="7899956" cy="155398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393938" y="3430411"/>
            <a:ext cx="5735400" cy="870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058" y="436758"/>
            <a:ext cx="1612011" cy="31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Grey">
  <p:cSld name="Title Slide 2 Gre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3"/>
          <p:cNvCxnSpPr/>
          <p:nvPr/>
        </p:nvCxnSpPr>
        <p:spPr>
          <a:xfrm>
            <a:off x="500063" y="3250406"/>
            <a:ext cx="357188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393938" y="3430411"/>
            <a:ext cx="5735400" cy="870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6" name="Google Shape;116;p23"/>
          <p:cNvSpPr txBox="1"/>
          <p:nvPr>
            <p:ph type="ctrTitle"/>
          </p:nvPr>
        </p:nvSpPr>
        <p:spPr>
          <a:xfrm>
            <a:off x="393938" y="1557337"/>
            <a:ext cx="7899956" cy="155398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/>
          <p:nvPr>
            <p:ph idx="2" type="pic"/>
          </p:nvPr>
        </p:nvSpPr>
        <p:spPr>
          <a:xfrm flipH="1">
            <a:off x="6226354" y="2890052"/>
            <a:ext cx="2429872" cy="2253448"/>
          </a:xfrm>
          <a:prstGeom prst="rect">
            <a:avLst/>
          </a:prstGeom>
          <a:noFill/>
          <a:ln>
            <a:noFill/>
          </a:ln>
        </p:spPr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058" y="436758"/>
            <a:ext cx="1612011" cy="31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 Slide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4"/>
          <p:cNvCxnSpPr/>
          <p:nvPr/>
        </p:nvCxnSpPr>
        <p:spPr>
          <a:xfrm>
            <a:off x="500063" y="2725341"/>
            <a:ext cx="357188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1" name="Google Shape;121;p24"/>
          <p:cNvGrpSpPr/>
          <p:nvPr/>
        </p:nvGrpSpPr>
        <p:grpSpPr>
          <a:xfrm>
            <a:off x="504332" y="366626"/>
            <a:ext cx="1616051" cy="178588"/>
            <a:chOff x="1169102" y="2039490"/>
            <a:chExt cx="7663768" cy="846917"/>
          </a:xfrm>
        </p:grpSpPr>
        <p:pic>
          <p:nvPicPr>
            <p:cNvPr id="122" name="Google Shape;12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69102" y="2238361"/>
              <a:ext cx="979797" cy="587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0920" y="2167889"/>
              <a:ext cx="783838" cy="7185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59431" y="2039490"/>
              <a:ext cx="674971" cy="783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83713" y="2049644"/>
              <a:ext cx="849157" cy="8273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68604" y="2122503"/>
              <a:ext cx="849157" cy="7402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24"/>
          <p:cNvSpPr txBox="1"/>
          <p:nvPr>
            <p:ph type="ctrTitle"/>
          </p:nvPr>
        </p:nvSpPr>
        <p:spPr>
          <a:xfrm>
            <a:off x="393938" y="1075623"/>
            <a:ext cx="4868675" cy="148894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393938" y="2905083"/>
            <a:ext cx="4455647" cy="870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058" y="4391538"/>
            <a:ext cx="1612011" cy="31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9550"/>
            <a:ext cx="300038" cy="64889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464344" y="4843463"/>
            <a:ext cx="2045494" cy="1500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989998"/>
                </a:solidFill>
                <a:latin typeface="Arial"/>
                <a:ea typeface="Arial"/>
                <a:cs typeface="Arial"/>
                <a:sym typeface="Arial"/>
              </a:rPr>
              <a:t>© Presidio, Inc. All rights reserved. Proprietary and Confidential. </a:t>
            </a:r>
            <a:endParaRPr sz="1100"/>
          </a:p>
        </p:txBody>
      </p:sp>
      <p:cxnSp>
        <p:nvCxnSpPr>
          <p:cNvPr id="133" name="Google Shape;133;p25"/>
          <p:cNvCxnSpPr/>
          <p:nvPr/>
        </p:nvCxnSpPr>
        <p:spPr>
          <a:xfrm>
            <a:off x="542925" y="4822031"/>
            <a:ext cx="7158038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25"/>
          <p:cNvSpPr txBox="1"/>
          <p:nvPr>
            <p:ph type="title"/>
          </p:nvPr>
        </p:nvSpPr>
        <p:spPr>
          <a:xfrm>
            <a:off x="514350" y="178594"/>
            <a:ext cx="8293894" cy="7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0" y="4752975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3400" y="4770120"/>
            <a:ext cx="1048445" cy="2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-no footer">
  <p:cSld name="1_Title Only-no foot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9550"/>
            <a:ext cx="300038" cy="64889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type="title"/>
          </p:nvPr>
        </p:nvSpPr>
        <p:spPr>
          <a:xfrm>
            <a:off x="514350" y="178594"/>
            <a:ext cx="8293894" cy="7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oter Only">
  <p:cSld name="Footer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464344" y="4843463"/>
            <a:ext cx="2045494" cy="1500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989998"/>
                </a:solidFill>
                <a:latin typeface="Arial"/>
                <a:ea typeface="Arial"/>
                <a:cs typeface="Arial"/>
                <a:sym typeface="Arial"/>
              </a:rPr>
              <a:t>© Presidio, Inc. All rights reserved. Proprietary and Confidential. </a:t>
            </a:r>
            <a:endParaRPr sz="1100"/>
          </a:p>
        </p:txBody>
      </p:sp>
      <p:cxnSp>
        <p:nvCxnSpPr>
          <p:cNvPr id="142" name="Google Shape;142;p27"/>
          <p:cNvCxnSpPr/>
          <p:nvPr/>
        </p:nvCxnSpPr>
        <p:spPr>
          <a:xfrm>
            <a:off x="542925" y="4822031"/>
            <a:ext cx="7158038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0" y="4752975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3400" y="4770120"/>
            <a:ext cx="1048445" cy="2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Slide">
  <p:cSld name="1_Section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672704" y="1246585"/>
            <a:ext cx="421481" cy="50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 txBox="1"/>
          <p:nvPr>
            <p:ph type="title"/>
          </p:nvPr>
        </p:nvSpPr>
        <p:spPr>
          <a:xfrm>
            <a:off x="568290" y="1659196"/>
            <a:ext cx="4337280" cy="1871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9"/>
          <p:cNvSpPr/>
          <p:nvPr>
            <p:ph idx="2" type="pic"/>
          </p:nvPr>
        </p:nvSpPr>
        <p:spPr>
          <a:xfrm>
            <a:off x="6349429" y="1780363"/>
            <a:ext cx="1588481" cy="1586993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 City End">
  <p:cSld name="Title Slide 3 City En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1606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61606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61606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606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61606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623888" y="1264444"/>
            <a:ext cx="4569619" cy="14930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514349" y="1112044"/>
            <a:ext cx="36433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Student Performance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482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Chart: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get average grades for each semester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different courses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482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Heatmap: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 grade distribution across different courses and semesters.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32"/>
          <p:cNvSpPr txBox="1"/>
          <p:nvPr>
            <p:ph idx="2" type="body"/>
          </p:nvPr>
        </p:nvSpPr>
        <p:spPr>
          <a:xfrm>
            <a:off x="4636294" y="1112044"/>
            <a:ext cx="3943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 Trends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482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 Chart: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Compare attendance rates for each course and semester.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482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Chart: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attendance trends over time.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514350" y="178594"/>
            <a:ext cx="8293894" cy="7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Predictive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32"/>
          <p:cNvSpPr txBox="1"/>
          <p:nvPr>
            <p:ph idx="12" type="sldNum"/>
          </p:nvPr>
        </p:nvSpPr>
        <p:spPr>
          <a:xfrm>
            <a:off x="0" y="4752975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514349" y="1112044"/>
            <a:ext cx="3643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Times New Roman"/>
              <a:buChar char="•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Resource Utilization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482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 Chart: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Splitting up the resource usage by type in a pie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482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Chart: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the trend in resource usage hours over semesters.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482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 Chart: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Compare resource costs by course or department.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3"/>
          <p:cNvSpPr txBox="1"/>
          <p:nvPr>
            <p:ph idx="2" type="body"/>
          </p:nvPr>
        </p:nvSpPr>
        <p:spPr>
          <a:xfrm>
            <a:off x="4636294" y="1112044"/>
            <a:ext cx="3943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Enrollment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482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 Chart: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Track the number of students enrolled in each course over time as bar chart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482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Stacked Area Chart: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 the total number of students enrolled across different departments by semester.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3"/>
          <p:cNvSpPr txBox="1"/>
          <p:nvPr>
            <p:ph type="title"/>
          </p:nvPr>
        </p:nvSpPr>
        <p:spPr>
          <a:xfrm>
            <a:off x="514350" y="178594"/>
            <a:ext cx="8293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Predictive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0" y="4752975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514349" y="1112044"/>
            <a:ext cx="3643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Utilization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482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 Plot: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Correlate instructor experience with average student performance.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482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Bar Chart: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average grades across courses taught by different instructors.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4"/>
          <p:cNvSpPr txBox="1"/>
          <p:nvPr>
            <p:ph type="title"/>
          </p:nvPr>
        </p:nvSpPr>
        <p:spPr>
          <a:xfrm>
            <a:off x="514350" y="178594"/>
            <a:ext cx="8293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Predictive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0" y="4752975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514350" y="178594"/>
            <a:ext cx="8293894" cy="7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</a:t>
            </a:r>
            <a:endParaRPr/>
          </a:p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0" y="4752975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521504" y="1040600"/>
            <a:ext cx="8213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Extract:</a:t>
            </a:r>
            <a:endParaRPr b="1" i="1" sz="2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Systems: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Identify various academic systems, such as Student Information Systems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(SIS)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Learning Management Systems (LMS), and Resource Management Systems.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Extraction: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Schedule regular extraction of data using APIs, database queries, or file exports.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514350" y="178594"/>
            <a:ext cx="8293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</a:t>
            </a:r>
            <a:endParaRPr/>
          </a:p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0" y="4752975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521504" y="1040600"/>
            <a:ext cx="8213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</a:t>
            </a:r>
            <a:r>
              <a:rPr b="1" i="1"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1" sz="2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Remove duplicates, handle missing values, and standardize data formats.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Transformation: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 grades, attendance, and resource usage data to ensure consistency.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Aggregate data where necessary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business rules to derive new metrics.</a:t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514350" y="178594"/>
            <a:ext cx="8293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</a:t>
            </a:r>
            <a:endParaRPr/>
          </a:p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0" y="4752975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521504" y="1040600"/>
            <a:ext cx="8213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r>
              <a:rPr b="1" i="1"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1" sz="2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Loading: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Insert the transformed data into the respective fact and dimension tables in the data warehouse.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Incremental Load: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 incremental loading to update the warehouse with new or modified data without reloading the entire dataset.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Ensure data consistency and accuracy after loading by running validation checks.</a:t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514351" y="914399"/>
            <a:ext cx="8072438" cy="14073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05" name="Google Shape;205;p38"/>
          <p:cNvSpPr txBox="1"/>
          <p:nvPr>
            <p:ph idx="12" type="sldNum"/>
          </p:nvPr>
        </p:nvSpPr>
        <p:spPr>
          <a:xfrm>
            <a:off x="0" y="4752975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Presidio 2021">
      <a:dk1>
        <a:srgbClr val="000000"/>
      </a:dk1>
      <a:lt1>
        <a:srgbClr val="FFFFFF"/>
      </a:lt1>
      <a:dk2>
        <a:srgbClr val="007EB8"/>
      </a:dk2>
      <a:lt2>
        <a:srgbClr val="EEECE1"/>
      </a:lt2>
      <a:accent1>
        <a:srgbClr val="0080BA"/>
      </a:accent1>
      <a:accent2>
        <a:srgbClr val="FF9901"/>
      </a:accent2>
      <a:accent3>
        <a:srgbClr val="989998"/>
      </a:accent3>
      <a:accent4>
        <a:srgbClr val="71D24B"/>
      </a:accent4>
      <a:accent5>
        <a:srgbClr val="616062"/>
      </a:accent5>
      <a:accent6>
        <a:srgbClr val="00447A"/>
      </a:accent6>
      <a:hlink>
        <a:srgbClr val="05ABEF"/>
      </a:hlink>
      <a:folHlink>
        <a:srgbClr val="00447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