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1"/>
  </p:sldMasterIdLst>
  <p:notesMasterIdLst>
    <p:notesMasterId r:id="rId13"/>
  </p:notesMasterIdLst>
  <p:sldIdLst>
    <p:sldId id="256" r:id="rId2"/>
    <p:sldId id="294" r:id="rId3"/>
    <p:sldId id="288" r:id="rId4"/>
    <p:sldId id="293" r:id="rId5"/>
    <p:sldId id="295" r:id="rId6"/>
    <p:sldId id="296" r:id="rId7"/>
    <p:sldId id="299" r:id="rId8"/>
    <p:sldId id="291" r:id="rId9"/>
    <p:sldId id="300" r:id="rId10"/>
    <p:sldId id="301"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000F2E"/>
    <a:srgbClr val="202C8F"/>
    <a:srgbClr val="FDFBF6"/>
    <a:srgbClr val="AAC4E9"/>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3447" autoAdjust="0"/>
  </p:normalViewPr>
  <p:slideViewPr>
    <p:cSldViewPr snapToGrid="0" snapToObjects="1">
      <p:cViewPr varScale="1">
        <p:scale>
          <a:sx n="81" d="100"/>
          <a:sy n="81" d="100"/>
        </p:scale>
        <p:origin x="87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198BBB-7476-4A4D-B433-DAB0991391C9}"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Shape 6">
            <a:extLst>
              <a:ext uri="{FF2B5EF4-FFF2-40B4-BE49-F238E27FC236}">
                <a16:creationId xmlns:a16="http://schemas.microsoft.com/office/drawing/2014/main" id="{9D3C1706-6C08-3DB1-C011-468A1950DBC6}"/>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C658ADD-DE24-F7C5-E034-DF926B2BCE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8711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BD2C5-2A89-497C-A2F2-D0BBD6AC2CF4}"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599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07DE3-6441-4C84-ACC7-1C83B6392A55}"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2833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ED60D-C011-4A40-BA7E-3887A24AC0FB}"/>
              </a:ext>
            </a:extLst>
          </p:cNvPr>
          <p:cNvSpPr>
            <a:spLocks noGrp="1"/>
          </p:cNvSpPr>
          <p:nvPr>
            <p:ph type="dt" sz="half" idx="10"/>
          </p:nvPr>
        </p:nvSpPr>
        <p:spPr/>
        <p:txBody>
          <a:bodyPr/>
          <a:lstStyle/>
          <a:p>
            <a:fld id="{E87B787B-EEF3-4EA1-8C9A-5E23C9E4F686}" type="datetime1">
              <a:rPr lang="en-US" smtClean="0"/>
              <a:t>5/2/2023</a:t>
            </a:fld>
            <a:endParaRPr lang="en-US"/>
          </a:p>
        </p:txBody>
      </p:sp>
      <p:sp>
        <p:nvSpPr>
          <p:cNvPr id="3" name="Footer Placeholder 2">
            <a:extLst>
              <a:ext uri="{FF2B5EF4-FFF2-40B4-BE49-F238E27FC236}">
                <a16:creationId xmlns:a16="http://schemas.microsoft.com/office/drawing/2014/main" id="{7AFF24EA-1102-4FC6-9E5A-A6B4940784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F28A4-4C01-4A6C-BD96-C0BCC96558C5}"/>
              </a:ext>
            </a:extLst>
          </p:cNvPr>
          <p:cNvSpPr>
            <a:spLocks noGrp="1"/>
          </p:cNvSpPr>
          <p:nvPr>
            <p:ph type="sldNum" sz="quarter" idx="12"/>
          </p:nvPr>
        </p:nvSpPr>
        <p:spPr/>
        <p:txBody>
          <a:bodyPr/>
          <a:lstStyle/>
          <a:p>
            <a:fld id="{3E1CB647-46C4-472D-91BE-68C988E85430}" type="slidenum">
              <a:rPr lang="en-US" smtClean="0"/>
              <a:t>‹#›</a:t>
            </a:fld>
            <a:endParaRPr lang="en-US"/>
          </a:p>
        </p:txBody>
      </p:sp>
      <p:sp>
        <p:nvSpPr>
          <p:cNvPr id="6" name="Picture Placeholder 5">
            <a:extLst>
              <a:ext uri="{FF2B5EF4-FFF2-40B4-BE49-F238E27FC236}">
                <a16:creationId xmlns:a16="http://schemas.microsoft.com/office/drawing/2014/main" id="{7CCBDA8B-7DE9-4658-985A-07758343543A}"/>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1002764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CB273-D2C3-42E2-B584-FC23BDD82BBD}"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611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AE885-28DD-452F-9117-31FBEA8AA124}" type="datetime1">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Shape 6">
            <a:extLst>
              <a:ext uri="{FF2B5EF4-FFF2-40B4-BE49-F238E27FC236}">
                <a16:creationId xmlns:a16="http://schemas.microsoft.com/office/drawing/2014/main" id="{6DC495B5-5904-3D42-DD50-BEAF547018D6}"/>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3CA5CBD-F198-60DC-4FCB-ECA2EC242BF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B8B39C2-605D-1B46-E9E9-1C20D4569619}"/>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20D431AC-A99A-57F8-2492-0D7C24ED8AEE}"/>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F4082AA-D0B7-602A-B287-2070E5B296DB}"/>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07E5A26-5758-48CD-EA32-D9C22F7CB4A7}"/>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45553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2383D-EB7D-4DD0-8512-C28AA437157A}"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1571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EA0D1-A95C-4BD1-811C-5F7F48DE4B7C}" type="datetime1">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E4CB3AED-F729-A877-0793-FDE9015997F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0ECD9813-12D0-7F5B-75D7-B15576B0DE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0CEDA191-7428-C529-8F8D-03237C51543F}"/>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02F24ED-A802-259A-47EC-85C1163192F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67947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C5299-4FAA-442C-AA08-69C8E00F555F}" type="datetime1">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F11516D8-054E-97FE-C808-98C450A05370}"/>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6FFA0211-D608-10DF-70BE-823DEB7874C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6673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FA2AD-EF05-469B-9CD5-BB135201AA56}" type="datetime1">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690A7BD7-1F47-5E82-D635-50B9644AC44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E0A0F9F1-8BF7-CE47-E5F6-414D1FA4FA5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9692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987890-0722-44D5-ADF2-E5EE677054F6}"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536DA515-1A99-50F6-E4BF-08035BEE907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3049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D7A67-6061-431F-8F6A-479D9828A25E}"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3BAD9080-D201-CAB4-D230-59CE41FFA55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85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AB469-7A6C-458D-BC7C-5A1A099AED7C}" type="datetime1">
              <a:rPr lang="en-US" smtClean="0"/>
              <a:t>5/2/2023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34719732"/>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655" r:id="rId13"/>
    <p:sldLayoutId id="214748365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D8E34E-494B-0CFC-DF0B-3A9F1B9AFED6}"/>
              </a:ext>
            </a:extLst>
          </p:cNvPr>
          <p:cNvSpPr txBox="1"/>
          <p:nvPr/>
        </p:nvSpPr>
        <p:spPr>
          <a:xfrm>
            <a:off x="3098088" y="971353"/>
            <a:ext cx="6783553" cy="923330"/>
          </a:xfrm>
          <a:prstGeom prst="rect">
            <a:avLst/>
          </a:prstGeom>
          <a:noFill/>
        </p:spPr>
        <p:txBody>
          <a:bodyPr wrap="square" rtlCol="0">
            <a:spAutoFit/>
          </a:bodyPr>
          <a:lstStyle/>
          <a:p>
            <a:r>
              <a:rPr lang="en-US" sz="5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MEU- Mobile KSD</a:t>
            </a:r>
            <a:endParaRPr lang="en-IN" sz="5400" dirty="0">
              <a:solidFill>
                <a:srgbClr val="002060"/>
              </a:solidFill>
              <a:latin typeface="Amasis MT Pro Medium" panose="020B0604020202020204" pitchFamily="18" charset="0"/>
            </a:endParaRPr>
          </a:p>
        </p:txBody>
      </p:sp>
      <p:sp>
        <p:nvSpPr>
          <p:cNvPr id="7" name="TextBox 6">
            <a:extLst>
              <a:ext uri="{FF2B5EF4-FFF2-40B4-BE49-F238E27FC236}">
                <a16:creationId xmlns:a16="http://schemas.microsoft.com/office/drawing/2014/main" id="{95D86101-C8B5-4DE3-6ED9-7FE44044D9B1}"/>
              </a:ext>
            </a:extLst>
          </p:cNvPr>
          <p:cNvSpPr txBox="1"/>
          <p:nvPr/>
        </p:nvSpPr>
        <p:spPr>
          <a:xfrm>
            <a:off x="6893626" y="4563208"/>
            <a:ext cx="6724290" cy="1323439"/>
          </a:xfrm>
          <a:prstGeom prst="rect">
            <a:avLst/>
          </a:prstGeom>
          <a:noFill/>
        </p:spPr>
        <p:txBody>
          <a:bodyPr wrap="square">
            <a:spAutoFit/>
          </a:bodyPr>
          <a:lstStyle/>
          <a:p>
            <a:pPr marL="0" marR="0">
              <a:spcBef>
                <a:spcPts val="0"/>
              </a:spcBef>
              <a:spcAft>
                <a:spcPts val="0"/>
              </a:spcAft>
            </a:pPr>
            <a:r>
              <a:rPr lang="en-US" sz="2000" b="1" dirty="0">
                <a:solidFill>
                  <a:srgbClr val="002060"/>
                </a:solidFill>
                <a:effectLst/>
                <a:latin typeface="Times New Roman"/>
                <a:ea typeface="Calibri"/>
                <a:cs typeface="Times New Roman"/>
              </a:rPr>
              <a:t>Varshitha Pendyala -2244279</a:t>
            </a:r>
          </a:p>
          <a:p>
            <a:r>
              <a:rPr lang="en-US" sz="2000" b="1" dirty="0" err="1">
                <a:solidFill>
                  <a:srgbClr val="002060"/>
                </a:solidFill>
                <a:latin typeface="Times New Roman"/>
                <a:ea typeface="Calibri"/>
                <a:cs typeface="Times New Roman"/>
              </a:rPr>
              <a:t>Deekshitha</a:t>
            </a:r>
            <a:r>
              <a:rPr lang="en-US" sz="2000" b="1" dirty="0">
                <a:solidFill>
                  <a:srgbClr val="002060"/>
                </a:solidFill>
                <a:latin typeface="Times New Roman"/>
                <a:ea typeface="Calibri"/>
                <a:cs typeface="Times New Roman"/>
              </a:rPr>
              <a:t> </a:t>
            </a:r>
            <a:r>
              <a:rPr lang="en-US" sz="2000" b="1" dirty="0" err="1">
                <a:solidFill>
                  <a:srgbClr val="002060"/>
                </a:solidFill>
                <a:latin typeface="Times New Roman"/>
                <a:ea typeface="Calibri"/>
                <a:cs typeface="Times New Roman"/>
              </a:rPr>
              <a:t>Teegala</a:t>
            </a:r>
            <a:r>
              <a:rPr lang="en-US" sz="2000" b="1" dirty="0">
                <a:solidFill>
                  <a:srgbClr val="002060"/>
                </a:solidFill>
                <a:latin typeface="Times New Roman"/>
                <a:ea typeface="Calibri"/>
                <a:cs typeface="Times New Roman"/>
              </a:rPr>
              <a:t> - 2247690</a:t>
            </a:r>
            <a:endPar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Shiva Sai Ram Prasad </a:t>
            </a:r>
            <a:r>
              <a:rPr lang="en-US" sz="2000" b="1"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Yelipeddi</a:t>
            </a: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- 2250576</a:t>
            </a:r>
          </a:p>
          <a:p>
            <a:pPr marL="0" marR="0">
              <a:spcBef>
                <a:spcPts val="0"/>
              </a:spcBef>
              <a:spcAft>
                <a:spcPts val="0"/>
              </a:spcAft>
            </a:pPr>
            <a:r>
              <a:rPr lang="en-US" sz="2000" b="1" dirty="0">
                <a:solidFill>
                  <a:srgbClr val="002060"/>
                </a:solidFill>
                <a:latin typeface="Times New Roman"/>
                <a:ea typeface="Calibri"/>
                <a:cs typeface="Times New Roman"/>
              </a:rPr>
              <a:t>Venkata Satya Reddy </a:t>
            </a:r>
            <a:r>
              <a:rPr lang="en-US" sz="2000" b="1" dirty="0" err="1">
                <a:solidFill>
                  <a:srgbClr val="002060"/>
                </a:solidFill>
                <a:latin typeface="Times New Roman"/>
                <a:ea typeface="Calibri"/>
                <a:cs typeface="Times New Roman"/>
              </a:rPr>
              <a:t>Kallam</a:t>
            </a:r>
            <a:r>
              <a:rPr lang="en-US" sz="2000" b="1" dirty="0">
                <a:solidFill>
                  <a:srgbClr val="002060"/>
                </a:solidFill>
                <a:latin typeface="Times New Roman"/>
                <a:ea typeface="Calibri"/>
                <a:cs typeface="Times New Roman"/>
              </a:rPr>
              <a:t> - 2249009</a:t>
            </a:r>
            <a:endParaRPr lang="en-US" sz="2000" b="1" dirty="0">
              <a:solidFill>
                <a:srgbClr val="002060"/>
              </a:solidFill>
              <a:effectLst/>
              <a:latin typeface="Times New Roman"/>
              <a:ea typeface="Calibri"/>
              <a:cs typeface="Times New Roman"/>
            </a:endParaRPr>
          </a:p>
        </p:txBody>
      </p:sp>
      <p:sp>
        <p:nvSpPr>
          <p:cNvPr id="9" name="TextBox 8">
            <a:extLst>
              <a:ext uri="{FF2B5EF4-FFF2-40B4-BE49-F238E27FC236}">
                <a16:creationId xmlns:a16="http://schemas.microsoft.com/office/drawing/2014/main" id="{EC1C5CE8-5510-B737-67B7-82DD7509720C}"/>
              </a:ext>
            </a:extLst>
          </p:cNvPr>
          <p:cNvSpPr txBox="1"/>
          <p:nvPr/>
        </p:nvSpPr>
        <p:spPr>
          <a:xfrm>
            <a:off x="2630254" y="2203798"/>
            <a:ext cx="6788988" cy="2708434"/>
          </a:xfrm>
          <a:prstGeom prst="rect">
            <a:avLst/>
          </a:prstGeom>
          <a:noFill/>
        </p:spPr>
        <p:txBody>
          <a:bodyPr wrap="square">
            <a:spAutoFit/>
          </a:bodyPr>
          <a:lstStyle/>
          <a:p>
            <a:pPr marL="34290" indent="0" algn="ctr" eaLnBrk="1" hangingPunct="1">
              <a:buNone/>
            </a:pPr>
            <a:r>
              <a:rPr kumimoji="1" lang="en-US" sz="4000" b="1" dirty="0">
                <a:solidFill>
                  <a:srgbClr val="002060"/>
                </a:solidFill>
                <a:latin typeface="Times New Roman" panose="02020603050405020304" pitchFamily="18" charset="0"/>
                <a:ea typeface="+mj-ea"/>
                <a:cs typeface="Times New Roman" panose="02020603050405020304" pitchFamily="18" charset="0"/>
              </a:rPr>
              <a:t>Semester Project Part 3 </a:t>
            </a:r>
          </a:p>
          <a:p>
            <a:pPr marL="34290" indent="0" algn="ctr" eaLnBrk="1" hangingPunct="1">
              <a:buNone/>
            </a:pPr>
            <a:r>
              <a:rPr kumimoji="1" lang="en-US" altLang="zh-CN" sz="4000" b="1" dirty="0">
                <a:solidFill>
                  <a:srgbClr val="002060"/>
                </a:solidFill>
                <a:latin typeface="Times New Roman" panose="02020603050405020304" pitchFamily="18" charset="0"/>
                <a:ea typeface="+mj-ea"/>
                <a:cs typeface="Times New Roman" panose="02020603050405020304" pitchFamily="18" charset="0"/>
              </a:rPr>
              <a:t>Group</a:t>
            </a:r>
            <a:r>
              <a:rPr kumimoji="1" lang="en-US" altLang="zh-CN" sz="4000" b="1" dirty="0">
                <a:solidFill>
                  <a:srgbClr val="002060"/>
                </a:solidFill>
                <a:latin typeface="Times New Roman" panose="02020603050405020304" pitchFamily="18" charset="0"/>
                <a:cs typeface="Times New Roman" panose="02020603050405020304" pitchFamily="18" charset="0"/>
              </a:rPr>
              <a:t> </a:t>
            </a:r>
            <a:r>
              <a:rPr kumimoji="1" lang="en-US" altLang="zh-CN" sz="4000" b="1" dirty="0">
                <a:solidFill>
                  <a:srgbClr val="002060"/>
                </a:solidFill>
                <a:latin typeface="Times New Roman" panose="02020603050405020304" pitchFamily="18" charset="0"/>
                <a:ea typeface="+mj-ea"/>
                <a:cs typeface="Times New Roman" panose="02020603050405020304" pitchFamily="18" charset="0"/>
              </a:rPr>
              <a:t>16</a:t>
            </a:r>
            <a:endParaRPr kumimoji="1" lang="tr-TR" altLang="zh-CN" sz="4000" b="1" dirty="0">
              <a:solidFill>
                <a:srgbClr val="002060"/>
              </a:solidFill>
              <a:latin typeface="Times New Roman" panose="02020603050405020304" pitchFamily="18" charset="0"/>
              <a:ea typeface="+mj-ea"/>
              <a:cs typeface="Times New Roman" panose="02020603050405020304" pitchFamily="18" charset="0"/>
            </a:endParaRPr>
          </a:p>
          <a:p>
            <a:pPr algn="ctr" eaLnBrk="1" hangingPunct="1"/>
            <a:endParaRPr kumimoji="1" lang="tr-TR" altLang="zh-CN" sz="1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1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1800" dirty="0">
              <a:solidFill>
                <a:srgbClr val="002060"/>
              </a:solidFill>
              <a:latin typeface="Arial" panose="020B0604020202020204" pitchFamily="34" charset="0"/>
              <a:cs typeface="Arial" panose="020B0604020202020204" pitchFamily="34" charset="0"/>
            </a:endParaRPr>
          </a:p>
          <a:p>
            <a:pPr algn="ctr" eaLnBrk="1" hangingPunct="1"/>
            <a:endParaRPr kumimoji="1" lang="en-US" altLang="zh-CN" dirty="0">
              <a:solidFill>
                <a:srgbClr val="002060"/>
              </a:solidFill>
              <a:latin typeface="Arial" panose="020B0604020202020204" pitchFamily="34" charset="0"/>
              <a:cs typeface="Arial" panose="020B0604020202020204" pitchFamily="34" charset="0"/>
            </a:endParaRPr>
          </a:p>
          <a:p>
            <a:pPr algn="ctr" eaLnBrk="1" hangingPunct="1"/>
            <a:endParaRPr kumimoji="1" lang="zh-CN" altLang="en-US" dirty="0">
              <a:solidFill>
                <a:srgbClr val="00206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FC2182-2BC1-C6F2-2063-2AD6DB215BB4}"/>
              </a:ext>
            </a:extLst>
          </p:cNvPr>
          <p:cNvSpPr>
            <a:spLocks noGrp="1"/>
          </p:cNvSpPr>
          <p:nvPr>
            <p:ph type="sldNum" sz="quarter" idx="12"/>
          </p:nvPr>
        </p:nvSpPr>
        <p:spPr/>
        <p:txBody>
          <a:bodyPr/>
          <a:lstStyle/>
          <a:p>
            <a:fld id="{3E1CB647-46C4-472D-91BE-68C988E85430}" type="slidenum">
              <a:rPr lang="en-US" sz="1600" b="1" smtClean="0">
                <a:solidFill>
                  <a:schemeClr val="tx1"/>
                </a:solidFill>
              </a:rPr>
              <a:t>1</a:t>
            </a:fld>
            <a:endParaRPr lang="en-US" b="1" dirty="0">
              <a:solidFill>
                <a:schemeClr val="tx1"/>
              </a:solidFill>
            </a:endParaRPr>
          </a:p>
        </p:txBody>
      </p:sp>
    </p:spTree>
    <p:extLst>
      <p:ext uri="{BB962C8B-B14F-4D97-AF65-F5344CB8AC3E}">
        <p14:creationId xmlns:p14="http://schemas.microsoft.com/office/powerpoint/2010/main" val="168235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A4E9B4-A66A-CCCE-D2E4-839EE9719A46}"/>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Title 1">
            <a:extLst>
              <a:ext uri="{FF2B5EF4-FFF2-40B4-BE49-F238E27FC236}">
                <a16:creationId xmlns:a16="http://schemas.microsoft.com/office/drawing/2014/main" id="{9A050500-BBAA-35EE-73F1-8892CD642923}"/>
              </a:ext>
            </a:extLst>
          </p:cNvPr>
          <p:cNvSpPr txBox="1">
            <a:spLocks/>
          </p:cNvSpPr>
          <p:nvPr/>
        </p:nvSpPr>
        <p:spPr>
          <a:xfrm>
            <a:off x="259579" y="519364"/>
            <a:ext cx="9922764" cy="55617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2800">
                <a:latin typeface="Amasis MT Pro" panose="02040504050005020304" pitchFamily="18" charset="0"/>
              </a:rPr>
              <a:t>Clustering:</a:t>
            </a:r>
            <a:endParaRPr lang="en-US" sz="2800" dirty="0">
              <a:latin typeface="Amasis MT Pro" panose="02040504050005020304" pitchFamily="18" charset="0"/>
            </a:endParaRPr>
          </a:p>
        </p:txBody>
      </p:sp>
      <p:pic>
        <p:nvPicPr>
          <p:cNvPr id="9218" name="Picture 2">
            <a:extLst>
              <a:ext uri="{FF2B5EF4-FFF2-40B4-BE49-F238E27FC236}">
                <a16:creationId xmlns:a16="http://schemas.microsoft.com/office/drawing/2014/main" id="{21C09634-03A1-33A1-57C8-BDF5FAF50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846" y="1107511"/>
            <a:ext cx="3848409" cy="29213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8FA3ABB-BA37-5479-3130-4B48C35E0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465" y="576234"/>
            <a:ext cx="3730707" cy="348838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3E21C4B-D2F7-448F-3F5C-AF1AB9BF1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46" y="4024425"/>
            <a:ext cx="4529232" cy="251448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A8ED81DA-AB2B-B338-C981-03BA54AE9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8683" y="3367279"/>
            <a:ext cx="3243517" cy="323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0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CEA9FD-80AA-ABC7-6478-FBEE59B122DF}"/>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3" name="Title 1">
            <a:extLst>
              <a:ext uri="{FF2B5EF4-FFF2-40B4-BE49-F238E27FC236}">
                <a16:creationId xmlns:a16="http://schemas.microsoft.com/office/drawing/2014/main" id="{0F60D061-398B-830E-3EBE-C2F78EDDEC29}"/>
              </a:ext>
            </a:extLst>
          </p:cNvPr>
          <p:cNvSpPr txBox="1">
            <a:spLocks/>
          </p:cNvSpPr>
          <p:nvPr/>
        </p:nvSpPr>
        <p:spPr>
          <a:xfrm>
            <a:off x="876618" y="590800"/>
            <a:ext cx="9288462" cy="633413"/>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Ensemble Model:</a:t>
            </a:r>
          </a:p>
        </p:txBody>
      </p:sp>
      <p:pic>
        <p:nvPicPr>
          <p:cNvPr id="5" name="Picture 4">
            <a:extLst>
              <a:ext uri="{FF2B5EF4-FFF2-40B4-BE49-F238E27FC236}">
                <a16:creationId xmlns:a16="http://schemas.microsoft.com/office/drawing/2014/main" id="{289A56C6-A2C1-6C03-7BA1-AF99D6A8834B}"/>
              </a:ext>
            </a:extLst>
          </p:cNvPr>
          <p:cNvPicPr>
            <a:picLocks noChangeAspect="1"/>
          </p:cNvPicPr>
          <p:nvPr/>
        </p:nvPicPr>
        <p:blipFill>
          <a:blip r:embed="rId2"/>
          <a:stretch>
            <a:fillRect/>
          </a:stretch>
        </p:blipFill>
        <p:spPr>
          <a:xfrm>
            <a:off x="4114091" y="330369"/>
            <a:ext cx="7523728" cy="4092961"/>
          </a:xfrm>
          <a:prstGeom prst="rect">
            <a:avLst/>
          </a:prstGeom>
        </p:spPr>
      </p:pic>
      <p:pic>
        <p:nvPicPr>
          <p:cNvPr id="6146" name="Picture 2">
            <a:extLst>
              <a:ext uri="{FF2B5EF4-FFF2-40B4-BE49-F238E27FC236}">
                <a16:creationId xmlns:a16="http://schemas.microsoft.com/office/drawing/2014/main" id="{74160D1F-85B9-E05A-F6A0-DAD92984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67" y="1484644"/>
            <a:ext cx="6085124" cy="47489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26D9C3B-DDE3-15F8-20D8-6397369B6439}"/>
              </a:ext>
            </a:extLst>
          </p:cNvPr>
          <p:cNvSpPr txBox="1"/>
          <p:nvPr/>
        </p:nvSpPr>
        <p:spPr>
          <a:xfrm>
            <a:off x="6697684" y="4487720"/>
            <a:ext cx="5201232" cy="2092881"/>
          </a:xfrm>
          <a:prstGeom prst="rect">
            <a:avLst/>
          </a:prstGeom>
          <a:noFill/>
        </p:spPr>
        <p:txBody>
          <a:bodyPr wrap="square">
            <a:spAutoFit/>
          </a:bodyPr>
          <a:lstStyle/>
          <a:p>
            <a:pPr marL="0" indent="0">
              <a:buNone/>
            </a:pPr>
            <a:r>
              <a:rPr lang="it-IT" sz="1600" b="1" dirty="0">
                <a:solidFill>
                  <a:srgbClr val="002060"/>
                </a:solidFill>
                <a:latin typeface="Times New Roman" panose="02020603050405020304" pitchFamily="18" charset="0"/>
                <a:cs typeface="Times New Roman" panose="02020603050405020304" pitchFamily="18" charset="0"/>
              </a:rPr>
              <a:t>Ensemble –</a:t>
            </a:r>
          </a:p>
          <a:p>
            <a:pPr marL="0" indent="0">
              <a:buNone/>
            </a:pPr>
            <a:endParaRPr lang="it-IT" b="1"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err="1">
                <a:solidFill>
                  <a:srgbClr val="002060"/>
                </a:solidFill>
                <a:latin typeface="Times New Roman" panose="02020603050405020304" pitchFamily="18" charset="0"/>
                <a:cs typeface="Times New Roman" panose="02020603050405020304" pitchFamily="18" charset="0"/>
              </a:rPr>
              <a:t>ens_model</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VotingClassifier</a:t>
            </a:r>
            <a:r>
              <a:rPr lang="en-US" sz="1600" dirty="0">
                <a:solidFill>
                  <a:srgbClr val="002060"/>
                </a:solidFill>
                <a:latin typeface="Times New Roman" panose="02020603050405020304" pitchFamily="18" charset="0"/>
                <a:cs typeface="Times New Roman" panose="02020603050405020304" pitchFamily="18" charset="0"/>
              </a:rPr>
              <a:t>(estimators=[('</a:t>
            </a:r>
            <a:r>
              <a:rPr lang="en-US" sz="1600" dirty="0" err="1">
                <a:solidFill>
                  <a:srgbClr val="002060"/>
                </a:solidFill>
                <a:latin typeface="Times New Roman" panose="02020603050405020304" pitchFamily="18" charset="0"/>
                <a:cs typeface="Times New Roman" panose="02020603050405020304" pitchFamily="18" charset="0"/>
              </a:rPr>
              <a:t>lin_clf</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lin_clf</a:t>
            </a:r>
            <a:r>
              <a:rPr lang="en-US" sz="1600" dirty="0">
                <a:solidFill>
                  <a:srgbClr val="002060"/>
                </a:solidFill>
                <a:latin typeface="Times New Roman" panose="02020603050405020304" pitchFamily="18" charset="0"/>
                <a:cs typeface="Times New Roman" panose="02020603050405020304" pitchFamily="18" charset="0"/>
              </a:rPr>
              <a:t>), ('KNN', KNN), ('RF', RF), ('DT', DT), ('ELM', ELM), ('SVC', SVC), ('MLP', MLP)], voting = 'hard’) </a:t>
            </a:r>
          </a:p>
          <a:p>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0.9533255542590432 </a:t>
            </a:r>
            <a:endParaRPr kumimoji="0" lang="it-IT"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8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0BE2B3-B4FD-068D-4261-4057626F0E22}"/>
              </a:ext>
            </a:extLst>
          </p:cNvPr>
          <p:cNvSpPr>
            <a:spLocks noGrp="1"/>
          </p:cNvSpPr>
          <p:nvPr>
            <p:ph type="sldNum" sz="quarter" idx="12"/>
          </p:nvPr>
        </p:nvSpPr>
        <p:spPr/>
        <p:txBody>
          <a:bodyPr/>
          <a:lstStyle/>
          <a:p>
            <a:fld id="{48F63A3B-78C7-47BE-AE5E-E10140E04643}" type="slidenum">
              <a:rPr lang="en-US" b="1" smtClean="0"/>
              <a:t>2</a:t>
            </a:fld>
            <a:endParaRPr lang="en-US" b="1" dirty="0"/>
          </a:p>
        </p:txBody>
      </p:sp>
      <p:sp>
        <p:nvSpPr>
          <p:cNvPr id="3" name="TextBox 2">
            <a:extLst>
              <a:ext uri="{FF2B5EF4-FFF2-40B4-BE49-F238E27FC236}">
                <a16:creationId xmlns:a16="http://schemas.microsoft.com/office/drawing/2014/main" id="{F79A0790-F6F6-F5F6-366B-DAFCEFBA8E4B}"/>
              </a:ext>
            </a:extLst>
          </p:cNvPr>
          <p:cNvSpPr txBox="1"/>
          <p:nvPr/>
        </p:nvSpPr>
        <p:spPr>
          <a:xfrm>
            <a:off x="391885" y="279070"/>
            <a:ext cx="8051471" cy="707886"/>
          </a:xfrm>
          <a:prstGeom prst="rect">
            <a:avLst/>
          </a:prstGeom>
          <a:noFill/>
        </p:spPr>
        <p:txBody>
          <a:bodyPr wrap="square" rtlCol="0">
            <a:spAutoFit/>
          </a:bodyPr>
          <a:lstStyle/>
          <a:p>
            <a:r>
              <a:rPr lang="en-US" sz="4000" b="1" dirty="0">
                <a:solidFill>
                  <a:srgbClr val="002060"/>
                </a:solidFill>
                <a:latin typeface="Times New Roman" panose="02020603050405020304" pitchFamily="18" charset="0"/>
                <a:ea typeface="+mn-ea"/>
                <a:cs typeface="Times New Roman" panose="02020603050405020304" pitchFamily="18" charset="0"/>
              </a:rPr>
              <a:t>Part 1(About the Data Set)</a:t>
            </a:r>
            <a:endParaRPr lang="en-US" sz="4000" dirty="0"/>
          </a:p>
        </p:txBody>
      </p:sp>
      <p:sp>
        <p:nvSpPr>
          <p:cNvPr id="5" name="TextBox 4">
            <a:extLst>
              <a:ext uri="{FF2B5EF4-FFF2-40B4-BE49-F238E27FC236}">
                <a16:creationId xmlns:a16="http://schemas.microsoft.com/office/drawing/2014/main" id="{EF3F5352-D0B5-289E-5980-81CAD49ABC07}"/>
              </a:ext>
            </a:extLst>
          </p:cNvPr>
          <p:cNvSpPr txBox="1"/>
          <p:nvPr/>
        </p:nvSpPr>
        <p:spPr>
          <a:xfrm>
            <a:off x="297872" y="1293926"/>
            <a:ext cx="11055928" cy="2031325"/>
          </a:xfrm>
          <a:prstGeom prst="rect">
            <a:avLst/>
          </a:prstGeom>
          <a:noFill/>
        </p:spPr>
        <p:txBody>
          <a:bodyPr wrap="square" rtlCol="0">
            <a:spAutoFit/>
          </a:bodyPr>
          <a:lstStyle/>
          <a:p>
            <a:pPr marL="0" indent="0" algn="just">
              <a:buNone/>
            </a:pPr>
            <a:r>
              <a:rPr lang="en-US" dirty="0">
                <a:solidFill>
                  <a:srgbClr val="002060"/>
                </a:solidFill>
                <a:latin typeface="Times New Roman" panose="02020603050405020304" pitchFamily="18" charset="0"/>
                <a:cs typeface="Times New Roman" panose="02020603050405020304" pitchFamily="18" charset="0"/>
              </a:rPr>
              <a:t>The MEU-Mobile KSD data set provides valuable insights into mobile device usage patterns and service preferences of Iranian mobile users, includes a wide range of attributes for detailed analysis, and provides a valuable resource for researchers and developers in the field of mobile services and technologies.</a:t>
            </a:r>
          </a:p>
          <a:p>
            <a:pPr marL="0" indent="0" algn="just">
              <a:buNone/>
            </a:pPr>
            <a:endParaRPr lang="en-US" b="1" dirty="0">
              <a:solidFill>
                <a:srgbClr val="002060"/>
              </a:solidFill>
              <a:latin typeface="Times New Roman" panose="02020603050405020304" pitchFamily="18" charset="0"/>
              <a:ea typeface="+mj-ea"/>
              <a:cs typeface="Times New Roman" panose="02020603050405020304" pitchFamily="18" charset="0"/>
            </a:endParaRP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MEU-Mobile KSD dataset is a structured dataset. The variables are all quantitative or categorical in nature and are well-defined, with clear and consistent data types and formats. This makes the dataset easy to work with and analyze using various data analysis and statistical software tools</a:t>
            </a:r>
            <a:endParaRPr lang="en-US" dirty="0"/>
          </a:p>
        </p:txBody>
      </p:sp>
      <p:graphicFrame>
        <p:nvGraphicFramePr>
          <p:cNvPr id="7" name="Table 6">
            <a:extLst>
              <a:ext uri="{FF2B5EF4-FFF2-40B4-BE49-F238E27FC236}">
                <a16:creationId xmlns:a16="http://schemas.microsoft.com/office/drawing/2014/main" id="{BFC92EBB-5A90-235D-D40B-4093A7B35CE2}"/>
              </a:ext>
            </a:extLst>
          </p:cNvPr>
          <p:cNvGraphicFramePr>
            <a:graphicFrameLocks noGrp="1"/>
          </p:cNvGraphicFramePr>
          <p:nvPr>
            <p:extLst>
              <p:ext uri="{D42A27DB-BD31-4B8C-83A1-F6EECF244321}">
                <p14:modId xmlns:p14="http://schemas.microsoft.com/office/powerpoint/2010/main" val="2281729660"/>
              </p:ext>
            </p:extLst>
          </p:nvPr>
        </p:nvGraphicFramePr>
        <p:xfrm>
          <a:off x="498765" y="3574473"/>
          <a:ext cx="10747168" cy="2800140"/>
        </p:xfrm>
        <a:graphic>
          <a:graphicData uri="http://schemas.openxmlformats.org/drawingml/2006/table">
            <a:tbl>
              <a:tblPr>
                <a:tableStyleId>{D113A9D2-9D6B-4929-AA2D-F23B5EE8CBE7}</a:tableStyleId>
              </a:tblPr>
              <a:tblGrid>
                <a:gridCol w="3206614">
                  <a:extLst>
                    <a:ext uri="{9D8B030D-6E8A-4147-A177-3AD203B41FA5}">
                      <a16:colId xmlns:a16="http://schemas.microsoft.com/office/drawing/2014/main" val="4009369547"/>
                    </a:ext>
                  </a:extLst>
                </a:gridCol>
                <a:gridCol w="5937247">
                  <a:extLst>
                    <a:ext uri="{9D8B030D-6E8A-4147-A177-3AD203B41FA5}">
                      <a16:colId xmlns:a16="http://schemas.microsoft.com/office/drawing/2014/main" val="3868232371"/>
                    </a:ext>
                  </a:extLst>
                </a:gridCol>
                <a:gridCol w="1603307">
                  <a:extLst>
                    <a:ext uri="{9D8B030D-6E8A-4147-A177-3AD203B41FA5}">
                      <a16:colId xmlns:a16="http://schemas.microsoft.com/office/drawing/2014/main" val="2403616604"/>
                    </a:ext>
                  </a:extLst>
                </a:gridCol>
              </a:tblGrid>
              <a:tr h="282975">
                <a:tc>
                  <a:txBody>
                    <a:bodyPr/>
                    <a:lstStyle/>
                    <a:p>
                      <a:pPr algn="l" fontAlgn="b"/>
                      <a:r>
                        <a:rPr lang="en-US" sz="1600" b="1" u="none" strike="noStrike" dirty="0">
                          <a:effectLst/>
                        </a:rPr>
                        <a:t>Feature name</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75000"/>
                      </a:schemeClr>
                    </a:solidFill>
                  </a:tcPr>
                </a:tc>
                <a:tc>
                  <a:txBody>
                    <a:bodyPr/>
                    <a:lstStyle/>
                    <a:p>
                      <a:pPr algn="l" fontAlgn="b"/>
                      <a:r>
                        <a:rPr lang="en-US" sz="1600" b="1" u="none" strike="noStrike" dirty="0">
                          <a:effectLst/>
                        </a:rPr>
                        <a:t>Explanation</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75000"/>
                      </a:schemeClr>
                    </a:solidFill>
                  </a:tcPr>
                </a:tc>
                <a:tc>
                  <a:txBody>
                    <a:bodyPr/>
                    <a:lstStyle/>
                    <a:p>
                      <a:pPr algn="ctr" fontAlgn="b"/>
                      <a:r>
                        <a:rPr lang="en-US" sz="1600" b="1" u="none" strike="noStrike" dirty="0">
                          <a:effectLst/>
                        </a:rPr>
                        <a:t># of features</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64757866"/>
                  </a:ext>
                </a:extLst>
              </a:tr>
              <a:tr h="250511">
                <a:tc>
                  <a:txBody>
                    <a:bodyPr/>
                    <a:lstStyle/>
                    <a:p>
                      <a:pPr algn="l" fontAlgn="b"/>
                      <a:r>
                        <a:rPr lang="en-US" sz="1600" u="none" strike="noStrike" dirty="0">
                          <a:effectLst/>
                        </a:rPr>
                        <a:t>Key Hold time (H)</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dirty="0">
                          <a:effectLst/>
                        </a:rPr>
                        <a:t>Time between key press and release</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09673435"/>
                  </a:ext>
                </a:extLst>
              </a:tr>
              <a:tr h="282975">
                <a:tc>
                  <a:txBody>
                    <a:bodyPr/>
                    <a:lstStyle/>
                    <a:p>
                      <a:pPr algn="l" fontAlgn="b"/>
                      <a:r>
                        <a:rPr lang="en-US" sz="1600" u="none" strike="noStrike">
                          <a:effectLst/>
                        </a:rPr>
                        <a:t>Down-Down time (DD)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dirty="0">
                          <a:effectLst/>
                        </a:rPr>
                        <a:t>Time between consecutive key presses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7280727"/>
                  </a:ext>
                </a:extLst>
              </a:tr>
              <a:tr h="282975">
                <a:tc>
                  <a:txBody>
                    <a:bodyPr/>
                    <a:lstStyle/>
                    <a:p>
                      <a:pPr algn="l" fontAlgn="b"/>
                      <a:r>
                        <a:rPr lang="en-US" sz="1600" u="none" strike="noStrike">
                          <a:effectLst/>
                        </a:rPr>
                        <a:t>Up-Down tine (UI))</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dirty="0">
                          <a:effectLst/>
                        </a:rPr>
                        <a:t>The tin* between key release and next key press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09339719"/>
                  </a:ext>
                </a:extLst>
              </a:tr>
              <a:tr h="282975">
                <a:tc>
                  <a:txBody>
                    <a:bodyPr/>
                    <a:lstStyle/>
                    <a:p>
                      <a:pPr algn="l" fontAlgn="b"/>
                      <a:r>
                        <a:rPr lang="en-US" sz="1600" u="none" strike="noStrike">
                          <a:effectLst/>
                        </a:rPr>
                        <a:t>Key hold Pressure (P)</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a:effectLst/>
                        </a:rPr>
                        <a:t>Pressure at the moment of key press</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27249784"/>
                  </a:ext>
                </a:extLst>
              </a:tr>
              <a:tr h="282975">
                <a:tc>
                  <a:txBody>
                    <a:bodyPr/>
                    <a:lstStyle/>
                    <a:p>
                      <a:pPr algn="l" fontAlgn="b"/>
                      <a:r>
                        <a:rPr lang="en-US" sz="1600" u="none" strike="noStrike">
                          <a:effectLst/>
                        </a:rPr>
                        <a:t>Finger Area (FA)</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dirty="0">
                          <a:effectLst/>
                        </a:rPr>
                        <a:t>Finger area at the moment of key press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95580170"/>
                  </a:ext>
                </a:extLst>
              </a:tr>
              <a:tr h="282975">
                <a:tc>
                  <a:txBody>
                    <a:bodyPr/>
                    <a:lstStyle/>
                    <a:p>
                      <a:pPr algn="l" fontAlgn="b"/>
                      <a:r>
                        <a:rPr lang="en-US" sz="1600" u="none" strike="noStrike">
                          <a:effectLst/>
                        </a:rPr>
                        <a:t>Average hold time (AH)</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dirty="0">
                          <a:effectLst/>
                        </a:rPr>
                        <a:t>Average of key hold times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43184360"/>
                  </a:ext>
                </a:extLst>
              </a:tr>
              <a:tr h="282975">
                <a:tc>
                  <a:txBody>
                    <a:bodyPr/>
                    <a:lstStyle/>
                    <a:p>
                      <a:pPr algn="l" fontAlgn="b"/>
                      <a:r>
                        <a:rPr lang="en-US" sz="1600" u="none" strike="noStrike">
                          <a:effectLst/>
                        </a:rPr>
                        <a:t>Average Finger Area(AFA)</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dirty="0">
                          <a:effectLst/>
                        </a:rPr>
                        <a:t>Average of key finger areas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95324023"/>
                  </a:ext>
                </a:extLst>
              </a:tr>
              <a:tr h="282975">
                <a:tc>
                  <a:txBody>
                    <a:bodyPr/>
                    <a:lstStyle/>
                    <a:p>
                      <a:pPr algn="l" fontAlgn="b"/>
                      <a:r>
                        <a:rPr lang="en-US" sz="1600" u="none" strike="noStrike">
                          <a:effectLst/>
                        </a:rPr>
                        <a:t>Average Pressure (AP)</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l" fontAlgn="b"/>
                      <a:r>
                        <a:rPr lang="en-US" sz="1600" u="none" strike="noStrike">
                          <a:effectLst/>
                        </a:rPr>
                        <a:t>Average of key pressures</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54177965"/>
                  </a:ext>
                </a:extLst>
              </a:tr>
              <a:tr h="282975">
                <a:tc>
                  <a:txBody>
                    <a:bodyPr/>
                    <a:lstStyle/>
                    <a:p>
                      <a:pPr algn="ctr" fontAlgn="b"/>
                      <a:r>
                        <a:rPr lang="en-US" sz="1600" u="none" strike="noStrike">
                          <a:effectLst/>
                        </a:rPr>
                        <a:t>Total</a:t>
                      </a:r>
                      <a:endParaRPr lang="en-US" sz="16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
                      <a:r>
                        <a:rPr lang="en-US" sz="1600" u="none" strike="noStrike" dirty="0">
                          <a:effectLst/>
                        </a:rPr>
                        <a:t>71</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07792583"/>
                  </a:ext>
                </a:extLst>
              </a:tr>
            </a:tbl>
          </a:graphicData>
        </a:graphic>
      </p:graphicFrame>
    </p:spTree>
    <p:extLst>
      <p:ext uri="{BB962C8B-B14F-4D97-AF65-F5344CB8AC3E}">
        <p14:creationId xmlns:p14="http://schemas.microsoft.com/office/powerpoint/2010/main" val="14251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8757-0815-5996-BAEF-4EB13A40FD03}"/>
              </a:ext>
            </a:extLst>
          </p:cNvPr>
          <p:cNvSpPr>
            <a:spLocks noGrp="1"/>
          </p:cNvSpPr>
          <p:nvPr>
            <p:ph type="title"/>
          </p:nvPr>
        </p:nvSpPr>
        <p:spPr>
          <a:xfrm>
            <a:off x="227758" y="255802"/>
            <a:ext cx="5246609" cy="1079704"/>
          </a:xfrm>
        </p:spPr>
        <p:txBody>
          <a:bodyPr>
            <a:normAutofit/>
          </a:bodyPr>
          <a:lstStyle/>
          <a:p>
            <a:r>
              <a:rPr lang="en-US" dirty="0">
                <a:solidFill>
                  <a:srgbClr val="002060"/>
                </a:solidFill>
                <a:latin typeface="Amasis MT Pro Medium" panose="020B0604020202020204" pitchFamily="18" charset="0"/>
                <a:ea typeface="+mn-ea"/>
                <a:cs typeface="+mn-cs"/>
              </a:rPr>
              <a:t>  </a:t>
            </a:r>
            <a:r>
              <a:rPr lang="en-US" sz="4000" b="1" dirty="0">
                <a:solidFill>
                  <a:srgbClr val="002060"/>
                </a:solidFill>
                <a:latin typeface="Times New Roman" panose="02020603050405020304" pitchFamily="18" charset="0"/>
                <a:ea typeface="+mn-ea"/>
                <a:cs typeface="Times New Roman" panose="02020603050405020304" pitchFamily="18" charset="0"/>
              </a:rPr>
              <a:t>Part-2</a:t>
            </a:r>
          </a:p>
        </p:txBody>
      </p:sp>
      <p:sp>
        <p:nvSpPr>
          <p:cNvPr id="3" name="Content Placeholder 2">
            <a:extLst>
              <a:ext uri="{FF2B5EF4-FFF2-40B4-BE49-F238E27FC236}">
                <a16:creationId xmlns:a16="http://schemas.microsoft.com/office/drawing/2014/main" id="{EA5D7FF0-8D5A-E9C7-6B6F-06CDD36C9620}"/>
              </a:ext>
            </a:extLst>
          </p:cNvPr>
          <p:cNvSpPr>
            <a:spLocks noGrp="1"/>
          </p:cNvSpPr>
          <p:nvPr>
            <p:ph idx="1"/>
          </p:nvPr>
        </p:nvSpPr>
        <p:spPr>
          <a:xfrm>
            <a:off x="494215" y="1370452"/>
            <a:ext cx="6608417" cy="2585941"/>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574445C-4980-9FD5-5F33-AB5B058669B4}"/>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3</a:t>
            </a:fld>
            <a:endParaRPr lang="en-US" b="1" dirty="0">
              <a:solidFill>
                <a:schemeClr val="tx1"/>
              </a:solidFill>
            </a:endParaRPr>
          </a:p>
        </p:txBody>
      </p:sp>
      <p:pic>
        <p:nvPicPr>
          <p:cNvPr id="6" name="Picture 5">
            <a:extLst>
              <a:ext uri="{FF2B5EF4-FFF2-40B4-BE49-F238E27FC236}">
                <a16:creationId xmlns:a16="http://schemas.microsoft.com/office/drawing/2014/main" id="{430B45A8-6A1E-8AAD-D17D-669F6CECD2E2}"/>
              </a:ext>
            </a:extLst>
          </p:cNvPr>
          <p:cNvPicPr>
            <a:picLocks noChangeAspect="1"/>
          </p:cNvPicPr>
          <p:nvPr/>
        </p:nvPicPr>
        <p:blipFill rotWithShape="1">
          <a:blip r:embed="rId2"/>
          <a:srcRect l="7486" b="46998"/>
          <a:stretch/>
        </p:blipFill>
        <p:spPr>
          <a:xfrm>
            <a:off x="6096000" y="421268"/>
            <a:ext cx="5749240" cy="2721376"/>
          </a:xfrm>
          <a:prstGeom prst="rect">
            <a:avLst/>
          </a:prstGeom>
        </p:spPr>
      </p:pic>
      <p:pic>
        <p:nvPicPr>
          <p:cNvPr id="4" name="Picture 2">
            <a:extLst>
              <a:ext uri="{FF2B5EF4-FFF2-40B4-BE49-F238E27FC236}">
                <a16:creationId xmlns:a16="http://schemas.microsoft.com/office/drawing/2014/main" id="{A9FD5764-BAAA-FA5C-A4B2-81D365AF4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606" y="4180490"/>
            <a:ext cx="5889562" cy="24471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7FAA06-F540-43D6-26A3-B2ED57E86970}"/>
              </a:ext>
            </a:extLst>
          </p:cNvPr>
          <p:cNvPicPr>
            <a:picLocks noChangeAspect="1"/>
          </p:cNvPicPr>
          <p:nvPr/>
        </p:nvPicPr>
        <p:blipFill rotWithShape="1">
          <a:blip r:embed="rId2"/>
          <a:srcRect l="-251" t="89368"/>
          <a:stretch/>
        </p:blipFill>
        <p:spPr>
          <a:xfrm>
            <a:off x="5630780" y="3201506"/>
            <a:ext cx="6214460" cy="556333"/>
          </a:xfrm>
          <a:prstGeom prst="rect">
            <a:avLst/>
          </a:prstGeom>
        </p:spPr>
      </p:pic>
      <p:sp>
        <p:nvSpPr>
          <p:cNvPr id="12" name="TextBox 11">
            <a:extLst>
              <a:ext uri="{FF2B5EF4-FFF2-40B4-BE49-F238E27FC236}">
                <a16:creationId xmlns:a16="http://schemas.microsoft.com/office/drawing/2014/main" id="{C5F7E07C-834D-FB75-E5D6-E19A37C91CAA}"/>
              </a:ext>
            </a:extLst>
          </p:cNvPr>
          <p:cNvSpPr txBox="1"/>
          <p:nvPr/>
        </p:nvSpPr>
        <p:spPr>
          <a:xfrm flipH="1">
            <a:off x="593765" y="1413164"/>
            <a:ext cx="5391839"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a:t>
            </a:r>
            <a:r>
              <a:rPr lang="en-US" b="0" i="0" dirty="0">
                <a:solidFill>
                  <a:srgbClr val="002060"/>
                </a:solidFill>
                <a:effectLst/>
                <a:latin typeface="Times New Roman" panose="02020603050405020304" pitchFamily="18" charset="0"/>
                <a:cs typeface="Times New Roman" panose="02020603050405020304" pitchFamily="18" charset="0"/>
              </a:rPr>
              <a:t>e tuned hyper parameters and trained 4 models:</a:t>
            </a:r>
          </a:p>
          <a:p>
            <a:pPr marL="742950" lvl="1" indent="-285750">
              <a:buFont typeface="Wingdings" panose="05000000000000000000" pitchFamily="2" charset="2"/>
              <a:buChar char="ü"/>
            </a:pPr>
            <a:r>
              <a:rPr lang="en-US" b="0" i="0" dirty="0">
                <a:solidFill>
                  <a:srgbClr val="002060"/>
                </a:solidFill>
                <a:effectLst/>
                <a:latin typeface="Times New Roman" panose="02020603050405020304" pitchFamily="18" charset="0"/>
                <a:cs typeface="Times New Roman" panose="02020603050405020304" pitchFamily="18" charset="0"/>
              </a:rPr>
              <a:t>Linear SVM</a:t>
            </a:r>
          </a:p>
          <a:p>
            <a:pPr marL="742950" lvl="1" indent="-285750">
              <a:buFont typeface="Wingdings" panose="05000000000000000000" pitchFamily="2" charset="2"/>
              <a:buChar char="ü"/>
            </a:pPr>
            <a:r>
              <a:rPr lang="en-US" dirty="0">
                <a:solidFill>
                  <a:srgbClr val="002060"/>
                </a:solidFill>
                <a:latin typeface="Times New Roman" panose="02020603050405020304" pitchFamily="18" charset="0"/>
                <a:cs typeface="Times New Roman" panose="02020603050405020304" pitchFamily="18" charset="0"/>
              </a:rPr>
              <a:t>KNN</a:t>
            </a:r>
          </a:p>
          <a:p>
            <a:pPr marL="742950" lvl="1" indent="-285750">
              <a:buFont typeface="Wingdings" panose="05000000000000000000" pitchFamily="2" charset="2"/>
              <a:buChar char="ü"/>
            </a:pPr>
            <a:r>
              <a:rPr lang="en-US" b="0" i="0" dirty="0">
                <a:solidFill>
                  <a:srgbClr val="002060"/>
                </a:solidFill>
                <a:effectLst/>
                <a:latin typeface="Times New Roman" panose="02020603050405020304" pitchFamily="18" charset="0"/>
                <a:cs typeface="Times New Roman" panose="02020603050405020304" pitchFamily="18" charset="0"/>
              </a:rPr>
              <a:t>Random Forest</a:t>
            </a:r>
          </a:p>
          <a:p>
            <a:pPr marL="742950" lvl="1" indent="-285750">
              <a:buFont typeface="Wingdings" panose="05000000000000000000" pitchFamily="2" charset="2"/>
              <a:buChar char="ü"/>
            </a:pPr>
            <a:r>
              <a:rPr lang="en-US" dirty="0">
                <a:solidFill>
                  <a:srgbClr val="002060"/>
                </a:solidFill>
                <a:latin typeface="Times New Roman" panose="02020603050405020304" pitchFamily="18" charset="0"/>
                <a:cs typeface="Times New Roman" panose="02020603050405020304" pitchFamily="18" charset="0"/>
              </a:rPr>
              <a:t>Decision Tree</a:t>
            </a:r>
            <a:endParaRPr lang="en-US" b="0" i="0" dirty="0">
              <a:solidFill>
                <a:srgbClr val="002060"/>
              </a:solidFill>
              <a:effectLst/>
              <a:latin typeface="Times New Roman" panose="02020603050405020304" pitchFamily="18" charset="0"/>
              <a:cs typeface="Times New Roman" panose="02020603050405020304" pitchFamily="18" charset="0"/>
            </a:endParaRPr>
          </a:p>
          <a:p>
            <a:pPr marL="400050" indent="-400050">
              <a:buFont typeface="+mj-lt"/>
              <a:buAutoNum type="romanLcPeriod"/>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r>
              <a:rPr lang="en-US" i="0" dirty="0">
                <a:solidFill>
                  <a:srgbClr val="002060"/>
                </a:solidFill>
                <a:effectLst/>
                <a:latin typeface="Times New Roman" panose="02020603050405020304" pitchFamily="18" charset="0"/>
                <a:cs typeface="Times New Roman" panose="02020603050405020304" pitchFamily="18" charset="0"/>
              </a:rPr>
              <a:t>Random Forest model performed  best among the 4 with 95.57% accuracy on test data. </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686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CF5935-FA61-5FCD-5BCB-3A992B92EE9C}"/>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0" name="TextBox 9">
            <a:extLst>
              <a:ext uri="{FF2B5EF4-FFF2-40B4-BE49-F238E27FC236}">
                <a16:creationId xmlns:a16="http://schemas.microsoft.com/office/drawing/2014/main" id="{24FC3298-9299-58F2-0DF1-FECE589AEDF9}"/>
              </a:ext>
            </a:extLst>
          </p:cNvPr>
          <p:cNvSpPr txBox="1"/>
          <p:nvPr/>
        </p:nvSpPr>
        <p:spPr>
          <a:xfrm>
            <a:off x="286557" y="265398"/>
            <a:ext cx="7420530" cy="6432530"/>
          </a:xfrm>
          <a:prstGeom prst="rect">
            <a:avLst/>
          </a:prstGeom>
          <a:noFill/>
        </p:spPr>
        <p:txBody>
          <a:bodyPr wrap="square">
            <a:spAutoFit/>
          </a:bodyPr>
          <a:lstStyle/>
          <a:p>
            <a:pPr marL="0" indent="0">
              <a:buNone/>
            </a:pPr>
            <a:r>
              <a:rPr lang="it-IT" b="1" u="sng" dirty="0">
                <a:solidFill>
                  <a:srgbClr val="002060"/>
                </a:solidFill>
                <a:latin typeface="Times New Roman" panose="02020603050405020304" pitchFamily="18" charset="0"/>
                <a:cs typeface="Times New Roman" panose="02020603050405020304" pitchFamily="18" charset="0"/>
              </a:rPr>
              <a:t>Extreme Learning Machine</a:t>
            </a:r>
          </a:p>
          <a:p>
            <a:pPr marL="285750" indent="-285750">
              <a:lnSpc>
                <a:spcPct val="150000"/>
              </a:lnSpc>
              <a:buFont typeface="Wingdings" panose="05000000000000000000" pitchFamily="2" charset="2"/>
              <a:buChar char="v"/>
            </a:pPr>
            <a:r>
              <a:rPr lang="pt-BR" dirty="0">
                <a:solidFill>
                  <a:srgbClr val="002060"/>
                </a:solidFill>
                <a:latin typeface="Times New Roman" panose="02020603050405020304" pitchFamily="18" charset="0"/>
                <a:cs typeface="Times New Roman" panose="02020603050405020304" pitchFamily="18" charset="0"/>
              </a:rPr>
              <a:t> model1 = ELMGridSearch(param_grid, cv=5) </a:t>
            </a:r>
          </a:p>
          <a:p>
            <a:pPr marL="285750" indent="-285750">
              <a:lnSpc>
                <a:spcPct val="100000"/>
              </a:lnSpc>
              <a:buFont typeface="Wingdings" panose="05000000000000000000" pitchFamily="2" charset="2"/>
              <a:buChar char="v"/>
            </a:pPr>
            <a:r>
              <a:rPr lang="en-US" b="1" dirty="0">
                <a:solidFill>
                  <a:srgbClr val="002060"/>
                </a:solidFill>
                <a:latin typeface="Times New Roman" panose="02020603050405020304" pitchFamily="18" charset="0"/>
                <a:cs typeface="Times New Roman" panose="02020603050405020304" pitchFamily="18" charset="0"/>
              </a:rPr>
              <a:t>Hyperparameter Tuning</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param_grid</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n_neurons</a:t>
            </a:r>
            <a:r>
              <a:rPr lang="en-US" dirty="0">
                <a:solidFill>
                  <a:srgbClr val="002060"/>
                </a:solidFill>
                <a:latin typeface="Times New Roman" panose="02020603050405020304" pitchFamily="18" charset="0"/>
                <a:cs typeface="Times New Roman" panose="02020603050405020304" pitchFamily="18" charset="0"/>
              </a:rPr>
              <a:t>' : range(100, 1000, 50), '</a:t>
            </a:r>
            <a:r>
              <a:rPr lang="en-US" dirty="0" err="1">
                <a:solidFill>
                  <a:srgbClr val="002060"/>
                </a:solidFill>
                <a:latin typeface="Times New Roman" panose="02020603050405020304" pitchFamily="18" charset="0"/>
                <a:cs typeface="Times New Roman" panose="02020603050405020304" pitchFamily="18" charset="0"/>
              </a:rPr>
              <a:t>ufunc</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relu</a:t>
            </a:r>
            <a:r>
              <a:rPr lang="en-US" dirty="0">
                <a:solidFill>
                  <a:srgbClr val="002060"/>
                </a:solidFill>
                <a:latin typeface="Times New Roman" panose="02020603050405020304" pitchFamily="18" charset="0"/>
                <a:cs typeface="Times New Roman" panose="02020603050405020304" pitchFamily="18" charset="0"/>
              </a:rPr>
              <a:t>', 'tanh’], '</a:t>
            </a:r>
            <a:r>
              <a:rPr lang="en-US" dirty="0" err="1">
                <a:solidFill>
                  <a:srgbClr val="002060"/>
                </a:solidFill>
                <a:latin typeface="Times New Roman" panose="02020603050405020304" pitchFamily="18" charset="0"/>
                <a:cs typeface="Times New Roman" panose="02020603050405020304" pitchFamily="18" charset="0"/>
              </a:rPr>
              <a:t>random_state</a:t>
            </a:r>
            <a:r>
              <a:rPr lang="en-US" dirty="0">
                <a:solidFill>
                  <a:srgbClr val="002060"/>
                </a:solidFill>
                <a:latin typeface="Times New Roman" panose="02020603050405020304" pitchFamily="18" charset="0"/>
                <a:cs typeface="Times New Roman" panose="02020603050405020304" pitchFamily="18" charset="0"/>
              </a:rPr>
              <a:t>' : [222], 'alpha' : </a:t>
            </a:r>
            <a:r>
              <a:rPr lang="en-US" dirty="0" err="1">
                <a:solidFill>
                  <a:srgbClr val="002060"/>
                </a:solidFill>
                <a:latin typeface="Times New Roman" panose="02020603050405020304" pitchFamily="18" charset="0"/>
                <a:cs typeface="Times New Roman" panose="02020603050405020304" pitchFamily="18" charset="0"/>
              </a:rPr>
              <a:t>np.arange</a:t>
            </a:r>
            <a:r>
              <a:rPr lang="en-US" dirty="0">
                <a:solidFill>
                  <a:srgbClr val="002060"/>
                </a:solidFill>
                <a:latin typeface="Times New Roman" panose="02020603050405020304" pitchFamily="18" charset="0"/>
                <a:cs typeface="Times New Roman" panose="02020603050405020304" pitchFamily="18" charset="0"/>
              </a:rPr>
              <a:t>(0.0001, 0.01, 0.001)}</a:t>
            </a:r>
          </a:p>
          <a:p>
            <a:pPr marL="285750" indent="-285750">
              <a:lnSpc>
                <a:spcPct val="100000"/>
              </a:lnSpc>
              <a:buFont typeface="Wingdings" panose="05000000000000000000" pitchFamily="2" charset="2"/>
              <a:buChar char="v"/>
            </a:pPr>
            <a:r>
              <a:rPr lang="it-IT" dirty="0">
                <a:solidFill>
                  <a:srgbClr val="002060"/>
                </a:solidFill>
                <a:latin typeface="Times New Roman" panose="02020603050405020304" pitchFamily="18" charset="0"/>
                <a:cs typeface="Times New Roman" panose="02020603050405020304" pitchFamily="18" charset="0"/>
              </a:rPr>
              <a:t>ELM = ELMClassifier(n_neurons = 500, ufunc = 'relu', random_state = 222, alpha = 0.0001)</a:t>
            </a:r>
          </a:p>
          <a:p>
            <a:pPr>
              <a:lnSpc>
                <a:spcPct val="100000"/>
              </a:lnSpc>
            </a:pPr>
            <a:endParaRPr lang="it-IT"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0.992496248124062 </a:t>
            </a:r>
          </a:p>
          <a:p>
            <a:pPr marL="285750" indent="-285750">
              <a:buFont typeface="Arial" panose="020B0604020202020204" pitchFamily="34" charset="0"/>
              <a:buChar char="•"/>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0.8623103850641773 </a:t>
            </a:r>
          </a:p>
          <a:p>
            <a:endParaRPr lang="it-IT" dirty="0">
              <a:solidFill>
                <a:srgbClr val="002060"/>
              </a:solidFill>
              <a:latin typeface="Times New Roman" panose="02020603050405020304" pitchFamily="18" charset="0"/>
              <a:cs typeface="Times New Roman" panose="02020603050405020304" pitchFamily="18" charset="0"/>
            </a:endParaRPr>
          </a:p>
          <a:p>
            <a:endParaRPr lang="it-IT" dirty="0">
              <a:solidFill>
                <a:srgbClr val="002060"/>
              </a:solidFill>
              <a:latin typeface="Times New Roman" panose="02020603050405020304" pitchFamily="18" charset="0"/>
              <a:cs typeface="Times New Roman" panose="02020603050405020304" pitchFamily="18" charset="0"/>
            </a:endParaRPr>
          </a:p>
          <a:p>
            <a:pPr marL="0" indent="0">
              <a:buNone/>
            </a:pPr>
            <a:r>
              <a:rPr lang="it-IT" b="1" u="sng" dirty="0">
                <a:solidFill>
                  <a:srgbClr val="002060"/>
                </a:solidFill>
                <a:latin typeface="Times New Roman" panose="02020603050405020304" pitchFamily="18" charset="0"/>
                <a:cs typeface="Times New Roman" panose="02020603050405020304" pitchFamily="18" charset="0"/>
              </a:rPr>
              <a:t>SVM with Non-Linear kernel (kernel=poly)</a:t>
            </a:r>
          </a:p>
          <a:p>
            <a:pPr marL="285750" indent="-285750">
              <a:lnSpc>
                <a:spcPct val="150000"/>
              </a:lnSpc>
              <a:buFont typeface="Wingdings" panose="05000000000000000000" pitchFamily="2" charset="2"/>
              <a:buChar char="v"/>
            </a:pPr>
            <a:r>
              <a:rPr lang="en-US" b="1" dirty="0">
                <a:solidFill>
                  <a:srgbClr val="002060"/>
                </a:solidFill>
                <a:latin typeface="Times New Roman" panose="02020603050405020304" pitchFamily="18" charset="0"/>
                <a:cs typeface="Times New Roman" panose="02020603050405020304" pitchFamily="18" charset="0"/>
              </a:rPr>
              <a:t>Hyperparameter Tuning: </a:t>
            </a:r>
          </a:p>
          <a:p>
            <a:pPr lvl="1"/>
            <a:r>
              <a:rPr lang="en-US" dirty="0">
                <a:solidFill>
                  <a:srgbClr val="002060"/>
                </a:solidFill>
                <a:latin typeface="Times New Roman" panose="02020603050405020304" pitchFamily="18" charset="0"/>
                <a:cs typeface="Times New Roman" panose="02020603050405020304" pitchFamily="18" charset="0"/>
              </a:rPr>
              <a:t>model2 = </a:t>
            </a:r>
            <a:r>
              <a:rPr lang="en-US" dirty="0" err="1">
                <a:solidFill>
                  <a:srgbClr val="002060"/>
                </a:solidFill>
                <a:latin typeface="Times New Roman" panose="02020603050405020304" pitchFamily="18" charset="0"/>
                <a:cs typeface="Times New Roman" panose="02020603050405020304" pitchFamily="18" charset="0"/>
              </a:rPr>
              <a:t>GridSearchCV</a:t>
            </a:r>
            <a:r>
              <a:rPr lang="en-US" dirty="0">
                <a:solidFill>
                  <a:srgbClr val="002060"/>
                </a:solidFill>
                <a:latin typeface="Times New Roman" panose="02020603050405020304" pitchFamily="18" charset="0"/>
                <a:cs typeface="Times New Roman" panose="02020603050405020304" pitchFamily="18" charset="0"/>
              </a:rPr>
              <a:t>(estimator = SVC(), </a:t>
            </a:r>
            <a:r>
              <a:rPr lang="en-US" dirty="0" err="1">
                <a:solidFill>
                  <a:srgbClr val="002060"/>
                </a:solidFill>
                <a:latin typeface="Times New Roman" panose="02020603050405020304" pitchFamily="18" charset="0"/>
                <a:cs typeface="Times New Roman" panose="02020603050405020304" pitchFamily="18" charset="0"/>
              </a:rPr>
              <a:t>param_grid</a:t>
            </a:r>
            <a:r>
              <a:rPr lang="en-US" dirty="0">
                <a:solidFill>
                  <a:srgbClr val="002060"/>
                </a:solidFill>
                <a:latin typeface="Times New Roman" panose="02020603050405020304" pitchFamily="18" charset="0"/>
                <a:cs typeface="Times New Roman" panose="02020603050405020304" pitchFamily="18" charset="0"/>
              </a:rPr>
              <a:t> = {'C' : [0.1, 1, 10, 50, 100], 'degree' : range(2, 5), 'kernel' : ['poly'], '</a:t>
            </a:r>
            <a:r>
              <a:rPr lang="en-US" dirty="0" err="1">
                <a:solidFill>
                  <a:srgbClr val="002060"/>
                </a:solidFill>
                <a:latin typeface="Times New Roman" panose="02020603050405020304" pitchFamily="18" charset="0"/>
                <a:cs typeface="Times New Roman" panose="02020603050405020304" pitchFamily="18" charset="0"/>
              </a:rPr>
              <a:t>random_state</a:t>
            </a:r>
            <a:r>
              <a:rPr lang="en-US" dirty="0">
                <a:solidFill>
                  <a:srgbClr val="002060"/>
                </a:solidFill>
                <a:latin typeface="Times New Roman" panose="02020603050405020304" pitchFamily="18" charset="0"/>
                <a:cs typeface="Times New Roman" panose="02020603050405020304" pitchFamily="18" charset="0"/>
              </a:rPr>
              <a:t>' : [222]}, cv = 5, scoring = "accuracy")</a:t>
            </a:r>
          </a:p>
          <a:p>
            <a:pPr marL="285750" indent="-285750">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SVC = SVC(C = 50, degree = 2, kernel = 'poly', </a:t>
            </a:r>
            <a:r>
              <a:rPr lang="en-US" dirty="0" err="1">
                <a:solidFill>
                  <a:srgbClr val="002060"/>
                </a:solidFill>
                <a:latin typeface="Times New Roman" panose="02020603050405020304" pitchFamily="18" charset="0"/>
                <a:cs typeface="Times New Roman" panose="02020603050405020304" pitchFamily="18" charset="0"/>
              </a:rPr>
              <a:t>random_state</a:t>
            </a:r>
            <a:r>
              <a:rPr lang="en-US" dirty="0">
                <a:solidFill>
                  <a:srgbClr val="002060"/>
                </a:solidFill>
                <a:latin typeface="Times New Roman" panose="02020603050405020304" pitchFamily="18" charset="0"/>
                <a:cs typeface="Times New Roman" panose="02020603050405020304" pitchFamily="18" charset="0"/>
              </a:rPr>
              <a:t> = 222)</a:t>
            </a:r>
          </a:p>
          <a:p>
            <a:pPr marL="285750" indent="-285750">
              <a:buFont typeface="Wingdings" panose="05000000000000000000" pitchFamily="2" charset="2"/>
              <a:buChar char="v"/>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0.8798133022170361 </a:t>
            </a:r>
            <a:endParaRPr kumimoji="0" lang="it-IT"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kumimoji="0" lang="en-US" altLang="en-US" sz="1600" b="0" i="0" u="none" strike="noStrike" cap="none" normalizeH="0" baseline="0" dirty="0">
              <a:ln>
                <a:noFill/>
              </a:ln>
              <a:solidFill>
                <a:srgbClr val="002060"/>
              </a:solidFill>
              <a:effectLst/>
              <a:latin typeface="Calibri" panose="020F0502020204030204" pitchFamily="34" charset="0"/>
              <a:cs typeface="Calibri" panose="020F0502020204030204" pitchFamily="34" charset="0"/>
            </a:endParaRPr>
          </a:p>
        </p:txBody>
      </p:sp>
      <p:pic>
        <p:nvPicPr>
          <p:cNvPr id="2051" name="Picture 3">
            <a:extLst>
              <a:ext uri="{FF2B5EF4-FFF2-40B4-BE49-F238E27FC236}">
                <a16:creationId xmlns:a16="http://schemas.microsoft.com/office/drawing/2014/main" id="{E6167A23-5930-E939-CC2B-E401CCE1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747" y="154583"/>
            <a:ext cx="4110903" cy="314399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3C912CD4-8701-D373-10CD-2C24CD45A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747" y="3429000"/>
            <a:ext cx="4110903" cy="323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1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A173CA-63A9-7932-0EBB-D79F990935C7}"/>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TextBox 3">
            <a:extLst>
              <a:ext uri="{FF2B5EF4-FFF2-40B4-BE49-F238E27FC236}">
                <a16:creationId xmlns:a16="http://schemas.microsoft.com/office/drawing/2014/main" id="{86D93FF7-C570-ABB5-261A-D1F5A8993EE6}"/>
              </a:ext>
            </a:extLst>
          </p:cNvPr>
          <p:cNvSpPr txBox="1"/>
          <p:nvPr/>
        </p:nvSpPr>
        <p:spPr>
          <a:xfrm>
            <a:off x="541211" y="402500"/>
            <a:ext cx="11120358" cy="3554819"/>
          </a:xfrm>
          <a:prstGeom prst="rect">
            <a:avLst/>
          </a:prstGeom>
          <a:noFill/>
        </p:spPr>
        <p:txBody>
          <a:bodyPr wrap="square">
            <a:spAutoFit/>
          </a:bodyPr>
          <a:lstStyle/>
          <a:p>
            <a:pPr marL="0" indent="0">
              <a:buNone/>
            </a:pPr>
            <a:r>
              <a:rPr lang="it-IT" b="1" dirty="0">
                <a:solidFill>
                  <a:srgbClr val="002060"/>
                </a:solidFill>
                <a:latin typeface="Times New Roman" panose="02020603050405020304" pitchFamily="18" charset="0"/>
                <a:cs typeface="Times New Roman" panose="02020603050405020304" pitchFamily="18" charset="0"/>
              </a:rPr>
              <a:t>Deep Learning (MLP)</a:t>
            </a:r>
          </a:p>
          <a:p>
            <a:pPr marL="285750" indent="-285750">
              <a:lnSpc>
                <a:spcPct val="150000"/>
              </a:lnSpc>
              <a:buFont typeface="Wingdings" panose="05000000000000000000" pitchFamily="2" charset="2"/>
              <a:buChar char="v"/>
            </a:pPr>
            <a:r>
              <a:rPr lang="en-US" b="1" dirty="0">
                <a:solidFill>
                  <a:srgbClr val="002060"/>
                </a:solidFill>
                <a:latin typeface="Times New Roman" panose="02020603050405020304" pitchFamily="18" charset="0"/>
                <a:cs typeface="Times New Roman" panose="02020603050405020304" pitchFamily="18" charset="0"/>
              </a:rPr>
              <a:t>Hyperparameter Tuning: </a:t>
            </a:r>
          </a:p>
          <a:p>
            <a:pPr lvl="1"/>
            <a:r>
              <a:rPr lang="en-US" dirty="0" err="1">
                <a:solidFill>
                  <a:srgbClr val="002060"/>
                </a:solidFill>
                <a:latin typeface="Times New Roman" panose="02020603050405020304" pitchFamily="18" charset="0"/>
                <a:cs typeface="Times New Roman" panose="02020603050405020304" pitchFamily="18" charset="0"/>
              </a:rPr>
              <a:t>param_grid</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hidden_layer_sizes</a:t>
            </a:r>
            <a:r>
              <a:rPr lang="en-US" dirty="0">
                <a:solidFill>
                  <a:srgbClr val="002060"/>
                </a:solidFill>
                <a:latin typeface="Times New Roman" panose="02020603050405020304" pitchFamily="18" charset="0"/>
                <a:cs typeface="Times New Roman" panose="02020603050405020304" pitchFamily="18" charset="0"/>
              </a:rPr>
              <a:t>': [(100,), (200,), (500,), (1000,)], 'activation': ['</a:t>
            </a:r>
            <a:r>
              <a:rPr lang="en-US" dirty="0" err="1">
                <a:solidFill>
                  <a:srgbClr val="002060"/>
                </a:solidFill>
                <a:latin typeface="Times New Roman" panose="02020603050405020304" pitchFamily="18" charset="0"/>
                <a:cs typeface="Times New Roman" panose="02020603050405020304" pitchFamily="18" charset="0"/>
              </a:rPr>
              <a:t>relu</a:t>
            </a:r>
            <a:r>
              <a:rPr lang="en-US" dirty="0">
                <a:solidFill>
                  <a:srgbClr val="002060"/>
                </a:solidFill>
                <a:latin typeface="Times New Roman" panose="02020603050405020304" pitchFamily="18" charset="0"/>
                <a:cs typeface="Times New Roman" panose="02020603050405020304" pitchFamily="18" charset="0"/>
              </a:rPr>
              <a:t>', 'logistic', 'tanh'], 'solver': ['</a:t>
            </a:r>
            <a:r>
              <a:rPr lang="en-US" dirty="0" err="1">
                <a:solidFill>
                  <a:srgbClr val="002060"/>
                </a:solidFill>
                <a:latin typeface="Times New Roman" panose="02020603050405020304" pitchFamily="18" charset="0"/>
                <a:cs typeface="Times New Roman" panose="02020603050405020304" pitchFamily="18" charset="0"/>
              </a:rPr>
              <a:t>adam</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sgd</a:t>
            </a:r>
            <a:r>
              <a:rPr lang="en-US" dirty="0">
                <a:solidFill>
                  <a:srgbClr val="002060"/>
                </a:solidFill>
                <a:latin typeface="Times New Roman" panose="02020603050405020304" pitchFamily="18" charset="0"/>
                <a:cs typeface="Times New Roman" panose="02020603050405020304" pitchFamily="18" charset="0"/>
              </a:rPr>
              <a:t>'], 'alpha': [0.0001, 0.001, 0.01], '</a:t>
            </a:r>
            <a:r>
              <a:rPr lang="en-US" dirty="0" err="1">
                <a:solidFill>
                  <a:srgbClr val="002060"/>
                </a:solidFill>
                <a:latin typeface="Times New Roman" panose="02020603050405020304" pitchFamily="18" charset="0"/>
                <a:cs typeface="Times New Roman" panose="02020603050405020304" pitchFamily="18" charset="0"/>
              </a:rPr>
              <a:t>learning_rate</a:t>
            </a:r>
            <a:r>
              <a:rPr lang="en-US" dirty="0">
                <a:solidFill>
                  <a:srgbClr val="002060"/>
                </a:solidFill>
                <a:latin typeface="Times New Roman" panose="02020603050405020304" pitchFamily="18" charset="0"/>
                <a:cs typeface="Times New Roman" panose="02020603050405020304" pitchFamily="18" charset="0"/>
              </a:rPr>
              <a:t>': ['constant', 'adaptive'], '</a:t>
            </a:r>
            <a:r>
              <a:rPr lang="en-US" dirty="0" err="1">
                <a:solidFill>
                  <a:srgbClr val="002060"/>
                </a:solidFill>
                <a:latin typeface="Times New Roman" panose="02020603050405020304" pitchFamily="18" charset="0"/>
                <a:cs typeface="Times New Roman" panose="02020603050405020304" pitchFamily="18" charset="0"/>
              </a:rPr>
              <a:t>random_state</a:t>
            </a:r>
            <a:r>
              <a:rPr lang="en-US" dirty="0">
                <a:solidFill>
                  <a:srgbClr val="002060"/>
                </a:solidFill>
                <a:latin typeface="Times New Roman" panose="02020603050405020304" pitchFamily="18" charset="0"/>
                <a:cs typeface="Times New Roman" panose="02020603050405020304" pitchFamily="18" charset="0"/>
              </a:rPr>
              <a:t>' : [222]}</a:t>
            </a:r>
          </a:p>
          <a:p>
            <a:pPr marL="285750" indent="-285750">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model3 = </a:t>
            </a:r>
            <a:r>
              <a:rPr lang="en-US" dirty="0" err="1">
                <a:solidFill>
                  <a:srgbClr val="002060"/>
                </a:solidFill>
                <a:latin typeface="Times New Roman" panose="02020603050405020304" pitchFamily="18" charset="0"/>
                <a:cs typeface="Times New Roman" panose="02020603050405020304" pitchFamily="18" charset="0"/>
              </a:rPr>
              <a:t>RandomizedSearchCV</a:t>
            </a:r>
            <a:r>
              <a:rPr lang="en-US" dirty="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MLPClassifier</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param_grid</a:t>
            </a:r>
            <a:r>
              <a:rPr lang="en-US" dirty="0">
                <a:solidFill>
                  <a:srgbClr val="002060"/>
                </a:solidFill>
                <a:latin typeface="Times New Roman" panose="02020603050405020304" pitchFamily="18" charset="0"/>
                <a:cs typeface="Times New Roman" panose="02020603050405020304" pitchFamily="18" charset="0"/>
              </a:rPr>
              <a:t>)SVC = SVC(C = 50, degree = 2, kernel = 'poly', </a:t>
            </a:r>
            <a:r>
              <a:rPr lang="en-US" dirty="0" err="1">
                <a:solidFill>
                  <a:srgbClr val="002060"/>
                </a:solidFill>
                <a:latin typeface="Times New Roman" panose="02020603050405020304" pitchFamily="18" charset="0"/>
                <a:cs typeface="Times New Roman" panose="02020603050405020304" pitchFamily="18" charset="0"/>
              </a:rPr>
              <a:t>random_state</a:t>
            </a:r>
            <a:r>
              <a:rPr lang="en-US" dirty="0">
                <a:solidFill>
                  <a:srgbClr val="002060"/>
                </a:solidFill>
                <a:latin typeface="Times New Roman" panose="02020603050405020304" pitchFamily="18" charset="0"/>
                <a:cs typeface="Times New Roman" panose="02020603050405020304" pitchFamily="18" charset="0"/>
              </a:rPr>
              <a:t> = 222)</a:t>
            </a:r>
          </a:p>
          <a:p>
            <a:pPr marL="285750" indent="-285750">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MLP = </a:t>
            </a:r>
            <a:r>
              <a:rPr lang="en-US" dirty="0" err="1">
                <a:solidFill>
                  <a:srgbClr val="002060"/>
                </a:solidFill>
                <a:latin typeface="Times New Roman" panose="02020603050405020304" pitchFamily="18" charset="0"/>
                <a:cs typeface="Times New Roman" panose="02020603050405020304" pitchFamily="18" charset="0"/>
              </a:rPr>
              <a:t>MLPClassifier</a:t>
            </a:r>
            <a:r>
              <a:rPr lang="en-US" dirty="0">
                <a:solidFill>
                  <a:srgbClr val="002060"/>
                </a:solidFill>
                <a:latin typeface="Times New Roman" panose="02020603050405020304" pitchFamily="18" charset="0"/>
                <a:cs typeface="Times New Roman" panose="02020603050405020304" pitchFamily="18" charset="0"/>
              </a:rPr>
              <a:t>(solver = '</a:t>
            </a:r>
            <a:r>
              <a:rPr lang="en-US" dirty="0" err="1">
                <a:solidFill>
                  <a:srgbClr val="002060"/>
                </a:solidFill>
                <a:latin typeface="Times New Roman" panose="02020603050405020304" pitchFamily="18" charset="0"/>
                <a:cs typeface="Times New Roman" panose="02020603050405020304" pitchFamily="18" charset="0"/>
              </a:rPr>
              <a:t>adam</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learning_rate</a:t>
            </a:r>
            <a:r>
              <a:rPr lang="en-US" dirty="0">
                <a:solidFill>
                  <a:srgbClr val="002060"/>
                </a:solidFill>
                <a:latin typeface="Times New Roman" panose="02020603050405020304" pitchFamily="18" charset="0"/>
                <a:cs typeface="Times New Roman" panose="02020603050405020304" pitchFamily="18" charset="0"/>
              </a:rPr>
              <a:t> = 'constant', </a:t>
            </a:r>
            <a:r>
              <a:rPr lang="en-US" dirty="0" err="1">
                <a:solidFill>
                  <a:srgbClr val="002060"/>
                </a:solidFill>
                <a:latin typeface="Times New Roman" panose="02020603050405020304" pitchFamily="18" charset="0"/>
                <a:cs typeface="Times New Roman" panose="02020603050405020304" pitchFamily="18" charset="0"/>
              </a:rPr>
              <a:t>hidden_layer_sizes</a:t>
            </a:r>
            <a:r>
              <a:rPr lang="en-US" dirty="0">
                <a:solidFill>
                  <a:srgbClr val="002060"/>
                </a:solidFill>
                <a:latin typeface="Times New Roman" panose="02020603050405020304" pitchFamily="18" charset="0"/>
                <a:cs typeface="Times New Roman" panose="02020603050405020304" pitchFamily="18" charset="0"/>
              </a:rPr>
              <a:t> = (1000,), alpha = 0.0001, activation = 'logistic’)</a:t>
            </a:r>
          </a:p>
          <a:p>
            <a:pPr marL="285750" indent="-285750">
              <a:buFont typeface="Wingdings" panose="05000000000000000000" pitchFamily="2" charset="2"/>
              <a:buChar char="v"/>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a:t>
            </a:r>
            <a:r>
              <a:rPr lang="en-US" altLang="en-US" dirty="0">
                <a:solidFill>
                  <a:srgbClr val="002060"/>
                </a:solidFill>
                <a:latin typeface="Times New Roman" panose="02020603050405020304" pitchFamily="18" charset="0"/>
                <a:cs typeface="Times New Roman" panose="02020603050405020304" pitchFamily="18" charset="0"/>
              </a:rPr>
              <a:t>0.9393232205367561</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endParaRPr kumimoji="0" lang="it-IT"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pic>
        <p:nvPicPr>
          <p:cNvPr id="3075" name="Picture 3">
            <a:extLst>
              <a:ext uri="{FF2B5EF4-FFF2-40B4-BE49-F238E27FC236}">
                <a16:creationId xmlns:a16="http://schemas.microsoft.com/office/drawing/2014/main" id="{7F6DAA5F-A883-3EFA-E7B2-C1D6BC4C5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758" y="3070531"/>
            <a:ext cx="4347546" cy="317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0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288DF-69B1-E3FD-51B0-44A1C1CE9BD4}"/>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extBox 3">
            <a:extLst>
              <a:ext uri="{FF2B5EF4-FFF2-40B4-BE49-F238E27FC236}">
                <a16:creationId xmlns:a16="http://schemas.microsoft.com/office/drawing/2014/main" id="{138CC6C6-BF61-52A8-071B-C014333BA7D4}"/>
              </a:ext>
            </a:extLst>
          </p:cNvPr>
          <p:cNvSpPr txBox="1"/>
          <p:nvPr/>
        </p:nvSpPr>
        <p:spPr>
          <a:xfrm>
            <a:off x="994558" y="259678"/>
            <a:ext cx="8446324"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Variable Selection1: </a:t>
            </a:r>
            <a:r>
              <a:rPr lang="en-US" sz="2800" dirty="0">
                <a:solidFill>
                  <a:srgbClr val="002060"/>
                </a:solidFill>
                <a:latin typeface="Times New Roman" panose="02020603050405020304" pitchFamily="18" charset="0"/>
                <a:cs typeface="Times New Roman" panose="02020603050405020304" pitchFamily="18" charset="0"/>
              </a:rPr>
              <a:t>LASSO Method</a:t>
            </a:r>
          </a:p>
        </p:txBody>
      </p:sp>
      <p:sp>
        <p:nvSpPr>
          <p:cNvPr id="6" name="TextBox 5">
            <a:extLst>
              <a:ext uri="{FF2B5EF4-FFF2-40B4-BE49-F238E27FC236}">
                <a16:creationId xmlns:a16="http://schemas.microsoft.com/office/drawing/2014/main" id="{F1F3B9C4-CBF7-CB66-53B3-1B1ED03F984D}"/>
              </a:ext>
            </a:extLst>
          </p:cNvPr>
          <p:cNvSpPr txBox="1"/>
          <p:nvPr/>
        </p:nvSpPr>
        <p:spPr>
          <a:xfrm>
            <a:off x="531420" y="1094002"/>
            <a:ext cx="5687290" cy="5663089"/>
          </a:xfrm>
          <a:prstGeom prst="rect">
            <a:avLst/>
          </a:prstGeom>
          <a:noFill/>
        </p:spPr>
        <p:txBody>
          <a:bodyPr wrap="square">
            <a:spAutoFit/>
          </a:bodyPr>
          <a:lstStyle/>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LASSO penalizes the l1 norm of the weights, which induces sparsity in the solution - many weights are forced to zero. We can choose to keep only the non-zero weights and drop the unwanted features.</a:t>
            </a:r>
          </a:p>
          <a:p>
            <a:pPr marL="0" indent="0">
              <a:buNone/>
            </a:pPr>
            <a:endParaRPr lang="en-US" sz="1600" dirty="0">
              <a:solidFill>
                <a:srgbClr val="002060"/>
              </a:solidFill>
              <a:latin typeface="Helvetica Neue"/>
            </a:endParaRPr>
          </a:p>
          <a:p>
            <a:pPr marL="0" indent="0">
              <a:buNone/>
            </a:pPr>
            <a:endParaRPr lang="en-US" sz="1600" dirty="0">
              <a:solidFill>
                <a:srgbClr val="002060"/>
              </a:solidFill>
              <a:latin typeface="Helvetica Neue"/>
            </a:endParaRPr>
          </a:p>
          <a:p>
            <a:pPr marL="0" indent="0">
              <a:buNone/>
            </a:pPr>
            <a:r>
              <a:rPr lang="it-IT" b="1" dirty="0">
                <a:solidFill>
                  <a:srgbClr val="002060"/>
                </a:solidFill>
                <a:latin typeface="Times New Roman" panose="02020603050405020304" pitchFamily="18" charset="0"/>
                <a:cs typeface="Times New Roman" panose="02020603050405020304" pitchFamily="18" charset="0"/>
              </a:rPr>
              <a:t>Random Forest (from part - 2)</a:t>
            </a:r>
          </a:p>
          <a:p>
            <a:pPr marL="285750" indent="-285750">
              <a:buFont typeface="Wingdings" panose="05000000000000000000" pitchFamily="2" charset="2"/>
              <a:buChar char="v"/>
            </a:pPr>
            <a:r>
              <a:rPr lang="en-US" sz="1600" dirty="0">
                <a:solidFill>
                  <a:srgbClr val="002060"/>
                </a:solidFill>
                <a:latin typeface="Times New Roman" panose="02020603050405020304" pitchFamily="18" charset="0"/>
                <a:cs typeface="Times New Roman" panose="02020603050405020304" pitchFamily="18" charset="0"/>
              </a:rPr>
              <a:t>rf = </a:t>
            </a:r>
            <a:r>
              <a:rPr lang="en-US" sz="1600" dirty="0" err="1">
                <a:solidFill>
                  <a:srgbClr val="002060"/>
                </a:solidFill>
                <a:latin typeface="Times New Roman" panose="02020603050405020304" pitchFamily="18" charset="0"/>
                <a:cs typeface="Times New Roman" panose="02020603050405020304" pitchFamily="18" charset="0"/>
              </a:rPr>
              <a:t>RandomForestClassifier</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random_state</a:t>
            </a:r>
            <a:r>
              <a:rPr lang="en-US" sz="1600" dirty="0">
                <a:solidFill>
                  <a:srgbClr val="002060"/>
                </a:solidFill>
                <a:latin typeface="Times New Roman" panose="02020603050405020304" pitchFamily="18" charset="0"/>
                <a:cs typeface="Times New Roman" panose="02020603050405020304" pitchFamily="18" charset="0"/>
              </a:rPr>
              <a:t> = 222, </a:t>
            </a:r>
            <a:r>
              <a:rPr lang="en-US" sz="1600" dirty="0" err="1">
                <a:solidFill>
                  <a:srgbClr val="002060"/>
                </a:solidFill>
                <a:latin typeface="Times New Roman" panose="02020603050405020304" pitchFamily="18" charset="0"/>
                <a:cs typeface="Times New Roman" panose="02020603050405020304" pitchFamily="18" charset="0"/>
              </a:rPr>
              <a:t>n_estimators</a:t>
            </a:r>
            <a:r>
              <a:rPr lang="en-US" sz="1600" dirty="0">
                <a:solidFill>
                  <a:srgbClr val="002060"/>
                </a:solidFill>
                <a:latin typeface="Times New Roman" panose="02020603050405020304" pitchFamily="18" charset="0"/>
                <a:cs typeface="Times New Roman" panose="02020603050405020304" pitchFamily="18" charset="0"/>
              </a:rPr>
              <a:t> = 290, </a:t>
            </a:r>
            <a:r>
              <a:rPr lang="en-US" sz="1600" dirty="0" err="1">
                <a:solidFill>
                  <a:srgbClr val="002060"/>
                </a:solidFill>
                <a:latin typeface="Times New Roman" panose="02020603050405020304" pitchFamily="18" charset="0"/>
                <a:cs typeface="Times New Roman" panose="02020603050405020304" pitchFamily="18" charset="0"/>
              </a:rPr>
              <a:t>max_depth</a:t>
            </a:r>
            <a:r>
              <a:rPr lang="en-US" sz="1600" dirty="0">
                <a:solidFill>
                  <a:srgbClr val="002060"/>
                </a:solidFill>
                <a:latin typeface="Times New Roman" panose="02020603050405020304" pitchFamily="18" charset="0"/>
                <a:cs typeface="Times New Roman" panose="02020603050405020304" pitchFamily="18" charset="0"/>
              </a:rPr>
              <a:t> = 60)</a:t>
            </a:r>
          </a:p>
          <a:p>
            <a:pPr marL="285750" indent="-285750">
              <a:buFont typeface="Wingdings" panose="05000000000000000000" pitchFamily="2" charset="2"/>
              <a:buChar char="v"/>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0.9498249708284714 </a:t>
            </a:r>
            <a:endParaRPr kumimoji="0" lang="it-IT"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indent="0">
              <a:buNone/>
            </a:pPr>
            <a:endParaRPr lang="en-US" sz="1600" dirty="0">
              <a:solidFill>
                <a:srgbClr val="002060"/>
              </a:solidFill>
              <a:latin typeface="source-serif-pro"/>
            </a:endParaRPr>
          </a:p>
          <a:p>
            <a:pPr marL="0" indent="0">
              <a:buNone/>
            </a:pPr>
            <a:endParaRPr lang="en-US" sz="1600" dirty="0">
              <a:solidFill>
                <a:srgbClr val="002060"/>
              </a:solidFill>
              <a:latin typeface="source-serif-pro"/>
            </a:endParaRPr>
          </a:p>
          <a:p>
            <a:pPr marL="0" indent="0">
              <a:buNone/>
            </a:pPr>
            <a:r>
              <a:rPr lang="it-IT" sz="1600" b="1" dirty="0">
                <a:solidFill>
                  <a:srgbClr val="002060"/>
                </a:solidFill>
                <a:latin typeface="Times New Roman" panose="02020603050405020304" pitchFamily="18" charset="0"/>
                <a:cs typeface="Times New Roman" panose="02020603050405020304" pitchFamily="18" charset="0"/>
              </a:rPr>
              <a:t>Deep Learning/MLP (from part - 3)</a:t>
            </a:r>
          </a:p>
          <a:p>
            <a:pPr marL="285750" indent="-285750">
              <a:buFont typeface="Wingdings" panose="05000000000000000000" pitchFamily="2" charset="2"/>
              <a:buChar char="v"/>
            </a:pPr>
            <a:r>
              <a:rPr lang="en-US" sz="1600" dirty="0" err="1">
                <a:solidFill>
                  <a:srgbClr val="002060"/>
                </a:solidFill>
                <a:latin typeface="Times New Roman" panose="02020603050405020304" pitchFamily="18" charset="0"/>
                <a:cs typeface="Times New Roman" panose="02020603050405020304" pitchFamily="18" charset="0"/>
              </a:rPr>
              <a:t>mlp</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MLPClassifier</a:t>
            </a:r>
            <a:r>
              <a:rPr lang="en-US" sz="1600" dirty="0">
                <a:solidFill>
                  <a:srgbClr val="002060"/>
                </a:solidFill>
                <a:latin typeface="Times New Roman" panose="02020603050405020304" pitchFamily="18" charset="0"/>
                <a:cs typeface="Times New Roman" panose="02020603050405020304" pitchFamily="18" charset="0"/>
              </a:rPr>
              <a:t>(solver = '</a:t>
            </a:r>
            <a:r>
              <a:rPr lang="en-US" sz="1600" dirty="0" err="1">
                <a:solidFill>
                  <a:srgbClr val="002060"/>
                </a:solidFill>
                <a:latin typeface="Times New Roman" panose="02020603050405020304" pitchFamily="18" charset="0"/>
                <a:cs typeface="Times New Roman" panose="02020603050405020304" pitchFamily="18" charset="0"/>
              </a:rPr>
              <a:t>adam</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learning_rate</a:t>
            </a:r>
            <a:r>
              <a:rPr lang="en-US" sz="1600" dirty="0">
                <a:solidFill>
                  <a:srgbClr val="002060"/>
                </a:solidFill>
                <a:latin typeface="Times New Roman" panose="02020603050405020304" pitchFamily="18" charset="0"/>
                <a:cs typeface="Times New Roman" panose="02020603050405020304" pitchFamily="18" charset="0"/>
              </a:rPr>
              <a:t> = 'constant', </a:t>
            </a:r>
            <a:r>
              <a:rPr lang="en-US" sz="1600" dirty="0" err="1">
                <a:solidFill>
                  <a:srgbClr val="002060"/>
                </a:solidFill>
                <a:latin typeface="Times New Roman" panose="02020603050405020304" pitchFamily="18" charset="0"/>
                <a:cs typeface="Times New Roman" panose="02020603050405020304" pitchFamily="18" charset="0"/>
              </a:rPr>
              <a:t>hidden_layer_sizes</a:t>
            </a:r>
            <a:r>
              <a:rPr lang="en-US" sz="1600" dirty="0">
                <a:solidFill>
                  <a:srgbClr val="002060"/>
                </a:solidFill>
                <a:latin typeface="Times New Roman" panose="02020603050405020304" pitchFamily="18" charset="0"/>
                <a:cs typeface="Times New Roman" panose="02020603050405020304" pitchFamily="18" charset="0"/>
              </a:rPr>
              <a:t> = (1000,), alpha = 0.0001, activation = 'logistic’)</a:t>
            </a:r>
          </a:p>
          <a:p>
            <a:pPr marL="285750" indent="-285750">
              <a:buFont typeface="Wingdings" panose="05000000000000000000" pitchFamily="2" charset="2"/>
              <a:buChar char="v"/>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0.9334889148191365 </a:t>
            </a:r>
            <a:endParaRPr kumimoji="0" lang="it-IT"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indent="0">
              <a:buNone/>
            </a:pPr>
            <a:endParaRPr lang="en-US" sz="1600" dirty="0">
              <a:solidFill>
                <a:srgbClr val="002060"/>
              </a:solidFill>
              <a:latin typeface="source-serif-pro"/>
            </a:endParaRPr>
          </a:p>
        </p:txBody>
      </p:sp>
      <p:pic>
        <p:nvPicPr>
          <p:cNvPr id="8" name="Picture 7">
            <a:extLst>
              <a:ext uri="{FF2B5EF4-FFF2-40B4-BE49-F238E27FC236}">
                <a16:creationId xmlns:a16="http://schemas.microsoft.com/office/drawing/2014/main" id="{F16B12B5-6EF3-1FE1-64A3-747DF061ADD8}"/>
              </a:ext>
            </a:extLst>
          </p:cNvPr>
          <p:cNvPicPr>
            <a:picLocks noChangeAspect="1"/>
          </p:cNvPicPr>
          <p:nvPr/>
        </p:nvPicPr>
        <p:blipFill rotWithShape="1">
          <a:blip r:embed="rId2"/>
          <a:srcRect l="6219" t="1567" r="30547"/>
          <a:stretch/>
        </p:blipFill>
        <p:spPr>
          <a:xfrm>
            <a:off x="6218710" y="832040"/>
            <a:ext cx="5135090" cy="3051192"/>
          </a:xfrm>
          <a:prstGeom prst="rect">
            <a:avLst/>
          </a:prstGeom>
        </p:spPr>
      </p:pic>
      <p:sp>
        <p:nvSpPr>
          <p:cNvPr id="11" name="Rectangle 3">
            <a:extLst>
              <a:ext uri="{FF2B5EF4-FFF2-40B4-BE49-F238E27FC236}">
                <a16:creationId xmlns:a16="http://schemas.microsoft.com/office/drawing/2014/main" id="{9C7DAFCE-EE62-4F86-F182-96C7BEB6999E}"/>
              </a:ext>
            </a:extLst>
          </p:cNvPr>
          <p:cNvSpPr>
            <a:spLocks noChangeArrowheads="1"/>
          </p:cNvSpPr>
          <p:nvPr/>
        </p:nvSpPr>
        <p:spPr bwMode="auto">
          <a:xfrm>
            <a:off x="6205848" y="4056469"/>
            <a:ext cx="5454732" cy="224676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t>Important Features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t>['Hold .', 'Hold t', 'Hold </a:t>
            </a:r>
            <a:r>
              <a:rPr lang="en-US" altLang="en-US" sz="1300" dirty="0" err="1"/>
              <a:t>i</a:t>
            </a:r>
            <a:r>
              <a:rPr lang="en-US" altLang="en-US" sz="1300" dirty="0"/>
              <a:t>', 'Hold e', 'Hold Shift', 'Hold 5', 'Hold Shift.1', 'Hold Caps', 'Hold r', 'Hold o', 'Hold a', 'Hold n', 'Hold l', 'Hold Enter', 'DD </a:t>
            </a:r>
            <a:r>
              <a:rPr lang="en-US" altLang="en-US" sz="1300" dirty="0" err="1"/>
              <a:t>t.i</a:t>
            </a:r>
            <a:r>
              <a:rPr lang="en-US" altLang="en-US" sz="1300" dirty="0"/>
              <a:t>', 'DD </a:t>
            </a:r>
            <a:r>
              <a:rPr lang="en-US" altLang="en-US" sz="1300" dirty="0" err="1"/>
              <a:t>i.e</a:t>
            </a:r>
            <a:r>
              <a:rPr lang="en-US" altLang="en-US" sz="1300" dirty="0"/>
              <a:t>', 'DD Shift.5', 'DD 5.Shift', 'DD </a:t>
            </a:r>
            <a:r>
              <a:rPr lang="en-US" altLang="en-US" sz="1300" dirty="0" err="1"/>
              <a:t>Shift.Caps</a:t>
            </a:r>
            <a:r>
              <a:rPr lang="en-US" altLang="en-US" sz="1300" dirty="0"/>
              <a:t>', 'DD </a:t>
            </a:r>
            <a:r>
              <a:rPr lang="en-US" altLang="en-US" sz="1300" dirty="0" err="1"/>
              <a:t>Caps.r</a:t>
            </a:r>
            <a:r>
              <a:rPr lang="en-US" altLang="en-US" sz="1300" dirty="0"/>
              <a:t>', 'DD </a:t>
            </a:r>
            <a:r>
              <a:rPr lang="en-US" altLang="en-US" sz="1300" dirty="0" err="1"/>
              <a:t>r.o</a:t>
            </a:r>
            <a:r>
              <a:rPr lang="en-US" altLang="en-US" sz="1300" dirty="0"/>
              <a:t>', 'DD </a:t>
            </a:r>
            <a:r>
              <a:rPr lang="en-US" altLang="en-US" sz="1300" dirty="0" err="1"/>
              <a:t>o.a</a:t>
            </a:r>
            <a:r>
              <a:rPr lang="en-US" altLang="en-US" sz="1300" dirty="0"/>
              <a:t>', 'DD </a:t>
            </a:r>
            <a:r>
              <a:rPr lang="en-US" altLang="en-US" sz="1300" dirty="0" err="1"/>
              <a:t>a.n</a:t>
            </a:r>
            <a:r>
              <a:rPr lang="en-US" altLang="en-US" sz="1300" dirty="0"/>
              <a:t>', 'DD </a:t>
            </a:r>
            <a:r>
              <a:rPr lang="en-US" altLang="en-US" sz="1300" dirty="0" err="1"/>
              <a:t>n.l</a:t>
            </a:r>
            <a:r>
              <a:rPr lang="en-US" altLang="en-US" sz="1300" dirty="0"/>
              <a:t>', 'DD </a:t>
            </a:r>
            <a:r>
              <a:rPr lang="en-US" altLang="en-US" sz="1300" dirty="0" err="1"/>
              <a:t>l.Enter</a:t>
            </a:r>
            <a:r>
              <a:rPr lang="en-US" altLang="en-US" sz="1300" dirty="0"/>
              <a:t>', 'UD ..t', 'UD </a:t>
            </a:r>
            <a:r>
              <a:rPr lang="en-US" altLang="en-US" sz="1300" dirty="0" err="1"/>
              <a:t>t.i</a:t>
            </a:r>
            <a:r>
              <a:rPr lang="en-US" altLang="en-US" sz="1300" dirty="0"/>
              <a:t>', 'UD </a:t>
            </a:r>
            <a:r>
              <a:rPr lang="en-US" altLang="en-US" sz="1300" dirty="0" err="1"/>
              <a:t>i.e</a:t>
            </a:r>
            <a:r>
              <a:rPr lang="en-US" altLang="en-US" sz="1300" dirty="0"/>
              <a:t>', 'UD </a:t>
            </a:r>
            <a:r>
              <a:rPr lang="en-US" altLang="en-US" sz="1300" dirty="0" err="1"/>
              <a:t>e.Shift</a:t>
            </a:r>
            <a:r>
              <a:rPr lang="en-US" altLang="en-US" sz="1300" dirty="0"/>
              <a:t>', 'UD Shift.5', 'UD 5.Shift', 'UD </a:t>
            </a:r>
            <a:r>
              <a:rPr lang="en-US" altLang="en-US" sz="1300" dirty="0" err="1"/>
              <a:t>Shift.Caps</a:t>
            </a:r>
            <a:r>
              <a:rPr lang="en-US" altLang="en-US" sz="1300" dirty="0"/>
              <a:t>', 'UD </a:t>
            </a:r>
            <a:r>
              <a:rPr lang="en-US" altLang="en-US" sz="1300" dirty="0" err="1"/>
              <a:t>o.a</a:t>
            </a:r>
            <a:r>
              <a:rPr lang="en-US" altLang="en-US" sz="1300" dirty="0"/>
              <a:t>', 'UD </a:t>
            </a:r>
            <a:r>
              <a:rPr lang="en-US" altLang="en-US" sz="1300" dirty="0" err="1"/>
              <a:t>n.l</a:t>
            </a:r>
            <a:r>
              <a:rPr lang="en-US" altLang="en-US" sz="1300" dirty="0"/>
              <a:t>', 'Pressure t', 'Pressure </a:t>
            </a:r>
            <a:r>
              <a:rPr lang="en-US" altLang="en-US" sz="1300" dirty="0" err="1"/>
              <a:t>i</a:t>
            </a:r>
            <a:r>
              <a:rPr lang="en-US" altLang="en-US" sz="1300" dirty="0"/>
              <a:t>', 'Pressure e', 'Pressure Shift', 'Pressure 5', 'Pressure Shift.1', 'Pressure Caps', 'Pressure r', 'Pressure o', 'Pressure a', 'Pressure n', 'Pressure l', 'Pressure Enter', 'Size .', 'Size t', 'Size </a:t>
            </a:r>
            <a:r>
              <a:rPr lang="en-US" altLang="en-US" sz="1300" dirty="0" err="1"/>
              <a:t>i</a:t>
            </a:r>
            <a:r>
              <a:rPr lang="en-US" altLang="en-US" sz="1300" dirty="0"/>
              <a:t>', 'Size e', 'Size Shift', 'Size 5', 'Size Shift.1', 'Size Caps', 'Size r', 'Size o', 'Size a', 'Size n', 'Size l', 'Size Enter', '</a:t>
            </a:r>
            <a:r>
              <a:rPr lang="en-US" altLang="en-US" sz="1300" dirty="0" err="1"/>
              <a:t>AvH</a:t>
            </a:r>
            <a:r>
              <a:rPr lang="en-US" altLang="en-US" sz="1300" dirty="0"/>
              <a:t>', '</a:t>
            </a:r>
            <a:r>
              <a:rPr lang="en-US" altLang="en-US" sz="1300" dirty="0" err="1"/>
              <a:t>AvP</a:t>
            </a:r>
            <a:r>
              <a:rPr lang="en-US" altLang="en-US" sz="1300" dirty="0"/>
              <a:t>']</a:t>
            </a:r>
          </a:p>
        </p:txBody>
      </p:sp>
    </p:spTree>
    <p:extLst>
      <p:ext uri="{BB962C8B-B14F-4D97-AF65-F5344CB8AC3E}">
        <p14:creationId xmlns:p14="http://schemas.microsoft.com/office/powerpoint/2010/main" val="93593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288DF-69B1-E3FD-51B0-44A1C1CE9BD4}"/>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TextBox 3">
            <a:extLst>
              <a:ext uri="{FF2B5EF4-FFF2-40B4-BE49-F238E27FC236}">
                <a16:creationId xmlns:a16="http://schemas.microsoft.com/office/drawing/2014/main" id="{138CC6C6-BF61-52A8-071B-C014333BA7D4}"/>
              </a:ext>
            </a:extLst>
          </p:cNvPr>
          <p:cNvSpPr txBox="1"/>
          <p:nvPr/>
        </p:nvSpPr>
        <p:spPr>
          <a:xfrm>
            <a:off x="994558" y="259678"/>
            <a:ext cx="8446324"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Variable Selection1: </a:t>
            </a:r>
            <a:r>
              <a:rPr lang="en-US" sz="2800" dirty="0">
                <a:solidFill>
                  <a:srgbClr val="002060"/>
                </a:solidFill>
                <a:latin typeface="Times New Roman" panose="02020603050405020304" pitchFamily="18" charset="0"/>
                <a:cs typeface="Times New Roman" panose="02020603050405020304" pitchFamily="18" charset="0"/>
              </a:rPr>
              <a:t>Bi-directional Elimination Method</a:t>
            </a:r>
          </a:p>
        </p:txBody>
      </p:sp>
      <p:sp>
        <p:nvSpPr>
          <p:cNvPr id="6" name="TextBox 5">
            <a:extLst>
              <a:ext uri="{FF2B5EF4-FFF2-40B4-BE49-F238E27FC236}">
                <a16:creationId xmlns:a16="http://schemas.microsoft.com/office/drawing/2014/main" id="{F1F3B9C4-CBF7-CB66-53B3-1B1ED03F984D}"/>
              </a:ext>
            </a:extLst>
          </p:cNvPr>
          <p:cNvSpPr txBox="1"/>
          <p:nvPr/>
        </p:nvSpPr>
        <p:spPr>
          <a:xfrm>
            <a:off x="403761" y="1094002"/>
            <a:ext cx="11364686" cy="5047536"/>
          </a:xfrm>
          <a:prstGeom prst="rect">
            <a:avLst/>
          </a:prstGeom>
          <a:noFill/>
        </p:spPr>
        <p:txBody>
          <a:bodyPr wrap="square">
            <a:spAutoFit/>
          </a:bodyPr>
          <a:lstStyle/>
          <a:p>
            <a:pPr marL="0" indent="0">
              <a:buNone/>
            </a:pPr>
            <a:r>
              <a:rPr lang="en-US" sz="1600" b="0" i="0" dirty="0">
                <a:solidFill>
                  <a:srgbClr val="002060"/>
                </a:solidFill>
                <a:effectLst/>
                <a:latin typeface="Times New Roman" panose="02020603050405020304" pitchFamily="18" charset="0"/>
                <a:cs typeface="Times New Roman" panose="02020603050405020304" pitchFamily="18" charset="0"/>
              </a:rPr>
              <a:t>It is a combination of forward selection and backward elimination. While adding a new feature in one direction, it also checks the significance of already added features and if it finds any of the already selected features insignificant, then it simply removes that particular feature through backward elimination.</a:t>
            </a:r>
            <a:endParaRPr lang="en-US" sz="16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600" dirty="0">
              <a:solidFill>
                <a:srgbClr val="002060"/>
              </a:solidFill>
              <a:latin typeface="Helvetica Neue"/>
            </a:endParaRPr>
          </a:p>
          <a:p>
            <a:pPr marL="0" indent="0">
              <a:buNone/>
            </a:pPr>
            <a:r>
              <a:rPr lang="it-IT" b="1" dirty="0">
                <a:solidFill>
                  <a:srgbClr val="002060"/>
                </a:solidFill>
                <a:latin typeface="Times New Roman" panose="02020603050405020304" pitchFamily="18" charset="0"/>
                <a:cs typeface="Times New Roman" panose="02020603050405020304" pitchFamily="18" charset="0"/>
              </a:rPr>
              <a:t>Random Forest (from part - 2)</a:t>
            </a:r>
          </a:p>
          <a:p>
            <a:pPr marL="285750" indent="-285750">
              <a:buFont typeface="Wingdings" panose="05000000000000000000" pitchFamily="2" charset="2"/>
              <a:buChar char="v"/>
            </a:pPr>
            <a:r>
              <a:rPr lang="en-US" sz="1600" dirty="0">
                <a:solidFill>
                  <a:srgbClr val="002060"/>
                </a:solidFill>
                <a:latin typeface="Times New Roman" panose="02020603050405020304" pitchFamily="18" charset="0"/>
                <a:cs typeface="Times New Roman" panose="02020603050405020304" pitchFamily="18" charset="0"/>
              </a:rPr>
              <a:t>rf = </a:t>
            </a:r>
            <a:r>
              <a:rPr lang="en-US" sz="1600" dirty="0" err="1">
                <a:solidFill>
                  <a:srgbClr val="002060"/>
                </a:solidFill>
                <a:latin typeface="Times New Roman" panose="02020603050405020304" pitchFamily="18" charset="0"/>
                <a:cs typeface="Times New Roman" panose="02020603050405020304" pitchFamily="18" charset="0"/>
              </a:rPr>
              <a:t>RandomForestClassifier</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random_state</a:t>
            </a:r>
            <a:r>
              <a:rPr lang="en-US" sz="1600" dirty="0">
                <a:solidFill>
                  <a:srgbClr val="002060"/>
                </a:solidFill>
                <a:latin typeface="Times New Roman" panose="02020603050405020304" pitchFamily="18" charset="0"/>
                <a:cs typeface="Times New Roman" panose="02020603050405020304" pitchFamily="18" charset="0"/>
              </a:rPr>
              <a:t> = 222,</a:t>
            </a:r>
          </a:p>
          <a:p>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n_estimators</a:t>
            </a:r>
            <a:r>
              <a:rPr lang="en-US" sz="1600" dirty="0">
                <a:solidFill>
                  <a:srgbClr val="002060"/>
                </a:solidFill>
                <a:latin typeface="Times New Roman" panose="02020603050405020304" pitchFamily="18" charset="0"/>
                <a:cs typeface="Times New Roman" panose="02020603050405020304" pitchFamily="18" charset="0"/>
              </a:rPr>
              <a:t> = 290, </a:t>
            </a:r>
            <a:r>
              <a:rPr lang="en-US" sz="1600" dirty="0" err="1">
                <a:solidFill>
                  <a:srgbClr val="002060"/>
                </a:solidFill>
                <a:latin typeface="Times New Roman" panose="02020603050405020304" pitchFamily="18" charset="0"/>
                <a:cs typeface="Times New Roman" panose="02020603050405020304" pitchFamily="18" charset="0"/>
              </a:rPr>
              <a:t>max_depth</a:t>
            </a:r>
            <a:r>
              <a:rPr lang="en-US" sz="1600" dirty="0">
                <a:solidFill>
                  <a:srgbClr val="002060"/>
                </a:solidFill>
                <a:latin typeface="Times New Roman" panose="02020603050405020304" pitchFamily="18" charset="0"/>
                <a:cs typeface="Times New Roman" panose="02020603050405020304" pitchFamily="18" charset="0"/>
              </a:rPr>
              <a:t> = 60)</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0.9521586931155193 </a:t>
            </a:r>
          </a:p>
          <a:p>
            <a:pPr marL="285750" indent="-285750">
              <a:buFont typeface="Arial" panose="020B0604020202020204" pitchFamily="34" charset="0"/>
              <a:buChar cha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600" dirty="0">
              <a:solidFill>
                <a:srgbClr val="002060"/>
              </a:solidFill>
              <a:latin typeface="source-serif-pro"/>
            </a:endParaRPr>
          </a:p>
          <a:p>
            <a:pPr marL="0" indent="0">
              <a:buNone/>
            </a:pPr>
            <a:endParaRPr lang="en-US" sz="1600" dirty="0">
              <a:solidFill>
                <a:srgbClr val="002060"/>
              </a:solidFill>
              <a:latin typeface="source-serif-pro"/>
            </a:endParaRPr>
          </a:p>
          <a:p>
            <a:pPr marL="0" indent="0">
              <a:buNone/>
            </a:pPr>
            <a:r>
              <a:rPr lang="it-IT" sz="1600" b="1" dirty="0">
                <a:solidFill>
                  <a:srgbClr val="002060"/>
                </a:solidFill>
                <a:latin typeface="Times New Roman" panose="02020603050405020304" pitchFamily="18" charset="0"/>
                <a:cs typeface="Times New Roman" panose="02020603050405020304" pitchFamily="18" charset="0"/>
              </a:rPr>
              <a:t>Deep Learning/MLP (from part - 3)</a:t>
            </a:r>
          </a:p>
          <a:p>
            <a:pPr marL="285750" indent="-285750">
              <a:buFont typeface="Wingdings" panose="05000000000000000000" pitchFamily="2" charset="2"/>
              <a:buChar char="v"/>
            </a:pPr>
            <a:r>
              <a:rPr lang="en-US" sz="1600" dirty="0" err="1">
                <a:solidFill>
                  <a:srgbClr val="002060"/>
                </a:solidFill>
                <a:latin typeface="Times New Roman" panose="02020603050405020304" pitchFamily="18" charset="0"/>
                <a:cs typeface="Times New Roman" panose="02020603050405020304" pitchFamily="18" charset="0"/>
              </a:rPr>
              <a:t>mlp</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MLPClassifier</a:t>
            </a:r>
            <a:r>
              <a:rPr lang="en-US" sz="1600" dirty="0">
                <a:solidFill>
                  <a:srgbClr val="002060"/>
                </a:solidFill>
                <a:latin typeface="Times New Roman" panose="02020603050405020304" pitchFamily="18" charset="0"/>
                <a:cs typeface="Times New Roman" panose="02020603050405020304" pitchFamily="18" charset="0"/>
              </a:rPr>
              <a:t>(solver = '</a:t>
            </a:r>
            <a:r>
              <a:rPr lang="en-US" sz="1600" dirty="0" err="1">
                <a:solidFill>
                  <a:srgbClr val="002060"/>
                </a:solidFill>
                <a:latin typeface="Times New Roman" panose="02020603050405020304" pitchFamily="18" charset="0"/>
                <a:cs typeface="Times New Roman" panose="02020603050405020304" pitchFamily="18" charset="0"/>
              </a:rPr>
              <a:t>adam</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learning_rate</a:t>
            </a:r>
            <a:r>
              <a:rPr lang="en-US" sz="1600" dirty="0">
                <a:solidFill>
                  <a:srgbClr val="002060"/>
                </a:solidFill>
                <a:latin typeface="Times New Roman" panose="02020603050405020304" pitchFamily="18" charset="0"/>
                <a:cs typeface="Times New Roman" panose="02020603050405020304" pitchFamily="18" charset="0"/>
              </a:rPr>
              <a:t> </a:t>
            </a:r>
          </a:p>
          <a:p>
            <a:r>
              <a:rPr lang="en-US" sz="1600" dirty="0">
                <a:solidFill>
                  <a:srgbClr val="002060"/>
                </a:solidFill>
                <a:latin typeface="Times New Roman" panose="02020603050405020304" pitchFamily="18" charset="0"/>
                <a:cs typeface="Times New Roman" panose="02020603050405020304" pitchFamily="18" charset="0"/>
              </a:rPr>
              <a:t>	= 'constant’, alpha = 0.0001, activation = 'logistic’)</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train data: 1.0 </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score on test data: ?</a:t>
            </a:r>
            <a:endParaRPr kumimoji="0" lang="it-IT" altLang="en-US" sz="16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indent="0">
              <a:buNone/>
            </a:pPr>
            <a:endParaRPr lang="en-US" sz="1600" dirty="0">
              <a:solidFill>
                <a:srgbClr val="002060"/>
              </a:solidFill>
              <a:latin typeface="source-serif-pro"/>
            </a:endParaRPr>
          </a:p>
        </p:txBody>
      </p:sp>
      <p:sp>
        <p:nvSpPr>
          <p:cNvPr id="11" name="Rectangle 3">
            <a:extLst>
              <a:ext uri="{FF2B5EF4-FFF2-40B4-BE49-F238E27FC236}">
                <a16:creationId xmlns:a16="http://schemas.microsoft.com/office/drawing/2014/main" id="{9C7DAFCE-EE62-4F86-F182-96C7BEB6999E}"/>
              </a:ext>
            </a:extLst>
          </p:cNvPr>
          <p:cNvSpPr>
            <a:spLocks noChangeArrowheads="1"/>
          </p:cNvSpPr>
          <p:nvPr/>
        </p:nvSpPr>
        <p:spPr bwMode="auto">
          <a:xfrm>
            <a:off x="5343896" y="1760681"/>
            <a:ext cx="6556169" cy="4785926"/>
          </a:xfrm>
          <a:prstGeom prst="rect">
            <a:avLst/>
          </a:prstGeom>
          <a:noFill/>
          <a:ln>
            <a:noFill/>
          </a:ln>
          <a:effectLst/>
        </p:spPr>
        <p:txBody>
          <a:bodyPr vert="horz" wrap="square" lIns="0" tIns="0" rIns="0" bIns="0" numCol="1" anchor="ctr" anchorCtr="0" compatLnSpc="1">
            <a:prstTxWarp prst="textNoShape">
              <a:avLst/>
            </a:prstTxWarp>
            <a:spAutoFit/>
          </a:bodyPr>
          <a:lstStyle/>
          <a:p>
            <a:pPr algn="l">
              <a:lnSpc>
                <a:spcPct val="150000"/>
              </a:lnSpc>
            </a:pPr>
            <a:r>
              <a:rPr lang="en-US" altLang="en-US" sz="1600" b="1" dirty="0">
                <a:solidFill>
                  <a:srgbClr val="002060"/>
                </a:solidFill>
                <a:latin typeface="Times New Roman" panose="02020603050405020304" pitchFamily="18" charset="0"/>
                <a:cs typeface="Times New Roman" panose="02020603050405020304" pitchFamily="18" charset="0"/>
              </a:rPr>
              <a:t>Important Features </a:t>
            </a:r>
            <a:endParaRPr lang="en-US" sz="1400" b="1" i="0" dirty="0">
              <a:solidFill>
                <a:srgbClr val="002060"/>
              </a:solidFill>
              <a:effectLst/>
              <a:latin typeface="Helvetica Neue"/>
            </a:endParaRPr>
          </a:p>
          <a:p>
            <a:pPr algn="l"/>
            <a:r>
              <a:rPr lang="en-US" sz="1400" i="0" dirty="0">
                <a:solidFill>
                  <a:srgbClr val="000000"/>
                </a:solidFill>
                <a:effectLst/>
              </a:rPr>
              <a:t>['Hold .', 'Hold </a:t>
            </a:r>
            <a:r>
              <a:rPr lang="en-US" sz="1400" i="0" dirty="0" err="1">
                <a:solidFill>
                  <a:srgbClr val="000000"/>
                </a:solidFill>
                <a:effectLst/>
              </a:rPr>
              <a:t>i</a:t>
            </a:r>
            <a:r>
              <a:rPr lang="en-US" sz="1400" i="0" dirty="0">
                <a:solidFill>
                  <a:srgbClr val="000000"/>
                </a:solidFill>
                <a:effectLst/>
              </a:rPr>
              <a:t>', 'Hold e', 'Hold 5', 'Hold Shift.1', 'Hold Caps', 'Hold o', 'Hold a', 'Hold n', 'Hold l', 'Hold Enter', 'DD ..t', 'DD </a:t>
            </a:r>
            <a:r>
              <a:rPr lang="en-US" sz="1400" i="0" dirty="0" err="1">
                <a:solidFill>
                  <a:srgbClr val="000000"/>
                </a:solidFill>
                <a:effectLst/>
              </a:rPr>
              <a:t>t.i</a:t>
            </a:r>
            <a:r>
              <a:rPr lang="en-US" sz="1400" i="0" dirty="0">
                <a:solidFill>
                  <a:srgbClr val="000000"/>
                </a:solidFill>
                <a:effectLst/>
              </a:rPr>
              <a:t>', 'DD </a:t>
            </a:r>
            <a:r>
              <a:rPr lang="en-US" sz="1400" i="0" dirty="0" err="1">
                <a:solidFill>
                  <a:srgbClr val="000000"/>
                </a:solidFill>
                <a:effectLst/>
              </a:rPr>
              <a:t>i.e</a:t>
            </a:r>
            <a:r>
              <a:rPr lang="en-US" sz="1400" i="0" dirty="0">
                <a:solidFill>
                  <a:srgbClr val="000000"/>
                </a:solidFill>
                <a:effectLst/>
              </a:rPr>
              <a:t>', 'DD </a:t>
            </a:r>
            <a:r>
              <a:rPr lang="en-US" sz="1400" i="0" dirty="0" err="1">
                <a:solidFill>
                  <a:srgbClr val="000000"/>
                </a:solidFill>
                <a:effectLst/>
              </a:rPr>
              <a:t>e.Shift</a:t>
            </a:r>
            <a:r>
              <a:rPr lang="en-US" sz="1400" i="0" dirty="0">
                <a:solidFill>
                  <a:srgbClr val="000000"/>
                </a:solidFill>
                <a:effectLst/>
              </a:rPr>
              <a:t>', 'DD Shift.5', 'DD </a:t>
            </a:r>
            <a:r>
              <a:rPr lang="en-US" sz="1400" i="0" dirty="0" err="1">
                <a:solidFill>
                  <a:srgbClr val="000000"/>
                </a:solidFill>
                <a:effectLst/>
              </a:rPr>
              <a:t>Shift.Caps</a:t>
            </a:r>
            <a:r>
              <a:rPr lang="en-US" sz="1400" i="0" dirty="0">
                <a:solidFill>
                  <a:srgbClr val="000000"/>
                </a:solidFill>
                <a:effectLst/>
              </a:rPr>
              <a:t>', 'DD </a:t>
            </a:r>
            <a:r>
              <a:rPr lang="en-US" sz="1400" i="0" dirty="0" err="1">
                <a:solidFill>
                  <a:srgbClr val="000000"/>
                </a:solidFill>
                <a:effectLst/>
              </a:rPr>
              <a:t>Caps.r</a:t>
            </a:r>
            <a:r>
              <a:rPr lang="en-US" sz="1400" i="0" dirty="0">
                <a:solidFill>
                  <a:srgbClr val="000000"/>
                </a:solidFill>
                <a:effectLst/>
              </a:rPr>
              <a:t>', 'DD </a:t>
            </a:r>
            <a:r>
              <a:rPr lang="en-US" sz="1400" i="0" dirty="0" err="1">
                <a:solidFill>
                  <a:srgbClr val="000000"/>
                </a:solidFill>
                <a:effectLst/>
              </a:rPr>
              <a:t>o.a</a:t>
            </a:r>
            <a:r>
              <a:rPr lang="en-US" sz="1400" i="0" dirty="0">
                <a:solidFill>
                  <a:srgbClr val="000000"/>
                </a:solidFill>
                <a:effectLst/>
              </a:rPr>
              <a:t>', 'DD </a:t>
            </a:r>
            <a:r>
              <a:rPr lang="en-US" sz="1400" i="0" dirty="0" err="1">
                <a:solidFill>
                  <a:srgbClr val="000000"/>
                </a:solidFill>
                <a:effectLst/>
              </a:rPr>
              <a:t>a.n</a:t>
            </a:r>
            <a:r>
              <a:rPr lang="en-US" sz="1400" i="0" dirty="0">
                <a:solidFill>
                  <a:srgbClr val="000000"/>
                </a:solidFill>
                <a:effectLst/>
              </a:rPr>
              <a:t>', 'DD </a:t>
            </a:r>
            <a:r>
              <a:rPr lang="en-US" sz="1400" i="0" dirty="0" err="1">
                <a:solidFill>
                  <a:srgbClr val="000000"/>
                </a:solidFill>
                <a:effectLst/>
              </a:rPr>
              <a:t>n.l</a:t>
            </a:r>
            <a:r>
              <a:rPr lang="en-US" sz="1400" i="0" dirty="0">
                <a:solidFill>
                  <a:srgbClr val="000000"/>
                </a:solidFill>
                <a:effectLst/>
              </a:rPr>
              <a:t>', 'DD </a:t>
            </a:r>
            <a:r>
              <a:rPr lang="en-US" sz="1400" i="0" dirty="0" err="1">
                <a:solidFill>
                  <a:srgbClr val="000000"/>
                </a:solidFill>
                <a:effectLst/>
              </a:rPr>
              <a:t>l.Enter</a:t>
            </a:r>
            <a:r>
              <a:rPr lang="en-US" sz="1400" i="0" dirty="0">
                <a:solidFill>
                  <a:srgbClr val="000000"/>
                </a:solidFill>
                <a:effectLst/>
              </a:rPr>
              <a:t>', 'UD ..t', 'UD </a:t>
            </a:r>
            <a:r>
              <a:rPr lang="en-US" sz="1400" i="0" dirty="0" err="1">
                <a:solidFill>
                  <a:srgbClr val="000000"/>
                </a:solidFill>
                <a:effectLst/>
              </a:rPr>
              <a:t>t.i</a:t>
            </a:r>
            <a:r>
              <a:rPr lang="en-US" sz="1400" i="0" dirty="0">
                <a:solidFill>
                  <a:srgbClr val="000000"/>
                </a:solidFill>
                <a:effectLst/>
              </a:rPr>
              <a:t>', 'UD </a:t>
            </a:r>
            <a:r>
              <a:rPr lang="en-US" sz="1400" i="0" dirty="0" err="1">
                <a:solidFill>
                  <a:srgbClr val="000000"/>
                </a:solidFill>
                <a:effectLst/>
              </a:rPr>
              <a:t>i.e</a:t>
            </a:r>
            <a:r>
              <a:rPr lang="en-US" sz="1400" i="0" dirty="0">
                <a:solidFill>
                  <a:srgbClr val="000000"/>
                </a:solidFill>
                <a:effectLst/>
              </a:rPr>
              <a:t>', 'UD </a:t>
            </a:r>
            <a:r>
              <a:rPr lang="en-US" sz="1400" i="0" dirty="0" err="1">
                <a:solidFill>
                  <a:srgbClr val="000000"/>
                </a:solidFill>
                <a:effectLst/>
              </a:rPr>
              <a:t>e.Shift</a:t>
            </a:r>
            <a:r>
              <a:rPr lang="en-US" sz="1400" i="0" dirty="0">
                <a:solidFill>
                  <a:srgbClr val="000000"/>
                </a:solidFill>
                <a:effectLst/>
              </a:rPr>
              <a:t>', 'UD Shift.5', 'UD 5.Shift', 'UD </a:t>
            </a:r>
            <a:r>
              <a:rPr lang="en-US" sz="1400" i="0" dirty="0" err="1">
                <a:solidFill>
                  <a:srgbClr val="000000"/>
                </a:solidFill>
                <a:effectLst/>
              </a:rPr>
              <a:t>Shift.Caps</a:t>
            </a:r>
            <a:r>
              <a:rPr lang="en-US" sz="1400" i="0" dirty="0">
                <a:solidFill>
                  <a:srgbClr val="000000"/>
                </a:solidFill>
                <a:effectLst/>
              </a:rPr>
              <a:t>', 'UD </a:t>
            </a:r>
            <a:r>
              <a:rPr lang="en-US" sz="1400" i="0" dirty="0" err="1">
                <a:solidFill>
                  <a:srgbClr val="000000"/>
                </a:solidFill>
                <a:effectLst/>
              </a:rPr>
              <a:t>Caps.r</a:t>
            </a:r>
            <a:r>
              <a:rPr lang="en-US" sz="1400" i="0" dirty="0">
                <a:solidFill>
                  <a:srgbClr val="000000"/>
                </a:solidFill>
                <a:effectLst/>
              </a:rPr>
              <a:t>', 'UD </a:t>
            </a:r>
            <a:r>
              <a:rPr lang="en-US" sz="1400" i="0" dirty="0" err="1">
                <a:solidFill>
                  <a:srgbClr val="000000"/>
                </a:solidFill>
                <a:effectLst/>
              </a:rPr>
              <a:t>r.o</a:t>
            </a:r>
            <a:r>
              <a:rPr lang="en-US" sz="1400" i="0" dirty="0">
                <a:solidFill>
                  <a:srgbClr val="000000"/>
                </a:solidFill>
                <a:effectLst/>
              </a:rPr>
              <a:t>', 'UD </a:t>
            </a:r>
            <a:r>
              <a:rPr lang="en-US" sz="1400" i="0" dirty="0" err="1">
                <a:solidFill>
                  <a:srgbClr val="000000"/>
                </a:solidFill>
                <a:effectLst/>
              </a:rPr>
              <a:t>a.n</a:t>
            </a:r>
            <a:r>
              <a:rPr lang="en-US" sz="1400" i="0" dirty="0">
                <a:solidFill>
                  <a:srgbClr val="000000"/>
                </a:solidFill>
                <a:effectLst/>
              </a:rPr>
              <a:t>', 'UD </a:t>
            </a:r>
            <a:r>
              <a:rPr lang="en-US" sz="1400" i="0" dirty="0" err="1">
                <a:solidFill>
                  <a:srgbClr val="000000"/>
                </a:solidFill>
                <a:effectLst/>
              </a:rPr>
              <a:t>n.l</a:t>
            </a:r>
            <a:r>
              <a:rPr lang="en-US" sz="1400" i="0" dirty="0">
                <a:solidFill>
                  <a:srgbClr val="000000"/>
                </a:solidFill>
                <a:effectLst/>
              </a:rPr>
              <a:t>', 'UD </a:t>
            </a:r>
            <a:r>
              <a:rPr lang="en-US" sz="1400" i="0" dirty="0" err="1">
                <a:solidFill>
                  <a:srgbClr val="000000"/>
                </a:solidFill>
                <a:effectLst/>
              </a:rPr>
              <a:t>l.Enter</a:t>
            </a:r>
            <a:r>
              <a:rPr lang="en-US" sz="1400" i="0" dirty="0">
                <a:solidFill>
                  <a:srgbClr val="000000"/>
                </a:solidFill>
                <a:effectLst/>
              </a:rPr>
              <a:t>', 'Pressure .', 'Pressure t', 'Pressure </a:t>
            </a:r>
            <a:r>
              <a:rPr lang="en-US" sz="1400" i="0" dirty="0" err="1">
                <a:solidFill>
                  <a:srgbClr val="000000"/>
                </a:solidFill>
                <a:effectLst/>
              </a:rPr>
              <a:t>i</a:t>
            </a:r>
            <a:r>
              <a:rPr lang="en-US" sz="1400" i="0" dirty="0">
                <a:solidFill>
                  <a:srgbClr val="000000"/>
                </a:solidFill>
                <a:effectLst/>
              </a:rPr>
              <a:t>', 'Pressure Shift', 'Pressure 5', 'Pressure Shift.1', 'Pressure Caps', 'Pressure r', 'Pressure o', 'Pressure n', 'Pressure Enter', 'Size t', 'Size </a:t>
            </a:r>
            <a:r>
              <a:rPr lang="en-US" sz="1400" i="0" dirty="0" err="1">
                <a:solidFill>
                  <a:srgbClr val="000000"/>
                </a:solidFill>
                <a:effectLst/>
              </a:rPr>
              <a:t>i</a:t>
            </a:r>
            <a:r>
              <a:rPr lang="en-US" sz="1400" i="0" dirty="0">
                <a:solidFill>
                  <a:srgbClr val="000000"/>
                </a:solidFill>
                <a:effectLst/>
              </a:rPr>
              <a:t>', 'Size e', 'Size Shift', 'Size 5', 'Size Caps', 'Size r', 'Size a', 'Size n', 'Size l', 'Size Enter', '</a:t>
            </a:r>
            <a:r>
              <a:rPr lang="en-US" sz="1400" i="0" dirty="0" err="1">
                <a:solidFill>
                  <a:srgbClr val="000000"/>
                </a:solidFill>
                <a:effectLst/>
              </a:rPr>
              <a:t>AvH</a:t>
            </a:r>
            <a:r>
              <a:rPr lang="en-US" sz="1400" i="0" dirty="0">
                <a:solidFill>
                  <a:srgbClr val="000000"/>
                </a:solidFill>
                <a:effectLst/>
              </a:rPr>
              <a:t>', '</a:t>
            </a:r>
            <a:r>
              <a:rPr lang="en-US" sz="1400" i="0" dirty="0" err="1">
                <a:solidFill>
                  <a:srgbClr val="000000"/>
                </a:solidFill>
                <a:effectLst/>
              </a:rPr>
              <a:t>AvP</a:t>
            </a:r>
            <a:r>
              <a:rPr lang="en-US" sz="1400" i="0" dirty="0">
                <a:solidFill>
                  <a:srgbClr val="000000"/>
                </a:solidFill>
                <a:effectLst/>
              </a:rPr>
              <a:t>', '</a:t>
            </a:r>
            <a:r>
              <a:rPr lang="en-US" sz="1400" i="0" dirty="0" err="1">
                <a:solidFill>
                  <a:srgbClr val="000000"/>
                </a:solidFill>
                <a:effectLst/>
              </a:rPr>
              <a:t>AvA</a:t>
            </a:r>
            <a:r>
              <a:rPr lang="en-US" sz="1400" i="0" dirty="0">
                <a:solidFill>
                  <a:srgbClr val="000000"/>
                </a:solidFill>
                <a:effectLst/>
              </a:rPr>
              <a:t>’]</a:t>
            </a:r>
          </a:p>
          <a:p>
            <a:pPr algn="l"/>
            <a:endParaRPr lang="en-US" sz="1400" b="1" dirty="0">
              <a:solidFill>
                <a:srgbClr val="000000"/>
              </a:solidFill>
            </a:endParaRPr>
          </a:p>
          <a:p>
            <a:pPr algn="l"/>
            <a:endParaRPr lang="en-US" sz="1400" b="1" i="0" dirty="0">
              <a:solidFill>
                <a:srgbClr val="000000"/>
              </a:solidFill>
              <a:effectLst/>
            </a:endParaRPr>
          </a:p>
          <a:p>
            <a:pPr>
              <a:lnSpc>
                <a:spcPct val="150000"/>
              </a:lnSpc>
            </a:pPr>
            <a:r>
              <a:rPr lang="en-US" altLang="en-US" sz="1400" b="1" dirty="0">
                <a:solidFill>
                  <a:srgbClr val="002060"/>
                </a:solidFill>
                <a:latin typeface="Times New Roman" panose="02020603050405020304" pitchFamily="18" charset="0"/>
                <a:cs typeface="Times New Roman" panose="02020603050405020304" pitchFamily="18" charset="0"/>
              </a:rPr>
              <a:t>Important Features </a:t>
            </a:r>
            <a:endParaRPr lang="en-US" sz="1200" b="1" i="0" dirty="0">
              <a:solidFill>
                <a:srgbClr val="002060"/>
              </a:solidFill>
              <a:effectLst/>
              <a:latin typeface="Helvetica Neue"/>
            </a:endParaRPr>
          </a:p>
          <a:p>
            <a:r>
              <a:rPr lang="en-US" sz="1400" dirty="0">
                <a:solidFill>
                  <a:srgbClr val="000000"/>
                </a:solidFill>
                <a:effectLst/>
              </a:rPr>
              <a:t>['Hold .','Hold </a:t>
            </a:r>
            <a:r>
              <a:rPr lang="en-US" sz="1400" dirty="0" err="1">
                <a:solidFill>
                  <a:srgbClr val="000000"/>
                </a:solidFill>
                <a:effectLst/>
              </a:rPr>
              <a:t>t','Hold</a:t>
            </a:r>
            <a:r>
              <a:rPr lang="en-US" sz="1400" dirty="0">
                <a:solidFill>
                  <a:srgbClr val="000000"/>
                </a:solidFill>
                <a:effectLst/>
              </a:rPr>
              <a:t> </a:t>
            </a:r>
            <a:r>
              <a:rPr lang="en-US" sz="1400" dirty="0" err="1">
                <a:solidFill>
                  <a:srgbClr val="000000"/>
                </a:solidFill>
                <a:effectLst/>
              </a:rPr>
              <a:t>i</a:t>
            </a:r>
            <a:r>
              <a:rPr lang="en-US" sz="1400" dirty="0">
                <a:solidFill>
                  <a:srgbClr val="000000"/>
                </a:solidFill>
                <a:effectLst/>
              </a:rPr>
              <a:t>','Hold </a:t>
            </a:r>
            <a:r>
              <a:rPr lang="en-US" sz="1400" dirty="0" err="1">
                <a:solidFill>
                  <a:srgbClr val="000000"/>
                </a:solidFill>
                <a:effectLst/>
              </a:rPr>
              <a:t>e','Hold</a:t>
            </a:r>
            <a:r>
              <a:rPr lang="en-US" sz="1400" dirty="0">
                <a:solidFill>
                  <a:srgbClr val="000000"/>
                </a:solidFill>
                <a:effectLst/>
              </a:rPr>
              <a:t> </a:t>
            </a:r>
            <a:r>
              <a:rPr lang="en-US" sz="1400" dirty="0" err="1">
                <a:solidFill>
                  <a:srgbClr val="000000"/>
                </a:solidFill>
                <a:effectLst/>
              </a:rPr>
              <a:t>Shift','Hold</a:t>
            </a:r>
            <a:r>
              <a:rPr lang="en-US" sz="1400" dirty="0">
                <a:solidFill>
                  <a:srgbClr val="000000"/>
                </a:solidFill>
                <a:effectLst/>
              </a:rPr>
              <a:t> 5','Hold Shift.1','Hold </a:t>
            </a:r>
            <a:r>
              <a:rPr lang="en-US" sz="1400" dirty="0" err="1">
                <a:solidFill>
                  <a:srgbClr val="000000"/>
                </a:solidFill>
                <a:effectLst/>
              </a:rPr>
              <a:t>Caps','Hold</a:t>
            </a:r>
            <a:r>
              <a:rPr lang="en-US" sz="1400" dirty="0">
                <a:solidFill>
                  <a:srgbClr val="000000"/>
                </a:solidFill>
                <a:effectLst/>
              </a:rPr>
              <a:t> </a:t>
            </a:r>
            <a:r>
              <a:rPr lang="en-US" sz="1400" dirty="0" err="1">
                <a:solidFill>
                  <a:srgbClr val="000000"/>
                </a:solidFill>
                <a:effectLst/>
              </a:rPr>
              <a:t>r','Hold</a:t>
            </a:r>
            <a:r>
              <a:rPr lang="en-US" sz="1400" dirty="0">
                <a:solidFill>
                  <a:srgbClr val="000000"/>
                </a:solidFill>
                <a:effectLst/>
              </a:rPr>
              <a:t> </a:t>
            </a:r>
            <a:r>
              <a:rPr lang="en-US" sz="1400" dirty="0" err="1">
                <a:solidFill>
                  <a:srgbClr val="000000"/>
                </a:solidFill>
                <a:effectLst/>
              </a:rPr>
              <a:t>o','Hold</a:t>
            </a:r>
            <a:r>
              <a:rPr lang="en-US" sz="1400" dirty="0">
                <a:solidFill>
                  <a:srgbClr val="000000"/>
                </a:solidFill>
                <a:effectLst/>
              </a:rPr>
              <a:t> </a:t>
            </a:r>
            <a:r>
              <a:rPr lang="en-US" sz="1400" dirty="0" err="1">
                <a:solidFill>
                  <a:srgbClr val="000000"/>
                </a:solidFill>
                <a:effectLst/>
              </a:rPr>
              <a:t>a','Hold</a:t>
            </a:r>
            <a:r>
              <a:rPr lang="en-US" sz="1400" dirty="0">
                <a:solidFill>
                  <a:srgbClr val="000000"/>
                </a:solidFill>
                <a:effectLst/>
              </a:rPr>
              <a:t> </a:t>
            </a:r>
            <a:r>
              <a:rPr lang="en-US" sz="1400" dirty="0" err="1">
                <a:solidFill>
                  <a:srgbClr val="000000"/>
                </a:solidFill>
                <a:effectLst/>
              </a:rPr>
              <a:t>n','Hold</a:t>
            </a:r>
            <a:r>
              <a:rPr lang="en-US" sz="1400" dirty="0">
                <a:solidFill>
                  <a:srgbClr val="000000"/>
                </a:solidFill>
                <a:effectLst/>
              </a:rPr>
              <a:t> </a:t>
            </a:r>
            <a:r>
              <a:rPr lang="en-US" sz="1400" dirty="0" err="1">
                <a:solidFill>
                  <a:srgbClr val="000000"/>
                </a:solidFill>
                <a:effectLst/>
              </a:rPr>
              <a:t>l','Hold</a:t>
            </a:r>
            <a:r>
              <a:rPr lang="en-US" sz="1400" dirty="0">
                <a:solidFill>
                  <a:srgbClr val="000000"/>
                </a:solidFill>
                <a:effectLst/>
              </a:rPr>
              <a:t> </a:t>
            </a:r>
            <a:r>
              <a:rPr lang="en-US" sz="1400" dirty="0" err="1">
                <a:solidFill>
                  <a:srgbClr val="000000"/>
                </a:solidFill>
                <a:effectLst/>
              </a:rPr>
              <a:t>Enter','DD</a:t>
            </a:r>
            <a:r>
              <a:rPr lang="en-US" sz="1400" dirty="0">
                <a:solidFill>
                  <a:srgbClr val="000000"/>
                </a:solidFill>
                <a:effectLst/>
              </a:rPr>
              <a:t> ..</a:t>
            </a:r>
            <a:r>
              <a:rPr lang="en-US" sz="1400" dirty="0" err="1">
                <a:solidFill>
                  <a:srgbClr val="000000"/>
                </a:solidFill>
                <a:effectLst/>
              </a:rPr>
              <a:t>t','DD</a:t>
            </a:r>
            <a:r>
              <a:rPr lang="en-US" sz="1400" dirty="0">
                <a:solidFill>
                  <a:srgbClr val="000000"/>
                </a:solidFill>
                <a:effectLst/>
              </a:rPr>
              <a:t> t.</a:t>
            </a:r>
            <a:r>
              <a:rPr lang="en-US" sz="1400" dirty="0" err="1">
                <a:solidFill>
                  <a:srgbClr val="000000"/>
                </a:solidFill>
                <a:effectLst/>
              </a:rPr>
              <a:t>i</a:t>
            </a:r>
            <a:r>
              <a:rPr lang="en-US" sz="1400" dirty="0">
                <a:solidFill>
                  <a:srgbClr val="000000"/>
                </a:solidFill>
                <a:effectLst/>
              </a:rPr>
              <a:t>','DD </a:t>
            </a:r>
            <a:r>
              <a:rPr lang="en-US" sz="1400" dirty="0" err="1">
                <a:solidFill>
                  <a:srgbClr val="000000"/>
                </a:solidFill>
                <a:effectLst/>
              </a:rPr>
              <a:t>i.e','DD</a:t>
            </a:r>
            <a:r>
              <a:rPr lang="en-US" sz="1400" dirty="0">
                <a:solidFill>
                  <a:srgbClr val="000000"/>
                </a:solidFill>
                <a:effectLst/>
              </a:rPr>
              <a:t> </a:t>
            </a:r>
            <a:r>
              <a:rPr lang="en-US" sz="1400" dirty="0" err="1">
                <a:solidFill>
                  <a:srgbClr val="000000"/>
                </a:solidFill>
                <a:effectLst/>
              </a:rPr>
              <a:t>e.Shift','DD</a:t>
            </a:r>
            <a:r>
              <a:rPr lang="en-US" sz="1400" dirty="0">
                <a:solidFill>
                  <a:srgbClr val="000000"/>
                </a:solidFill>
                <a:effectLst/>
              </a:rPr>
              <a:t> 5.Shift','DD </a:t>
            </a:r>
            <a:r>
              <a:rPr lang="en-US" sz="1400" dirty="0" err="1">
                <a:solidFill>
                  <a:srgbClr val="000000"/>
                </a:solidFill>
                <a:effectLst/>
              </a:rPr>
              <a:t>Shift.Caps','DD</a:t>
            </a:r>
            <a:r>
              <a:rPr lang="en-US" sz="1400" dirty="0">
                <a:solidFill>
                  <a:srgbClr val="000000"/>
                </a:solidFill>
                <a:effectLst/>
              </a:rPr>
              <a:t> </a:t>
            </a:r>
            <a:r>
              <a:rPr lang="en-US" sz="1400" dirty="0" err="1">
                <a:solidFill>
                  <a:srgbClr val="000000"/>
                </a:solidFill>
                <a:effectLst/>
              </a:rPr>
              <a:t>Caps.r','DD</a:t>
            </a:r>
            <a:r>
              <a:rPr lang="en-US" sz="1400" dirty="0">
                <a:solidFill>
                  <a:srgbClr val="000000"/>
                </a:solidFill>
                <a:effectLst/>
              </a:rPr>
              <a:t> </a:t>
            </a:r>
            <a:r>
              <a:rPr lang="en-US" sz="1400" dirty="0" err="1">
                <a:solidFill>
                  <a:srgbClr val="000000"/>
                </a:solidFill>
                <a:effectLst/>
              </a:rPr>
              <a:t>r.o','DD</a:t>
            </a:r>
            <a:r>
              <a:rPr lang="en-US" sz="1400" dirty="0">
                <a:solidFill>
                  <a:srgbClr val="000000"/>
                </a:solidFill>
                <a:effectLst/>
              </a:rPr>
              <a:t> </a:t>
            </a:r>
            <a:r>
              <a:rPr lang="en-US" sz="1400" dirty="0" err="1">
                <a:solidFill>
                  <a:srgbClr val="000000"/>
                </a:solidFill>
                <a:effectLst/>
              </a:rPr>
              <a:t>o.a','DD</a:t>
            </a:r>
            <a:r>
              <a:rPr lang="en-US" sz="1400" dirty="0">
                <a:solidFill>
                  <a:srgbClr val="000000"/>
                </a:solidFill>
                <a:effectLst/>
              </a:rPr>
              <a:t> </a:t>
            </a:r>
            <a:r>
              <a:rPr lang="en-US" sz="1400" dirty="0" err="1">
                <a:solidFill>
                  <a:srgbClr val="000000"/>
                </a:solidFill>
                <a:effectLst/>
              </a:rPr>
              <a:t>a.n','DD</a:t>
            </a:r>
            <a:r>
              <a:rPr lang="en-US" sz="1400" dirty="0">
                <a:solidFill>
                  <a:srgbClr val="000000"/>
                </a:solidFill>
                <a:effectLst/>
              </a:rPr>
              <a:t> </a:t>
            </a:r>
            <a:r>
              <a:rPr lang="en-US" sz="1400" dirty="0" err="1">
                <a:solidFill>
                  <a:srgbClr val="000000"/>
                </a:solidFill>
                <a:effectLst/>
              </a:rPr>
              <a:t>n.l','DD</a:t>
            </a:r>
            <a:r>
              <a:rPr lang="en-US" sz="1400" dirty="0">
                <a:solidFill>
                  <a:srgbClr val="000000"/>
                </a:solidFill>
                <a:effectLst/>
              </a:rPr>
              <a:t> </a:t>
            </a:r>
            <a:r>
              <a:rPr lang="en-US" sz="1400" dirty="0" err="1">
                <a:solidFill>
                  <a:srgbClr val="000000"/>
                </a:solidFill>
                <a:effectLst/>
              </a:rPr>
              <a:t>l.Enter','UD</a:t>
            </a:r>
            <a:r>
              <a:rPr lang="en-US" sz="1400" dirty="0">
                <a:solidFill>
                  <a:srgbClr val="000000"/>
                </a:solidFill>
                <a:effectLst/>
              </a:rPr>
              <a:t> ..</a:t>
            </a:r>
            <a:r>
              <a:rPr lang="en-US" sz="1400" dirty="0" err="1">
                <a:solidFill>
                  <a:srgbClr val="000000"/>
                </a:solidFill>
                <a:effectLst/>
              </a:rPr>
              <a:t>t','UD</a:t>
            </a:r>
            <a:r>
              <a:rPr lang="en-US" sz="1400" dirty="0">
                <a:solidFill>
                  <a:srgbClr val="000000"/>
                </a:solidFill>
                <a:effectLst/>
              </a:rPr>
              <a:t> t.</a:t>
            </a:r>
            <a:r>
              <a:rPr lang="en-US" sz="1400" dirty="0" err="1">
                <a:solidFill>
                  <a:srgbClr val="000000"/>
                </a:solidFill>
                <a:effectLst/>
              </a:rPr>
              <a:t>i</a:t>
            </a:r>
            <a:r>
              <a:rPr lang="en-US" sz="1400" dirty="0">
                <a:solidFill>
                  <a:srgbClr val="000000"/>
                </a:solidFill>
                <a:effectLst/>
              </a:rPr>
              <a:t>','UD </a:t>
            </a:r>
            <a:r>
              <a:rPr lang="en-US" sz="1400" dirty="0" err="1">
                <a:solidFill>
                  <a:srgbClr val="000000"/>
                </a:solidFill>
                <a:effectLst/>
              </a:rPr>
              <a:t>i.e','UD</a:t>
            </a:r>
            <a:r>
              <a:rPr lang="en-US" sz="1400" dirty="0">
                <a:solidFill>
                  <a:srgbClr val="000000"/>
                </a:solidFill>
                <a:effectLst/>
              </a:rPr>
              <a:t> </a:t>
            </a:r>
            <a:r>
              <a:rPr lang="en-US" sz="1400" dirty="0" err="1">
                <a:solidFill>
                  <a:srgbClr val="000000"/>
                </a:solidFill>
                <a:effectLst/>
              </a:rPr>
              <a:t>e.Shift','UD</a:t>
            </a:r>
            <a:r>
              <a:rPr lang="en-US" sz="1400" dirty="0">
                <a:solidFill>
                  <a:srgbClr val="000000"/>
                </a:solidFill>
                <a:effectLst/>
              </a:rPr>
              <a:t> Shift.5','UD 5.Shift','UD </a:t>
            </a:r>
            <a:r>
              <a:rPr lang="en-US" sz="1400" dirty="0" err="1">
                <a:solidFill>
                  <a:srgbClr val="000000"/>
                </a:solidFill>
                <a:effectLst/>
              </a:rPr>
              <a:t>Shift.Caps','UD</a:t>
            </a:r>
            <a:r>
              <a:rPr lang="en-US" sz="1400" dirty="0">
                <a:solidFill>
                  <a:srgbClr val="000000"/>
                </a:solidFill>
                <a:effectLst/>
              </a:rPr>
              <a:t> </a:t>
            </a:r>
            <a:r>
              <a:rPr lang="en-US" sz="1400" dirty="0" err="1">
                <a:solidFill>
                  <a:srgbClr val="000000"/>
                </a:solidFill>
                <a:effectLst/>
              </a:rPr>
              <a:t>Caps.r','UD</a:t>
            </a:r>
            <a:r>
              <a:rPr lang="en-US" sz="1400" dirty="0">
                <a:solidFill>
                  <a:srgbClr val="000000"/>
                </a:solidFill>
                <a:effectLst/>
              </a:rPr>
              <a:t> </a:t>
            </a:r>
            <a:r>
              <a:rPr lang="en-US" sz="1400" dirty="0" err="1">
                <a:solidFill>
                  <a:srgbClr val="000000"/>
                </a:solidFill>
                <a:effectLst/>
              </a:rPr>
              <a:t>r.o','UD</a:t>
            </a:r>
            <a:r>
              <a:rPr lang="en-US" sz="1400" dirty="0">
                <a:solidFill>
                  <a:srgbClr val="000000"/>
                </a:solidFill>
                <a:effectLst/>
              </a:rPr>
              <a:t> </a:t>
            </a:r>
            <a:r>
              <a:rPr lang="en-US" sz="1400" dirty="0" err="1">
                <a:solidFill>
                  <a:srgbClr val="000000"/>
                </a:solidFill>
                <a:effectLst/>
              </a:rPr>
              <a:t>o.a','UD</a:t>
            </a:r>
            <a:r>
              <a:rPr lang="en-US" sz="1400" dirty="0">
                <a:solidFill>
                  <a:srgbClr val="000000"/>
                </a:solidFill>
                <a:effectLst/>
              </a:rPr>
              <a:t> </a:t>
            </a:r>
            <a:r>
              <a:rPr lang="en-US" sz="1400" dirty="0" err="1">
                <a:solidFill>
                  <a:srgbClr val="000000"/>
                </a:solidFill>
                <a:effectLst/>
              </a:rPr>
              <a:t>a.n','UD</a:t>
            </a:r>
            <a:r>
              <a:rPr lang="en-US" sz="1400" dirty="0">
                <a:solidFill>
                  <a:srgbClr val="000000"/>
                </a:solidFill>
                <a:effectLst/>
              </a:rPr>
              <a:t> </a:t>
            </a:r>
            <a:r>
              <a:rPr lang="en-US" sz="1400" dirty="0" err="1">
                <a:solidFill>
                  <a:srgbClr val="000000"/>
                </a:solidFill>
                <a:effectLst/>
              </a:rPr>
              <a:t>n.l','UD</a:t>
            </a:r>
            <a:r>
              <a:rPr lang="en-US" sz="1400" dirty="0">
                <a:solidFill>
                  <a:srgbClr val="000000"/>
                </a:solidFill>
                <a:effectLst/>
              </a:rPr>
              <a:t> </a:t>
            </a:r>
            <a:r>
              <a:rPr lang="en-US" sz="1400" dirty="0" err="1">
                <a:solidFill>
                  <a:srgbClr val="000000"/>
                </a:solidFill>
                <a:effectLst/>
              </a:rPr>
              <a:t>l.Enter','Pressure</a:t>
            </a:r>
            <a:r>
              <a:rPr lang="en-US" sz="1400" dirty="0">
                <a:solidFill>
                  <a:srgbClr val="000000"/>
                </a:solidFill>
                <a:effectLst/>
              </a:rPr>
              <a:t> .','Pressure </a:t>
            </a:r>
            <a:r>
              <a:rPr lang="en-US" sz="1400" dirty="0" err="1">
                <a:solidFill>
                  <a:srgbClr val="000000"/>
                </a:solidFill>
                <a:effectLst/>
              </a:rPr>
              <a:t>t','Pressure</a:t>
            </a:r>
            <a:r>
              <a:rPr lang="en-US" sz="1400" dirty="0">
                <a:solidFill>
                  <a:srgbClr val="000000"/>
                </a:solidFill>
                <a:effectLst/>
              </a:rPr>
              <a:t> </a:t>
            </a:r>
            <a:r>
              <a:rPr lang="en-US" sz="1400" dirty="0" err="1">
                <a:solidFill>
                  <a:srgbClr val="000000"/>
                </a:solidFill>
                <a:effectLst/>
              </a:rPr>
              <a:t>i</a:t>
            </a:r>
            <a:r>
              <a:rPr lang="en-US" sz="1400" dirty="0">
                <a:solidFill>
                  <a:srgbClr val="000000"/>
                </a:solidFill>
                <a:effectLst/>
              </a:rPr>
              <a:t>','Pressure </a:t>
            </a:r>
            <a:r>
              <a:rPr lang="en-US" sz="1400" dirty="0" err="1">
                <a:solidFill>
                  <a:srgbClr val="000000"/>
                </a:solidFill>
                <a:effectLst/>
              </a:rPr>
              <a:t>e','Pressure</a:t>
            </a:r>
            <a:r>
              <a:rPr lang="en-US" sz="1400" dirty="0">
                <a:solidFill>
                  <a:srgbClr val="000000"/>
                </a:solidFill>
                <a:effectLst/>
              </a:rPr>
              <a:t> </a:t>
            </a:r>
            <a:r>
              <a:rPr lang="en-US" sz="1400" dirty="0" err="1">
                <a:solidFill>
                  <a:srgbClr val="000000"/>
                </a:solidFill>
                <a:effectLst/>
              </a:rPr>
              <a:t>Shift','Pressure</a:t>
            </a:r>
            <a:r>
              <a:rPr lang="en-US" sz="1400" dirty="0">
                <a:solidFill>
                  <a:srgbClr val="000000"/>
                </a:solidFill>
                <a:effectLst/>
              </a:rPr>
              <a:t> 5','Pressure Shift.1','Pressure </a:t>
            </a:r>
            <a:r>
              <a:rPr lang="en-US" sz="1400" dirty="0" err="1">
                <a:solidFill>
                  <a:srgbClr val="000000"/>
                </a:solidFill>
                <a:effectLst/>
              </a:rPr>
              <a:t>Caps','Pressure</a:t>
            </a:r>
            <a:r>
              <a:rPr lang="en-US" sz="1400" dirty="0">
                <a:solidFill>
                  <a:srgbClr val="000000"/>
                </a:solidFill>
                <a:effectLst/>
              </a:rPr>
              <a:t> </a:t>
            </a:r>
            <a:r>
              <a:rPr lang="en-US" sz="1400" dirty="0" err="1">
                <a:solidFill>
                  <a:srgbClr val="000000"/>
                </a:solidFill>
                <a:effectLst/>
              </a:rPr>
              <a:t>r','Pressure</a:t>
            </a:r>
            <a:r>
              <a:rPr lang="en-US" sz="1400" dirty="0">
                <a:solidFill>
                  <a:srgbClr val="000000"/>
                </a:solidFill>
                <a:effectLst/>
              </a:rPr>
              <a:t> </a:t>
            </a:r>
            <a:r>
              <a:rPr lang="en-US" sz="1400" dirty="0" err="1">
                <a:solidFill>
                  <a:srgbClr val="000000"/>
                </a:solidFill>
                <a:effectLst/>
              </a:rPr>
              <a:t>o','Pressure</a:t>
            </a:r>
            <a:r>
              <a:rPr lang="en-US" sz="1400" dirty="0">
                <a:solidFill>
                  <a:srgbClr val="000000"/>
                </a:solidFill>
                <a:effectLst/>
              </a:rPr>
              <a:t> </a:t>
            </a:r>
            <a:r>
              <a:rPr lang="en-US" sz="1400" dirty="0" err="1">
                <a:solidFill>
                  <a:srgbClr val="000000"/>
                </a:solidFill>
                <a:effectLst/>
              </a:rPr>
              <a:t>a','Pressure</a:t>
            </a:r>
            <a:r>
              <a:rPr lang="en-US" sz="1400" dirty="0">
                <a:solidFill>
                  <a:srgbClr val="000000"/>
                </a:solidFill>
                <a:effectLst/>
              </a:rPr>
              <a:t> </a:t>
            </a:r>
            <a:r>
              <a:rPr lang="en-US" sz="1400" dirty="0" err="1">
                <a:solidFill>
                  <a:srgbClr val="000000"/>
                </a:solidFill>
                <a:effectLst/>
              </a:rPr>
              <a:t>n','Pressure</a:t>
            </a:r>
            <a:r>
              <a:rPr lang="en-US" sz="1400" dirty="0">
                <a:solidFill>
                  <a:srgbClr val="000000"/>
                </a:solidFill>
                <a:effectLst/>
              </a:rPr>
              <a:t> </a:t>
            </a:r>
            <a:r>
              <a:rPr lang="en-US" sz="1400" dirty="0" err="1">
                <a:solidFill>
                  <a:srgbClr val="000000"/>
                </a:solidFill>
                <a:effectLst/>
              </a:rPr>
              <a:t>l','Pressure</a:t>
            </a:r>
            <a:r>
              <a:rPr lang="en-US" sz="1400" dirty="0">
                <a:solidFill>
                  <a:srgbClr val="000000"/>
                </a:solidFill>
                <a:effectLst/>
              </a:rPr>
              <a:t> </a:t>
            </a:r>
            <a:r>
              <a:rPr lang="en-US" sz="1400" dirty="0" err="1">
                <a:solidFill>
                  <a:srgbClr val="000000"/>
                </a:solidFill>
                <a:effectLst/>
              </a:rPr>
              <a:t>Enter','Size</a:t>
            </a:r>
            <a:r>
              <a:rPr lang="en-US" sz="1400" dirty="0">
                <a:solidFill>
                  <a:srgbClr val="000000"/>
                </a:solidFill>
                <a:effectLst/>
              </a:rPr>
              <a:t> .','Size </a:t>
            </a:r>
            <a:r>
              <a:rPr lang="en-US" sz="1400" dirty="0" err="1">
                <a:solidFill>
                  <a:srgbClr val="000000"/>
                </a:solidFill>
                <a:effectLst/>
              </a:rPr>
              <a:t>t','Size</a:t>
            </a:r>
            <a:r>
              <a:rPr lang="en-US" sz="1400" dirty="0">
                <a:solidFill>
                  <a:srgbClr val="000000"/>
                </a:solidFill>
                <a:effectLst/>
              </a:rPr>
              <a:t> </a:t>
            </a:r>
            <a:r>
              <a:rPr lang="en-US" sz="1400" dirty="0" err="1">
                <a:solidFill>
                  <a:srgbClr val="000000"/>
                </a:solidFill>
                <a:effectLst/>
              </a:rPr>
              <a:t>i</a:t>
            </a:r>
            <a:r>
              <a:rPr lang="en-US" sz="1400" dirty="0">
                <a:solidFill>
                  <a:srgbClr val="000000"/>
                </a:solidFill>
                <a:effectLst/>
              </a:rPr>
              <a:t>','Size </a:t>
            </a:r>
            <a:r>
              <a:rPr lang="en-US" sz="1400" dirty="0" err="1">
                <a:solidFill>
                  <a:srgbClr val="000000"/>
                </a:solidFill>
                <a:effectLst/>
              </a:rPr>
              <a:t>Shift','Size</a:t>
            </a:r>
            <a:r>
              <a:rPr lang="en-US" sz="1400" dirty="0">
                <a:solidFill>
                  <a:srgbClr val="000000"/>
                </a:solidFill>
                <a:effectLst/>
              </a:rPr>
              <a:t> 5','Size Shift.1','Size </a:t>
            </a:r>
            <a:r>
              <a:rPr lang="en-US" sz="1400" dirty="0" err="1">
                <a:solidFill>
                  <a:srgbClr val="000000"/>
                </a:solidFill>
                <a:effectLst/>
              </a:rPr>
              <a:t>Caps','Size</a:t>
            </a:r>
            <a:r>
              <a:rPr lang="en-US" sz="1400" dirty="0">
                <a:solidFill>
                  <a:srgbClr val="000000"/>
                </a:solidFill>
                <a:effectLst/>
              </a:rPr>
              <a:t> </a:t>
            </a:r>
            <a:r>
              <a:rPr lang="en-US" sz="1400" dirty="0" err="1">
                <a:solidFill>
                  <a:srgbClr val="000000"/>
                </a:solidFill>
                <a:effectLst/>
              </a:rPr>
              <a:t>r','Size</a:t>
            </a:r>
            <a:r>
              <a:rPr lang="en-US" sz="1400" dirty="0">
                <a:solidFill>
                  <a:srgbClr val="000000"/>
                </a:solidFill>
                <a:effectLst/>
              </a:rPr>
              <a:t> </a:t>
            </a:r>
            <a:r>
              <a:rPr lang="en-US" sz="1400" dirty="0" err="1">
                <a:solidFill>
                  <a:srgbClr val="000000"/>
                </a:solidFill>
                <a:effectLst/>
              </a:rPr>
              <a:t>o','Size</a:t>
            </a:r>
            <a:r>
              <a:rPr lang="en-US" sz="1400" dirty="0">
                <a:solidFill>
                  <a:srgbClr val="000000"/>
                </a:solidFill>
                <a:effectLst/>
              </a:rPr>
              <a:t> </a:t>
            </a:r>
            <a:r>
              <a:rPr lang="en-US" sz="1400" dirty="0" err="1">
                <a:solidFill>
                  <a:srgbClr val="000000"/>
                </a:solidFill>
                <a:effectLst/>
              </a:rPr>
              <a:t>a','Size</a:t>
            </a:r>
            <a:r>
              <a:rPr lang="en-US" sz="1400" dirty="0">
                <a:solidFill>
                  <a:srgbClr val="000000"/>
                </a:solidFill>
                <a:effectLst/>
              </a:rPr>
              <a:t> </a:t>
            </a:r>
            <a:r>
              <a:rPr lang="en-US" sz="1400" dirty="0" err="1">
                <a:solidFill>
                  <a:srgbClr val="000000"/>
                </a:solidFill>
                <a:effectLst/>
              </a:rPr>
              <a:t>n','Size</a:t>
            </a:r>
            <a:r>
              <a:rPr lang="en-US" sz="1400" dirty="0">
                <a:solidFill>
                  <a:srgbClr val="000000"/>
                </a:solidFill>
                <a:effectLst/>
              </a:rPr>
              <a:t> </a:t>
            </a:r>
            <a:r>
              <a:rPr lang="en-US" sz="1400" dirty="0" err="1">
                <a:solidFill>
                  <a:srgbClr val="000000"/>
                </a:solidFill>
                <a:effectLst/>
              </a:rPr>
              <a:t>l','Size</a:t>
            </a:r>
            <a:r>
              <a:rPr lang="en-US" sz="1400" dirty="0">
                <a:solidFill>
                  <a:srgbClr val="000000"/>
                </a:solidFill>
                <a:effectLst/>
              </a:rPr>
              <a:t> Enter','</a:t>
            </a:r>
            <a:r>
              <a:rPr lang="en-US" sz="1400" dirty="0" err="1">
                <a:solidFill>
                  <a:srgbClr val="000000"/>
                </a:solidFill>
                <a:effectLst/>
              </a:rPr>
              <a:t>AvH</a:t>
            </a:r>
            <a:r>
              <a:rPr lang="en-US" sz="1400" dirty="0">
                <a:solidFill>
                  <a:srgbClr val="000000"/>
                </a:solidFill>
                <a:effectLst/>
              </a:rPr>
              <a:t>','</a:t>
            </a:r>
            <a:r>
              <a:rPr lang="en-US" sz="1400" dirty="0" err="1">
                <a:solidFill>
                  <a:srgbClr val="000000"/>
                </a:solidFill>
                <a:effectLst/>
              </a:rPr>
              <a:t>AvP</a:t>
            </a:r>
            <a:r>
              <a:rPr lang="en-US" sz="1400" dirty="0">
                <a:solidFill>
                  <a:srgbClr val="000000"/>
                </a:solidFill>
                <a:effectLst/>
              </a:rPr>
              <a:t>','</a:t>
            </a:r>
            <a:r>
              <a:rPr lang="en-US" sz="1400" dirty="0" err="1">
                <a:solidFill>
                  <a:srgbClr val="000000"/>
                </a:solidFill>
                <a:effectLst/>
              </a:rPr>
              <a:t>AvA</a:t>
            </a:r>
            <a:r>
              <a:rPr lang="en-US" sz="1400" dirty="0">
                <a:solidFill>
                  <a:srgbClr val="000000"/>
                </a:solidFill>
                <a:effectLst/>
              </a:rPr>
              <a:t>']</a:t>
            </a:r>
          </a:p>
          <a:p>
            <a:pPr algn="l"/>
            <a:endParaRPr lang="en-US" sz="1400" b="1" i="0" dirty="0">
              <a:solidFill>
                <a:srgbClr val="000000"/>
              </a:solidFill>
              <a:effectLst/>
            </a:endParaRPr>
          </a:p>
        </p:txBody>
      </p:sp>
    </p:spTree>
    <p:extLst>
      <p:ext uri="{BB962C8B-B14F-4D97-AF65-F5344CB8AC3E}">
        <p14:creationId xmlns:p14="http://schemas.microsoft.com/office/powerpoint/2010/main" val="280203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96" name="Rectangle 719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7195B-1304-BA00-DC35-72E87FCADEDB}"/>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400" b="1" i="0" kern="1200" dirty="0">
                <a:solidFill>
                  <a:srgbClr val="002060"/>
                </a:solidFill>
                <a:effectLst/>
                <a:latin typeface="+mn-lt"/>
                <a:cs typeface="Times New Roman" panose="02020603050405020304" pitchFamily="18" charset="0"/>
              </a:rPr>
              <a:t>Comparison of accuracy scores of </a:t>
            </a:r>
            <a:r>
              <a:rPr lang="en-US" sz="3400" b="1" kern="1200" dirty="0">
                <a:solidFill>
                  <a:srgbClr val="002060"/>
                </a:solidFill>
                <a:latin typeface="+mn-lt"/>
                <a:cs typeface="Times New Roman" panose="02020603050405020304" pitchFamily="18" charset="0"/>
              </a:rPr>
              <a:t>all individual</a:t>
            </a:r>
            <a:r>
              <a:rPr lang="en-US" sz="3400" b="1" i="0" kern="1200" dirty="0">
                <a:solidFill>
                  <a:srgbClr val="002060"/>
                </a:solidFill>
                <a:effectLst/>
                <a:latin typeface="+mn-lt"/>
                <a:cs typeface="Times New Roman" panose="02020603050405020304" pitchFamily="18" charset="0"/>
              </a:rPr>
              <a:t> models without variable selection and a Random Forest with feature selection</a:t>
            </a:r>
            <a:r>
              <a:rPr lang="en-US" sz="3400" b="1" kern="1200" dirty="0">
                <a:solidFill>
                  <a:srgbClr val="002060"/>
                </a:solidFill>
                <a:latin typeface="+mn-lt"/>
                <a:cs typeface="Times New Roman" panose="02020603050405020304" pitchFamily="18" charset="0"/>
              </a:rPr>
              <a:t> (Bidirectional elimination ) </a:t>
            </a:r>
            <a:r>
              <a:rPr lang="en-US" sz="3400" b="1" i="0" kern="1200" dirty="0">
                <a:solidFill>
                  <a:srgbClr val="002060"/>
                </a:solidFill>
                <a:effectLst/>
                <a:latin typeface="+mn-lt"/>
                <a:cs typeface="Times New Roman" panose="02020603050405020304" pitchFamily="18" charset="0"/>
              </a:rPr>
              <a:t>on the test data</a:t>
            </a:r>
            <a:r>
              <a:rPr lang="en-US" sz="3400" b="1" kern="1200" dirty="0">
                <a:solidFill>
                  <a:srgbClr val="002060"/>
                </a:solidFill>
                <a:latin typeface="+mn-lt"/>
                <a:cs typeface="Times New Roman" panose="02020603050405020304" pitchFamily="18" charset="0"/>
              </a:rPr>
              <a:t>.</a:t>
            </a:r>
          </a:p>
        </p:txBody>
      </p:sp>
      <p:sp>
        <p:nvSpPr>
          <p:cNvPr id="719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FAD79BF4-B023-B5ED-DCEA-44757724DD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0255" y="640034"/>
            <a:ext cx="7118617" cy="43238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D3DC56-169C-3A71-6EA5-F1DFE03BC636}"/>
              </a:ext>
            </a:extLst>
          </p:cNvPr>
          <p:cNvSpPr txBox="1"/>
          <p:nvPr/>
        </p:nvSpPr>
        <p:spPr>
          <a:xfrm>
            <a:off x="4666488" y="5270183"/>
            <a:ext cx="6894576" cy="1428487"/>
          </a:xfrm>
          <a:prstGeom prst="rect">
            <a:avLst/>
          </a:prstGeom>
        </p:spPr>
        <p:txBody>
          <a:bodyPr vert="horz" lIns="91440" tIns="45720" rIns="91440" bIns="45720" rtlCol="0" anchor="t">
            <a:normAutofit/>
          </a:bodyPr>
          <a:lstStyle/>
          <a:p>
            <a:pPr defTabSz="914400">
              <a:lnSpc>
                <a:spcPct val="90000"/>
              </a:lnSpc>
              <a:spcAft>
                <a:spcPts val="600"/>
              </a:spcAft>
            </a:pPr>
            <a:r>
              <a:rPr lang="en-US" sz="2200" dirty="0">
                <a:solidFill>
                  <a:srgbClr val="002060"/>
                </a:solidFill>
              </a:rPr>
              <a:t>For our dataset, we got the best accuracy score of 95.57 for the Random Forest classification model.</a:t>
            </a:r>
          </a:p>
        </p:txBody>
      </p:sp>
      <p:sp>
        <p:nvSpPr>
          <p:cNvPr id="5" name="Slide Number Placeholder 4">
            <a:extLst>
              <a:ext uri="{FF2B5EF4-FFF2-40B4-BE49-F238E27FC236}">
                <a16:creationId xmlns:a16="http://schemas.microsoft.com/office/drawing/2014/main" id="{A22F84CB-AB68-9B3A-2008-7CF5C837B24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8F63A3B-78C7-47BE-AE5E-E10140E04643}" type="slidenum">
              <a:rPr lang="en-US" b="1"/>
              <a:pPr defTabSz="914400">
                <a:spcAft>
                  <a:spcPts val="600"/>
                </a:spcAft>
              </a:pPr>
              <a:t>8</a:t>
            </a:fld>
            <a:endParaRPr lang="en-US" b="1"/>
          </a:p>
        </p:txBody>
      </p:sp>
    </p:spTree>
    <p:extLst>
      <p:ext uri="{BB962C8B-B14F-4D97-AF65-F5344CB8AC3E}">
        <p14:creationId xmlns:p14="http://schemas.microsoft.com/office/powerpoint/2010/main" val="29918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A4E9B4-A66A-CCCE-D2E4-839EE9719A46}"/>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itle 1">
            <a:extLst>
              <a:ext uri="{FF2B5EF4-FFF2-40B4-BE49-F238E27FC236}">
                <a16:creationId xmlns:a16="http://schemas.microsoft.com/office/drawing/2014/main" id="{9A050500-BBAA-35EE-73F1-8892CD642923}"/>
              </a:ext>
            </a:extLst>
          </p:cNvPr>
          <p:cNvSpPr txBox="1">
            <a:spLocks/>
          </p:cNvSpPr>
          <p:nvPr/>
        </p:nvSpPr>
        <p:spPr>
          <a:xfrm>
            <a:off x="767909" y="341462"/>
            <a:ext cx="9922764" cy="55617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2800" dirty="0">
                <a:latin typeface="Amasis MT Pro" panose="02040504050005020304" pitchFamily="18" charset="0"/>
              </a:rPr>
              <a:t>Clustering:</a:t>
            </a:r>
          </a:p>
        </p:txBody>
      </p:sp>
      <p:sp>
        <p:nvSpPr>
          <p:cNvPr id="4" name="TextBox 3">
            <a:extLst>
              <a:ext uri="{FF2B5EF4-FFF2-40B4-BE49-F238E27FC236}">
                <a16:creationId xmlns:a16="http://schemas.microsoft.com/office/drawing/2014/main" id="{DAF9DCAD-1D1C-5175-7992-48D63D92211F}"/>
              </a:ext>
            </a:extLst>
          </p:cNvPr>
          <p:cNvSpPr txBox="1"/>
          <p:nvPr/>
        </p:nvSpPr>
        <p:spPr>
          <a:xfrm>
            <a:off x="6772923" y="4028834"/>
            <a:ext cx="2309410" cy="923330"/>
          </a:xfrm>
          <a:prstGeom prst="rect">
            <a:avLst/>
          </a:prstGeom>
          <a:noFill/>
        </p:spPr>
        <p:txBody>
          <a:bodyPr wrap="square" rtlCol="0">
            <a:spAutoFit/>
          </a:bodyPr>
          <a:lstStyle/>
          <a:p>
            <a:r>
              <a:rPr lang="en-US" dirty="0">
                <a:latin typeface="source-serif-pro"/>
              </a:rPr>
              <a:t>For clusters=7 there is </a:t>
            </a:r>
          </a:p>
          <a:p>
            <a:r>
              <a:rPr lang="en-US" dirty="0">
                <a:latin typeface="source-serif-pro"/>
              </a:rPr>
              <a:t>less inertia and </a:t>
            </a:r>
          </a:p>
          <a:p>
            <a:r>
              <a:rPr lang="en-US" dirty="0">
                <a:latin typeface="source-serif-pro"/>
              </a:rPr>
              <a:t>high silhouette score </a:t>
            </a:r>
          </a:p>
        </p:txBody>
      </p:sp>
      <p:pic>
        <p:nvPicPr>
          <p:cNvPr id="5" name="Picture 2">
            <a:extLst>
              <a:ext uri="{FF2B5EF4-FFF2-40B4-BE49-F238E27FC236}">
                <a16:creationId xmlns:a16="http://schemas.microsoft.com/office/drawing/2014/main" id="{D7F99338-7185-46D6-22E7-1911E037B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35" y="980256"/>
            <a:ext cx="3274949" cy="22199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E8F29C26-4A9A-5568-06D0-65F338F0A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291" y="980421"/>
            <a:ext cx="32766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E6E6C8-B236-D1DA-2EC4-4CB95B331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33" y="3365417"/>
            <a:ext cx="4702232" cy="31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299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3280</TotalTime>
  <Words>1775</Words>
  <Application>Microsoft Office PowerPoint</Application>
  <PresentationFormat>Widescreen</PresentationFormat>
  <Paragraphs>152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Amasis MT Pro</vt:lpstr>
      <vt:lpstr>Amasis MT Pro Medium</vt:lpstr>
      <vt:lpstr>Arial</vt:lpstr>
      <vt:lpstr>Calibri</vt:lpstr>
      <vt:lpstr>Calibri Light</vt:lpstr>
      <vt:lpstr>Helvetica Neue</vt:lpstr>
      <vt:lpstr>source-serif-pro</vt:lpstr>
      <vt:lpstr>Times New Roman</vt:lpstr>
      <vt:lpstr>Wingdings</vt:lpstr>
      <vt:lpstr>Office Theme</vt:lpstr>
      <vt:lpstr>PowerPoint Presentation</vt:lpstr>
      <vt:lpstr>PowerPoint Presentation</vt:lpstr>
      <vt:lpstr>  Part-2</vt:lpstr>
      <vt:lpstr>PowerPoint Presentation</vt:lpstr>
      <vt:lpstr>PowerPoint Presentation</vt:lpstr>
      <vt:lpstr>PowerPoint Presentation</vt:lpstr>
      <vt:lpstr>PowerPoint Presentation</vt:lpstr>
      <vt:lpstr>Comparison of accuracy scores of all individual models without variable selection and a Random Forest with feature selection (Bidirectional elimination ) on the test data.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Heist Ransomware Address Dataset</dc:title>
  <dc:subject/>
  <dc:creator>Suresh Mandadapu</dc:creator>
  <cp:lastModifiedBy>K VENKATA SATYA REDDY</cp:lastModifiedBy>
  <cp:revision>38</cp:revision>
  <dcterms:created xsi:type="dcterms:W3CDTF">2022-10-01T21:45:35Z</dcterms:created>
  <dcterms:modified xsi:type="dcterms:W3CDTF">2023-05-03T00:17:14Z</dcterms:modified>
</cp:coreProperties>
</file>