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7" r:id="rId20"/>
    <p:sldId id="274" r:id="rId21"/>
    <p:sldId id="275" r:id="rId22"/>
    <p:sldId id="286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8" r:id="rId33"/>
    <p:sldId id="285" r:id="rId34"/>
    <p:sldId id="289" r:id="rId35"/>
  </p:sldIdLst>
  <p:sldSz cx="9144000" cy="5143500" type="screen16x9"/>
  <p:notesSz cx="6858000" cy="9144000"/>
  <p:embeddedFontLst>
    <p:embeddedFont>
      <p:font typeface="Source Sans Pro" panose="020B0604020202020204" charset="0"/>
      <p:regular r:id="rId37"/>
      <p:bold r:id="rId38"/>
      <p:italic r:id="rId39"/>
      <p:boldItalic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weso\Documents\2022Summer\Dr.KirylukandDr.Shang\Presentation%20Material\Admission%20Location%20Distribution%20in%20MIMIC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weso\Documents\2022Summer\Dr.KirylukandDr.Shang\Presentation%20Material\Insurance%20Distribution%20in%20MIMIC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weso\Documents\2022Summer\Dr.KirylukandDr.Shang\Presentation%20Material\Ethnicity%20Distribution%20in%20MIMIC.csv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Hospital Admission </a:t>
            </a:r>
            <a:r>
              <a:rPr lang="en-US" dirty="0" smtClean="0"/>
              <a:t>Patient Locations </a:t>
            </a:r>
            <a:r>
              <a:rPr lang="en-US" dirty="0"/>
              <a:t>in MIMIC IV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'Admission Location Distribution'!$B$1</c:f>
              <c:strCache>
                <c:ptCount val="1"/>
                <c:pt idx="0">
                  <c:v> location_count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'Admission Location Distribution'!$A$2:$A$13</c:f>
              <c:strCache>
                <c:ptCount val="12"/>
                <c:pt idx="0">
                  <c:v>EMERGENCY ROOM</c:v>
                </c:pt>
                <c:pt idx="1">
                  <c:v>PHYSICIAN REFERRAL</c:v>
                </c:pt>
                <c:pt idx="2">
                  <c:v>TRANSFER FROM HOSPITAL</c:v>
                </c:pt>
                <c:pt idx="3">
                  <c:v>WALK-IN/SELF REFERRAL</c:v>
                </c:pt>
                <c:pt idx="4">
                  <c:v>CLINIC REFERRAL</c:v>
                </c:pt>
                <c:pt idx="5">
                  <c:v>PROCEDURE SITE</c:v>
                </c:pt>
                <c:pt idx="6">
                  <c:v>PACU</c:v>
                </c:pt>
                <c:pt idx="7">
                  <c:v>INTERNAL TRANSFER TO OR FROM PSYCH</c:v>
                </c:pt>
                <c:pt idx="8">
                  <c:v>TRANSFER FROM SKILLED NURSING FACILITY</c:v>
                </c:pt>
                <c:pt idx="9">
                  <c:v>INFORMATION NOT AVAILABLE</c:v>
                </c:pt>
                <c:pt idx="10">
                  <c:v>AMBULATORY SURGERY TRANSFER</c:v>
                </c:pt>
                <c:pt idx="11">
                  <c:v>AMBULATORY SURGERY TRANSFER</c:v>
                </c:pt>
              </c:strCache>
            </c:strRef>
          </c:cat>
          <c:val>
            <c:numRef>
              <c:f>'Admission Location Distribution'!$B$2:$B$13</c:f>
              <c:numCache>
                <c:formatCode>General</c:formatCode>
                <c:ptCount val="12"/>
                <c:pt idx="0">
                  <c:v>124049</c:v>
                </c:pt>
                <c:pt idx="1">
                  <c:v>78908</c:v>
                </c:pt>
                <c:pt idx="2">
                  <c:v>32411</c:v>
                </c:pt>
                <c:pt idx="3">
                  <c:v>12792</c:v>
                </c:pt>
                <c:pt idx="4">
                  <c:v>8246</c:v>
                </c:pt>
                <c:pt idx="5">
                  <c:v>7379</c:v>
                </c:pt>
                <c:pt idx="6">
                  <c:v>5640</c:v>
                </c:pt>
                <c:pt idx="7">
                  <c:v>3515</c:v>
                </c:pt>
                <c:pt idx="8">
                  <c:v>3103</c:v>
                </c:pt>
                <c:pt idx="9">
                  <c:v>375</c:v>
                </c:pt>
                <c:pt idx="10">
                  <c:v>190</c:v>
                </c:pt>
                <c:pt idx="11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73-4C45-90B1-D81CD69BA5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4820160"/>
        <c:axId val="444820816"/>
      </c:barChart>
      <c:catAx>
        <c:axId val="44482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Admission Location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820816"/>
        <c:crosses val="autoZero"/>
        <c:auto val="1"/>
        <c:lblAlgn val="ctr"/>
        <c:lblOffset val="100"/>
        <c:noMultiLvlLbl val="0"/>
      </c:catAx>
      <c:valAx>
        <c:axId val="44482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82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pct5">
      <a:fgClr>
        <a:schemeClr val="lt1"/>
      </a:fgClr>
      <a:bgClr>
        <a:schemeClr val="bg1"/>
      </a:bgClr>
    </a:patt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Hospital Patient</a:t>
            </a:r>
            <a:r>
              <a:rPr lang="en-US" baseline="0"/>
              <a:t> Insurance Counts in MIMIC IV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'Insurance Distribution in MIMIC'!$B$1</c:f>
              <c:strCache>
                <c:ptCount val="1"/>
                <c:pt idx="0">
                  <c:v>insurance_count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'Insurance Distribution in MIMIC'!$A$2:$A$4</c:f>
              <c:strCache>
                <c:ptCount val="3"/>
                <c:pt idx="0">
                  <c:v>Other</c:v>
                </c:pt>
                <c:pt idx="1">
                  <c:v>Medicare</c:v>
                </c:pt>
                <c:pt idx="2">
                  <c:v>Medicaid</c:v>
                </c:pt>
              </c:strCache>
            </c:strRef>
          </c:cat>
          <c:val>
            <c:numRef>
              <c:f>'Insurance Distribution in MIMIC'!$B$2:$B$4</c:f>
              <c:numCache>
                <c:formatCode>General</c:formatCode>
                <c:ptCount val="3"/>
                <c:pt idx="0">
                  <c:v>180868</c:v>
                </c:pt>
                <c:pt idx="1">
                  <c:v>64729</c:v>
                </c:pt>
                <c:pt idx="2">
                  <c:v>26136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FB-45CA-8D51-A473FA6A06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1567888"/>
        <c:axId val="441568216"/>
      </c:barChart>
      <c:catAx>
        <c:axId val="441567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Insurance Provider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568216"/>
        <c:crosses val="autoZero"/>
        <c:auto val="1"/>
        <c:lblAlgn val="ctr"/>
        <c:lblOffset val="100"/>
        <c:noMultiLvlLbl val="0"/>
      </c:catAx>
      <c:valAx>
        <c:axId val="441568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Patient Counts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56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pct5">
      <a:fgClr>
        <a:schemeClr val="accent1"/>
      </a:fgClr>
      <a:bgClr>
        <a:schemeClr val="bg1"/>
      </a:bgClr>
    </a:patt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Hospital</a:t>
            </a:r>
            <a:r>
              <a:rPr lang="en-US" baseline="0"/>
              <a:t> Patient Ethnicity Totals in MIMIC IV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'Ethnicity Distribution in MIMIC'!$B$1</c:f>
              <c:strCache>
                <c:ptCount val="1"/>
                <c:pt idx="0">
                  <c:v>ethnicity_count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'Ethnicity Distribution in MIMIC'!$A$2:$A$9</c:f>
              <c:strCache>
                <c:ptCount val="8"/>
                <c:pt idx="0">
                  <c:v>WHITE</c:v>
                </c:pt>
                <c:pt idx="1">
                  <c:v>BLACK/AFRICAN AMERICAN</c:v>
                </c:pt>
                <c:pt idx="2">
                  <c:v>OTHER</c:v>
                </c:pt>
                <c:pt idx="3">
                  <c:v>UNKNOWN</c:v>
                </c:pt>
                <c:pt idx="4">
                  <c:v>ASIAN</c:v>
                </c:pt>
                <c:pt idx="5">
                  <c:v>HISPANIC/LATINO</c:v>
                </c:pt>
                <c:pt idx="6">
                  <c:v>UNABLE TO OBTAIN</c:v>
                </c:pt>
                <c:pt idx="7">
                  <c:v>AMERICAN INDIAN/ALASKA NATIVE</c:v>
                </c:pt>
              </c:strCache>
            </c:strRef>
          </c:cat>
          <c:val>
            <c:numRef>
              <c:f>'Ethnicity Distribution in MIMIC'!$B$2:$B$9</c:f>
              <c:numCache>
                <c:formatCode>General</c:formatCode>
                <c:ptCount val="8"/>
                <c:pt idx="0">
                  <c:v>161450</c:v>
                </c:pt>
                <c:pt idx="1">
                  <c:v>31666</c:v>
                </c:pt>
                <c:pt idx="2">
                  <c:v>18112</c:v>
                </c:pt>
                <c:pt idx="3">
                  <c:v>17370</c:v>
                </c:pt>
                <c:pt idx="4">
                  <c:v>16643</c:v>
                </c:pt>
                <c:pt idx="5">
                  <c:v>13758</c:v>
                </c:pt>
                <c:pt idx="6">
                  <c:v>3377</c:v>
                </c:pt>
                <c:pt idx="7">
                  <c:v>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6F-4C08-9871-CE536DC6C8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7967208"/>
        <c:axId val="657971144"/>
      </c:barChart>
      <c:catAx>
        <c:axId val="657967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Ethnicity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971144"/>
        <c:crosses val="autoZero"/>
        <c:auto val="1"/>
        <c:lblAlgn val="ctr"/>
        <c:lblOffset val="100"/>
        <c:noMultiLvlLbl val="0"/>
      </c:catAx>
      <c:valAx>
        <c:axId val="657971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Patient Totals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967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pct5">
      <a:fgClr>
        <a:schemeClr val="lt1"/>
      </a:fgClr>
      <a:bgClr>
        <a:schemeClr val="bg1"/>
      </a:bgClr>
    </a:patt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0.62698</cdr:x>
      <cdr:y>0.93827</cdr:y>
    </cdr:from>
    <cdr:to>
      <cdr:x>0.86429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733143" y="4826000"/>
          <a:ext cx="2169886" cy="317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118,910 Null or N/A</a:t>
          </a:r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amanetwork.com/journals/jamanetworkopen/fullarticle/2764344#:~:text=Of%20the%20patients%20with%20AKI,to%20baseline%20creatinine%20concentration%20at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e15c6e22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e15c6e22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e15c6e22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e15c6e22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e15c6e22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e15c6e22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e15c6e22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e15c6e22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e15c6e22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e15c6e22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e15c6e22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e15c6e22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e15c6e22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e15c6e22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e15c6e22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e15c6e22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e15c6e22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e15c6e22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e15c6e22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e15c6e22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e15c6e2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e15c6e2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e15c6e22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e15c6e22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e15c6e22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e15c6e22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e15c6e22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e15c6e22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e15c6e22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e15c6e22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e15c6e22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e15c6e22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https://www.ncbi.nlm.nih.gov/pmc/articles/PMC4507291/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e15c6e22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e15c6e22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e15c6e22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e15c6e220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e15c6e22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e15c6e22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https://jamanetwork.com/journals/jamanetworkopen/fullarticle/2764344#:~:text=Of%20the%20patients%20with%20AKI,to%20baseline%20creatinine%20concentration%20at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e15c6e22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e15c6e22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e15c6e220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e15c6e220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e15c6e22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e15c6e22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e15c6e22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e15c6e22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e15c6e2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e15c6e22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e15c6e22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e15c6e22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e15c6e22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e15c6e22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e15c6e22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e15c6e22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endParaRPr sz="1800" dirty="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e15c6e22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e15c6e22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endParaRPr sz="1800" dirty="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e15c6e22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e15c6e22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dney.org/atoz/content/AcuteKidneyInjur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cdis.org/articles/qa-kdigo-criteria#:~:text=As%20you%20have%20said%2C%20KDIG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cbi.nlm.nih.gov/pmc/articles/PMC4056349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10.1186/s13054-020-2798-6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5.xml"/><Relationship Id="rId18" Type="http://schemas.openxmlformats.org/officeDocument/2006/relationships/slide" Target="slide23.xml"/><Relationship Id="rId26" Type="http://schemas.openxmlformats.org/officeDocument/2006/relationships/slide" Target="slide31.xml"/><Relationship Id="rId3" Type="http://schemas.openxmlformats.org/officeDocument/2006/relationships/slide" Target="slide3.xml"/><Relationship Id="rId21" Type="http://schemas.openxmlformats.org/officeDocument/2006/relationships/slide" Target="slide26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20.xml"/><Relationship Id="rId25" Type="http://schemas.openxmlformats.org/officeDocument/2006/relationships/slide" Target="slide30.xml"/><Relationship Id="rId2" Type="http://schemas.openxmlformats.org/officeDocument/2006/relationships/notesSlide" Target="../notesSlides/notesSlide2.xml"/><Relationship Id="rId16" Type="http://schemas.openxmlformats.org/officeDocument/2006/relationships/slide" Target="slide18.xml"/><Relationship Id="rId20" Type="http://schemas.openxmlformats.org/officeDocument/2006/relationships/slide" Target="slide25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24" Type="http://schemas.openxmlformats.org/officeDocument/2006/relationships/slide" Target="slide29.xml"/><Relationship Id="rId5" Type="http://schemas.openxmlformats.org/officeDocument/2006/relationships/slide" Target="slide5.xml"/><Relationship Id="rId15" Type="http://schemas.openxmlformats.org/officeDocument/2006/relationships/slide" Target="slide17.xml"/><Relationship Id="rId23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2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6.xml"/><Relationship Id="rId22" Type="http://schemas.openxmlformats.org/officeDocument/2006/relationships/slide" Target="slide27.xml"/><Relationship Id="rId27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hdsi.github.io/TheBookOfOhdsi/CommonDataMode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hdsi.github.io/TheBookOfOhdsi/Cohort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Models, MIMIC, and AKI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Venkat Subramanian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MIMIC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MIMIC Background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816525"/>
            <a:ext cx="8260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Medical Information Mart for Intensive Care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Active and developing dataset:</a:t>
            </a:r>
            <a:endParaRPr sz="19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MIMIC III: 40,000 patients included in ICU admissions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MIMIC IV: Over 200,000 patients included in ICU admissions</a:t>
            </a:r>
            <a:endParaRPr sz="15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2 databases from the Beth Israel Deaconess Medical Center (BIDMC)</a:t>
            </a:r>
            <a:endParaRPr sz="19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Hospital-wide EHR data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ICU specialized clinical data</a:t>
            </a:r>
            <a:endParaRPr sz="15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Includes hospital events from actual years from 2008 to 2019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Deidentification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Not in the common data model but shares many common </a:t>
            </a:r>
            <a:r>
              <a:rPr lang="en" sz="1900" dirty="0" smtClean="0"/>
              <a:t>features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 smtClean="0"/>
              <a:t>382,278 total number of patients</a:t>
            </a:r>
            <a:endParaRPr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324474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5" name="Google Shape;155;p24"/>
          <p:cNvSpPr txBox="1"/>
          <p:nvPr/>
        </p:nvSpPr>
        <p:spPr>
          <a:xfrm>
            <a:off x="0" y="4586300"/>
            <a:ext cx="17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276,608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160327" y="4247836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105,670 Patients – Null or N/A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089270"/>
              </p:ext>
            </p:extLst>
          </p:nvPr>
        </p:nvGraphicFramePr>
        <p:xfrm>
          <a:off x="0" y="0"/>
          <a:ext cx="9144000" cy="498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1" name="Google Shape;161;p25"/>
          <p:cNvSpPr txBox="1"/>
          <p:nvPr/>
        </p:nvSpPr>
        <p:spPr>
          <a:xfrm>
            <a:off x="265216" y="4586300"/>
            <a:ext cx="203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 = 271,733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109855" y="4745182"/>
            <a:ext cx="270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110,545 Patients – Null or N/A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172012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7" name="Google Shape;167;p26"/>
          <p:cNvSpPr txBox="1"/>
          <p:nvPr/>
        </p:nvSpPr>
        <p:spPr>
          <a:xfrm>
            <a:off x="139300" y="4564850"/>
            <a:ext cx="225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263,368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Phenotyping Acute Kidney Injury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AKI Overview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360191" y="1119038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Also called “acute renal failure”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Rapid occurrence of kidney damage or failure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Timespan of hours or days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Various causes (and others):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Reduced blood flow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Hypotension, blood loss, burns, etc.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Direct kidney damage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Sepsis(infection), multiple </a:t>
            </a:r>
            <a:r>
              <a:rPr lang="en" dirty="0" smtClean="0"/>
              <a:t>myeloma(white blood cell </a:t>
            </a:r>
            <a:r>
              <a:rPr lang="en" dirty="0"/>
              <a:t>cancer), etc.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AKI leads to (and others):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Buildup of waste in blood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Fluid imbalance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Chronic kidney disease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Heart disease</a:t>
            </a:r>
            <a:endParaRPr dirty="0"/>
          </a:p>
        </p:txBody>
      </p:sp>
      <p:sp>
        <p:nvSpPr>
          <p:cNvPr id="179" name="Google Shape;179;p28"/>
          <p:cNvSpPr txBox="1"/>
          <p:nvPr/>
        </p:nvSpPr>
        <p:spPr>
          <a:xfrm>
            <a:off x="53575" y="4382700"/>
            <a:ext cx="609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Information from: National Kidney Foundation, “Acute Kidney Injury (AKI),” National Kidney Foundation, 2017,</a:t>
            </a:r>
            <a:r>
              <a:rPr lang="en" sz="1200" dirty="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https://www.kidney.org/atoz/content/AcuteKidneyInjury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KDIGO AKI Definition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Kidney Disease Improving Global Outcomes (KDIGO) defines AKI as any: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in serum creatinine (serum Cr, body waste product) &gt;= 0.3 mg/dL within 48 hours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Increase in serum Cr above 1.5 times baseline serum Cr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Various “baseline serum Cr” definitions – all involve measurement of 7 days prior in some way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Urine output &lt; 0.5 mL/kg/hr for 6 hours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 widely used in the literature (sometimes specifies only 1 or 2 out of the 3 criteria used in the study-specific cohort)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85725" y="4189200"/>
            <a:ext cx="622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KDIGO AKI Definition from: “Q&amp;A: KDIGO Criteria | ACDIS,” acdis.org,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criteria#:~:text=As%20you%20have%20said%2C%20KDIGO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45225" y="4419600"/>
            <a:ext cx="9234450" cy="76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Phenotyping AKI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150950" y="895300"/>
            <a:ext cx="8935800" cy="3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Serum creatinine criteria (1.5 times baseline and 0.3 mg/dL increase) used instead of urine output criteria</a:t>
            </a:r>
            <a:endParaRPr sz="17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4"/>
              </a:rPr>
              <a:t>Some studies</a:t>
            </a:r>
            <a:r>
              <a:rPr lang="en" sz="1300" dirty="0"/>
              <a:t> say the KDIGO urine output definition is too liberal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AKI can be oliguric or non-oliguric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Allows consistency with serum creatinine definitions for definitions of AKI recovery </a:t>
            </a:r>
            <a:r>
              <a:rPr lang="en" sz="1300" dirty="0" smtClean="0"/>
              <a:t>later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 smtClean="0"/>
              <a:t>Urine output in </a:t>
            </a:r>
            <a:r>
              <a:rPr lang="en-US" sz="1300" dirty="0" smtClean="0"/>
              <a:t>EHR is unreliable or often incomplete</a:t>
            </a:r>
            <a:endParaRPr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6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45225" y="3574473"/>
            <a:ext cx="9431680" cy="16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209" y="623905"/>
            <a:ext cx="4918364" cy="24522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3200" dirty="0"/>
              <a:t>Selection criteria (implemented in SQL Server)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209" y="2966128"/>
            <a:ext cx="4468091" cy="25817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561108" y="1236802"/>
            <a:ext cx="5237017" cy="3339000"/>
          </a:xfrm>
        </p:spPr>
        <p:txBody>
          <a:bodyPr>
            <a:normAutofit lnSpcReduction="10000"/>
          </a:bodyPr>
          <a:lstStyle/>
          <a:p>
            <a:pPr marL="889000" lvl="1" indent="-285750">
              <a:buSzPts val="1300"/>
            </a:pPr>
            <a:r>
              <a:rPr lang="en-US" sz="1300" dirty="0" smtClean="0"/>
              <a:t>&gt;= 1.5 times baseline </a:t>
            </a:r>
            <a:r>
              <a:rPr lang="en-US" sz="1300" dirty="0" err="1" smtClean="0"/>
              <a:t>SCr</a:t>
            </a:r>
            <a:r>
              <a:rPr lang="en-US" sz="1300" dirty="0" smtClean="0"/>
              <a:t> criteria:</a:t>
            </a:r>
            <a:endParaRPr lang="en-US" sz="1300" dirty="0"/>
          </a:p>
          <a:p>
            <a:pPr lvl="2" indent="-311150">
              <a:buSzPts val="1300"/>
            </a:pPr>
            <a:r>
              <a:rPr lang="en-US" sz="1300" dirty="0"/>
              <a:t>Baseline serum creatinine defined as the minimum serum creatinine level recorded within the 7 days prior to ICU admission (exclude if no 7-day-prior baseline available)</a:t>
            </a:r>
          </a:p>
          <a:p>
            <a:pPr lvl="2" indent="-311150">
              <a:buSzPts val="1300"/>
            </a:pPr>
            <a:r>
              <a:rPr lang="en-US" sz="1300" dirty="0"/>
              <a:t>SQL logic: Add in all </a:t>
            </a:r>
            <a:r>
              <a:rPr lang="en-US" sz="1300" dirty="0" err="1"/>
              <a:t>SCr</a:t>
            </a:r>
            <a:r>
              <a:rPr lang="en-US" sz="1300" dirty="0"/>
              <a:t> lab measurements for a patient 7 days before the ICU stay (identify baseline and any instance within entire ICU stay of </a:t>
            </a:r>
            <a:r>
              <a:rPr lang="en-US" sz="1300" dirty="0" err="1"/>
              <a:t>SCr</a:t>
            </a:r>
            <a:r>
              <a:rPr lang="en-US" sz="1300" dirty="0"/>
              <a:t> going over 1.5 times </a:t>
            </a:r>
            <a:r>
              <a:rPr lang="en-US" sz="1300" dirty="0" smtClean="0"/>
              <a:t>baseline)</a:t>
            </a:r>
          </a:p>
          <a:p>
            <a:pPr lvl="1" indent="-311150">
              <a:buSzPts val="1300"/>
            </a:pPr>
            <a:r>
              <a:rPr lang="en-US" sz="1300" dirty="0" err="1" smtClean="0"/>
              <a:t>SCr</a:t>
            </a:r>
            <a:r>
              <a:rPr lang="en-US" sz="1300" dirty="0" smtClean="0"/>
              <a:t> increase by </a:t>
            </a:r>
            <a:r>
              <a:rPr lang="en-US" sz="1300" dirty="0"/>
              <a:t>&gt;= 0.3 mg/</a:t>
            </a:r>
            <a:r>
              <a:rPr lang="en-US" sz="1300" dirty="0" err="1"/>
              <a:t>dL</a:t>
            </a:r>
            <a:r>
              <a:rPr lang="en-US" sz="1300" dirty="0"/>
              <a:t> </a:t>
            </a:r>
            <a:r>
              <a:rPr lang="en-US" sz="1300" dirty="0" smtClean="0"/>
              <a:t>48 hours before ICU admission</a:t>
            </a:r>
            <a:endParaRPr lang="en-US" sz="1300" dirty="0"/>
          </a:p>
          <a:p>
            <a:pPr lvl="2" indent="-311150">
              <a:buSzPts val="1300"/>
            </a:pPr>
            <a:r>
              <a:rPr lang="en-US" sz="1300" dirty="0"/>
              <a:t>SQL logic: Add in all </a:t>
            </a:r>
            <a:r>
              <a:rPr lang="en-US" sz="1300" dirty="0" err="1"/>
              <a:t>SCr</a:t>
            </a:r>
            <a:r>
              <a:rPr lang="en-US" sz="1300" dirty="0"/>
              <a:t> lab measurements for a patient 48 hours before ICU stay (identify minimum and maximum and if difference is &gt;= 0.3 mg/</a:t>
            </a:r>
            <a:r>
              <a:rPr lang="en-US" sz="1300" dirty="0" err="1"/>
              <a:t>dL</a:t>
            </a:r>
            <a:r>
              <a:rPr lang="en-US" sz="1300" dirty="0"/>
              <a:t>)</a:t>
            </a:r>
            <a:endParaRPr lang="en-US" dirty="0"/>
          </a:p>
          <a:p>
            <a:pPr lvl="2" indent="-311150">
              <a:buSzPts val="1300"/>
            </a:pPr>
            <a:endParaRPr lang="en-US" sz="13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45225" y="4446217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</a:rPr>
              <a:t>Baseline definition: </a:t>
            </a:r>
            <a:r>
              <a:rPr lang="en-US" sz="1100" dirty="0" err="1" smtClean="0">
                <a:latin typeface="Times New Roman" panose="02020603050405020304" pitchFamily="18" charset="0"/>
              </a:rPr>
              <a:t>Guang-ju</a:t>
            </a:r>
            <a:r>
              <a:rPr lang="en-US" sz="1100" dirty="0" smtClean="0">
                <a:latin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</a:rPr>
              <a:t>Zhao et al., “Association between Furosemide Administration and Outcomes in Critically Ill Patients with Acute Kidney Injury,” </a:t>
            </a:r>
            <a:r>
              <a:rPr lang="en-US" sz="1100" i="1" dirty="0">
                <a:latin typeface="Times New Roman" panose="02020603050405020304" pitchFamily="18" charset="0"/>
              </a:rPr>
              <a:t>Critical Care</a:t>
            </a:r>
            <a:r>
              <a:rPr lang="en-US" sz="1100" dirty="0">
                <a:latin typeface="Times New Roman" panose="02020603050405020304" pitchFamily="18" charset="0"/>
              </a:rPr>
              <a:t> 24, no. 1 (March 4, 2020), https://doi.org/</a:t>
            </a:r>
            <a:r>
              <a:rPr lang="en-US" sz="1100" dirty="0">
                <a:latin typeface="Times New Roman" panose="02020603050405020304" pitchFamily="18" charset="0"/>
                <a:hlinkClick r:id="rId5" action="ppaction://hlinkfile"/>
              </a:rPr>
              <a:t>10.1186/s13054-020-2798-6</a:t>
            </a:r>
            <a:r>
              <a:rPr lang="en-US" sz="1100" dirty="0">
                <a:latin typeface="Times New Roman" panose="02020603050405020304" pitchFamily="18" charset="0"/>
              </a:rPr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86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446975" y="42875"/>
            <a:ext cx="48327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⧫"/>
            </a:pPr>
            <a:r>
              <a:rPr lang="en" sz="1500" u="sng" dirty="0">
                <a:solidFill>
                  <a:schemeClr val="hlink"/>
                </a:solidFill>
                <a:hlinkClick r:id="rId3" action="ppaction://hlinksldjump"/>
              </a:rPr>
              <a:t>Common Data Model, Vocabularies, and Cohorts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4" action="ppaction://hlinksldjump"/>
              </a:rPr>
              <a:t>EHR Data and Common Data Model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5" action="ppaction://hlinksldjump"/>
              </a:rPr>
              <a:t>Common Data Model Structure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6" action="ppaction://hlinksldjump"/>
              </a:rPr>
              <a:t>Standardized Vocabularies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7" action="ppaction://hlinksldjump"/>
              </a:rPr>
              <a:t>Concept Hierarchy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8" action="ppaction://hlinksldjump"/>
              </a:rPr>
              <a:t>Cohort Definitions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9" action="ppaction://hlinksldjump"/>
              </a:rPr>
              <a:t>Inclusion Criteria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⧫"/>
            </a:pPr>
            <a:r>
              <a:rPr lang="en" sz="1500" u="sng" dirty="0">
                <a:solidFill>
                  <a:schemeClr val="hlink"/>
                </a:solidFill>
                <a:hlinkClick r:id="rId10" action="ppaction://hlinksldjump"/>
              </a:rPr>
              <a:t>MIMIC Data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11" action="ppaction://hlinksldjump"/>
              </a:rPr>
              <a:t>MIMIC Background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12" action="ppaction://hlinksldjump"/>
              </a:rPr>
              <a:t>DB Content Distributions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⧫"/>
            </a:pPr>
            <a:r>
              <a:rPr lang="en" sz="1500" u="sng" dirty="0">
                <a:solidFill>
                  <a:schemeClr val="hlink"/>
                </a:solidFill>
                <a:hlinkClick r:id="rId13" action="ppaction://hlinksldjump"/>
              </a:rPr>
              <a:t>Phenotyping Acute Kidney Injury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14" action="ppaction://hlinksldjump"/>
              </a:rPr>
              <a:t>AKI Overview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15" action="ppaction://hlinksldjump"/>
              </a:rPr>
              <a:t>KDIGO AKI Definition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16" action="ppaction://hlinksldjump"/>
              </a:rPr>
              <a:t>Phenotyping AKI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17" action="ppaction://hlinksldjump"/>
              </a:rPr>
              <a:t>Results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18" action="ppaction://hlinksldjump"/>
              </a:rPr>
              <a:t>Areas for Improvement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⧫"/>
            </a:pPr>
            <a:r>
              <a:rPr lang="en" sz="1500" u="sng" dirty="0">
                <a:solidFill>
                  <a:schemeClr val="hlink"/>
                </a:solidFill>
                <a:hlinkClick r:id="rId19" action="ppaction://hlinksldjump"/>
              </a:rPr>
              <a:t>Reversible and Sustained AKI in MIMIC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20" action="ppaction://hlinksldjump"/>
              </a:rPr>
              <a:t>Reversible and Sustained AKI Background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21" action="ppaction://hlinksldjump"/>
              </a:rPr>
              <a:t>Reversible AKI for Baseline Criteria</a:t>
            </a:r>
            <a:endParaRPr sz="1300" dirty="0">
              <a:solidFill>
                <a:schemeClr val="dk1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 u="sng" dirty="0">
                <a:solidFill>
                  <a:schemeClr val="hlink"/>
                </a:solidFill>
                <a:hlinkClick r:id="rId22" action="ppaction://hlinksldjump"/>
              </a:rPr>
              <a:t>SQL Results</a:t>
            </a:r>
            <a:endParaRPr sz="1100" dirty="0">
              <a:solidFill>
                <a:schemeClr val="dk1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 u="sng" dirty="0">
                <a:solidFill>
                  <a:schemeClr val="hlink"/>
                </a:solidFill>
                <a:hlinkClick r:id="rId23" action="ppaction://hlinksldjump"/>
              </a:rPr>
              <a:t>Areas for Improvement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</a:pPr>
            <a:r>
              <a:rPr lang="en" sz="1300" u="sng" dirty="0">
                <a:solidFill>
                  <a:schemeClr val="hlink"/>
                </a:solidFill>
                <a:hlinkClick r:id="rId24" action="ppaction://hlinksldjump"/>
              </a:rPr>
              <a:t>Reversible AKI for Creatinine Change</a:t>
            </a:r>
            <a:endParaRPr sz="1300" dirty="0">
              <a:solidFill>
                <a:schemeClr val="dk1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 u="sng" dirty="0">
                <a:solidFill>
                  <a:schemeClr val="hlink"/>
                </a:solidFill>
                <a:hlinkClick r:id="rId25" action="ppaction://hlinksldjump"/>
              </a:rPr>
              <a:t>SQL Results</a:t>
            </a:r>
            <a:endParaRPr sz="1100" dirty="0">
              <a:solidFill>
                <a:schemeClr val="dk1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 u="sng" dirty="0">
                <a:solidFill>
                  <a:schemeClr val="hlink"/>
                </a:solidFill>
                <a:hlinkClick r:id="rId26" action="ppaction://hlinksldjump"/>
              </a:rPr>
              <a:t>Areas for Improvement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⧫"/>
            </a:pPr>
            <a:r>
              <a:rPr lang="en" sz="1500" u="sng" dirty="0">
                <a:solidFill>
                  <a:schemeClr val="hlink"/>
                </a:solidFill>
                <a:hlinkClick r:id="rId27" action="ppaction://hlinksldjump"/>
              </a:rPr>
              <a:t>Observations and Steps Forward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45225" y="4738648"/>
            <a:ext cx="9234450" cy="4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1.5 Times Baseline SCr Criteria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117875" y="750100"/>
            <a:ext cx="758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15,621 ICU stays with </a:t>
            </a:r>
            <a:r>
              <a:rPr lang="en" dirty="0"/>
              <a:t>KDIGO AKI-criteria meeting SCr lab measurements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213764" y="562038"/>
            <a:ext cx="2808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17.98% </a:t>
            </a:r>
            <a:r>
              <a:rPr lang="en-US" dirty="0" smtClean="0"/>
              <a:t>all </a:t>
            </a:r>
            <a:r>
              <a:rPr lang="en-US" dirty="0" err="1" smtClean="0"/>
              <a:t>SCr</a:t>
            </a:r>
            <a:r>
              <a:rPr lang="en-US" dirty="0" smtClean="0"/>
              <a:t> measurements in MIMIC meet KDIGO AKI-criteria</a:t>
            </a:r>
            <a:endParaRPr lang="en-US" dirty="0"/>
          </a:p>
          <a:p>
            <a:r>
              <a:rPr lang="en-US" u="sng" dirty="0" smtClean="0"/>
              <a:t>20.41%</a:t>
            </a:r>
            <a:r>
              <a:rPr lang="en-US" dirty="0" smtClean="0"/>
              <a:t> all MIMIC IV ICU stays meet this KDIGO AKI-criteria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0.3 mg/dL Increase SCr Criteria</a:t>
            </a:r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915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smtClean="0">
                <a:solidFill>
                  <a:schemeClr val="dk1"/>
                </a:solidFill>
              </a:rPr>
              <a:t>6,372 unique ICU stays with </a:t>
            </a:r>
            <a:r>
              <a:rPr lang="en" sz="1400" dirty="0">
                <a:solidFill>
                  <a:schemeClr val="dk1"/>
                </a:solidFill>
              </a:rPr>
              <a:t>KDIGO AKI-criteria meeting SCr lab measurements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403273" y="1177215"/>
            <a:ext cx="3237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8.3%</a:t>
            </a:r>
            <a:r>
              <a:rPr lang="en-US" dirty="0" smtClean="0"/>
              <a:t> of all MIMIC IV ICU stays meet this KDIGO AKI-criteria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Integrating Criteria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Patients in AKI cohort in both, then included</a:t>
            </a:r>
          </a:p>
          <a:p>
            <a:r>
              <a:rPr lang="en-US" dirty="0" smtClean="0"/>
              <a:t>Patients included in AKI cohort in only one criteria, then included</a:t>
            </a:r>
          </a:p>
          <a:p>
            <a:r>
              <a:rPr lang="en-US" dirty="0" smtClean="0"/>
              <a:t>All other patients not included</a:t>
            </a:r>
          </a:p>
          <a:p>
            <a:r>
              <a:rPr lang="en-US" dirty="0" smtClean="0"/>
              <a:t>Integrating criteria not implemented, but can be in the future</a:t>
            </a:r>
          </a:p>
          <a:p>
            <a:r>
              <a:rPr lang="en-US" dirty="0" smtClean="0"/>
              <a:t>Pooled rates estimates match other studies (AKI incidence in ICU)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for Improvement</a:t>
            </a: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48 </a:t>
            </a:r>
            <a:r>
              <a:rPr lang="en" dirty="0"/>
              <a:t>Hour 0.3 mg/dL criteria only handles 48 hours before ICU admission, not all 48 hour intervals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Excludes patients without baseline SCr measurements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Excludes patients without SCr measurements during timeframes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2 </a:t>
            </a:r>
            <a:r>
              <a:rPr lang="en" dirty="0"/>
              <a:t>criteria could have overlapping patients/AKI </a:t>
            </a:r>
            <a:r>
              <a:rPr lang="en" dirty="0" smtClean="0"/>
              <a:t>instances</a:t>
            </a:r>
            <a:r>
              <a:rPr lang="en-US" dirty="0" smtClean="0"/>
              <a:t> (integrating criteria solves)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Reversible and Sustained AKI in MIMIC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Reversible and Sustained AKI Background</a:t>
            </a: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Reversible/Reversed/Transient </a:t>
            </a:r>
            <a:r>
              <a:rPr lang="en" dirty="0"/>
              <a:t>Acute Kidney Injury: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actual kidney tissue injury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Decreased kidney filtration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Caused by decreased perfusion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Resolves with better perfusion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Takes hours or days to resolve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Sustained Acute Kidney Injury: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Actual internal kidney tissue damage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Intrinsic kidney tubules problems with filtration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take weeks to resolve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Both have different treatments and prognosis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45225" y="4693452"/>
            <a:ext cx="9234450" cy="4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Reversible AKI for Baseline Creatinine Criteria</a:t>
            </a:r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311700" y="93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After meeting AKI phenotype with SCr over 1.5 times baseline in last 7 days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SCr returns to &lt;= baseline within next 3 days, AKI </a:t>
            </a:r>
            <a:r>
              <a:rPr lang="en" dirty="0" smtClean="0"/>
              <a:t>resolved/reversed/was transient</a:t>
            </a:r>
            <a:endParaRPr dirty="0"/>
          </a:p>
        </p:txBody>
      </p:sp>
      <p:sp>
        <p:nvSpPr>
          <p:cNvPr id="237" name="Google Shape;237;p36"/>
          <p:cNvSpPr txBox="1"/>
          <p:nvPr/>
        </p:nvSpPr>
        <p:spPr>
          <a:xfrm>
            <a:off x="2003825" y="1800225"/>
            <a:ext cx="535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1.5 Times Baseline Creatinine Criteria Time Frame</a:t>
            </a:r>
            <a:endParaRPr sz="1800"/>
          </a:p>
        </p:txBody>
      </p:sp>
      <p:sp>
        <p:nvSpPr>
          <p:cNvPr id="238" name="Google Shape;238;p36"/>
          <p:cNvSpPr txBox="1"/>
          <p:nvPr/>
        </p:nvSpPr>
        <p:spPr>
          <a:xfrm>
            <a:off x="94050" y="4650600"/>
            <a:ext cx="87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Criteria definition from: John A. Kellum, “Persistent Acute Kidney Injury,” </a:t>
            </a: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Critical Care Medicine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43, no. 8 (August 2015): 1785–86, https://doi.org/10.1097/ccm.0000000000001102.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" y="2170572"/>
            <a:ext cx="9097566" cy="2589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Reversible AKI for Baseline Creatinine: SQL Results</a:t>
            </a: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247400" y="1152475"/>
            <a:ext cx="908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6,711 unique ICU stays where AKI </a:t>
            </a:r>
            <a:r>
              <a:rPr lang="en" dirty="0" smtClean="0"/>
              <a:t>reversed</a:t>
            </a:r>
            <a:endParaRPr lang="en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**Underestimates </a:t>
            </a:r>
            <a:r>
              <a:rPr lang="en-US" dirty="0"/>
              <a:t>AKI reversal rates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645727" y="1094509"/>
            <a:ext cx="23899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42.96% of patients </a:t>
            </a:r>
            <a:r>
              <a:rPr lang="en-US" dirty="0" err="1" smtClean="0"/>
              <a:t>phenotyped</a:t>
            </a:r>
            <a:r>
              <a:rPr lang="en-US" dirty="0" smtClean="0"/>
              <a:t> with AKI by the 1.5 times baseline creatinine criteria in an ICU stay had transient AKI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Reversible AKI for Baseline Creatinine Areas for Improvement</a:t>
            </a:r>
            <a:endParaRPr sz="2420"/>
          </a:p>
        </p:txBody>
      </p:sp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consider diuretic use as of now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Patients with multiple reversed AKI criteria SCr measurements included all measurements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" y="1379200"/>
            <a:ext cx="9080571" cy="3523179"/>
          </a:xfrm>
          <a:prstGeom prst="rect">
            <a:avLst/>
          </a:prstGeom>
        </p:spPr>
      </p:pic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>
            <a:off x="311700" y="305725"/>
            <a:ext cx="875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Reversible AKI for Creatinine Change (&gt;= 0.3 mg/dL Increase in 48 hrs)</a:t>
            </a:r>
            <a:endParaRPr sz="2120"/>
          </a:p>
        </p:txBody>
      </p:sp>
      <p:sp>
        <p:nvSpPr>
          <p:cNvPr id="259" name="Google Shape;259;p39"/>
          <p:cNvSpPr txBox="1">
            <a:spLocks noGrp="1"/>
          </p:cNvSpPr>
          <p:nvPr>
            <p:ph type="body" idx="1"/>
          </p:nvPr>
        </p:nvSpPr>
        <p:spPr>
          <a:xfrm>
            <a:off x="-164050" y="724250"/>
            <a:ext cx="937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meeting AKI phenotype with &gt;= 0.3 mg/dL increase in SCr within 48 hours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SCr goes down by &gt;= 0.3 mg/dL </a:t>
            </a:r>
            <a:r>
              <a:rPr lang="en" u="sng"/>
              <a:t>below previous max</a:t>
            </a:r>
            <a:r>
              <a:rPr lang="en"/>
              <a:t> within 72 hours, AKI reversed</a:t>
            </a:r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45225" y="4693452"/>
            <a:ext cx="9234450" cy="4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9"/>
          <p:cNvSpPr txBox="1"/>
          <p:nvPr/>
        </p:nvSpPr>
        <p:spPr>
          <a:xfrm>
            <a:off x="0" y="4641425"/>
            <a:ext cx="860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Criteria definition from: Ravindra L. Mehta, “Renal Recovery after Acute Kidney Injury and Long-Term Outcomes,” </a:t>
            </a: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JAMA Network Open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3, no. 4 (April 13, 2020): e202676, https://doi.org/10.1001/jamanetworkopen.2020.2676.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Data Model, Vocabularies, and Cohorts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Reversible AKI for &gt;= 0.3 mg/dL Increase in 48 hrs: SQL Results</a:t>
            </a:r>
            <a:endParaRPr sz="2500"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311699" y="1229875"/>
            <a:ext cx="8666045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4,476 ICU stays with transient AKI by this </a:t>
            </a:r>
            <a:r>
              <a:rPr lang="en-US" dirty="0" smtClean="0"/>
              <a:t>criteria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**</a:t>
            </a:r>
            <a:r>
              <a:rPr lang="en-US" dirty="0"/>
              <a:t>O</a:t>
            </a:r>
            <a:r>
              <a:rPr lang="en-US" dirty="0" smtClean="0"/>
              <a:t>verestimates AKI reversal rates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553200" y="1329715"/>
            <a:ext cx="22167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/>
              <a:t>70.24%</a:t>
            </a:r>
            <a:r>
              <a:rPr lang="en-US" sz="1600" dirty="0" smtClean="0"/>
              <a:t> </a:t>
            </a:r>
            <a:r>
              <a:rPr lang="en-US" sz="1600" dirty="0"/>
              <a:t>of patients </a:t>
            </a:r>
            <a:r>
              <a:rPr lang="en-US" sz="1600" dirty="0" err="1"/>
              <a:t>phenotyped</a:t>
            </a:r>
            <a:r>
              <a:rPr lang="en-US" sz="1600" dirty="0"/>
              <a:t> with AKI by the </a:t>
            </a:r>
            <a:r>
              <a:rPr lang="en-US" sz="1600" dirty="0" smtClean="0"/>
              <a:t>0.3 mg/</a:t>
            </a:r>
            <a:r>
              <a:rPr lang="en-US" sz="1600" dirty="0" err="1" smtClean="0"/>
              <a:t>dL</a:t>
            </a:r>
            <a:r>
              <a:rPr lang="en-US" sz="1600" dirty="0" smtClean="0"/>
              <a:t> increase in creatinine </a:t>
            </a:r>
            <a:r>
              <a:rPr lang="en-US" sz="1600" dirty="0"/>
              <a:t>criteria in an ICU stay had transient AKI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7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/>
              <a:t>Reversible AKI for &gt;= 0.3 mg/dL Increase in 48 hrs Areas for Improvement</a:t>
            </a:r>
            <a:endParaRPr sz="1950"/>
          </a:p>
        </p:txBody>
      </p:sp>
      <p:sp>
        <p:nvSpPr>
          <p:cNvPr id="275" name="Google Shape;275;p4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Does not consider diuretic use as of now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Patients with multiple reversed AKI criteria SCr measurements included all measurements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considers values 48 hours before ICU admission and 72 hours after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Ignores patients without SCr measurements 72 hours after ICU admission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Distance between AKI phenotype-meeting SCr measurement and reversal could be larger than 72 hours (Range possible: [72 hours, </a:t>
            </a:r>
            <a:r>
              <a:rPr lang="en" dirty="0" smtClean="0"/>
              <a:t>120 </a:t>
            </a:r>
            <a:r>
              <a:rPr lang="en" dirty="0"/>
              <a:t>hours])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Sustained AKI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Patients </a:t>
            </a:r>
            <a:r>
              <a:rPr lang="en-US" u="sng" dirty="0" smtClean="0"/>
              <a:t>without</a:t>
            </a:r>
            <a:r>
              <a:rPr lang="en-US" dirty="0" smtClean="0"/>
              <a:t> transient AKI by either the 1.5 times baseline </a:t>
            </a:r>
            <a:r>
              <a:rPr lang="en-US" dirty="0" err="1" smtClean="0"/>
              <a:t>SCr</a:t>
            </a:r>
            <a:r>
              <a:rPr lang="en-US" dirty="0" smtClean="0"/>
              <a:t> or 0.3 mg/</a:t>
            </a:r>
            <a:r>
              <a:rPr lang="en-US" dirty="0" err="1" smtClean="0"/>
              <a:t>dL</a:t>
            </a:r>
            <a:r>
              <a:rPr lang="en-US" dirty="0" smtClean="0"/>
              <a:t> </a:t>
            </a:r>
            <a:r>
              <a:rPr lang="en-US" dirty="0" err="1" smtClean="0"/>
              <a:t>SCr</a:t>
            </a:r>
            <a:r>
              <a:rPr lang="en-US" dirty="0" smtClean="0"/>
              <a:t> increase criteria are considered to have “sustained AKI”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and Steps Forward</a:t>
            </a:r>
            <a:endParaRPr/>
          </a:p>
        </p:txBody>
      </p:sp>
      <p:sp>
        <p:nvSpPr>
          <p:cNvPr id="281" name="Google Shape;281;p4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Massive difference in reversed instances explained by timeframe (baseline creatinine AKI reversed algorithm more inclusive)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merge with urine output definitions in phenotyping to get stronger AKI patient group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More info recorded: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use changes in SCr levels to define AKI stages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define more scenarios where SCr is not recorded over certain timeframes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2" y="1371600"/>
            <a:ext cx="3553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 you!</a:t>
            </a:r>
          </a:p>
          <a:p>
            <a:endParaRPr lang="en-US" sz="4000" dirty="0" smtClean="0"/>
          </a:p>
          <a:p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34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EHR Data and Common Data Model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EHR data: overview of patient and health information in databases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goals and purposes of EHR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data models for standardizing big health data and easier research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117850" y="4189800"/>
            <a:ext cx="601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From: Observational Health Data Sciences and Informatics, </a:t>
            </a: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Chapter 4 the Common Data Model | the Book of OHDSI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Ohdsi.github.io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(Observational Health Data Sciences and Informatics, 2021),</a:t>
            </a:r>
            <a:r>
              <a:rPr lang="en" sz="1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https://ohdsi.github.io/TheBookOfOhdsi/CommonDataModel.html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04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85725" y="4404600"/>
            <a:ext cx="99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Figure 4.1 from Book of OHDSI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Standardized Vocabularies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66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Standardized vocabularies allow ease of research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 for databases in the common data model easily reusable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Utilizes concepts and domains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925" y="1051250"/>
            <a:ext cx="5079199" cy="36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7768800" y="675100"/>
            <a:ext cx="13752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Structure of an example entry in the CONCEPT table (Atrial fibrillation) – what standardized vocabulary is being used is identified (SNOMED)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5725" y="4382700"/>
            <a:ext cx="162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Figure 5.2 from Book of OHDSI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328"/>
            <a:ext cx="9144000" cy="394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0" y="4688475"/>
            <a:ext cx="1735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Figure 5.6 from Book of OHDSI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Cohort Definitions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Cohorts are a group that meet inclusion criteria over a time period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Inclusion criteria is logic that dictates whether patients are included in cohorts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logic: how codes, tests, and/or times interact with inclusion criteria for cohort inclusion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-10725" y="4264825"/>
            <a:ext cx="605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From: Observational Health Data Sciences and Informatics, </a:t>
            </a: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Chapter 10 Defining Cohorts | the Book of OHDSI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Ohdsi.github.io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(Observational Health Data Sciences and Informatics, 2021),</a:t>
            </a:r>
            <a:r>
              <a:rPr lang="en" sz="12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https://ohdsi.github.io/TheBookOfOhdsi/Cohorts.html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510" y="0"/>
            <a:ext cx="4254100" cy="4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1569</Words>
  <Application>Microsoft Office PowerPoint</Application>
  <PresentationFormat>On-screen Show (16:9)</PresentationFormat>
  <Paragraphs>183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Times New Roman</vt:lpstr>
      <vt:lpstr>Source Sans Pro</vt:lpstr>
      <vt:lpstr>Roboto</vt:lpstr>
      <vt:lpstr>Geometric</vt:lpstr>
      <vt:lpstr>Data Models, MIMIC, and AKI</vt:lpstr>
      <vt:lpstr>Contents</vt:lpstr>
      <vt:lpstr>Common Data Model, Vocabularies, and Cohorts</vt:lpstr>
      <vt:lpstr>EHR Data and Common Data Model</vt:lpstr>
      <vt:lpstr>PowerPoint Presentation</vt:lpstr>
      <vt:lpstr>Standardized Vocabularies</vt:lpstr>
      <vt:lpstr>PowerPoint Presentation</vt:lpstr>
      <vt:lpstr>Cohort Definitions</vt:lpstr>
      <vt:lpstr>PowerPoint Presentation</vt:lpstr>
      <vt:lpstr>MIMIC Data</vt:lpstr>
      <vt:lpstr>MIMIC Background</vt:lpstr>
      <vt:lpstr>PowerPoint Presentation</vt:lpstr>
      <vt:lpstr>PowerPoint Presentation</vt:lpstr>
      <vt:lpstr>PowerPoint Presentation</vt:lpstr>
      <vt:lpstr>Phenotyping Acute Kidney Injury</vt:lpstr>
      <vt:lpstr>AKI Overview</vt:lpstr>
      <vt:lpstr>KDIGO AKI Definition</vt:lpstr>
      <vt:lpstr>Phenotyping AKI</vt:lpstr>
      <vt:lpstr>Selection criteria (implemented in SQL Server)</vt:lpstr>
      <vt:lpstr>Results from 1.5 Times Baseline SCr Criteria</vt:lpstr>
      <vt:lpstr>Results from 0.3 mg/dL Increase SCr Criteria</vt:lpstr>
      <vt:lpstr>Integrating Criteria</vt:lpstr>
      <vt:lpstr>Areas for Improvement</vt:lpstr>
      <vt:lpstr>Reversible and Sustained AKI in MIMIC</vt:lpstr>
      <vt:lpstr>Reversible and Sustained AKI Background</vt:lpstr>
      <vt:lpstr>Reversible AKI for Baseline Creatinine Criteria</vt:lpstr>
      <vt:lpstr>Reversible AKI for Baseline Creatinine: SQL Results</vt:lpstr>
      <vt:lpstr>Reversible AKI for Baseline Creatinine Areas for Improvement</vt:lpstr>
      <vt:lpstr>Reversible AKI for Creatinine Change (&gt;= 0.3 mg/dL Increase in 48 hrs)</vt:lpstr>
      <vt:lpstr>Reversible AKI for &gt;= 0.3 mg/dL Increase in 48 hrs: SQL Results</vt:lpstr>
      <vt:lpstr>Reversible AKI for &gt;= 0.3 mg/dL Increase in 48 hrs Areas for Improvement</vt:lpstr>
      <vt:lpstr>Sustained AKI</vt:lpstr>
      <vt:lpstr>Observations and Steps Forward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Models, MIMIC, and AKI</dc:title>
  <dc:creator>Ven Subra</dc:creator>
  <cp:lastModifiedBy>Venkat Subramanian</cp:lastModifiedBy>
  <cp:revision>19</cp:revision>
  <dcterms:modified xsi:type="dcterms:W3CDTF">2022-07-27T19:06:14Z</dcterms:modified>
</cp:coreProperties>
</file>