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5"/>
  </p:notesMasterIdLst>
  <p:sldIdLst>
    <p:sldId id="256" r:id="rId3"/>
    <p:sldId id="257" r:id="rId4"/>
    <p:sldId id="269" r:id="rId5"/>
    <p:sldId id="264" r:id="rId6"/>
    <p:sldId id="259" r:id="rId7"/>
    <p:sldId id="265" r:id="rId8"/>
    <p:sldId id="267" r:id="rId9"/>
    <p:sldId id="261" r:id="rId10"/>
    <p:sldId id="266" r:id="rId11"/>
    <p:sldId id="268" r:id="rId12"/>
    <p:sldId id="262" r:id="rId13"/>
    <p:sldId id="263" r:id="rId14"/>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1777" autoAdjust="0"/>
  </p:normalViewPr>
  <p:slideViewPr>
    <p:cSldViewPr snapToGrid="0" snapToObjects="1">
      <p:cViewPr varScale="1">
        <p:scale>
          <a:sx n="56" d="100"/>
          <a:sy n="56" d="100"/>
        </p:scale>
        <p:origin x="14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756000" y="5145120"/>
            <a:ext cx="6043680" cy="420552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106" name="Shape 106"/>
          <p:cNvSpPr/>
          <p:nvPr/>
        </p:nvSpPr>
        <p:spPr>
          <a:xfrm>
            <a:off x="4282200" y="10155240"/>
            <a:ext cx="3271680" cy="5320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64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4" name="Shape 174"/>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543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404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82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415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152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1" name="Shape 41"/>
          <p:cNvSpPr txBox="1">
            <a:spLocks noGrp="1"/>
          </p:cNvSpPr>
          <p:nvPr>
            <p:ph type="body" idx="1"/>
          </p:nvPr>
        </p:nvSpPr>
        <p:spPr>
          <a:xfrm>
            <a:off x="504000" y="176868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2" name="Shape 42"/>
          <p:cNvSpPr txBox="1">
            <a:spLocks noGrp="1"/>
          </p:cNvSpPr>
          <p:nvPr>
            <p:ph type="body" idx="2"/>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5" name="Shape 45"/>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6" name="Shape 46"/>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7" name="Shape 47"/>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8" name="Shape 48"/>
          <p:cNvSpPr txBox="1">
            <a:spLocks noGrp="1"/>
          </p:cNvSpPr>
          <p:nvPr>
            <p:ph type="body" idx="4"/>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1" name="Shape 51"/>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2" name="Shape 52"/>
          <p:cNvSpPr txBox="1">
            <a:spLocks noGrp="1"/>
          </p:cNvSpPr>
          <p:nvPr>
            <p:ph type="body" idx="2"/>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53" name="Shape 53"/>
          <p:cNvPicPr preferRelativeResize="0"/>
          <p:nvPr/>
        </p:nvPicPr>
        <p:blipFill rotWithShape="1">
          <a:blip r:embed="rId2">
            <a:alphaModFix/>
          </a:blip>
          <a:srcRect/>
          <a:stretch/>
        </p:blipFill>
        <p:spPr>
          <a:xfrm>
            <a:off x="2292480" y="1768680"/>
            <a:ext cx="5494680" cy="4384080"/>
          </a:xfrm>
          <a:prstGeom prst="rect">
            <a:avLst/>
          </a:prstGeom>
          <a:noFill/>
          <a:ln>
            <a:noFill/>
          </a:ln>
        </p:spPr>
      </p:pic>
      <p:pic>
        <p:nvPicPr>
          <p:cNvPr id="54" name="Shape 54"/>
          <p:cNvPicPr preferRelativeResize="0"/>
          <p:nvPr/>
        </p:nvPicPr>
        <p:blipFill rotWithShape="1">
          <a:blip r:embed="rId2">
            <a:alphaModFix/>
          </a:blip>
          <a:srcRect/>
          <a:stretch/>
        </p:blipFill>
        <p:spPr>
          <a:xfrm>
            <a:off x="2292480" y="1768680"/>
            <a:ext cx="5494680" cy="43840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Shape 61"/>
          <p:cNvSpPr txBox="1">
            <a:spLocks noGrp="1"/>
          </p:cNvSpPr>
          <p:nvPr>
            <p:ph type="subTitle" idx="1"/>
          </p:nvPr>
        </p:nvSpPr>
        <p:spPr>
          <a:xfrm>
            <a:off x="504000" y="1768680"/>
            <a:ext cx="9072000" cy="438408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Shape 64"/>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7" name="Shape 67"/>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8" name="Shape 68"/>
          <p:cNvSpPr txBox="1">
            <a:spLocks noGrp="1"/>
          </p:cNvSpPr>
          <p:nvPr>
            <p:ph type="body" idx="2"/>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1"/>
        <p:cNvGrpSpPr/>
        <p:nvPr/>
      </p:nvGrpSpPr>
      <p:grpSpPr>
        <a:xfrm>
          <a:off x="0" y="0"/>
          <a:ext cx="0" cy="0"/>
          <a:chOff x="0" y="0"/>
          <a:chExt cx="0" cy="0"/>
        </a:xfrm>
      </p:grpSpPr>
      <p:sp>
        <p:nvSpPr>
          <p:cNvPr id="72" name="Shape 72"/>
          <p:cNvSpPr txBox="1">
            <a:spLocks noGrp="1"/>
          </p:cNvSpPr>
          <p:nvPr>
            <p:ph type="subTitle" idx="1"/>
          </p:nvPr>
        </p:nvSpPr>
        <p:spPr>
          <a:xfrm>
            <a:off x="504000" y="301320"/>
            <a:ext cx="9072000" cy="585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Shape 75"/>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6" name="Shape 76"/>
          <p:cNvSpPr txBox="1">
            <a:spLocks noGrp="1"/>
          </p:cNvSpPr>
          <p:nvPr>
            <p:ph type="body" idx="2"/>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7" name="Shape 77"/>
          <p:cNvSpPr txBox="1">
            <a:spLocks noGrp="1"/>
          </p:cNvSpPr>
          <p:nvPr>
            <p:ph type="body" idx="3"/>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Shape 12"/>
          <p:cNvSpPr txBox="1">
            <a:spLocks noGrp="1"/>
          </p:cNvSpPr>
          <p:nvPr>
            <p:ph type="subTitle" idx="1"/>
          </p:nvPr>
        </p:nvSpPr>
        <p:spPr>
          <a:xfrm>
            <a:off x="504000" y="1768680"/>
            <a:ext cx="9072000" cy="438408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0" name="Shape 80"/>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1" name="Shape 81"/>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2" name="Shape 82"/>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5" name="Shape 85"/>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6" name="Shape 86"/>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7" name="Shape 87"/>
          <p:cNvSpPr txBox="1">
            <a:spLocks noGrp="1"/>
          </p:cNvSpPr>
          <p:nvPr>
            <p:ph type="body" idx="3"/>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0" name="Shape 90"/>
          <p:cNvSpPr txBox="1">
            <a:spLocks noGrp="1"/>
          </p:cNvSpPr>
          <p:nvPr>
            <p:ph type="body" idx="1"/>
          </p:nvPr>
        </p:nvSpPr>
        <p:spPr>
          <a:xfrm>
            <a:off x="504000" y="176868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1" name="Shape 91"/>
          <p:cNvSpPr txBox="1">
            <a:spLocks noGrp="1"/>
          </p:cNvSpPr>
          <p:nvPr>
            <p:ph type="body" idx="2"/>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4" name="Shape 94"/>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5" name="Shape 95"/>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6" name="Shape 96"/>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7" name="Shape 97"/>
          <p:cNvSpPr txBox="1">
            <a:spLocks noGrp="1"/>
          </p:cNvSpPr>
          <p:nvPr>
            <p:ph type="body" idx="4"/>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0" name="Shape 100"/>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1" name="Shape 101"/>
          <p:cNvSpPr txBox="1">
            <a:spLocks noGrp="1"/>
          </p:cNvSpPr>
          <p:nvPr>
            <p:ph type="body" idx="2"/>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2" name="Shape 102"/>
          <p:cNvPicPr preferRelativeResize="0"/>
          <p:nvPr/>
        </p:nvPicPr>
        <p:blipFill rotWithShape="1">
          <a:blip r:embed="rId2">
            <a:alphaModFix/>
          </a:blip>
          <a:srcRect/>
          <a:stretch/>
        </p:blipFill>
        <p:spPr>
          <a:xfrm>
            <a:off x="2292480" y="1768680"/>
            <a:ext cx="5494680" cy="4384080"/>
          </a:xfrm>
          <a:prstGeom prst="rect">
            <a:avLst/>
          </a:prstGeom>
          <a:noFill/>
          <a:ln>
            <a:noFill/>
          </a:ln>
        </p:spPr>
      </p:pic>
      <p:pic>
        <p:nvPicPr>
          <p:cNvPr id="103" name="Shape 103"/>
          <p:cNvPicPr preferRelativeResize="0"/>
          <p:nvPr/>
        </p:nvPicPr>
        <p:blipFill rotWithShape="1">
          <a:blip r:embed="rId2">
            <a:alphaModFix/>
          </a:blip>
          <a:srcRect/>
          <a:stretch/>
        </p:blipFill>
        <p:spPr>
          <a:xfrm>
            <a:off x="2292480" y="1768680"/>
            <a:ext cx="5494680" cy="43840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Shape 15"/>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 name="Shape 18"/>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9" name="Shape 19"/>
          <p:cNvSpPr txBox="1">
            <a:spLocks noGrp="1"/>
          </p:cNvSpPr>
          <p:nvPr>
            <p:ph type="body" idx="2"/>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Shape 23"/>
          <p:cNvSpPr txBox="1">
            <a:spLocks noGrp="1"/>
          </p:cNvSpPr>
          <p:nvPr>
            <p:ph type="subTitle" idx="1"/>
          </p:nvPr>
        </p:nvSpPr>
        <p:spPr>
          <a:xfrm>
            <a:off x="504000" y="301320"/>
            <a:ext cx="9072000" cy="585036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6" name="Shape 26"/>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 name="Shape 27"/>
          <p:cNvSpPr txBox="1">
            <a:spLocks noGrp="1"/>
          </p:cNvSpPr>
          <p:nvPr>
            <p:ph type="body" idx="2"/>
          </p:nvPr>
        </p:nvSpPr>
        <p:spPr>
          <a:xfrm>
            <a:off x="50400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8" name="Shape 28"/>
          <p:cNvSpPr txBox="1">
            <a:spLocks noGrp="1"/>
          </p:cNvSpPr>
          <p:nvPr>
            <p:ph type="body" idx="3"/>
          </p:nvPr>
        </p:nvSpPr>
        <p:spPr>
          <a:xfrm>
            <a:off x="515268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1" name="Shape 31"/>
          <p:cNvSpPr txBox="1">
            <a:spLocks noGrp="1"/>
          </p:cNvSpPr>
          <p:nvPr>
            <p:ph type="body" idx="1"/>
          </p:nvPr>
        </p:nvSpPr>
        <p:spPr>
          <a:xfrm>
            <a:off x="504000" y="1768680"/>
            <a:ext cx="442692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2" name="Shape 32"/>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3" name="Shape 33"/>
          <p:cNvSpPr txBox="1">
            <a:spLocks noGrp="1"/>
          </p:cNvSpPr>
          <p:nvPr>
            <p:ph type="body" idx="3"/>
          </p:nvPr>
        </p:nvSpPr>
        <p:spPr>
          <a:xfrm>
            <a:off x="5152680" y="405864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6" name="Shape 36"/>
          <p:cNvSpPr txBox="1">
            <a:spLocks noGrp="1"/>
          </p:cNvSpPr>
          <p:nvPr>
            <p:ph type="body" idx="1"/>
          </p:nvPr>
        </p:nvSpPr>
        <p:spPr>
          <a:xfrm>
            <a:off x="50400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7" name="Shape 37"/>
          <p:cNvSpPr txBox="1">
            <a:spLocks noGrp="1"/>
          </p:cNvSpPr>
          <p:nvPr>
            <p:ph type="body" idx="2"/>
          </p:nvPr>
        </p:nvSpPr>
        <p:spPr>
          <a:xfrm>
            <a:off x="5152680" y="1768680"/>
            <a:ext cx="442692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8" name="Shape 38"/>
          <p:cNvSpPr txBox="1">
            <a:spLocks noGrp="1"/>
          </p:cNvSpPr>
          <p:nvPr>
            <p:ph type="body" idx="3"/>
          </p:nvPr>
        </p:nvSpPr>
        <p:spPr>
          <a:xfrm>
            <a:off x="504000" y="4058640"/>
            <a:ext cx="9072000" cy="20908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4">
            <a:alphaModFix/>
          </a:blip>
          <a:srcRect/>
          <a:stretch/>
        </p:blipFill>
        <p:spPr>
          <a:xfrm>
            <a:off x="360" y="0"/>
            <a:ext cx="10076400" cy="7555320"/>
          </a:xfrm>
          <a:prstGeom prst="rect">
            <a:avLst/>
          </a:prstGeom>
          <a:noFill/>
          <a:ln>
            <a:noFill/>
          </a:ln>
        </p:spPr>
      </p:pic>
      <p:sp>
        <p:nvSpPr>
          <p:cNvPr id="7" name="Shape 7"/>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Shape 8"/>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504000" y="301320"/>
            <a:ext cx="9072000" cy="12618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7" name="Shape 57"/>
          <p:cNvSpPr txBox="1">
            <a:spLocks noGrp="1"/>
          </p:cNvSpPr>
          <p:nvPr>
            <p:ph type="body" idx="1"/>
          </p:nvPr>
        </p:nvSpPr>
        <p:spPr>
          <a:xfrm>
            <a:off x="504000" y="1768680"/>
            <a:ext cx="9072000" cy="43840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drive.google.com/open?id=1EBrW5u7X6-m12ISZMsuI2GwmH87R8pb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s://drive.google.com/open?id=1sS8cWHfxR9n3h8ak3O_t8dmh2X4i3L9cQhJtMc-Lo7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hyperlink" Target="https://drive.google.com/open?id=1BC5M4kevSlCpsXm1fvnXM7pUE5-lGlKC" TargetMode="External"/><Relationship Id="rId4" Type="http://schemas.openxmlformats.org/officeDocument/2006/relationships/hyperlink" Target="https://drive.google.com/open?id=1Ygdp3wcjW7IhZoqKyiU-HAG3_w1wQqKh"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p:nvPr/>
        </p:nvSpPr>
        <p:spPr>
          <a:xfrm>
            <a:off x="1295280" y="1039320"/>
            <a:ext cx="7481520" cy="5471280"/>
          </a:xfrm>
          <a:custGeom>
            <a:avLst/>
            <a:gdLst/>
            <a:ahLst/>
            <a:cxnLst/>
            <a:rect l="0" t="0" r="0" b="0"/>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10" name="Shape 110"/>
          <p:cNvSpPr/>
          <p:nvPr/>
        </p:nvSpPr>
        <p:spPr>
          <a:xfrm>
            <a:off x="-2160" y="129600"/>
            <a:ext cx="4378320" cy="566280"/>
          </a:xfrm>
          <a:custGeom>
            <a:avLst/>
            <a:gdLst/>
            <a:ahLst/>
            <a:cxnLst/>
            <a:rect l="0" t="0" r="0" b="0"/>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11" name="Shape 111"/>
          <p:cNvSpPr/>
          <p:nvPr/>
        </p:nvSpPr>
        <p:spPr>
          <a:xfrm>
            <a:off x="-2160" y="346320"/>
            <a:ext cx="7460280" cy="599400"/>
          </a:xfrm>
          <a:custGeom>
            <a:avLst/>
            <a:gdLst/>
            <a:ahLst/>
            <a:cxnLst/>
            <a:rect l="0" t="0" r="0" b="0"/>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12" name="Shape 112"/>
          <p:cNvSpPr/>
          <p:nvPr/>
        </p:nvSpPr>
        <p:spPr>
          <a:xfrm>
            <a:off x="7462440" y="226080"/>
            <a:ext cx="158040" cy="21204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4299480" y="576720"/>
            <a:ext cx="158040" cy="21204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25680" y="7239240"/>
            <a:ext cx="3143520" cy="200160"/>
          </a:xfrm>
          <a:custGeom>
            <a:avLst/>
            <a:gdLst/>
            <a:ahLst/>
            <a:cxnLst/>
            <a:rect l="0" t="0" r="0" b="0"/>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15" name="Shape 115"/>
          <p:cNvSpPr/>
          <p:nvPr/>
        </p:nvSpPr>
        <p:spPr>
          <a:xfrm>
            <a:off x="3975120" y="6341040"/>
            <a:ext cx="6094080" cy="713160"/>
          </a:xfrm>
          <a:custGeom>
            <a:avLst/>
            <a:gdLst/>
            <a:ahLst/>
            <a:cxnLst/>
            <a:rect l="0" t="0" r="0" b="0"/>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16" name="Shape 116"/>
          <p:cNvSpPr/>
          <p:nvPr/>
        </p:nvSpPr>
        <p:spPr>
          <a:xfrm>
            <a:off x="3790440" y="6928560"/>
            <a:ext cx="176040" cy="23616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6829200" y="7133040"/>
            <a:ext cx="176040" cy="23616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504000" y="2844720"/>
            <a:ext cx="9066240" cy="125676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N" sz="4000" b="1" dirty="0">
                <a:solidFill>
                  <a:srgbClr val="FFFFFF"/>
                </a:solidFill>
                <a:latin typeface="Century Schoolbook"/>
                <a:ea typeface="Century Schoolbook"/>
                <a:cs typeface="Century Schoolbook"/>
                <a:sym typeface="Century Schoolbook"/>
              </a:rPr>
              <a:t>Machine Learning</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IN" sz="4000" b="1" i="0" u="none" strike="noStrike" cap="none" dirty="0">
                <a:solidFill>
                  <a:srgbClr val="FFFFFF"/>
                </a:solidFill>
                <a:latin typeface="Century Schoolbook"/>
                <a:ea typeface="Century Schoolbook"/>
                <a:cs typeface="Century Schoolbook"/>
                <a:sym typeface="Century Schoolbook"/>
              </a:rPr>
              <a:t>[Question Search Engine]</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8864660" cy="8366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Completeness</a:t>
            </a:r>
          </a:p>
          <a:p>
            <a:r>
              <a:rPr lang="en-IN" dirty="0">
                <a:solidFill>
                  <a:srgbClr val="FFFFFF"/>
                </a:solidFill>
              </a:rPr>
              <a:t>Mark the area’s which have been completed and tested. They will be a part of the evaluation parameters.</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4161555538"/>
              </p:ext>
            </p:extLst>
          </p:nvPr>
        </p:nvGraphicFramePr>
        <p:xfrm>
          <a:off x="647640" y="2103120"/>
          <a:ext cx="8864660" cy="3486150"/>
        </p:xfrm>
        <a:graphic>
          <a:graphicData uri="http://schemas.openxmlformats.org/drawingml/2006/table">
            <a:tbl>
              <a:tblPr firstRow="1" bandRow="1">
                <a:tableStyleId>{00A15C55-8517-42AA-B614-E9B94910E393}</a:tableStyleId>
              </a:tblPr>
              <a:tblGrid>
                <a:gridCol w="4432330">
                  <a:extLst>
                    <a:ext uri="{9D8B030D-6E8A-4147-A177-3AD203B41FA5}">
                      <a16:colId xmlns:a16="http://schemas.microsoft.com/office/drawing/2014/main" val="20000"/>
                    </a:ext>
                  </a:extLst>
                </a:gridCol>
                <a:gridCol w="4432330">
                  <a:extLst>
                    <a:ext uri="{9D8B030D-6E8A-4147-A177-3AD203B41FA5}">
                      <a16:colId xmlns:a16="http://schemas.microsoft.com/office/drawing/2014/main" val="20001"/>
                    </a:ext>
                  </a:extLst>
                </a:gridCol>
              </a:tblGrid>
              <a:tr h="601628">
                <a:tc>
                  <a:txBody>
                    <a:bodyPr/>
                    <a:lstStyle/>
                    <a:p>
                      <a:pPr algn="ctr"/>
                      <a:r>
                        <a:rPr lang="en-US" dirty="0"/>
                        <a:t>Area</a:t>
                      </a:r>
                    </a:p>
                  </a:txBody>
                  <a:tcPr/>
                </a:tc>
                <a:tc>
                  <a:txBody>
                    <a:bodyPr/>
                    <a:lstStyle/>
                    <a:p>
                      <a:pPr algn="ctr"/>
                      <a:r>
                        <a:rPr lang="en-US" dirty="0"/>
                        <a:t>Description</a:t>
                      </a:r>
                    </a:p>
                  </a:txBody>
                  <a:tcPr/>
                </a:tc>
                <a:extLst>
                  <a:ext uri="{0D108BD9-81ED-4DB2-BD59-A6C34878D82A}">
                    <a16:rowId xmlns:a16="http://schemas.microsoft.com/office/drawing/2014/main" val="10000"/>
                  </a:ext>
                </a:extLst>
              </a:tr>
              <a:tr h="840633">
                <a:tc>
                  <a:txBody>
                    <a:bodyPr/>
                    <a:lstStyle/>
                    <a:p>
                      <a:r>
                        <a:rPr lang="en-US" dirty="0"/>
                        <a:t>Performance </a:t>
                      </a:r>
                      <a:r>
                        <a:rPr lang="mr-IN" dirty="0"/>
                        <a:t>–</a:t>
                      </a:r>
                      <a:r>
                        <a:rPr lang="en-US" dirty="0"/>
                        <a:t> How did</a:t>
                      </a:r>
                      <a:r>
                        <a:rPr lang="en-US" baseline="0" dirty="0"/>
                        <a:t> you measure the performance of this system.</a:t>
                      </a:r>
                      <a:endParaRPr lang="en-US" dirty="0"/>
                    </a:p>
                  </a:txBody>
                  <a:tcPr/>
                </a:tc>
                <a:tc>
                  <a:txBody>
                    <a:bodyPr/>
                    <a:lstStyle/>
                    <a:p>
                      <a:r>
                        <a:rPr lang="en-US" dirty="0"/>
                        <a:t>How approximate is our prediction and number of correct predictions with SampleOutput.xlsx</a:t>
                      </a:r>
                    </a:p>
                  </a:txBody>
                  <a:tcPr/>
                </a:tc>
                <a:extLst>
                  <a:ext uri="{0D108BD9-81ED-4DB2-BD59-A6C34878D82A}">
                    <a16:rowId xmlns:a16="http://schemas.microsoft.com/office/drawing/2014/main" val="10001"/>
                  </a:ext>
                </a:extLst>
              </a:tr>
              <a:tr h="840633">
                <a:tc>
                  <a:txBody>
                    <a:bodyPr/>
                    <a:lstStyle/>
                    <a:p>
                      <a:r>
                        <a:rPr lang="en-US" dirty="0"/>
                        <a:t>Usability </a:t>
                      </a:r>
                      <a:r>
                        <a:rPr lang="mr-IN" dirty="0"/>
                        <a:t>–</a:t>
                      </a:r>
                      <a:r>
                        <a:rPr lang="en-US" dirty="0"/>
                        <a:t> How usable is your solution</a:t>
                      </a:r>
                    </a:p>
                  </a:txBody>
                  <a:tcPr/>
                </a:tc>
                <a:tc>
                  <a:txBody>
                    <a:bodyPr/>
                    <a:lstStyle/>
                    <a:p>
                      <a:r>
                        <a:rPr lang="en-US" dirty="0"/>
                        <a:t>User inputs the question and gets back the suggestion. Code is commented</a:t>
                      </a:r>
                    </a:p>
                  </a:txBody>
                  <a:tcPr/>
                </a:tc>
                <a:extLst>
                  <a:ext uri="{0D108BD9-81ED-4DB2-BD59-A6C34878D82A}">
                    <a16:rowId xmlns:a16="http://schemas.microsoft.com/office/drawing/2014/main" val="10002"/>
                  </a:ext>
                </a:extLst>
              </a:tr>
              <a:tr h="601628">
                <a:tc>
                  <a:txBody>
                    <a:bodyPr/>
                    <a:lstStyle/>
                    <a:p>
                      <a:r>
                        <a:rPr lang="en-US" dirty="0"/>
                        <a:t>Completeness </a:t>
                      </a:r>
                      <a:r>
                        <a:rPr lang="mr-IN" dirty="0"/>
                        <a:t>–</a:t>
                      </a:r>
                      <a:r>
                        <a:rPr lang="en-US" dirty="0"/>
                        <a:t> What has been completed.</a:t>
                      </a:r>
                    </a:p>
                  </a:txBody>
                  <a:tcPr/>
                </a:tc>
                <a:tc>
                  <a:txBody>
                    <a:bodyPr/>
                    <a:lstStyle/>
                    <a:p>
                      <a:r>
                        <a:rPr lang="en-US" dirty="0"/>
                        <a:t>Prediction according to Statistical similarity</a:t>
                      </a:r>
                    </a:p>
                  </a:txBody>
                  <a:tcPr/>
                </a:tc>
                <a:extLst>
                  <a:ext uri="{0D108BD9-81ED-4DB2-BD59-A6C34878D82A}">
                    <a16:rowId xmlns:a16="http://schemas.microsoft.com/office/drawing/2014/main" val="10003"/>
                  </a:ext>
                </a:extLst>
              </a:tr>
              <a:tr h="601628">
                <a:tc>
                  <a:txBody>
                    <a:bodyPr/>
                    <a:lstStyle/>
                    <a:p>
                      <a:r>
                        <a:rPr lang="en-US" dirty="0"/>
                        <a:t>Pending </a:t>
                      </a:r>
                      <a:r>
                        <a:rPr lang="mr-IN" dirty="0"/>
                        <a:t>–</a:t>
                      </a:r>
                      <a:r>
                        <a:rPr lang="en-US" dirty="0"/>
                        <a:t> What are the items which are pending</a:t>
                      </a:r>
                    </a:p>
                  </a:txBody>
                  <a:tcPr/>
                </a:tc>
                <a:tc>
                  <a:txBody>
                    <a:bodyPr/>
                    <a:lstStyle/>
                    <a:p>
                      <a:r>
                        <a:rPr lang="en-US" dirty="0"/>
                        <a:t>Prediction with Semantic similarity</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184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7766640" cy="874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Possible Improvement</a:t>
            </a:r>
          </a:p>
          <a:p>
            <a:r>
              <a:rPr lang="en-IN" dirty="0">
                <a:solidFill>
                  <a:srgbClr val="FFFFFF"/>
                </a:solidFill>
              </a:rPr>
              <a:t>Any Improvements you want to add?</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17" name="TextBox 16"/>
          <p:cNvSpPr txBox="1"/>
          <p:nvPr/>
        </p:nvSpPr>
        <p:spPr>
          <a:xfrm>
            <a:off x="800100" y="2082960"/>
            <a:ext cx="8699500" cy="5878532"/>
          </a:xfrm>
          <a:prstGeom prst="rect">
            <a:avLst/>
          </a:prstGeom>
          <a:noFill/>
        </p:spPr>
        <p:txBody>
          <a:bodyPr wrap="square" rtlCol="0">
            <a:spAutoFit/>
          </a:bodyPr>
          <a:lstStyle/>
          <a:p>
            <a:r>
              <a:rPr lang="en-US" sz="1600" dirty="0">
                <a:solidFill>
                  <a:schemeClr val="bg1"/>
                </a:solidFill>
              </a:rPr>
              <a:t>Decide the number of clusters dynamically as the data grows basing on the elbow method.</a:t>
            </a:r>
          </a:p>
          <a:p>
            <a:endParaRPr lang="en-US" sz="1600" dirty="0">
              <a:solidFill>
                <a:schemeClr val="bg1"/>
              </a:solidFill>
            </a:endParaRPr>
          </a:p>
          <a:p>
            <a:r>
              <a:rPr lang="en-US" sz="1600" dirty="0">
                <a:solidFill>
                  <a:schemeClr val="bg1"/>
                </a:solidFill>
              </a:rPr>
              <a:t>Making initial clustering based on tags/terms for the questions, later implementing another clustering with in those </a:t>
            </a:r>
            <a:r>
              <a:rPr lang="en-US" sz="1600">
                <a:solidFill>
                  <a:schemeClr val="bg1"/>
                </a:solidFill>
              </a:rPr>
              <a:t>initial clusters.</a:t>
            </a:r>
            <a:endParaRPr lang="en-US" sz="1600" dirty="0">
              <a:solidFill>
                <a:schemeClr val="bg1"/>
              </a:solidFill>
            </a:endParaRPr>
          </a:p>
          <a:p>
            <a:endParaRPr lang="en-US" sz="1600" dirty="0">
              <a:solidFill>
                <a:schemeClr val="bg1"/>
              </a:solidFill>
            </a:endParaRPr>
          </a:p>
          <a:p>
            <a:r>
              <a:rPr lang="en-US" sz="1600" dirty="0">
                <a:solidFill>
                  <a:schemeClr val="bg1"/>
                </a:solidFill>
              </a:rPr>
              <a:t>Find the semantic similarity of the questions. Even without the semantic similarity our system is performing promisingly.</a:t>
            </a:r>
          </a:p>
          <a:p>
            <a:endParaRPr lang="en-US" sz="1600" dirty="0">
              <a:solidFill>
                <a:schemeClr val="bg1"/>
              </a:solidFill>
            </a:endParaRPr>
          </a:p>
          <a:p>
            <a:r>
              <a:rPr lang="en-US" sz="1600" dirty="0">
                <a:solidFill>
                  <a:schemeClr val="bg1"/>
                </a:solidFill>
              </a:rPr>
              <a:t>Implementing a spell checker</a:t>
            </a:r>
          </a:p>
          <a:p>
            <a:endParaRPr lang="en-US" sz="1600" dirty="0">
              <a:solidFill>
                <a:schemeClr val="bg1"/>
              </a:solidFill>
            </a:endParaRPr>
          </a:p>
          <a:p>
            <a:r>
              <a:rPr lang="en-US" sz="1600" dirty="0">
                <a:solidFill>
                  <a:schemeClr val="bg1"/>
                </a:solidFill>
              </a:rPr>
              <a:t>Identify the spellings based on semantic analysis. (example: </a:t>
            </a:r>
            <a:r>
              <a:rPr lang="en-US" sz="1600" dirty="0" err="1">
                <a:solidFill>
                  <a:schemeClr val="bg1"/>
                </a:solidFill>
              </a:rPr>
              <a:t>conector</a:t>
            </a:r>
            <a:r>
              <a:rPr lang="en-US" sz="1600" dirty="0">
                <a:solidFill>
                  <a:schemeClr val="bg1"/>
                </a:solidFill>
              </a:rPr>
              <a:t> is connector in computer terminology and conductor in physics ) so basing on the context we should be able to identify the spelling. Word2Vec is the solution we are thinking about</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p:nvPr/>
        </p:nvSpPr>
        <p:spPr>
          <a:xfrm>
            <a:off x="648000" y="72000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178" name="Shape 178"/>
          <p:cNvPicPr preferRelativeResize="0"/>
          <p:nvPr/>
        </p:nvPicPr>
        <p:blipFill rotWithShape="1">
          <a:blip r:embed="rId3">
            <a:alphaModFix/>
          </a:blip>
          <a:srcRect/>
          <a:stretch/>
        </p:blipFill>
        <p:spPr>
          <a:xfrm>
            <a:off x="1008000" y="2376000"/>
            <a:ext cx="8312040" cy="1859760"/>
          </a:xfrm>
          <a:prstGeom prst="rect">
            <a:avLst/>
          </a:prstGeom>
          <a:noFill/>
          <a:ln>
            <a:noFill/>
          </a:ln>
        </p:spPr>
      </p:pic>
      <p:pic>
        <p:nvPicPr>
          <p:cNvPr id="179" name="Shape 179"/>
          <p:cNvPicPr preferRelativeResize="0"/>
          <p:nvPr/>
        </p:nvPicPr>
        <p:blipFill rotWithShape="1">
          <a:blip r:embed="rId4">
            <a:alphaModFix/>
          </a:blip>
          <a:srcRect/>
          <a:stretch/>
        </p:blipFill>
        <p:spPr>
          <a:xfrm>
            <a:off x="3888000" y="6782400"/>
            <a:ext cx="2013480" cy="487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124" name="Shape 124"/>
          <p:cNvSpPr/>
          <p:nvPr/>
        </p:nvSpPr>
        <p:spPr>
          <a:xfrm>
            <a:off x="647640" y="903240"/>
            <a:ext cx="7766640" cy="900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About Us</a:t>
            </a: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2" name="TextBox 1"/>
          <p:cNvSpPr txBox="1"/>
          <p:nvPr/>
        </p:nvSpPr>
        <p:spPr>
          <a:xfrm>
            <a:off x="800100" y="2082960"/>
            <a:ext cx="8699500" cy="5386090"/>
          </a:xfrm>
          <a:prstGeom prst="rect">
            <a:avLst/>
          </a:prstGeom>
          <a:noFill/>
        </p:spPr>
        <p:txBody>
          <a:bodyPr wrap="square" rtlCol="0">
            <a:spAutoFit/>
          </a:bodyPr>
          <a:lstStyle/>
          <a:p>
            <a:r>
              <a:rPr lang="en-US" sz="1800" b="1" dirty="0">
                <a:solidFill>
                  <a:schemeClr val="bg1"/>
                </a:solidFill>
              </a:rPr>
              <a:t>Harish </a:t>
            </a:r>
            <a:r>
              <a:rPr lang="en-US" sz="1800" b="1" dirty="0" err="1">
                <a:solidFill>
                  <a:schemeClr val="bg1"/>
                </a:solidFill>
              </a:rPr>
              <a:t>Akarapu</a:t>
            </a:r>
            <a:r>
              <a:rPr lang="en-US" sz="1800" b="1" dirty="0">
                <a:solidFill>
                  <a:schemeClr val="bg1"/>
                </a:solidFill>
              </a:rPr>
              <a:t> (leader):</a:t>
            </a:r>
          </a:p>
          <a:p>
            <a:pPr marL="285750" indent="-285750">
              <a:buFont typeface="Arial" panose="020B0604020202020204" pitchFamily="34" charset="0"/>
              <a:buChar char="•"/>
            </a:pPr>
            <a:r>
              <a:rPr lang="en-US" sz="1800" b="1" dirty="0">
                <a:solidFill>
                  <a:schemeClr val="bg1"/>
                </a:solidFill>
              </a:rPr>
              <a:t>Completed Masters IIIT-Hyderabad with DADV as specialization</a:t>
            </a:r>
          </a:p>
          <a:p>
            <a:pPr marL="285750" indent="-285750">
              <a:buFont typeface="Arial" panose="020B0604020202020204" pitchFamily="34" charset="0"/>
              <a:buChar char="•"/>
            </a:pPr>
            <a:r>
              <a:rPr lang="en-US" sz="1800" b="1" dirty="0">
                <a:solidFill>
                  <a:schemeClr val="bg1"/>
                </a:solidFill>
              </a:rPr>
              <a:t>Interested in machine learning and finding patterns in data</a:t>
            </a:r>
          </a:p>
          <a:p>
            <a:endParaRPr lang="en-US" sz="1800" b="1" dirty="0">
              <a:solidFill>
                <a:schemeClr val="bg1"/>
              </a:solidFill>
            </a:endParaRPr>
          </a:p>
          <a:p>
            <a:pPr marL="285750" indent="-285750">
              <a:buFont typeface="Arial" panose="020B0604020202020204" pitchFamily="34" charset="0"/>
              <a:buChar char="•"/>
            </a:pPr>
            <a:endParaRPr lang="en-US" sz="1800" b="1" dirty="0">
              <a:solidFill>
                <a:schemeClr val="bg1"/>
              </a:solidFill>
            </a:endParaRPr>
          </a:p>
          <a:p>
            <a:r>
              <a:rPr lang="en-US" sz="1800" b="1" dirty="0">
                <a:solidFill>
                  <a:schemeClr val="bg1"/>
                </a:solidFill>
              </a:rPr>
              <a:t>Vamshi Dondapati:</a:t>
            </a:r>
          </a:p>
          <a:p>
            <a:pPr marL="285750" indent="-285750">
              <a:buFont typeface="Arial" panose="020B0604020202020204" pitchFamily="34" charset="0"/>
              <a:buChar char="•"/>
            </a:pPr>
            <a:r>
              <a:rPr lang="en-US" sz="1800" b="1" dirty="0">
                <a:solidFill>
                  <a:schemeClr val="bg1"/>
                </a:solidFill>
              </a:rPr>
              <a:t>Completed Masters IIIT-Hyderabad with DADV as specialization</a:t>
            </a:r>
          </a:p>
          <a:p>
            <a:pPr marL="285750" indent="-285750">
              <a:buFont typeface="Arial" panose="020B0604020202020204" pitchFamily="34" charset="0"/>
              <a:buChar char="•"/>
            </a:pPr>
            <a:r>
              <a:rPr lang="en-US" sz="1800" b="1" dirty="0">
                <a:solidFill>
                  <a:schemeClr val="bg1"/>
                </a:solidFill>
              </a:rPr>
              <a:t>Working as an intern at IBM ISL Bangalore on blockchain.</a:t>
            </a:r>
          </a:p>
          <a:p>
            <a:pPr marL="285750" indent="-285750">
              <a:buFont typeface="Arial" panose="020B0604020202020204" pitchFamily="34" charset="0"/>
              <a:buChar char="•"/>
            </a:pPr>
            <a:r>
              <a:rPr lang="en-US" sz="1800" b="1" dirty="0">
                <a:solidFill>
                  <a:schemeClr val="bg1"/>
                </a:solidFill>
              </a:rPr>
              <a:t>Interested in solving problems and explore the trending technologies</a:t>
            </a:r>
            <a:endParaRPr lang="en-US" sz="1800"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503640" y="791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124" name="Shape 124"/>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Core </a:t>
            </a:r>
            <a:r>
              <a:rPr lang="en-IN" sz="3600" b="1" dirty="0">
                <a:solidFill>
                  <a:srgbClr val="FFFFFF"/>
                </a:solidFill>
              </a:rPr>
              <a:t>I</a:t>
            </a:r>
            <a:r>
              <a:rPr lang="en-IN" sz="3600" b="1" i="0" u="none" strike="noStrike" cap="none" dirty="0">
                <a:solidFill>
                  <a:srgbClr val="FFFFFF"/>
                </a:solidFill>
                <a:latin typeface="Arial"/>
                <a:ea typeface="Arial"/>
                <a:cs typeface="Arial"/>
                <a:sym typeface="Arial"/>
              </a:rPr>
              <a:t>dea</a:t>
            </a: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2" name="TextBox 1"/>
          <p:cNvSpPr txBox="1"/>
          <p:nvPr/>
        </p:nvSpPr>
        <p:spPr>
          <a:xfrm>
            <a:off x="800099" y="2066367"/>
            <a:ext cx="8509153" cy="649408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A natural language question answering system which uses Frequently asked questions as knowledge base and predicts the nearest question with answer in the least amount of time.</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The system should pick the appropriate question and answer, if there is no exact match then it should pick the nearest questions from the knowledge base and produce the suggestions.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The system should be able to learn from the correctly predicted questions.</a:t>
            </a:r>
          </a:p>
          <a:p>
            <a:endParaRPr lang="en-US" sz="2000"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89351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503640" y="9032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 name="Shape 124"/>
          <p:cNvSpPr/>
          <p:nvPr/>
        </p:nvSpPr>
        <p:spPr>
          <a:xfrm>
            <a:off x="647640" y="903240"/>
            <a:ext cx="7766640" cy="117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dirty="0">
                <a:solidFill>
                  <a:srgbClr val="FFFFFF"/>
                </a:solidFill>
              </a:rPr>
              <a:t>Implementation</a:t>
            </a:r>
            <a:r>
              <a:rPr lang="en-IN" sz="3600" b="1" i="0" u="none" strike="noStrike" cap="none" dirty="0">
                <a:solidFill>
                  <a:srgbClr val="FFFFFF"/>
                </a:solidFill>
                <a:latin typeface="Arial"/>
                <a:ea typeface="Arial"/>
                <a:cs typeface="Arial"/>
                <a:sym typeface="Arial"/>
              </a:rPr>
              <a:t> Overview</a:t>
            </a:r>
            <a:endParaRPr lang="en-IN" dirty="0"/>
          </a:p>
          <a:p>
            <a:pPr marL="0" marR="0" lvl="0" indent="0" algn="l" rtl="0">
              <a:lnSpc>
                <a:spcPct val="100000"/>
              </a:lnSpc>
              <a:spcBef>
                <a:spcPts val="0"/>
              </a:spcBef>
              <a:spcAft>
                <a:spcPts val="0"/>
              </a:spcAft>
              <a:buNone/>
            </a:pPr>
            <a:endParaRPr b="0" i="0" u="none" strike="noStrike" cap="none" dirty="0">
              <a:solidFill>
                <a:srgbClr val="000000"/>
              </a:solidFil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a:stretch/>
        </p:blipFill>
        <p:spPr>
          <a:xfrm>
            <a:off x="3888000" y="6710400"/>
            <a:ext cx="2013480" cy="487080"/>
          </a:xfrm>
          <a:prstGeom prst="rect">
            <a:avLst/>
          </a:prstGeom>
          <a:noFill/>
          <a:ln>
            <a:noFill/>
          </a:ln>
        </p:spPr>
      </p:pic>
      <p:sp>
        <p:nvSpPr>
          <p:cNvPr id="5" name="TextBox 4"/>
          <p:cNvSpPr txBox="1"/>
          <p:nvPr/>
        </p:nvSpPr>
        <p:spPr>
          <a:xfrm>
            <a:off x="942380" y="1611339"/>
            <a:ext cx="8699500" cy="6986528"/>
          </a:xfrm>
          <a:prstGeom prst="rect">
            <a:avLst/>
          </a:prstGeom>
          <a:noFill/>
        </p:spPr>
        <p:txBody>
          <a:bodyPr wrap="square" rtlCol="0">
            <a:spAutoFit/>
          </a:bodyPr>
          <a:lstStyle/>
          <a:p>
            <a:r>
              <a:rPr lang="en-US" dirty="0">
                <a:solidFill>
                  <a:schemeClr val="bg1"/>
                </a:solidFill>
              </a:rPr>
              <a:t>Our solution is to find the statistical similarity of the user question with the given knowledge base.</a:t>
            </a:r>
          </a:p>
          <a:p>
            <a:endParaRPr lang="en-US" dirty="0">
              <a:solidFill>
                <a:schemeClr val="bg1"/>
              </a:solidFill>
            </a:endParaRPr>
          </a:p>
          <a:p>
            <a:r>
              <a:rPr lang="en-US" dirty="0">
                <a:solidFill>
                  <a:schemeClr val="bg1"/>
                </a:solidFill>
              </a:rPr>
              <a:t>The given dataset is cleaned and converted into vectors basing on </a:t>
            </a:r>
            <a:r>
              <a:rPr lang="en-US" dirty="0" err="1">
                <a:solidFill>
                  <a:schemeClr val="bg1"/>
                </a:solidFill>
              </a:rPr>
              <a:t>tf-idf</a:t>
            </a:r>
            <a:endParaRPr lang="en-US" dirty="0">
              <a:solidFill>
                <a:schemeClr val="bg1"/>
              </a:solidFill>
            </a:endParaRPr>
          </a:p>
          <a:p>
            <a:endParaRPr lang="en-US" dirty="0">
              <a:solidFill>
                <a:schemeClr val="bg1"/>
              </a:solidFill>
            </a:endParaRPr>
          </a:p>
          <a:p>
            <a:r>
              <a:rPr lang="en-US" dirty="0">
                <a:solidFill>
                  <a:schemeClr val="bg1"/>
                </a:solidFill>
              </a:rPr>
              <a:t>Clusters are made basing on the </a:t>
            </a:r>
            <a:r>
              <a:rPr lang="en-US" dirty="0" err="1">
                <a:solidFill>
                  <a:schemeClr val="bg1"/>
                </a:solidFill>
              </a:rPr>
              <a:t>tf-idf</a:t>
            </a:r>
            <a:r>
              <a:rPr lang="en-US" dirty="0">
                <a:solidFill>
                  <a:schemeClr val="bg1"/>
                </a:solidFill>
              </a:rPr>
              <a:t> matrix generated</a:t>
            </a:r>
          </a:p>
          <a:p>
            <a:endParaRPr lang="en-US" dirty="0">
              <a:solidFill>
                <a:schemeClr val="bg1"/>
              </a:solidFill>
            </a:endParaRPr>
          </a:p>
          <a:p>
            <a:r>
              <a:rPr lang="en-US" dirty="0">
                <a:solidFill>
                  <a:schemeClr val="bg1"/>
                </a:solidFill>
              </a:rPr>
              <a:t>The given input query is vectorized and compared with each cluster centroids. The top two clusters are selected and questions falling in those clusters are then compared.</a:t>
            </a:r>
          </a:p>
          <a:p>
            <a:endParaRPr lang="en-US" dirty="0">
              <a:solidFill>
                <a:schemeClr val="bg1"/>
              </a:solidFill>
            </a:endParaRPr>
          </a:p>
          <a:p>
            <a:r>
              <a:rPr lang="en-US" dirty="0">
                <a:solidFill>
                  <a:schemeClr val="bg1"/>
                </a:solidFill>
              </a:rPr>
              <a:t>The comparison is done using cosine-similarity</a:t>
            </a:r>
          </a:p>
          <a:p>
            <a:endParaRPr lang="en-US" dirty="0">
              <a:solidFill>
                <a:schemeClr val="bg1"/>
              </a:solidFill>
            </a:endParaRPr>
          </a:p>
          <a:p>
            <a:r>
              <a:rPr lang="en-US" dirty="0">
                <a:solidFill>
                  <a:schemeClr val="bg1"/>
                </a:solidFill>
              </a:rPr>
              <a:t>We predict that the question with highest cosine-similarity is the best prediction. The next highest cosine-similarity question is given as suggestion.</a:t>
            </a:r>
          </a:p>
          <a:p>
            <a:endParaRPr lang="en-US" dirty="0">
              <a:solidFill>
                <a:schemeClr val="bg1"/>
              </a:solidFill>
            </a:endParaRPr>
          </a:p>
          <a:p>
            <a:r>
              <a:rPr lang="en-US" dirty="0">
                <a:solidFill>
                  <a:schemeClr val="bg1"/>
                </a:solidFill>
              </a:rPr>
              <a:t>If the user thinks that the first prediction is not the correct prediction.  Then user is given a choice to select the question from list of possible suggestions. Once if the user selects the question from the suggestions it is noted down by the system and learns from it.</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48816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p:nvPr/>
        </p:nvSpPr>
        <p:spPr>
          <a:xfrm>
            <a:off x="503640" y="75564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8" name="Shape 138"/>
          <p:cNvSpPr/>
          <p:nvPr/>
        </p:nvSpPr>
        <p:spPr>
          <a:xfrm>
            <a:off x="647640" y="903240"/>
            <a:ext cx="8864660" cy="925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Technology/Tool/Components used</a:t>
            </a:r>
          </a:p>
          <a:p>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39" name="Shape 139"/>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503640" y="2303297"/>
            <a:ext cx="8699500" cy="4801314"/>
          </a:xfrm>
          <a:prstGeom prst="rect">
            <a:avLst/>
          </a:prstGeom>
          <a:noFill/>
        </p:spPr>
        <p:txBody>
          <a:bodyPr wrap="square" rtlCol="0">
            <a:spAutoFit/>
          </a:bodyPr>
          <a:lstStyle/>
          <a:p>
            <a:pPr algn="ctr"/>
            <a:r>
              <a:rPr lang="en-US" sz="2400" dirty="0">
                <a:solidFill>
                  <a:schemeClr val="bg1"/>
                </a:solidFill>
              </a:rPr>
              <a:t>Anaconda python distribution 3.x</a:t>
            </a:r>
          </a:p>
          <a:p>
            <a:pPr algn="ctr"/>
            <a:r>
              <a:rPr lang="en-US" sz="2400" dirty="0" err="1">
                <a:solidFill>
                  <a:schemeClr val="bg1"/>
                </a:solidFill>
              </a:rPr>
              <a:t>Sk</a:t>
            </a:r>
            <a:r>
              <a:rPr lang="en-US" sz="2400" dirty="0">
                <a:solidFill>
                  <a:schemeClr val="bg1"/>
                </a:solidFill>
              </a:rPr>
              <a:t>-learn framework</a:t>
            </a:r>
          </a:p>
          <a:p>
            <a:pPr algn="ctr"/>
            <a:r>
              <a:rPr lang="en-US" sz="2400" dirty="0">
                <a:solidFill>
                  <a:schemeClr val="bg1"/>
                </a:solidFill>
              </a:rPr>
              <a:t>Pandas</a:t>
            </a:r>
          </a:p>
          <a:p>
            <a:pPr algn="ctr"/>
            <a:r>
              <a:rPr lang="en-US" sz="2400" dirty="0" err="1">
                <a:solidFill>
                  <a:schemeClr val="bg1"/>
                </a:solidFill>
              </a:rPr>
              <a:t>Nltk</a:t>
            </a:r>
            <a:endParaRPr lang="en-US" sz="2400" dirty="0">
              <a:solidFill>
                <a:schemeClr val="bg1"/>
              </a:solidFill>
            </a:endParaRPr>
          </a:p>
          <a:p>
            <a:pPr algn="ct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p:nvPr/>
        </p:nvSpPr>
        <p:spPr>
          <a:xfrm>
            <a:off x="503640" y="76707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8" name="Shape 138"/>
          <p:cNvSpPr/>
          <p:nvPr/>
        </p:nvSpPr>
        <p:spPr>
          <a:xfrm>
            <a:off x="647640" y="903240"/>
            <a:ext cx="7766640" cy="8874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600" b="1" i="0" u="none" strike="noStrike" cap="none" dirty="0">
                <a:solidFill>
                  <a:srgbClr val="FFFFFF"/>
                </a:solidFill>
                <a:latin typeface="Arial"/>
                <a:ea typeface="Arial"/>
                <a:cs typeface="Arial"/>
                <a:sym typeface="Arial"/>
              </a:rPr>
              <a:t>Architecture overview</a:t>
            </a:r>
          </a:p>
          <a:p>
            <a:r>
              <a:rPr lang="en-IN" dirty="0">
                <a:solidFill>
                  <a:srgbClr val="FFFFFF"/>
                </a:solidFill>
              </a:rPr>
              <a:t>Explain the Architecture you followed in your solution</a:t>
            </a:r>
            <a:endParaRPr lang="en-IN" dirty="0"/>
          </a:p>
          <a:p>
            <a:pPr marL="0" marR="0" lvl="0" indent="0" algn="l" rtl="0">
              <a:lnSpc>
                <a:spcPct val="100000"/>
              </a:lnSpc>
              <a:spcBef>
                <a:spcPts val="0"/>
              </a:spcBef>
              <a:spcAft>
                <a:spcPts val="0"/>
              </a:spcAft>
              <a:buNone/>
            </a:pPr>
            <a:endParaRPr b="0" i="0" u="none" strike="noStrike" cap="none" dirty="0">
              <a:solidFill>
                <a:srgbClr val="000000"/>
              </a:solidFil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39" name="Shape 139"/>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647640" y="3141777"/>
            <a:ext cx="8699500" cy="3447098"/>
          </a:xfrm>
          <a:prstGeom prst="rect">
            <a:avLst/>
          </a:prstGeom>
          <a:noFill/>
        </p:spPr>
        <p:txBody>
          <a:bodyPr wrap="square" rtlCol="0">
            <a:spAutoFit/>
          </a:bodyPr>
          <a:lstStyle/>
          <a:p>
            <a:pPr algn="ctr"/>
            <a:r>
              <a:rPr lang="en-US" sz="1800" dirty="0">
                <a:solidFill>
                  <a:schemeClr val="bg1"/>
                </a:solidFill>
              </a:rPr>
              <a:t>URL to architecture: </a:t>
            </a:r>
            <a:r>
              <a:rPr lang="en-US" sz="1800" dirty="0">
                <a:solidFill>
                  <a:schemeClr val="bg1"/>
                </a:solidFill>
                <a:hlinkClick r:id="rId4"/>
              </a:rPr>
              <a:t>https://drive.google.com/open?id=1EBrW5u7X6-m12ISZMsuI2GwmH87R8pbF</a:t>
            </a:r>
            <a:endParaRPr lang="en-US" sz="1800"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40223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8890060" cy="8874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Number of Output Questions Working</a:t>
            </a:r>
          </a:p>
          <a:p>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0100" y="2082960"/>
            <a:ext cx="8699500" cy="5755422"/>
          </a:xfrm>
          <a:prstGeom prst="rect">
            <a:avLst/>
          </a:prstGeom>
          <a:noFill/>
        </p:spPr>
        <p:txBody>
          <a:bodyPr wrap="square" rtlCol="0">
            <a:spAutoFit/>
          </a:bodyPr>
          <a:lstStyle/>
          <a:p>
            <a:r>
              <a:rPr lang="en-US" sz="2000" dirty="0">
                <a:solidFill>
                  <a:schemeClr val="bg1"/>
                </a:solidFill>
              </a:rPr>
              <a:t>We assumed that if the query asked by the user </a:t>
            </a:r>
            <a:r>
              <a:rPr lang="en-US" sz="2000" b="1" dirty="0">
                <a:solidFill>
                  <a:schemeClr val="bg1"/>
                </a:solidFill>
              </a:rPr>
              <a:t>is not </a:t>
            </a:r>
            <a:r>
              <a:rPr lang="en-US" sz="2000" dirty="0">
                <a:solidFill>
                  <a:schemeClr val="bg1"/>
                </a:solidFill>
              </a:rPr>
              <a:t>in the database/knowledge base. The system will still show the suggestions</a:t>
            </a:r>
          </a:p>
          <a:p>
            <a:endParaRPr lang="en-US" sz="2000" dirty="0">
              <a:solidFill>
                <a:schemeClr val="bg1"/>
              </a:solidFill>
            </a:endParaRPr>
          </a:p>
          <a:p>
            <a:r>
              <a:rPr lang="en-US" sz="2000" dirty="0">
                <a:solidFill>
                  <a:schemeClr val="bg1"/>
                </a:solidFill>
              </a:rPr>
              <a:t>With that assumption 17 of 23 questions are predicted exactly. We find that the 5 questions are not in the knowledge base and our system is still be able to give the nearest suggestions.</a:t>
            </a:r>
          </a:p>
          <a:p>
            <a:endParaRPr lang="en-US" sz="2000" dirty="0">
              <a:solidFill>
                <a:schemeClr val="bg1"/>
              </a:solidFill>
            </a:endParaRPr>
          </a:p>
          <a:p>
            <a:r>
              <a:rPr lang="en-US" sz="2000" dirty="0">
                <a:solidFill>
                  <a:schemeClr val="bg1"/>
                </a:solidFill>
              </a:rPr>
              <a:t>Link to our predictions:</a:t>
            </a:r>
          </a:p>
          <a:p>
            <a:r>
              <a:rPr lang="en-US" sz="2000" dirty="0">
                <a:solidFill>
                  <a:schemeClr val="bg1"/>
                </a:solidFill>
                <a:hlinkClick r:id="rId4"/>
              </a:rPr>
              <a:t>https://drive.google.com/open?id=1sS8cWHfxR9n3h8ak3O_t8dmh2X4i3L9cQhJtMc-Lo7k</a:t>
            </a:r>
            <a:endParaRPr lang="en-US" sz="2000"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8453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p:nvPr/>
        </p:nvSpPr>
        <p:spPr>
          <a:xfrm>
            <a:off x="503640" y="789480"/>
            <a:ext cx="9138240" cy="4962600"/>
          </a:xfrm>
          <a:prstGeom prst="rect">
            <a:avLst/>
          </a:prstGeom>
          <a:solidFill>
            <a:srgbClr val="2F0E3C"/>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sz="1800" b="0" i="0" u="none" strike="noStrike" cap="none">
                <a:solidFill>
                  <a:srgbClr val="FFFFFF"/>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2" name="Shape 152"/>
          <p:cNvSpPr/>
          <p:nvPr/>
        </p:nvSpPr>
        <p:spPr>
          <a:xfrm>
            <a:off x="647640" y="1086120"/>
            <a:ext cx="8566920" cy="11363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Prototype Demo</a:t>
            </a:r>
          </a:p>
          <a:p>
            <a:r>
              <a:rPr lang="en-IN" dirty="0">
                <a:solidFill>
                  <a:srgbClr val="FFFFFF"/>
                </a:solidFill>
              </a:rPr>
              <a:t>Add a video link of the workable solution. Please cover as many output scenario’s as you can show from the output excel provided. (Mandatory)</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53" name="Shape 153"/>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723010" y="2595377"/>
            <a:ext cx="8699500" cy="3385542"/>
          </a:xfrm>
          <a:prstGeom prst="rect">
            <a:avLst/>
          </a:prstGeom>
          <a:noFill/>
        </p:spPr>
        <p:txBody>
          <a:bodyPr wrap="square" rtlCol="0">
            <a:spAutoFit/>
          </a:bodyPr>
          <a:lstStyle/>
          <a:p>
            <a:endParaRPr lang="en-US" dirty="0">
              <a:solidFill>
                <a:schemeClr val="bg1"/>
              </a:solidFill>
            </a:endParaRPr>
          </a:p>
          <a:p>
            <a:r>
              <a:rPr lang="en-US" sz="1800" dirty="0">
                <a:solidFill>
                  <a:schemeClr val="bg1"/>
                </a:solidFill>
              </a:rPr>
              <a:t>DEMO URL1:  </a:t>
            </a:r>
            <a:r>
              <a:rPr lang="en-US" sz="1800" dirty="0">
                <a:solidFill>
                  <a:schemeClr val="bg1"/>
                </a:solidFill>
                <a:hlinkClick r:id="rId4"/>
              </a:rPr>
              <a:t>https://drive.google.com/open?id=1Ygdp3wcjW7IhZoqKyiU-HAG3_w1wQqKh</a:t>
            </a:r>
            <a:endParaRPr lang="en-US" sz="1800" dirty="0">
              <a:solidFill>
                <a:schemeClr val="bg1"/>
              </a:solidFill>
            </a:endParaRPr>
          </a:p>
          <a:p>
            <a:endParaRPr lang="en-US" sz="1800" dirty="0">
              <a:solidFill>
                <a:schemeClr val="bg1"/>
              </a:solidFill>
            </a:endParaRPr>
          </a:p>
          <a:p>
            <a:endParaRPr lang="en-US" sz="1800" dirty="0">
              <a:solidFill>
                <a:schemeClr val="bg1"/>
              </a:solidFill>
            </a:endParaRPr>
          </a:p>
          <a:p>
            <a:r>
              <a:rPr lang="en-US" sz="1800" dirty="0">
                <a:solidFill>
                  <a:schemeClr val="bg1"/>
                </a:solidFill>
              </a:rPr>
              <a:t>DEMO URL2: </a:t>
            </a:r>
            <a:r>
              <a:rPr lang="en-US" sz="1800" dirty="0">
                <a:solidFill>
                  <a:schemeClr val="bg1"/>
                </a:solidFill>
                <a:hlinkClick r:id="rId5"/>
              </a:rPr>
              <a:t>https://drive.google.com/open?id=1BC5M4kevSlCpsXm1fvnXM7pUE5-lGlKC</a:t>
            </a:r>
            <a:endParaRPr lang="en-US" sz="1800" dirty="0">
              <a:solidFill>
                <a:schemeClr val="bg1"/>
              </a:solidFill>
            </a:endParaRPr>
          </a:p>
          <a:p>
            <a:endParaRPr lang="en-US" sz="1800" dirty="0">
              <a:solidFill>
                <a:schemeClr val="bg1"/>
              </a:solidFill>
            </a:endParaRPr>
          </a:p>
          <a:p>
            <a:endParaRPr lang="en-US" sz="1800"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algn="ctr"/>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503640" y="791640"/>
            <a:ext cx="9138240" cy="4962600"/>
          </a:xfrm>
          <a:prstGeom prst="rect">
            <a:avLst/>
          </a:prstGeom>
          <a:solidFill>
            <a:srgbClr val="2F0E3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47640" y="903240"/>
            <a:ext cx="7766640" cy="9128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600" b="1" i="0" u="none" strike="noStrike" cap="none" dirty="0">
                <a:solidFill>
                  <a:srgbClr val="FFFFFF"/>
                </a:solidFill>
                <a:latin typeface="Arial"/>
                <a:ea typeface="Arial"/>
                <a:cs typeface="Arial"/>
                <a:sym typeface="Arial"/>
              </a:rPr>
              <a:t>Source Code</a:t>
            </a:r>
          </a:p>
          <a:p>
            <a:r>
              <a:rPr lang="en-IN" dirty="0">
                <a:solidFill>
                  <a:srgbClr val="FFFFFF"/>
                </a:solidFill>
              </a:rPr>
              <a:t>GIT Link and Compile Instructions, Solution Hosted URL</a:t>
            </a:r>
            <a:endParaRPr lang="en-IN"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71" name="Shape 171"/>
          <p:cNvPicPr preferRelativeResize="0"/>
          <p:nvPr/>
        </p:nvPicPr>
        <p:blipFill rotWithShape="1">
          <a:blip r:embed="rId3">
            <a:alphaModFix/>
          </a:blip>
          <a:srcRect/>
          <a:stretch/>
        </p:blipFill>
        <p:spPr>
          <a:xfrm>
            <a:off x="3888000" y="6782400"/>
            <a:ext cx="2013480" cy="487080"/>
          </a:xfrm>
          <a:prstGeom prst="rect">
            <a:avLst/>
          </a:prstGeom>
          <a:noFill/>
          <a:ln>
            <a:noFill/>
          </a:ln>
        </p:spPr>
      </p:pic>
      <p:sp>
        <p:nvSpPr>
          <p:cNvPr id="5" name="TextBox 4"/>
          <p:cNvSpPr txBox="1"/>
          <p:nvPr/>
        </p:nvSpPr>
        <p:spPr>
          <a:xfrm>
            <a:off x="808515" y="3031651"/>
            <a:ext cx="8172450" cy="1354217"/>
          </a:xfrm>
          <a:prstGeom prst="rect">
            <a:avLst/>
          </a:prstGeom>
          <a:noFill/>
        </p:spPr>
        <p:txBody>
          <a:bodyPr wrap="square" rtlCol="0">
            <a:spAutoFit/>
          </a:bodyPr>
          <a:lstStyle/>
          <a:p>
            <a:pPr algn="ctr"/>
            <a:r>
              <a:rPr lang="en-US" sz="1800" dirty="0">
                <a:solidFill>
                  <a:schemeClr val="bg1"/>
                </a:solidFill>
              </a:rPr>
              <a:t>GIT URL: https://github.com/venkatvamshi/FaqFinder</a:t>
            </a:r>
          </a:p>
          <a:p>
            <a:pPr algn="ctr"/>
            <a:endParaRPr lang="en-US" sz="1800" dirty="0">
              <a:solidFill>
                <a:schemeClr val="bg1"/>
              </a:solidFill>
            </a:endParaRPr>
          </a:p>
          <a:p>
            <a:pPr algn="ctr"/>
            <a:r>
              <a:rPr lang="en-US" sz="1800" dirty="0">
                <a:solidFill>
                  <a:schemeClr val="bg1"/>
                </a:solidFill>
              </a:rPr>
              <a:t>Compile Instructions: README.md</a:t>
            </a:r>
          </a:p>
          <a:p>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2985636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718</Words>
  <Application>Microsoft Office PowerPoint</Application>
  <PresentationFormat>Custom</PresentationFormat>
  <Paragraphs>202</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Century Schoolbook</vt:lpstr>
      <vt:lpstr>Mangal</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Dondapati Vamshi</cp:lastModifiedBy>
  <cp:revision>25</cp:revision>
  <dcterms:modified xsi:type="dcterms:W3CDTF">2018-06-28T18:41:41Z</dcterms:modified>
</cp:coreProperties>
</file>