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0" r:id="rId4"/>
    <p:sldId id="258" r:id="rId5"/>
    <p:sldId id="260" r:id="rId6"/>
    <p:sldId id="263" r:id="rId7"/>
    <p:sldId id="264" r:id="rId8"/>
    <p:sldId id="265" r:id="rId9"/>
    <p:sldId id="267" r:id="rId10"/>
    <p:sldId id="268" r:id="rId11"/>
    <p:sldId id="269"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11/30/2016</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11/30/2016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11/30/2016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11/30/2016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11/30/2016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11/30/2016</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11/30/2016</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11/30/2016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11/30/2016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11/30/2016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11/30/2016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11/30/2016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11/30/2016</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11/30/2016</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11/30/2016</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11/30/2016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11/30/2016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11/30/2016</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41817" y="965525"/>
            <a:ext cx="8825658" cy="2677648"/>
          </a:xfrm>
        </p:spPr>
        <p:txBody>
          <a:bodyPr/>
          <a:lstStyle/>
          <a:p>
            <a:r>
              <a:rPr lang="en-US" sz="2400" dirty="0"/>
              <a:t>2016.08 FALL ENG CS 6388.01 Model-Integrated Computing</a:t>
            </a:r>
            <a:br>
              <a:rPr lang="en-US" sz="2400" dirty="0"/>
            </a:br>
            <a:br>
              <a:rPr lang="en-US" dirty="0"/>
            </a:br>
            <a:r>
              <a:rPr lang="en-US" dirty="0"/>
              <a:t>			OCL Constraints</a:t>
            </a:r>
            <a:br>
              <a:rPr lang="en-US" dirty="0"/>
            </a:br>
            <a:endParaRPr lang="en-US" sz="2000" dirty="0"/>
          </a:p>
        </p:txBody>
      </p:sp>
      <p:sp>
        <p:nvSpPr>
          <p:cNvPr id="3" name="Subtitle 2"/>
          <p:cNvSpPr>
            <a:spLocks noGrp="1"/>
          </p:cNvSpPr>
          <p:nvPr>
            <p:ph type="subTitle" idx="1"/>
          </p:nvPr>
        </p:nvSpPr>
        <p:spPr>
          <a:xfrm>
            <a:off x="1172539" y="4531195"/>
            <a:ext cx="8825658" cy="861420"/>
          </a:xfrm>
        </p:spPr>
        <p:txBody>
          <a:bodyPr/>
          <a:lstStyle/>
          <a:p>
            <a:r>
              <a:rPr lang="en-US" dirty="0"/>
              <a:t>Venkataramana n</a:t>
            </a:r>
          </a:p>
          <a:p>
            <a:r>
              <a:rPr lang="en-US" dirty="0" err="1"/>
              <a:t>Ramanathan</a:t>
            </a:r>
            <a:r>
              <a:rPr lang="en-US" dirty="0"/>
              <a:t> </a:t>
            </a:r>
            <a:r>
              <a:rPr lang="en-US" dirty="0" err="1"/>
              <a:t>nk</a:t>
            </a:r>
            <a:endParaRPr lang="en-US" dirty="0"/>
          </a:p>
        </p:txBody>
      </p:sp>
    </p:spTree>
    <p:extLst>
      <p:ext uri="{BB962C8B-B14F-4D97-AF65-F5344CB8AC3E}">
        <p14:creationId xmlns:p14="http://schemas.microsoft.com/office/powerpoint/2010/main" val="1492826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a:t>
            </a:r>
          </a:p>
        </p:txBody>
      </p:sp>
      <p:sp>
        <p:nvSpPr>
          <p:cNvPr id="3" name="Content Placeholder 2"/>
          <p:cNvSpPr>
            <a:spLocks noGrp="1"/>
          </p:cNvSpPr>
          <p:nvPr>
            <p:ph idx="1"/>
          </p:nvPr>
        </p:nvSpPr>
        <p:spPr/>
        <p:txBody>
          <a:bodyPr/>
          <a:lstStyle/>
          <a:p>
            <a:r>
              <a:rPr lang="en-US" dirty="0"/>
              <a:t>We could use this framework to develop scripts which could evaluate an entire model according to our custom constraints, which would be useful to teachers to automate correction of work of students.</a:t>
            </a:r>
          </a:p>
        </p:txBody>
      </p:sp>
    </p:spTree>
    <p:extLst>
      <p:ext uri="{BB962C8B-B14F-4D97-AF65-F5344CB8AC3E}">
        <p14:creationId xmlns:p14="http://schemas.microsoft.com/office/powerpoint/2010/main" val="915926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Improvements</a:t>
            </a:r>
          </a:p>
        </p:txBody>
      </p:sp>
      <p:sp>
        <p:nvSpPr>
          <p:cNvPr id="3" name="Content Placeholder 2"/>
          <p:cNvSpPr>
            <a:spLocks noGrp="1"/>
          </p:cNvSpPr>
          <p:nvPr>
            <p:ph idx="1"/>
          </p:nvPr>
        </p:nvSpPr>
        <p:spPr/>
        <p:txBody>
          <a:bodyPr/>
          <a:lstStyle/>
          <a:p>
            <a:r>
              <a:rPr lang="en-US" dirty="0"/>
              <a:t>We could add more error handling features for the OCL.</a:t>
            </a:r>
          </a:p>
          <a:p>
            <a:r>
              <a:rPr lang="en-US" dirty="0"/>
              <a:t>We can have a better UI for the visualizer(maybe use </a:t>
            </a:r>
            <a:r>
              <a:rPr lang="en-US" dirty="0" err="1"/>
              <a:t>codeMirror</a:t>
            </a:r>
            <a:r>
              <a:rPr lang="en-US" dirty="0"/>
              <a:t>)</a:t>
            </a:r>
          </a:p>
        </p:txBody>
      </p:sp>
    </p:spTree>
    <p:extLst>
      <p:ext uri="{BB962C8B-B14F-4D97-AF65-F5344CB8AC3E}">
        <p14:creationId xmlns:p14="http://schemas.microsoft.com/office/powerpoint/2010/main" val="2821668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Thank-you</a:t>
            </a:r>
          </a:p>
        </p:txBody>
      </p:sp>
      <p:sp>
        <p:nvSpPr>
          <p:cNvPr id="3" name="Content Placeholder 2"/>
          <p:cNvSpPr>
            <a:spLocks noGrp="1"/>
          </p:cNvSpPr>
          <p:nvPr>
            <p:ph idx="1"/>
          </p:nvPr>
        </p:nvSpPr>
        <p:spPr/>
        <p:txBody>
          <a:bodyPr/>
          <a:lstStyle/>
          <a:p>
            <a:r>
              <a:rPr lang="en-US" dirty="0"/>
              <a:t>Questions ?</a:t>
            </a:r>
          </a:p>
        </p:txBody>
      </p:sp>
    </p:spTree>
    <p:extLst>
      <p:ext uri="{BB962C8B-B14F-4D97-AF65-F5344CB8AC3E}">
        <p14:creationId xmlns:p14="http://schemas.microsoft.com/office/powerpoint/2010/main" val="4248028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p:txBody>
          <a:bodyPr>
            <a:normAutofit/>
          </a:bodyPr>
          <a:lstStyle/>
          <a:p>
            <a:r>
              <a:rPr lang="en-US" dirty="0"/>
              <a:t>The goal is to provide capabilities to evaluate </a:t>
            </a:r>
            <a:r>
              <a:rPr lang="en-US" dirty="0" err="1"/>
              <a:t>WebGME</a:t>
            </a:r>
            <a:r>
              <a:rPr lang="en-US" dirty="0"/>
              <a:t> models against constraints written in OCL - (Object Constraint Language) </a:t>
            </a:r>
          </a:p>
          <a:p>
            <a:r>
              <a:rPr lang="en-US" dirty="0"/>
              <a:t>Currently the system only supports constraints written in </a:t>
            </a:r>
            <a:r>
              <a:rPr lang="en-US" dirty="0" err="1"/>
              <a:t>javascript</a:t>
            </a:r>
            <a:r>
              <a:rPr lang="en-US" dirty="0"/>
              <a:t>, that could obstruct developers in using the constraint concept.</a:t>
            </a:r>
          </a:p>
          <a:p>
            <a:r>
              <a:rPr lang="en-US" dirty="0"/>
              <a:t> There is an available library (https://github.com/SteKoe/ocl.js), that can parse OCL rules and evaluate them on specific </a:t>
            </a:r>
            <a:r>
              <a:rPr lang="en-US" dirty="0" err="1"/>
              <a:t>javascript</a:t>
            </a:r>
            <a:r>
              <a:rPr lang="en-US" dirty="0"/>
              <a:t> </a:t>
            </a:r>
            <a:r>
              <a:rPr lang="en-US" dirty="0" err="1"/>
              <a:t>objects,the</a:t>
            </a:r>
            <a:r>
              <a:rPr lang="en-US" dirty="0"/>
              <a:t> main goal would be to leverage this library. </a:t>
            </a:r>
          </a:p>
          <a:p>
            <a:r>
              <a:rPr lang="en-US" dirty="0"/>
              <a:t>The tasks for this project have been divided into 4 parts as shown in further slides </a:t>
            </a:r>
          </a:p>
        </p:txBody>
      </p:sp>
    </p:spTree>
    <p:extLst>
      <p:ext uri="{BB962C8B-B14F-4D97-AF65-F5344CB8AC3E}">
        <p14:creationId xmlns:p14="http://schemas.microsoft.com/office/powerpoint/2010/main" val="804665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 of Project</a:t>
            </a:r>
          </a:p>
        </p:txBody>
      </p:sp>
      <p:sp>
        <p:nvSpPr>
          <p:cNvPr id="4" name="Rectangle 3"/>
          <p:cNvSpPr/>
          <p:nvPr/>
        </p:nvSpPr>
        <p:spPr>
          <a:xfrm>
            <a:off x="1688123" y="3807069"/>
            <a:ext cx="1362807" cy="949569"/>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t>Model</a:t>
            </a:r>
          </a:p>
        </p:txBody>
      </p:sp>
      <p:sp>
        <p:nvSpPr>
          <p:cNvPr id="5" name="Rectangle 4"/>
          <p:cNvSpPr/>
          <p:nvPr/>
        </p:nvSpPr>
        <p:spPr>
          <a:xfrm>
            <a:off x="4006361" y="3807068"/>
            <a:ext cx="1362807" cy="949569"/>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t>JSON Structure</a:t>
            </a:r>
          </a:p>
        </p:txBody>
      </p:sp>
      <p:sp>
        <p:nvSpPr>
          <p:cNvPr id="6" name="Rectangle 5"/>
          <p:cNvSpPr/>
          <p:nvPr/>
        </p:nvSpPr>
        <p:spPr>
          <a:xfrm>
            <a:off x="6324599" y="3807067"/>
            <a:ext cx="1362807" cy="949569"/>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t>JavaScript Code</a:t>
            </a:r>
          </a:p>
        </p:txBody>
      </p:sp>
      <p:sp>
        <p:nvSpPr>
          <p:cNvPr id="7" name="Rectangle 6"/>
          <p:cNvSpPr/>
          <p:nvPr/>
        </p:nvSpPr>
        <p:spPr>
          <a:xfrm>
            <a:off x="8736623" y="3807068"/>
            <a:ext cx="1362807" cy="949569"/>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t>Evaluate Constraint</a:t>
            </a:r>
          </a:p>
        </p:txBody>
      </p:sp>
      <p:cxnSp>
        <p:nvCxnSpPr>
          <p:cNvPr id="9" name="Straight Arrow Connector 8"/>
          <p:cNvCxnSpPr>
            <a:stCxn id="4" idx="3"/>
            <a:endCxn id="5" idx="1"/>
          </p:cNvCxnSpPr>
          <p:nvPr/>
        </p:nvCxnSpPr>
        <p:spPr>
          <a:xfrm flipV="1">
            <a:off x="3050930" y="4281853"/>
            <a:ext cx="955431" cy="1"/>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1" name="Straight Arrow Connector 10"/>
          <p:cNvCxnSpPr>
            <a:stCxn id="5" idx="3"/>
            <a:endCxn id="6" idx="1"/>
          </p:cNvCxnSpPr>
          <p:nvPr/>
        </p:nvCxnSpPr>
        <p:spPr>
          <a:xfrm flipV="1">
            <a:off x="5369168" y="4281852"/>
            <a:ext cx="95543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3"/>
            <a:endCxn id="7" idx="1"/>
          </p:cNvCxnSpPr>
          <p:nvPr/>
        </p:nvCxnSpPr>
        <p:spPr>
          <a:xfrm>
            <a:off x="7687406" y="4281852"/>
            <a:ext cx="10492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8707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1- Generate JSON from model</a:t>
            </a:r>
          </a:p>
        </p:txBody>
      </p:sp>
      <p:sp>
        <p:nvSpPr>
          <p:cNvPr id="3" name="Content Placeholder 2"/>
          <p:cNvSpPr>
            <a:spLocks noGrp="1"/>
          </p:cNvSpPr>
          <p:nvPr>
            <p:ph idx="1"/>
          </p:nvPr>
        </p:nvSpPr>
        <p:spPr/>
        <p:txBody>
          <a:bodyPr/>
          <a:lstStyle/>
          <a:p>
            <a:r>
              <a:rPr lang="en-US" dirty="0"/>
              <a:t>To create a plugin for </a:t>
            </a:r>
            <a:r>
              <a:rPr lang="en-US" dirty="0" err="1"/>
              <a:t>webgme</a:t>
            </a:r>
            <a:r>
              <a:rPr lang="en-US" dirty="0"/>
              <a:t> that could translate the input model into a specific </a:t>
            </a:r>
            <a:r>
              <a:rPr lang="en-US" dirty="0" err="1"/>
              <a:t>javascript</a:t>
            </a:r>
            <a:r>
              <a:rPr lang="en-US" dirty="0"/>
              <a:t> object so that it could be evaluated against an OCL constraint (it can be given as a string input). </a:t>
            </a:r>
          </a:p>
          <a:p>
            <a:r>
              <a:rPr lang="en-US" dirty="0"/>
              <a:t>We have done this part where we generate two JSON data structures from a </a:t>
            </a:r>
            <a:r>
              <a:rPr lang="en-US" dirty="0" err="1"/>
              <a:t>webgme</a:t>
            </a:r>
            <a:r>
              <a:rPr lang="en-US" dirty="0"/>
              <a:t> model shown as below</a:t>
            </a:r>
          </a:p>
          <a:p>
            <a:pPr lvl="1"/>
            <a:r>
              <a:rPr lang="en-US" dirty="0"/>
              <a:t>A JSON data structure for language </a:t>
            </a:r>
          </a:p>
          <a:p>
            <a:pPr lvl="1"/>
            <a:r>
              <a:rPr lang="en-US" dirty="0"/>
              <a:t>A JSON data structure for the actual model</a:t>
            </a:r>
          </a:p>
          <a:p>
            <a:pPr marL="457200" lvl="1" indent="0">
              <a:buNone/>
            </a:pPr>
            <a:endParaRPr lang="en-US" dirty="0"/>
          </a:p>
        </p:txBody>
      </p:sp>
    </p:spTree>
    <p:extLst>
      <p:ext uri="{BB962C8B-B14F-4D97-AF65-F5344CB8AC3E}">
        <p14:creationId xmlns:p14="http://schemas.microsoft.com/office/powerpoint/2010/main" val="493056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JSON for Language and Model</a:t>
            </a:r>
          </a:p>
        </p:txBody>
      </p:sp>
      <p:pic>
        <p:nvPicPr>
          <p:cNvPr id="3" name="Picture 2"/>
          <p:cNvPicPr>
            <a:picLocks noChangeAspect="1"/>
          </p:cNvPicPr>
          <p:nvPr/>
        </p:nvPicPr>
        <p:blipFill>
          <a:blip r:embed="rId2"/>
          <a:stretch>
            <a:fillRect/>
          </a:stretch>
        </p:blipFill>
        <p:spPr>
          <a:xfrm>
            <a:off x="2776904" y="2325931"/>
            <a:ext cx="5372100" cy="4333875"/>
          </a:xfrm>
          <a:prstGeom prst="rect">
            <a:avLst/>
          </a:prstGeom>
        </p:spPr>
      </p:pic>
    </p:spTree>
    <p:extLst>
      <p:ext uri="{BB962C8B-B14F-4D97-AF65-F5344CB8AC3E}">
        <p14:creationId xmlns:p14="http://schemas.microsoft.com/office/powerpoint/2010/main" val="3836014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2 – Generate JS Code using EJS</a:t>
            </a:r>
          </a:p>
        </p:txBody>
      </p:sp>
      <p:sp>
        <p:nvSpPr>
          <p:cNvPr id="3" name="Content Placeholder 2"/>
          <p:cNvSpPr>
            <a:spLocks noGrp="1"/>
          </p:cNvSpPr>
          <p:nvPr>
            <p:ph idx="1"/>
          </p:nvPr>
        </p:nvSpPr>
        <p:spPr>
          <a:xfrm>
            <a:off x="1154954" y="2603500"/>
            <a:ext cx="9674971" cy="4102100"/>
          </a:xfrm>
        </p:spPr>
        <p:txBody>
          <a:bodyPr>
            <a:normAutofit/>
          </a:bodyPr>
          <a:lstStyle/>
          <a:p>
            <a:r>
              <a:rPr lang="en-US" dirty="0"/>
              <a:t>Using the EJS(Embedded JavaScript) we have generated </a:t>
            </a:r>
            <a:r>
              <a:rPr lang="en-US" dirty="0" err="1"/>
              <a:t>Javascript</a:t>
            </a:r>
            <a:r>
              <a:rPr lang="en-US" dirty="0"/>
              <a:t> code from the JSON object as shown in the following slide</a:t>
            </a:r>
          </a:p>
        </p:txBody>
      </p:sp>
    </p:spTree>
    <p:extLst>
      <p:ext uri="{BB962C8B-B14F-4D97-AF65-F5344CB8AC3E}">
        <p14:creationId xmlns:p14="http://schemas.microsoft.com/office/powerpoint/2010/main" val="1761008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EJS</a:t>
            </a:r>
          </a:p>
        </p:txBody>
      </p:sp>
      <p:pic>
        <p:nvPicPr>
          <p:cNvPr id="4" name="Content Placeholder 3"/>
          <p:cNvPicPr>
            <a:picLocks noGrp="1" noChangeAspect="1"/>
          </p:cNvPicPr>
          <p:nvPr>
            <p:ph idx="1"/>
          </p:nvPr>
        </p:nvPicPr>
        <p:blipFill>
          <a:blip r:embed="rId2"/>
          <a:stretch>
            <a:fillRect/>
          </a:stretch>
        </p:blipFill>
        <p:spPr>
          <a:xfrm>
            <a:off x="2553155" y="2336800"/>
            <a:ext cx="6486070" cy="4283670"/>
          </a:xfrm>
          <a:prstGeom prst="rect">
            <a:avLst/>
          </a:prstGeom>
        </p:spPr>
      </p:pic>
    </p:spTree>
    <p:extLst>
      <p:ext uri="{BB962C8B-B14F-4D97-AF65-F5344CB8AC3E}">
        <p14:creationId xmlns:p14="http://schemas.microsoft.com/office/powerpoint/2010/main" val="1475226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3 – Check a Constraint statically</a:t>
            </a:r>
          </a:p>
        </p:txBody>
      </p:sp>
      <p:sp>
        <p:nvSpPr>
          <p:cNvPr id="3" name="Content Placeholder 2"/>
          <p:cNvSpPr>
            <a:spLocks noGrp="1"/>
          </p:cNvSpPr>
          <p:nvPr>
            <p:ph idx="1"/>
          </p:nvPr>
        </p:nvSpPr>
        <p:spPr/>
        <p:txBody>
          <a:bodyPr>
            <a:normAutofit fontScale="85000" lnSpcReduction="10000"/>
          </a:bodyPr>
          <a:lstStyle/>
          <a:p>
            <a:r>
              <a:rPr lang="en-US" dirty="0"/>
              <a:t>Now we use the OCL engine to evaluate our model against the constraints we have .</a:t>
            </a:r>
          </a:p>
          <a:p>
            <a:r>
              <a:rPr lang="en-US" b="1" dirty="0"/>
              <a:t>For example</a:t>
            </a:r>
          </a:p>
          <a:p>
            <a:pPr marL="0" indent="0">
              <a:buNone/>
            </a:pPr>
            <a:r>
              <a:rPr lang="en-US" dirty="0"/>
              <a:t>	</a:t>
            </a:r>
            <a:r>
              <a:rPr lang="en-US" dirty="0" err="1"/>
              <a:t>var</a:t>
            </a:r>
            <a:r>
              <a:rPr lang="en-US" dirty="0"/>
              <a:t> person = new Person(29);</a:t>
            </a:r>
            <a:br>
              <a:rPr lang="en-US" dirty="0"/>
            </a:br>
            <a:r>
              <a:rPr lang="en-US" dirty="0"/>
              <a:t>	</a:t>
            </a:r>
            <a:r>
              <a:rPr lang="en-US" dirty="0" err="1"/>
              <a:t>var</a:t>
            </a:r>
            <a:r>
              <a:rPr lang="en-US" dirty="0"/>
              <a:t> car = new Car('red');</a:t>
            </a:r>
            <a:br>
              <a:rPr lang="en-US" dirty="0"/>
            </a:br>
            <a:br>
              <a:rPr lang="en-US" dirty="0"/>
            </a:br>
            <a:r>
              <a:rPr lang="en-US" dirty="0"/>
              <a:t>	</a:t>
            </a:r>
            <a:r>
              <a:rPr lang="en-US" dirty="0" err="1"/>
              <a:t>person.fleet.push</a:t>
            </a:r>
            <a:r>
              <a:rPr lang="en-US" dirty="0"/>
              <a:t>(car);</a:t>
            </a:r>
            <a:br>
              <a:rPr lang="en-US" dirty="0"/>
            </a:br>
            <a:r>
              <a:rPr lang="en-US" dirty="0"/>
              <a:t>	</a:t>
            </a:r>
            <a:r>
              <a:rPr lang="en-US" dirty="0" err="1"/>
              <a:t>person.fleet.push</a:t>
            </a:r>
            <a:r>
              <a:rPr lang="en-US" dirty="0"/>
              <a:t>(car);</a:t>
            </a:r>
            <a:br>
              <a:rPr lang="en-US" dirty="0"/>
            </a:br>
            <a:r>
              <a:rPr lang="en-US" dirty="0"/>
              <a:t>	</a:t>
            </a:r>
            <a:r>
              <a:rPr lang="en-US" dirty="0" err="1"/>
              <a:t>person.fleet.push</a:t>
            </a:r>
            <a:r>
              <a:rPr lang="en-US" dirty="0"/>
              <a:t>(car);</a:t>
            </a:r>
            <a:br>
              <a:rPr lang="en-US" dirty="0"/>
            </a:br>
            <a:r>
              <a:rPr lang="en-US" dirty="0"/>
              <a:t>	</a:t>
            </a:r>
            <a:r>
              <a:rPr lang="en-US" dirty="0" err="1"/>
              <a:t>person.fleet.push</a:t>
            </a:r>
            <a:r>
              <a:rPr lang="en-US" dirty="0"/>
              <a:t>(car);</a:t>
            </a:r>
          </a:p>
          <a:p>
            <a:r>
              <a:rPr lang="en-US" b="1" dirty="0"/>
              <a:t>Constraint </a:t>
            </a:r>
          </a:p>
          <a:p>
            <a:pPr marL="0" indent="0">
              <a:buNone/>
            </a:pPr>
            <a:r>
              <a:rPr lang="en-US" dirty="0"/>
              <a:t>	context Person</a:t>
            </a:r>
            <a:br>
              <a:rPr lang="en-US" dirty="0"/>
            </a:br>
            <a:r>
              <a:rPr lang="en-US" dirty="0"/>
              <a:t>		</a:t>
            </a:r>
            <a:r>
              <a:rPr lang="en-US" dirty="0" err="1"/>
              <a:t>inv</a:t>
            </a:r>
            <a:r>
              <a:rPr lang="en-US" dirty="0"/>
              <a:t>: </a:t>
            </a:r>
            <a:r>
              <a:rPr lang="en-US" dirty="0" err="1"/>
              <a:t>self.fleet</a:t>
            </a:r>
            <a:r>
              <a:rPr lang="en-US" dirty="0"/>
              <a:t>-&gt;size() &lt;= 3</a:t>
            </a:r>
          </a:p>
          <a:p>
            <a:pPr marL="0" indent="0">
              <a:buNone/>
            </a:pPr>
            <a:r>
              <a:rPr lang="en-US" dirty="0"/>
              <a:t>The result of the above rule is </a:t>
            </a:r>
            <a:r>
              <a:rPr lang="en-US" b="1" dirty="0"/>
              <a:t>FALSE</a:t>
            </a:r>
            <a:r>
              <a:rPr lang="en-US" dirty="0"/>
              <a:t>.</a:t>
            </a:r>
          </a:p>
          <a:p>
            <a:pPr marL="0" indent="0">
              <a:buNone/>
            </a:pPr>
            <a:endParaRPr lang="en-US" dirty="0"/>
          </a:p>
        </p:txBody>
      </p:sp>
    </p:spTree>
    <p:extLst>
      <p:ext uri="{BB962C8B-B14F-4D97-AF65-F5344CB8AC3E}">
        <p14:creationId xmlns:p14="http://schemas.microsoft.com/office/powerpoint/2010/main" val="3529519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4 – Design a Visualizer</a:t>
            </a:r>
          </a:p>
        </p:txBody>
      </p:sp>
      <p:sp>
        <p:nvSpPr>
          <p:cNvPr id="3" name="Content Placeholder 2"/>
          <p:cNvSpPr>
            <a:spLocks noGrp="1"/>
          </p:cNvSpPr>
          <p:nvPr>
            <p:ph idx="1"/>
          </p:nvPr>
        </p:nvSpPr>
        <p:spPr/>
        <p:txBody>
          <a:bodyPr/>
          <a:lstStyle/>
          <a:p>
            <a:r>
              <a:rPr lang="en-US" dirty="0"/>
              <a:t>We made a visualizer which gives a text box to enter OCL constraints and embed them with the objects in </a:t>
            </a:r>
            <a:r>
              <a:rPr lang="en-US" dirty="0" err="1"/>
              <a:t>webgme</a:t>
            </a:r>
            <a:r>
              <a:rPr lang="en-US" dirty="0"/>
              <a:t> models. Then we added the capability of evaluation.</a:t>
            </a:r>
          </a:p>
        </p:txBody>
      </p:sp>
    </p:spTree>
    <p:extLst>
      <p:ext uri="{BB962C8B-B14F-4D97-AF65-F5344CB8AC3E}">
        <p14:creationId xmlns:p14="http://schemas.microsoft.com/office/powerpoint/2010/main" val="34868153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1385</TotalTime>
  <Words>198</Words>
  <Application>Microsoft Office PowerPoint</Application>
  <PresentationFormat>Widescreen</PresentationFormat>
  <Paragraphs>38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Ion Boardroom</vt:lpstr>
      <vt:lpstr>2016.08 FALL ENG CS 6388.01 Model-Integrated Computing     OCL Constraints </vt:lpstr>
      <vt:lpstr>Motivation</vt:lpstr>
      <vt:lpstr>Flow of Project</vt:lpstr>
      <vt:lpstr>Part 1- Generate JSON from model</vt:lpstr>
      <vt:lpstr>Example JSON for Language and Model</vt:lpstr>
      <vt:lpstr>Part 2 – Generate JS Code using EJS</vt:lpstr>
      <vt:lpstr>Example EJS</vt:lpstr>
      <vt:lpstr>Part 3 – Check a Constraint statically</vt:lpstr>
      <vt:lpstr>Part 4 – Design a Visualizer</vt:lpstr>
      <vt:lpstr>Applications</vt:lpstr>
      <vt:lpstr>Improvements</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OCL Constraints</dc:title>
  <dc:creator>Venkataramana Nagarajan</dc:creator>
  <cp:lastModifiedBy>Nagarajan, Venkataramana</cp:lastModifiedBy>
  <cp:revision>74</cp:revision>
  <dcterms:created xsi:type="dcterms:W3CDTF">2016-11-16T23:29:01Z</dcterms:created>
  <dcterms:modified xsi:type="dcterms:W3CDTF">2016-12-01T22:15:08Z</dcterms:modified>
</cp:coreProperties>
</file>