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4.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4"/>
  </p:notesMasterIdLst>
  <p:sldIdLst>
    <p:sldId id="256" r:id="rId5"/>
    <p:sldId id="257" r:id="rId6"/>
    <p:sldId id="260" r:id="rId7"/>
    <p:sldId id="261" r:id="rId8"/>
    <p:sldId id="279" r:id="rId9"/>
    <p:sldId id="276" r:id="rId10"/>
    <p:sldId id="277" r:id="rId11"/>
    <p:sldId id="283" r:id="rId12"/>
    <p:sldId id="284" r:id="rId13"/>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0C4F5-3EAE-B886-3486-49C3FB73380F}" v="51" dt="2025-04-30T16:22:07.913"/>
    <p1510:client id="{8EC0556B-352B-87B7-BFF2-1F30DA753051}" v="41" dt="2025-04-30T15:20:55.5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7500" autoAdjust="0"/>
  </p:normalViewPr>
  <p:slideViewPr>
    <p:cSldViewPr snapToGrid="0">
      <p:cViewPr varScale="1">
        <p:scale>
          <a:sx n="153" d="100"/>
          <a:sy n="153" d="100"/>
        </p:scale>
        <p:origin x="138" y="56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nston, Mary Catherine (hyu9dr)" userId="0fa6ea08-58fa-43a6-b46b-ce4e336751dd" providerId="ADAL" clId="{D9139131-CA37-44FA-BAEE-7B3033B95633}"/>
    <pc:docChg chg="undo custSel addSld delSld modSld sldOrd">
      <pc:chgData name="Evanston, Mary Catherine (hyu9dr)" userId="0fa6ea08-58fa-43a6-b46b-ce4e336751dd" providerId="ADAL" clId="{D9139131-CA37-44FA-BAEE-7B3033B95633}" dt="2025-04-30T00:17:17.786" v="2656" actId="20577"/>
      <pc:docMkLst>
        <pc:docMk/>
      </pc:docMkLst>
      <pc:sldChg chg="modSp mod">
        <pc:chgData name="Evanston, Mary Catherine (hyu9dr)" userId="0fa6ea08-58fa-43a6-b46b-ce4e336751dd" providerId="ADAL" clId="{D9139131-CA37-44FA-BAEE-7B3033B95633}" dt="2025-04-20T21:38:01.432" v="15" actId="20577"/>
        <pc:sldMkLst>
          <pc:docMk/>
          <pc:sldMk cId="0" sldId="256"/>
        </pc:sldMkLst>
        <pc:spChg chg="mod">
          <ac:chgData name="Evanston, Mary Catherine (hyu9dr)" userId="0fa6ea08-58fa-43a6-b46b-ce4e336751dd" providerId="ADAL" clId="{D9139131-CA37-44FA-BAEE-7B3033B95633}" dt="2025-04-20T21:38:01.432" v="15" actId="20577"/>
          <ac:spMkLst>
            <pc:docMk/>
            <pc:sldMk cId="0" sldId="256"/>
            <ac:spMk id="6" creationId="{00000000-0000-0000-0000-000000000000}"/>
          </ac:spMkLst>
        </pc:spChg>
      </pc:sldChg>
      <pc:sldChg chg="modSp mod">
        <pc:chgData name="Evanston, Mary Catherine (hyu9dr)" userId="0fa6ea08-58fa-43a6-b46b-ce4e336751dd" providerId="ADAL" clId="{D9139131-CA37-44FA-BAEE-7B3033B95633}" dt="2025-04-22T00:42:55.685" v="1838" actId="20577"/>
        <pc:sldMkLst>
          <pc:docMk/>
          <pc:sldMk cId="0" sldId="257"/>
        </pc:sldMkLst>
        <pc:spChg chg="mod">
          <ac:chgData name="Evanston, Mary Catherine (hyu9dr)" userId="0fa6ea08-58fa-43a6-b46b-ce4e336751dd" providerId="ADAL" clId="{D9139131-CA37-44FA-BAEE-7B3033B95633}" dt="2025-04-22T00:42:55.685" v="1838" actId="20577"/>
          <ac:spMkLst>
            <pc:docMk/>
            <pc:sldMk cId="0" sldId="257"/>
            <ac:spMk id="5" creationId="{00000000-0000-0000-0000-000000000000}"/>
          </ac:spMkLst>
        </pc:spChg>
      </pc:sldChg>
      <pc:sldChg chg="addSp delSp modSp mod">
        <pc:chgData name="Evanston, Mary Catherine (hyu9dr)" userId="0fa6ea08-58fa-43a6-b46b-ce4e336751dd" providerId="ADAL" clId="{D9139131-CA37-44FA-BAEE-7B3033B95633}" dt="2025-04-22T00:42:49.755" v="1837" actId="478"/>
        <pc:sldMkLst>
          <pc:docMk/>
          <pc:sldMk cId="0" sldId="260"/>
        </pc:sldMkLst>
      </pc:sldChg>
      <pc:sldChg chg="delSp modSp mod modNotesTx">
        <pc:chgData name="Evanston, Mary Catherine (hyu9dr)" userId="0fa6ea08-58fa-43a6-b46b-ce4e336751dd" providerId="ADAL" clId="{D9139131-CA37-44FA-BAEE-7B3033B95633}" dt="2025-04-22T00:43:02.175" v="1839" actId="478"/>
        <pc:sldMkLst>
          <pc:docMk/>
          <pc:sldMk cId="0" sldId="261"/>
        </pc:sldMkLst>
        <pc:spChg chg="mod">
          <ac:chgData name="Evanston, Mary Catherine (hyu9dr)" userId="0fa6ea08-58fa-43a6-b46b-ce4e336751dd" providerId="ADAL" clId="{D9139131-CA37-44FA-BAEE-7B3033B95633}" dt="2025-04-21T22:41:28.198" v="1287" actId="6549"/>
          <ac:spMkLst>
            <pc:docMk/>
            <pc:sldMk cId="0" sldId="261"/>
            <ac:spMk id="9" creationId="{00000000-0000-0000-0000-000000000000}"/>
          </ac:spMkLst>
        </pc:spChg>
      </pc:sldChg>
      <pc:sldChg chg="delSp modSp del mod">
        <pc:chgData name="Evanston, Mary Catherine (hyu9dr)" userId="0fa6ea08-58fa-43a6-b46b-ce4e336751dd" providerId="ADAL" clId="{D9139131-CA37-44FA-BAEE-7B3033B95633}" dt="2025-04-20T22:42:53.514" v="914" actId="2696"/>
        <pc:sldMkLst>
          <pc:docMk/>
          <pc:sldMk cId="0" sldId="262"/>
        </pc:sldMkLst>
      </pc:sldChg>
      <pc:sldChg chg="addSp delSp modSp mod">
        <pc:chgData name="Evanston, Mary Catherine (hyu9dr)" userId="0fa6ea08-58fa-43a6-b46b-ce4e336751dd" providerId="ADAL" clId="{D9139131-CA37-44FA-BAEE-7B3033B95633}" dt="2025-04-30T00:17:17.786" v="2656" actId="20577"/>
        <pc:sldMkLst>
          <pc:docMk/>
          <pc:sldMk cId="2856519466" sldId="276"/>
        </pc:sldMkLst>
        <pc:spChg chg="mod">
          <ac:chgData name="Evanston, Mary Catherine (hyu9dr)" userId="0fa6ea08-58fa-43a6-b46b-ce4e336751dd" providerId="ADAL" clId="{D9139131-CA37-44FA-BAEE-7B3033B95633}" dt="2025-04-21T22:38:25.075" v="1286" actId="20577"/>
          <ac:spMkLst>
            <pc:docMk/>
            <pc:sldMk cId="2856519466" sldId="276"/>
            <ac:spMk id="3" creationId="{EF19E2DE-A642-1986-8434-C9A948B810BB}"/>
          </ac:spMkLst>
        </pc:spChg>
        <pc:spChg chg="mod">
          <ac:chgData name="Evanston, Mary Catherine (hyu9dr)" userId="0fa6ea08-58fa-43a6-b46b-ce4e336751dd" providerId="ADAL" clId="{D9139131-CA37-44FA-BAEE-7B3033B95633}" dt="2025-04-21T23:36:25.190" v="1748" actId="20577"/>
          <ac:spMkLst>
            <pc:docMk/>
            <pc:sldMk cId="2856519466" sldId="276"/>
            <ac:spMk id="4" creationId="{32BA2AEB-68A8-C212-9914-06BDF23028F6}"/>
          </ac:spMkLst>
        </pc:spChg>
        <pc:spChg chg="mod">
          <ac:chgData name="Evanston, Mary Catherine (hyu9dr)" userId="0fa6ea08-58fa-43a6-b46b-ce4e336751dd" providerId="ADAL" clId="{D9139131-CA37-44FA-BAEE-7B3033B95633}" dt="2025-04-21T23:35:50.710" v="1737" actId="113"/>
          <ac:spMkLst>
            <pc:docMk/>
            <pc:sldMk cId="2856519466" sldId="276"/>
            <ac:spMk id="12" creationId="{9E28E203-6235-8802-731C-6FA8E3921ADE}"/>
          </ac:spMkLst>
        </pc:spChg>
        <pc:spChg chg="mod">
          <ac:chgData name="Evanston, Mary Catherine (hyu9dr)" userId="0fa6ea08-58fa-43a6-b46b-ce4e336751dd" providerId="ADAL" clId="{D9139131-CA37-44FA-BAEE-7B3033B95633}" dt="2025-04-21T22:36:11.254" v="1116" actId="20577"/>
          <ac:spMkLst>
            <pc:docMk/>
            <pc:sldMk cId="2856519466" sldId="276"/>
            <ac:spMk id="25" creationId="{78AE9FA7-230C-37D6-A972-F0DBBDB1966C}"/>
          </ac:spMkLst>
        </pc:spChg>
        <pc:spChg chg="mod">
          <ac:chgData name="Evanston, Mary Catherine (hyu9dr)" userId="0fa6ea08-58fa-43a6-b46b-ce4e336751dd" providerId="ADAL" clId="{D9139131-CA37-44FA-BAEE-7B3033B95633}" dt="2025-04-30T00:17:17.786" v="2656" actId="20577"/>
          <ac:spMkLst>
            <pc:docMk/>
            <pc:sldMk cId="2856519466" sldId="276"/>
            <ac:spMk id="47" creationId="{B5D85B35-7942-7BD1-B7BF-C3378A09F72F}"/>
          </ac:spMkLst>
        </pc:spChg>
        <pc:grpChg chg="mod">
          <ac:chgData name="Evanston, Mary Catherine (hyu9dr)" userId="0fa6ea08-58fa-43a6-b46b-ce4e336751dd" providerId="ADAL" clId="{D9139131-CA37-44FA-BAEE-7B3033B95633}" dt="2025-04-21T22:37:29.790" v="1192" actId="1076"/>
          <ac:grpSpMkLst>
            <pc:docMk/>
            <pc:sldMk cId="2856519466" sldId="276"/>
            <ac:grpSpMk id="30" creationId="{6A27ABF4-C52D-D267-24DA-977EC1E7BD98}"/>
          </ac:grpSpMkLst>
        </pc:grpChg>
        <pc:picChg chg="add mod modCrop">
          <ac:chgData name="Evanston, Mary Catherine (hyu9dr)" userId="0fa6ea08-58fa-43a6-b46b-ce4e336751dd" providerId="ADAL" clId="{D9139131-CA37-44FA-BAEE-7B3033B95633}" dt="2025-04-21T22:33:56.737" v="962" actId="1076"/>
          <ac:picMkLst>
            <pc:docMk/>
            <pc:sldMk cId="2856519466" sldId="276"/>
            <ac:picMk id="17" creationId="{E60F7C1F-2548-B477-AC91-1D4E37FF4FB6}"/>
          </ac:picMkLst>
        </pc:picChg>
        <pc:picChg chg="add mod">
          <ac:chgData name="Evanston, Mary Catherine (hyu9dr)" userId="0fa6ea08-58fa-43a6-b46b-ce4e336751dd" providerId="ADAL" clId="{D9139131-CA37-44FA-BAEE-7B3033B95633}" dt="2025-04-21T22:36:18.096" v="1117" actId="14100"/>
          <ac:picMkLst>
            <pc:docMk/>
            <pc:sldMk cId="2856519466" sldId="276"/>
            <ac:picMk id="18" creationId="{281AED56-91FD-54A2-9B6B-A38FA74378E7}"/>
          </ac:picMkLst>
        </pc:picChg>
        <pc:picChg chg="add mod">
          <ac:chgData name="Evanston, Mary Catherine (hyu9dr)" userId="0fa6ea08-58fa-43a6-b46b-ce4e336751dd" providerId="ADAL" clId="{D9139131-CA37-44FA-BAEE-7B3033B95633}" dt="2025-04-21T22:36:21.485" v="1119" actId="1076"/>
          <ac:picMkLst>
            <pc:docMk/>
            <pc:sldMk cId="2856519466" sldId="276"/>
            <ac:picMk id="21" creationId="{D3B1FA3E-18F7-0E15-34A9-38164F12A3D8}"/>
          </ac:picMkLst>
        </pc:picChg>
        <pc:picChg chg="add mod">
          <ac:chgData name="Evanston, Mary Catherine (hyu9dr)" userId="0fa6ea08-58fa-43a6-b46b-ce4e336751dd" providerId="ADAL" clId="{D9139131-CA37-44FA-BAEE-7B3033B95633}" dt="2025-04-21T22:37:09.435" v="1177" actId="14100"/>
          <ac:picMkLst>
            <pc:docMk/>
            <pc:sldMk cId="2856519466" sldId="276"/>
            <ac:picMk id="29" creationId="{B278B2D5-57BA-9F59-B64C-19B047021213}"/>
          </ac:picMkLst>
        </pc:picChg>
      </pc:sldChg>
      <pc:sldChg chg="addSp delSp modSp mod modNotesTx">
        <pc:chgData name="Evanston, Mary Catherine (hyu9dr)" userId="0fa6ea08-58fa-43a6-b46b-ce4e336751dd" providerId="ADAL" clId="{D9139131-CA37-44FA-BAEE-7B3033B95633}" dt="2025-04-28T12:34:32.307" v="2636" actId="1076"/>
        <pc:sldMkLst>
          <pc:docMk/>
          <pc:sldMk cId="509732210" sldId="277"/>
        </pc:sldMkLst>
        <pc:spChg chg="mod">
          <ac:chgData name="Evanston, Mary Catherine (hyu9dr)" userId="0fa6ea08-58fa-43a6-b46b-ce4e336751dd" providerId="ADAL" clId="{D9139131-CA37-44FA-BAEE-7B3033B95633}" dt="2025-04-28T12:30:20.457" v="2583" actId="1076"/>
          <ac:spMkLst>
            <pc:docMk/>
            <pc:sldMk cId="509732210" sldId="277"/>
            <ac:spMk id="4" creationId="{F3C1A97B-B74B-6331-EBC9-7ED173C8D377}"/>
          </ac:spMkLst>
        </pc:spChg>
        <pc:spChg chg="mod">
          <ac:chgData name="Evanston, Mary Catherine (hyu9dr)" userId="0fa6ea08-58fa-43a6-b46b-ce4e336751dd" providerId="ADAL" clId="{D9139131-CA37-44FA-BAEE-7B3033B95633}" dt="2025-04-28T12:30:25.232" v="2584" actId="14100"/>
          <ac:spMkLst>
            <pc:docMk/>
            <pc:sldMk cId="509732210" sldId="277"/>
            <ac:spMk id="9" creationId="{31383E37-E6BF-FCC7-B890-BD9D7BFCAB0E}"/>
          </ac:spMkLst>
        </pc:spChg>
        <pc:spChg chg="mod">
          <ac:chgData name="Evanston, Mary Catherine (hyu9dr)" userId="0fa6ea08-58fa-43a6-b46b-ce4e336751dd" providerId="ADAL" clId="{D9139131-CA37-44FA-BAEE-7B3033B95633}" dt="2025-04-28T12:32:02.661" v="2605" actId="14100"/>
          <ac:spMkLst>
            <pc:docMk/>
            <pc:sldMk cId="509732210" sldId="277"/>
            <ac:spMk id="10" creationId="{4C6A8664-97BC-3489-96E4-5BD4AC783752}"/>
          </ac:spMkLst>
        </pc:spChg>
        <pc:spChg chg="mod">
          <ac:chgData name="Evanston, Mary Catherine (hyu9dr)" userId="0fa6ea08-58fa-43a6-b46b-ce4e336751dd" providerId="ADAL" clId="{D9139131-CA37-44FA-BAEE-7B3033B95633}" dt="2025-04-28T12:31:57.158" v="2603" actId="14100"/>
          <ac:spMkLst>
            <pc:docMk/>
            <pc:sldMk cId="509732210" sldId="277"/>
            <ac:spMk id="11" creationId="{BE45D4E9-4E37-D19E-A157-CD7907A3BAD0}"/>
          </ac:spMkLst>
        </pc:spChg>
        <pc:spChg chg="mod">
          <ac:chgData name="Evanston, Mary Catherine (hyu9dr)" userId="0fa6ea08-58fa-43a6-b46b-ce4e336751dd" providerId="ADAL" clId="{D9139131-CA37-44FA-BAEE-7B3033B95633}" dt="2025-04-21T22:47:08.167" v="1586" actId="1076"/>
          <ac:spMkLst>
            <pc:docMk/>
            <pc:sldMk cId="509732210" sldId="277"/>
            <ac:spMk id="12" creationId="{F69845E6-C5AF-F58B-968F-81690F8003AF}"/>
          </ac:spMkLst>
        </pc:spChg>
        <pc:spChg chg="mod">
          <ac:chgData name="Evanston, Mary Catherine (hyu9dr)" userId="0fa6ea08-58fa-43a6-b46b-ce4e336751dd" providerId="ADAL" clId="{D9139131-CA37-44FA-BAEE-7B3033B95633}" dt="2025-04-26T19:30:03.171" v="2540" actId="1076"/>
          <ac:spMkLst>
            <pc:docMk/>
            <pc:sldMk cId="509732210" sldId="277"/>
            <ac:spMk id="13" creationId="{2CC0D573-AFB4-88DD-D2D0-284D7EEC78AC}"/>
          </ac:spMkLst>
        </pc:spChg>
        <pc:spChg chg="add mod">
          <ac:chgData name="Evanston, Mary Catherine (hyu9dr)" userId="0fa6ea08-58fa-43a6-b46b-ce4e336751dd" providerId="ADAL" clId="{D9139131-CA37-44FA-BAEE-7B3033B95633}" dt="2025-04-28T12:27:23.485" v="2560" actId="14100"/>
          <ac:spMkLst>
            <pc:docMk/>
            <pc:sldMk cId="509732210" sldId="277"/>
            <ac:spMk id="17" creationId="{18FCE268-A96E-DC03-03D9-92ED442EC181}"/>
          </ac:spMkLst>
        </pc:spChg>
        <pc:spChg chg="mod">
          <ac:chgData name="Evanston, Mary Catherine (hyu9dr)" userId="0fa6ea08-58fa-43a6-b46b-ce4e336751dd" providerId="ADAL" clId="{D9139131-CA37-44FA-BAEE-7B3033B95633}" dt="2025-04-28T12:30:04.828" v="2582" actId="14100"/>
          <ac:spMkLst>
            <pc:docMk/>
            <pc:sldMk cId="509732210" sldId="277"/>
            <ac:spMk id="18" creationId="{E33A80F4-E699-CE5C-C44F-E7EF434C6BFD}"/>
          </ac:spMkLst>
        </pc:spChg>
        <pc:spChg chg="mod">
          <ac:chgData name="Evanston, Mary Catherine (hyu9dr)" userId="0fa6ea08-58fa-43a6-b46b-ce4e336751dd" providerId="ADAL" clId="{D9139131-CA37-44FA-BAEE-7B3033B95633}" dt="2025-04-28T12:33:29.032" v="2613"/>
          <ac:spMkLst>
            <pc:docMk/>
            <pc:sldMk cId="509732210" sldId="277"/>
            <ac:spMk id="25" creationId="{D0595F9E-0306-8051-6954-6DB77A557E99}"/>
          </ac:spMkLst>
        </pc:spChg>
        <pc:spChg chg="mod">
          <ac:chgData name="Evanston, Mary Catherine (hyu9dr)" userId="0fa6ea08-58fa-43a6-b46b-ce4e336751dd" providerId="ADAL" clId="{D9139131-CA37-44FA-BAEE-7B3033B95633}" dt="2025-04-21T22:47:31.406" v="1589"/>
          <ac:spMkLst>
            <pc:docMk/>
            <pc:sldMk cId="509732210" sldId="277"/>
            <ac:spMk id="29" creationId="{A07C2A03-0983-5EC6-D0B5-B769B07EB16F}"/>
          </ac:spMkLst>
        </pc:spChg>
        <pc:spChg chg="add mod">
          <ac:chgData name="Evanston, Mary Catherine (hyu9dr)" userId="0fa6ea08-58fa-43a6-b46b-ce4e336751dd" providerId="ADAL" clId="{D9139131-CA37-44FA-BAEE-7B3033B95633}" dt="2025-04-28T12:29:59.772" v="2581" actId="1076"/>
          <ac:spMkLst>
            <pc:docMk/>
            <pc:sldMk cId="509732210" sldId="277"/>
            <ac:spMk id="38" creationId="{D4D8417C-E08F-D9C7-6DE8-903035ED4DB1}"/>
          </ac:spMkLst>
        </pc:spChg>
        <pc:spChg chg="add mod">
          <ac:chgData name="Evanston, Mary Catherine (hyu9dr)" userId="0fa6ea08-58fa-43a6-b46b-ce4e336751dd" providerId="ADAL" clId="{D9139131-CA37-44FA-BAEE-7B3033B95633}" dt="2025-04-28T12:31:46.363" v="2601" actId="6549"/>
          <ac:spMkLst>
            <pc:docMk/>
            <pc:sldMk cId="509732210" sldId="277"/>
            <ac:spMk id="40" creationId="{F4A62562-933E-3DAA-12F4-B1FB10F7CD6C}"/>
          </ac:spMkLst>
        </pc:spChg>
        <pc:spChg chg="mod">
          <ac:chgData name="Evanston, Mary Catherine (hyu9dr)" userId="0fa6ea08-58fa-43a6-b46b-ce4e336751dd" providerId="ADAL" clId="{D9139131-CA37-44FA-BAEE-7B3033B95633}" dt="2025-04-28T12:30:30.472" v="2585" actId="1076"/>
          <ac:spMkLst>
            <pc:docMk/>
            <pc:sldMk cId="509732210" sldId="277"/>
            <ac:spMk id="42" creationId="{F62E05A5-62F8-6B0C-6D87-B19E199BF0C4}"/>
          </ac:spMkLst>
        </pc:spChg>
        <pc:spChg chg="add mod">
          <ac:chgData name="Evanston, Mary Catherine (hyu9dr)" userId="0fa6ea08-58fa-43a6-b46b-ce4e336751dd" providerId="ADAL" clId="{D9139131-CA37-44FA-BAEE-7B3033B95633}" dt="2025-04-28T12:34:32.307" v="2636" actId="1076"/>
          <ac:spMkLst>
            <pc:docMk/>
            <pc:sldMk cId="509732210" sldId="277"/>
            <ac:spMk id="43" creationId="{9C93554E-ED24-5443-BDC3-CAAC2B46656A}"/>
          </ac:spMkLst>
        </pc:spChg>
        <pc:grpChg chg="mod">
          <ac:chgData name="Evanston, Mary Catherine (hyu9dr)" userId="0fa6ea08-58fa-43a6-b46b-ce4e336751dd" providerId="ADAL" clId="{D9139131-CA37-44FA-BAEE-7B3033B95633}" dt="2025-04-28T12:32:51.098" v="2608" actId="1076"/>
          <ac:grpSpMkLst>
            <pc:docMk/>
            <pc:sldMk cId="509732210" sldId="277"/>
            <ac:grpSpMk id="26" creationId="{B9A817D9-04E1-DD69-3A80-00676655B5A0}"/>
          </ac:grpSpMkLst>
        </pc:grpChg>
        <pc:grpChg chg="mod">
          <ac:chgData name="Evanston, Mary Catherine (hyu9dr)" userId="0fa6ea08-58fa-43a6-b46b-ce4e336751dd" providerId="ADAL" clId="{D9139131-CA37-44FA-BAEE-7B3033B95633}" dt="2025-04-28T12:30:20.457" v="2583" actId="1076"/>
          <ac:grpSpMkLst>
            <pc:docMk/>
            <pc:sldMk cId="509732210" sldId="277"/>
            <ac:grpSpMk id="30" creationId="{CF6AC333-1811-D2BA-E7BF-C4F32DB1A0B8}"/>
          </ac:grpSpMkLst>
        </pc:grpChg>
        <pc:picChg chg="add mod">
          <ac:chgData name="Evanston, Mary Catherine (hyu9dr)" userId="0fa6ea08-58fa-43a6-b46b-ce4e336751dd" providerId="ADAL" clId="{D9139131-CA37-44FA-BAEE-7B3033B95633}" dt="2025-04-28T12:28:21.904" v="2564" actId="1076"/>
          <ac:picMkLst>
            <pc:docMk/>
            <pc:sldMk cId="509732210" sldId="277"/>
            <ac:picMk id="33" creationId="{DE069A5A-3C25-955C-0654-F61E76C7EE2B}"/>
          </ac:picMkLst>
        </pc:picChg>
        <pc:picChg chg="add mod">
          <ac:chgData name="Evanston, Mary Catherine (hyu9dr)" userId="0fa6ea08-58fa-43a6-b46b-ce4e336751dd" providerId="ADAL" clId="{D9139131-CA37-44FA-BAEE-7B3033B95633}" dt="2025-04-28T12:28:30.178" v="2566" actId="1076"/>
          <ac:picMkLst>
            <pc:docMk/>
            <pc:sldMk cId="509732210" sldId="277"/>
            <ac:picMk id="34" creationId="{DF2C27EE-CA25-DCC4-FD5C-481C01978788}"/>
          </ac:picMkLst>
        </pc:picChg>
        <pc:picChg chg="add mod">
          <ac:chgData name="Evanston, Mary Catherine (hyu9dr)" userId="0fa6ea08-58fa-43a6-b46b-ce4e336751dd" providerId="ADAL" clId="{D9139131-CA37-44FA-BAEE-7B3033B95633}" dt="2025-04-28T12:28:39.038" v="2568" actId="1076"/>
          <ac:picMkLst>
            <pc:docMk/>
            <pc:sldMk cId="509732210" sldId="277"/>
            <ac:picMk id="35" creationId="{19E12A2B-3EA6-74CC-A84B-506E4168247E}"/>
          </ac:picMkLst>
        </pc:picChg>
        <pc:picChg chg="add mod">
          <ac:chgData name="Evanston, Mary Catherine (hyu9dr)" userId="0fa6ea08-58fa-43a6-b46b-ce4e336751dd" providerId="ADAL" clId="{D9139131-CA37-44FA-BAEE-7B3033B95633}" dt="2025-04-28T12:28:47.667" v="2570" actId="1076"/>
          <ac:picMkLst>
            <pc:docMk/>
            <pc:sldMk cId="509732210" sldId="277"/>
            <ac:picMk id="36" creationId="{933B7A13-A049-CE1A-7103-1797D4E0E411}"/>
          </ac:picMkLst>
        </pc:picChg>
      </pc:sldChg>
      <pc:sldChg chg="add del">
        <pc:chgData name="Evanston, Mary Catherine (hyu9dr)" userId="0fa6ea08-58fa-43a6-b46b-ce4e336751dd" providerId="ADAL" clId="{D9139131-CA37-44FA-BAEE-7B3033B95633}" dt="2025-04-20T22:43:09.402" v="915" actId="2696"/>
        <pc:sldMkLst>
          <pc:docMk/>
          <pc:sldMk cId="0" sldId="278"/>
        </pc:sldMkLst>
      </pc:sldChg>
      <pc:sldChg chg="addSp delSp modSp add mod modNotesTx">
        <pc:chgData name="Evanston, Mary Catherine (hyu9dr)" userId="0fa6ea08-58fa-43a6-b46b-ce4e336751dd" providerId="ADAL" clId="{D9139131-CA37-44FA-BAEE-7B3033B95633}" dt="2025-04-22T00:43:05.152" v="1840" actId="478"/>
        <pc:sldMkLst>
          <pc:docMk/>
          <pc:sldMk cId="560586021" sldId="279"/>
        </pc:sldMkLst>
        <pc:spChg chg="mod">
          <ac:chgData name="Evanston, Mary Catherine (hyu9dr)" userId="0fa6ea08-58fa-43a6-b46b-ce4e336751dd" providerId="ADAL" clId="{D9139131-CA37-44FA-BAEE-7B3033B95633}" dt="2025-04-20T22:41:53.135" v="912" actId="6549"/>
          <ac:spMkLst>
            <pc:docMk/>
            <pc:sldMk cId="560586021" sldId="279"/>
            <ac:spMk id="3" creationId="{23D45343-A4EC-BC3A-A5F8-0D7258927FB0}"/>
          </ac:spMkLst>
        </pc:spChg>
        <pc:spChg chg="mod">
          <ac:chgData name="Evanston, Mary Catherine (hyu9dr)" userId="0fa6ea08-58fa-43a6-b46b-ce4e336751dd" providerId="ADAL" clId="{D9139131-CA37-44FA-BAEE-7B3033B95633}" dt="2025-04-20T22:19:23.168" v="665" actId="1076"/>
          <ac:spMkLst>
            <pc:docMk/>
            <pc:sldMk cId="560586021" sldId="279"/>
            <ac:spMk id="7" creationId="{7EB50A0B-8C4C-5514-49D4-8548ABD32C5D}"/>
          </ac:spMkLst>
        </pc:spChg>
        <pc:spChg chg="mod">
          <ac:chgData name="Evanston, Mary Catherine (hyu9dr)" userId="0fa6ea08-58fa-43a6-b46b-ce4e336751dd" providerId="ADAL" clId="{D9139131-CA37-44FA-BAEE-7B3033B95633}" dt="2025-04-20T22:20:35.069" v="718" actId="20577"/>
          <ac:spMkLst>
            <pc:docMk/>
            <pc:sldMk cId="560586021" sldId="279"/>
            <ac:spMk id="21" creationId="{40BFFAD2-A67A-1072-1C30-2AC9E682C1DE}"/>
          </ac:spMkLst>
        </pc:spChg>
        <pc:spChg chg="mod topLvl">
          <ac:chgData name="Evanston, Mary Catherine (hyu9dr)" userId="0fa6ea08-58fa-43a6-b46b-ce4e336751dd" providerId="ADAL" clId="{D9139131-CA37-44FA-BAEE-7B3033B95633}" dt="2025-04-21T23:33:31.235" v="1624" actId="20577"/>
          <ac:spMkLst>
            <pc:docMk/>
            <pc:sldMk cId="560586021" sldId="279"/>
            <ac:spMk id="25" creationId="{BF73C079-44FA-7A98-CA6C-C30EBB255775}"/>
          </ac:spMkLst>
        </pc:spChg>
        <pc:spChg chg="mod topLvl">
          <ac:chgData name="Evanston, Mary Catherine (hyu9dr)" userId="0fa6ea08-58fa-43a6-b46b-ce4e336751dd" providerId="ADAL" clId="{D9139131-CA37-44FA-BAEE-7B3033B95633}" dt="2025-04-20T22:49:11.881" v="933" actId="20577"/>
          <ac:spMkLst>
            <pc:docMk/>
            <pc:sldMk cId="560586021" sldId="279"/>
            <ac:spMk id="29" creationId="{F7C6BEE1-8768-4A6D-F49A-130A41EFB3E6}"/>
          </ac:spMkLst>
        </pc:spChg>
        <pc:spChg chg="mod">
          <ac:chgData name="Evanston, Mary Catherine (hyu9dr)" userId="0fa6ea08-58fa-43a6-b46b-ce4e336751dd" providerId="ADAL" clId="{D9139131-CA37-44FA-BAEE-7B3033B95633}" dt="2025-04-20T22:47:06.524" v="926" actId="14100"/>
          <ac:spMkLst>
            <pc:docMk/>
            <pc:sldMk cId="560586021" sldId="279"/>
            <ac:spMk id="33" creationId="{506BB9D1-BE83-0332-5B5A-DDBDC1D01CE6}"/>
          </ac:spMkLst>
        </pc:spChg>
        <pc:grpChg chg="mod">
          <ac:chgData name="Evanston, Mary Catherine (hyu9dr)" userId="0fa6ea08-58fa-43a6-b46b-ce4e336751dd" providerId="ADAL" clId="{D9139131-CA37-44FA-BAEE-7B3033B95633}" dt="2025-04-20T22:19:15.619" v="661" actId="1076"/>
          <ac:grpSpMkLst>
            <pc:docMk/>
            <pc:sldMk cId="560586021" sldId="279"/>
            <ac:grpSpMk id="26" creationId="{A5EEFAF1-5BD6-5D5F-21FC-8D5CF22A8477}"/>
          </ac:grpSpMkLst>
        </pc:grpChg>
        <pc:picChg chg="add mod">
          <ac:chgData name="Evanston, Mary Catherine (hyu9dr)" userId="0fa6ea08-58fa-43a6-b46b-ce4e336751dd" providerId="ADAL" clId="{D9139131-CA37-44FA-BAEE-7B3033B95633}" dt="2025-04-20T22:43:21.928" v="916" actId="1076"/>
          <ac:picMkLst>
            <pc:docMk/>
            <pc:sldMk cId="560586021" sldId="279"/>
            <ac:picMk id="18" creationId="{5A7C6274-0323-FC94-E28E-883EA9CB2253}"/>
          </ac:picMkLst>
        </pc:picChg>
        <pc:picChg chg="add mod">
          <ac:chgData name="Evanston, Mary Catherine (hyu9dr)" userId="0fa6ea08-58fa-43a6-b46b-ce4e336751dd" providerId="ADAL" clId="{D9139131-CA37-44FA-BAEE-7B3033B95633}" dt="2025-04-20T22:22:50.970" v="737" actId="1076"/>
          <ac:picMkLst>
            <pc:docMk/>
            <pc:sldMk cId="560586021" sldId="279"/>
            <ac:picMk id="41" creationId="{158A954B-62B1-575F-F3FC-7385EF9A2342}"/>
          </ac:picMkLst>
        </pc:picChg>
        <pc:picChg chg="add mod">
          <ac:chgData name="Evanston, Mary Catherine (hyu9dr)" userId="0fa6ea08-58fa-43a6-b46b-ce4e336751dd" providerId="ADAL" clId="{D9139131-CA37-44FA-BAEE-7B3033B95633}" dt="2025-04-20T22:25:11.870" v="829" actId="1076"/>
          <ac:picMkLst>
            <pc:docMk/>
            <pc:sldMk cId="560586021" sldId="279"/>
            <ac:picMk id="43" creationId="{10348C82-7C18-B3DB-1066-8E0C0CFAE956}"/>
          </ac:picMkLst>
        </pc:picChg>
        <pc:picChg chg="add mod">
          <ac:chgData name="Evanston, Mary Catherine (hyu9dr)" userId="0fa6ea08-58fa-43a6-b46b-ce4e336751dd" providerId="ADAL" clId="{D9139131-CA37-44FA-BAEE-7B3033B95633}" dt="2025-04-20T22:47:18.310" v="929" actId="14100"/>
          <ac:picMkLst>
            <pc:docMk/>
            <pc:sldMk cId="560586021" sldId="279"/>
            <ac:picMk id="47" creationId="{F1D32DE1-EC3D-FCFB-6E6C-FE69F8747921}"/>
          </ac:picMkLst>
        </pc:picChg>
        <pc:picChg chg="add mod">
          <ac:chgData name="Evanston, Mary Catherine (hyu9dr)" userId="0fa6ea08-58fa-43a6-b46b-ce4e336751dd" providerId="ADAL" clId="{D9139131-CA37-44FA-BAEE-7B3033B95633}" dt="2025-04-20T22:47:22.294" v="931" actId="1076"/>
          <ac:picMkLst>
            <pc:docMk/>
            <pc:sldMk cId="560586021" sldId="279"/>
            <ac:picMk id="49" creationId="{7F5587E2-45FC-9399-B285-FC555094726A}"/>
          </ac:picMkLst>
        </pc:picChg>
      </pc:sldChg>
      <pc:sldChg chg="addSp modSp new del mod ord">
        <pc:chgData name="Evanston, Mary Catherine (hyu9dr)" userId="0fa6ea08-58fa-43a6-b46b-ce4e336751dd" providerId="ADAL" clId="{D9139131-CA37-44FA-BAEE-7B3033B95633}" dt="2025-04-26T16:40:11.265" v="2539" actId="2696"/>
        <pc:sldMkLst>
          <pc:docMk/>
          <pc:sldMk cId="2263058117" sldId="280"/>
        </pc:sldMkLst>
      </pc:sldChg>
      <pc:sldChg chg="addSp delSp modSp new del mod">
        <pc:chgData name="Evanston, Mary Catherine (hyu9dr)" userId="0fa6ea08-58fa-43a6-b46b-ce4e336751dd" providerId="ADAL" clId="{D9139131-CA37-44FA-BAEE-7B3033B95633}" dt="2025-04-22T00:44:25.266" v="1914" actId="2696"/>
        <pc:sldMkLst>
          <pc:docMk/>
          <pc:sldMk cId="2586772884" sldId="281"/>
        </pc:sldMkLst>
      </pc:sldChg>
      <pc:sldChg chg="add del">
        <pc:chgData name="Evanston, Mary Catherine (hyu9dr)" userId="0fa6ea08-58fa-43a6-b46b-ce4e336751dd" providerId="ADAL" clId="{D9139131-CA37-44FA-BAEE-7B3033B95633}" dt="2025-04-22T00:44:17.579" v="1912" actId="2696"/>
        <pc:sldMkLst>
          <pc:docMk/>
          <pc:sldMk cId="76517483" sldId="282"/>
        </pc:sldMkLst>
      </pc:sldChg>
      <pc:sldChg chg="delSp modSp add mod modNotesTx">
        <pc:chgData name="Evanston, Mary Catherine (hyu9dr)" userId="0fa6ea08-58fa-43a6-b46b-ce4e336751dd" providerId="ADAL" clId="{D9139131-CA37-44FA-BAEE-7B3033B95633}" dt="2025-04-22T00:48:45.927" v="2515" actId="6549"/>
        <pc:sldMkLst>
          <pc:docMk/>
          <pc:sldMk cId="1256247446" sldId="283"/>
        </pc:sldMkLst>
        <pc:spChg chg="mod">
          <ac:chgData name="Evanston, Mary Catherine (hyu9dr)" userId="0fa6ea08-58fa-43a6-b46b-ce4e336751dd" providerId="ADAL" clId="{D9139131-CA37-44FA-BAEE-7B3033B95633}" dt="2025-04-22T00:42:16.547" v="1823" actId="14100"/>
          <ac:spMkLst>
            <pc:docMk/>
            <pc:sldMk cId="1256247446" sldId="283"/>
            <ac:spMk id="3" creationId="{382F8C16-FA0A-7D8C-FF10-1C1E55F83207}"/>
          </ac:spMkLst>
        </pc:spChg>
        <pc:spChg chg="mod">
          <ac:chgData name="Evanston, Mary Catherine (hyu9dr)" userId="0fa6ea08-58fa-43a6-b46b-ce4e336751dd" providerId="ADAL" clId="{D9139131-CA37-44FA-BAEE-7B3033B95633}" dt="2025-04-22T00:48:32.585" v="2514" actId="20577"/>
          <ac:spMkLst>
            <pc:docMk/>
            <pc:sldMk cId="1256247446" sldId="283"/>
            <ac:spMk id="9" creationId="{37146469-4545-A891-AB6E-B167E8F009B3}"/>
          </ac:spMkLst>
        </pc:spChg>
      </pc:sldChg>
      <pc:sldChg chg="modSp add mod">
        <pc:chgData name="Evanston, Mary Catherine (hyu9dr)" userId="0fa6ea08-58fa-43a6-b46b-ce4e336751dd" providerId="ADAL" clId="{D9139131-CA37-44FA-BAEE-7B3033B95633}" dt="2025-04-30T00:15:46.097" v="2639"/>
        <pc:sldMkLst>
          <pc:docMk/>
          <pc:sldMk cId="2470734890" sldId="284"/>
        </pc:sldMkLst>
        <pc:spChg chg="mod">
          <ac:chgData name="Evanston, Mary Catherine (hyu9dr)" userId="0fa6ea08-58fa-43a6-b46b-ce4e336751dd" providerId="ADAL" clId="{D9139131-CA37-44FA-BAEE-7B3033B95633}" dt="2025-04-22T00:44:28.922" v="1918" actId="20577"/>
          <ac:spMkLst>
            <pc:docMk/>
            <pc:sldMk cId="2470734890" sldId="284"/>
            <ac:spMk id="3" creationId="{A4737148-45F3-E637-F814-757134EF8087}"/>
          </ac:spMkLst>
        </pc:spChg>
        <pc:spChg chg="mod">
          <ac:chgData name="Evanston, Mary Catherine (hyu9dr)" userId="0fa6ea08-58fa-43a6-b46b-ce4e336751dd" providerId="ADAL" clId="{D9139131-CA37-44FA-BAEE-7B3033B95633}" dt="2025-04-30T00:15:46.097" v="2639"/>
          <ac:spMkLst>
            <pc:docMk/>
            <pc:sldMk cId="2470734890" sldId="284"/>
            <ac:spMk id="9" creationId="{623BF2D5-2ACB-365C-67EA-74AA4C4441F2}"/>
          </ac:spMkLst>
        </pc:spChg>
      </pc:sldChg>
    </pc:docChg>
  </pc:docChgLst>
  <pc:docChgLst>
    <pc:chgData name="Mcgregor, Bruce (bm3pk)" userId="S::bm3pk@virginia.edu::418fe6dd-9067-45a5-ae5a-688ad50dfa4d" providerId="AD" clId="Web-{8EC0556B-352B-87B7-BFF2-1F30DA753051}"/>
    <pc:docChg chg="modSld">
      <pc:chgData name="Mcgregor, Bruce (bm3pk)" userId="S::bm3pk@virginia.edu::418fe6dd-9067-45a5-ae5a-688ad50dfa4d" providerId="AD" clId="Web-{8EC0556B-352B-87B7-BFF2-1F30DA753051}" dt="2025-04-30T15:20:55.538" v="21" actId="20577"/>
      <pc:docMkLst>
        <pc:docMk/>
      </pc:docMkLst>
      <pc:sldChg chg="modSp">
        <pc:chgData name="Mcgregor, Bruce (bm3pk)" userId="S::bm3pk@virginia.edu::418fe6dd-9067-45a5-ae5a-688ad50dfa4d" providerId="AD" clId="Web-{8EC0556B-352B-87B7-BFF2-1F30DA753051}" dt="2025-04-30T15:20:55.538" v="21" actId="20577"/>
        <pc:sldMkLst>
          <pc:docMk/>
          <pc:sldMk cId="560586021" sldId="279"/>
        </pc:sldMkLst>
        <pc:spChg chg="mod">
          <ac:chgData name="Mcgregor, Bruce (bm3pk)" userId="S::bm3pk@virginia.edu::418fe6dd-9067-45a5-ae5a-688ad50dfa4d" providerId="AD" clId="Web-{8EC0556B-352B-87B7-BFF2-1F30DA753051}" dt="2025-04-30T15:18:27.550" v="12" actId="20577"/>
          <ac:spMkLst>
            <pc:docMk/>
            <pc:sldMk cId="560586021" sldId="279"/>
            <ac:spMk id="3" creationId="{23D45343-A4EC-BC3A-A5F8-0D7258927FB0}"/>
          </ac:spMkLst>
        </pc:spChg>
        <pc:spChg chg="mod">
          <ac:chgData name="Mcgregor, Bruce (bm3pk)" userId="S::bm3pk@virginia.edu::418fe6dd-9067-45a5-ae5a-688ad50dfa4d" providerId="AD" clId="Web-{8EC0556B-352B-87B7-BFF2-1F30DA753051}" dt="2025-04-30T15:20:55.538" v="21" actId="20577"/>
          <ac:spMkLst>
            <pc:docMk/>
            <pc:sldMk cId="560586021" sldId="279"/>
            <ac:spMk id="33" creationId="{506BB9D1-BE83-0332-5B5A-DDBDC1D01CE6}"/>
          </ac:spMkLst>
        </pc:spChg>
      </pc:sldChg>
    </pc:docChg>
  </pc:docChgLst>
  <pc:docChgLst>
    <pc:chgData name="Mcgregor, Bruce (bm3pk)" userId="S::bm3pk@virginia.edu::418fe6dd-9067-45a5-ae5a-688ad50dfa4d" providerId="AD" clId="Web-{36B0C4F5-3EAE-B886-3486-49C3FB73380F}"/>
    <pc:docChg chg="modSld">
      <pc:chgData name="Mcgregor, Bruce (bm3pk)" userId="S::bm3pk@virginia.edu::418fe6dd-9067-45a5-ae5a-688ad50dfa4d" providerId="AD" clId="Web-{36B0C4F5-3EAE-B886-3486-49C3FB73380F}" dt="2025-04-30T16:22:07.913" v="26" actId="20577"/>
      <pc:docMkLst>
        <pc:docMk/>
      </pc:docMkLst>
      <pc:sldChg chg="modSp">
        <pc:chgData name="Mcgregor, Bruce (bm3pk)" userId="S::bm3pk@virginia.edu::418fe6dd-9067-45a5-ae5a-688ad50dfa4d" providerId="AD" clId="Web-{36B0C4F5-3EAE-B886-3486-49C3FB73380F}" dt="2025-04-30T16:22:07.913" v="26" actId="20577"/>
        <pc:sldMkLst>
          <pc:docMk/>
          <pc:sldMk cId="560586021" sldId="279"/>
        </pc:sldMkLst>
        <pc:spChg chg="mod">
          <ac:chgData name="Mcgregor, Bruce (bm3pk)" userId="S::bm3pk@virginia.edu::418fe6dd-9067-45a5-ae5a-688ad50dfa4d" providerId="AD" clId="Web-{36B0C4F5-3EAE-B886-3486-49C3FB73380F}" dt="2025-04-30T16:22:07.913" v="26" actId="20577"/>
          <ac:spMkLst>
            <pc:docMk/>
            <pc:sldMk cId="560586021" sldId="279"/>
            <ac:spMk id="33" creationId="{506BB9D1-BE83-0332-5B5A-DDBDC1D01C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9D106BF-DA20-40FD-8393-CCE08998C544}" type="datetimeFigureOut">
              <a:rPr lang="en-US" smtClean="0"/>
              <a:t>4/30/2025</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B72E0D9-57AC-490D-9CE0-CD513BA25807}" type="slidenum">
              <a:rPr lang="en-US" smtClean="0"/>
              <a:t>‹#›</a:t>
            </a:fld>
            <a:endParaRPr lang="en-US"/>
          </a:p>
        </p:txBody>
      </p:sp>
    </p:spTree>
    <p:extLst>
      <p:ext uri="{BB962C8B-B14F-4D97-AF65-F5344CB8AC3E}">
        <p14:creationId xmlns:p14="http://schemas.microsoft.com/office/powerpoint/2010/main" val="358432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considered using the </a:t>
            </a:r>
            <a:r>
              <a:rPr lang="en-US" dirty="0" err="1"/>
              <a:t>FlowLearn</a:t>
            </a:r>
            <a:r>
              <a:rPr lang="en-US" dirty="0"/>
              <a:t> dataset from Hugging Face. After much pre-processing and running a full pipeline to train the model, we found that the synthetic nature of the data did not lend well to training. Of particular issue were the dashed lines with arrowheads which could not be distinguished from the solid lines with arrowheads. We then abandoned the </a:t>
            </a:r>
            <a:r>
              <a:rPr lang="en-US" dirty="0" err="1"/>
              <a:t>FlowLearn</a:t>
            </a:r>
            <a:r>
              <a:rPr lang="en-US" dirty="0"/>
              <a:t> dataset and used the Kaggle Flowchart Dataset from Yaswanth Krishna. </a:t>
            </a:r>
          </a:p>
          <a:p>
            <a:endParaRPr lang="en-US" dirty="0"/>
          </a:p>
          <a:p>
            <a:pPr marL="297815" indent="-285115" defTabSz="341313">
              <a:lnSpc>
                <a:spcPct val="150000"/>
              </a:lnSpc>
              <a:buClr>
                <a:srgbClr val="E47100"/>
              </a:buClr>
              <a:buSzPct val="142857"/>
              <a:buFont typeface="Arial"/>
              <a:buChar char="•"/>
              <a:tabLst>
                <a:tab pos="297815" algn="l"/>
              </a:tabLst>
            </a:pPr>
            <a:r>
              <a:rPr lang="en-US" sz="1400" b="1" dirty="0" err="1">
                <a:solidFill>
                  <a:srgbClr val="1A2835"/>
                </a:solidFill>
                <a:latin typeface="Calibri"/>
                <a:cs typeface="Calibri"/>
              </a:rPr>
              <a:t>FlowLearn</a:t>
            </a:r>
            <a:r>
              <a:rPr lang="en-US" sz="1400" b="1" dirty="0">
                <a:solidFill>
                  <a:srgbClr val="1A2835"/>
                </a:solidFill>
                <a:latin typeface="Calibri"/>
                <a:cs typeface="Calibri"/>
              </a:rPr>
              <a:t> Dataset (Hugging Face)</a:t>
            </a:r>
          </a:p>
          <a:p>
            <a:pPr marL="12700" lvl="6" defTabSz="341313">
              <a:lnSpc>
                <a:spcPct val="150000"/>
              </a:lnSpc>
              <a:buClr>
                <a:srgbClr val="E47100"/>
              </a:buClr>
              <a:buSzPct val="142857"/>
              <a:tabLst>
                <a:tab pos="297815" algn="l"/>
              </a:tabLst>
            </a:pPr>
            <a:r>
              <a:rPr lang="en-US" sz="1400" dirty="0">
                <a:solidFill>
                  <a:srgbClr val="1A2835"/>
                </a:solidFill>
                <a:latin typeface="Calibri"/>
                <a:cs typeface="Calibri"/>
              </a:rPr>
              <a:t>		3,858 scientific flowcharts from academic papers</a:t>
            </a:r>
          </a:p>
          <a:p>
            <a:pPr marL="12700" lvl="6" defTabSz="341313">
              <a:lnSpc>
                <a:spcPct val="150000"/>
              </a:lnSpc>
              <a:buClr>
                <a:srgbClr val="E47100"/>
              </a:buClr>
              <a:buSzPct val="142857"/>
              <a:tabLst>
                <a:tab pos="297815" algn="l"/>
              </a:tabLst>
            </a:pPr>
            <a:r>
              <a:rPr lang="en-US" sz="1400" dirty="0">
                <a:solidFill>
                  <a:srgbClr val="1A2835"/>
                </a:solidFill>
                <a:latin typeface="Calibri"/>
                <a:cs typeface="Calibri"/>
              </a:rPr>
              <a:t>		10,000 synthetic flowcharts generated with Mermaid.js</a:t>
            </a:r>
          </a:p>
          <a:p>
            <a:pPr marL="12700" lvl="6" defTabSz="341313">
              <a:lnSpc>
                <a:spcPct val="150000"/>
              </a:lnSpc>
              <a:buClr>
                <a:srgbClr val="E47100"/>
              </a:buClr>
              <a:buSzPct val="142857"/>
              <a:tabLst>
                <a:tab pos="297815" algn="l"/>
              </a:tabLst>
            </a:pPr>
            <a:r>
              <a:rPr lang="en-US" sz="1400" dirty="0">
                <a:solidFill>
                  <a:srgbClr val="1A2835"/>
                </a:solidFill>
                <a:latin typeface="Calibri"/>
                <a:cs typeface="Calibri"/>
              </a:rPr>
              <a:t>		Includes bounding box annotations, graph representations, and paired text descriptions</a:t>
            </a:r>
          </a:p>
          <a:p>
            <a:pPr marL="12700" lvl="6" defTabSz="341313">
              <a:lnSpc>
                <a:spcPct val="150000"/>
              </a:lnSpc>
              <a:buClr>
                <a:srgbClr val="E47100"/>
              </a:buClr>
              <a:buSzPct val="142857"/>
              <a:tabLst>
                <a:tab pos="297815" algn="l"/>
              </a:tabLst>
            </a:pPr>
            <a:r>
              <a:rPr lang="en-US" sz="1400" dirty="0">
                <a:solidFill>
                  <a:srgbClr val="1A2835"/>
                </a:solidFill>
                <a:latin typeface="Calibri"/>
                <a:cs typeface="Calibri"/>
              </a:rPr>
              <a:t>	</a:t>
            </a:r>
            <a:r>
              <a:rPr lang="en-US" sz="1400" u="sng" dirty="0">
                <a:solidFill>
                  <a:srgbClr val="1A2835"/>
                </a:solidFill>
                <a:latin typeface="Calibri"/>
                <a:cs typeface="Calibri"/>
              </a:rPr>
              <a:t>Purpose</a:t>
            </a:r>
            <a:r>
              <a:rPr lang="en-US" sz="1400" dirty="0">
                <a:solidFill>
                  <a:srgbClr val="1A2835"/>
                </a:solidFill>
                <a:latin typeface="Calibri"/>
                <a:cs typeface="Calibri"/>
              </a:rPr>
              <a:t>: Supports supervised training for flowchart-to-text generation</a:t>
            </a:r>
          </a:p>
          <a:p>
            <a:endParaRPr lang="en-US" dirty="0"/>
          </a:p>
        </p:txBody>
      </p:sp>
      <p:sp>
        <p:nvSpPr>
          <p:cNvPr id="4" name="Slide Number Placeholder 3"/>
          <p:cNvSpPr>
            <a:spLocks noGrp="1"/>
          </p:cNvSpPr>
          <p:nvPr>
            <p:ph type="sldNum" sz="quarter" idx="5"/>
          </p:nvPr>
        </p:nvSpPr>
        <p:spPr/>
        <p:txBody>
          <a:bodyPr/>
          <a:lstStyle/>
          <a:p>
            <a:fld id="{1B72E0D9-57AC-490D-9CE0-CD513BA25807}" type="slidenum">
              <a:rPr lang="en-US" smtClean="0"/>
              <a:t>4</a:t>
            </a:fld>
            <a:endParaRPr lang="en-US"/>
          </a:p>
        </p:txBody>
      </p:sp>
    </p:spTree>
    <p:extLst>
      <p:ext uri="{BB962C8B-B14F-4D97-AF65-F5344CB8AC3E}">
        <p14:creationId xmlns:p14="http://schemas.microsoft.com/office/powerpoint/2010/main" val="1899111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3FB5F-7988-BB2F-E33C-00BB24AF84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29EFC6-8BA5-AC61-3C22-E02481A291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5A6B0B-22D7-0CEA-DEDB-BD2EDA4794B9}"/>
              </a:ext>
            </a:extLst>
          </p:cNvPr>
          <p:cNvSpPr>
            <a:spLocks noGrp="1"/>
          </p:cNvSpPr>
          <p:nvPr>
            <p:ph type="body" idx="1"/>
          </p:nvPr>
        </p:nvSpPr>
        <p:spPr/>
        <p:txBody>
          <a:bodyPr/>
          <a:lstStyle/>
          <a:p>
            <a:r>
              <a:rPr lang="en-US" dirty="0"/>
              <a:t>Left at post processing of the extracted </a:t>
            </a:r>
            <a:r>
              <a:rPr lang="en-US" dirty="0" err="1"/>
              <a:t>ocr</a:t>
            </a:r>
            <a:r>
              <a:rPr lang="en-US" dirty="0"/>
              <a:t> content (no </a:t>
            </a:r>
            <a:r>
              <a:rPr lang="en-US" dirty="0" err="1"/>
              <a:t>json</a:t>
            </a:r>
            <a:r>
              <a:rPr lang="en-US" dirty="0"/>
              <a:t> graph) no nodes and edges</a:t>
            </a:r>
          </a:p>
        </p:txBody>
      </p:sp>
      <p:sp>
        <p:nvSpPr>
          <p:cNvPr id="4" name="Slide Number Placeholder 3">
            <a:extLst>
              <a:ext uri="{FF2B5EF4-FFF2-40B4-BE49-F238E27FC236}">
                <a16:creationId xmlns:a16="http://schemas.microsoft.com/office/drawing/2014/main" id="{0C05F0DD-E53C-F57F-62D3-18DDD2D2F802}"/>
              </a:ext>
            </a:extLst>
          </p:cNvPr>
          <p:cNvSpPr>
            <a:spLocks noGrp="1"/>
          </p:cNvSpPr>
          <p:nvPr>
            <p:ph type="sldNum" sz="quarter" idx="5"/>
          </p:nvPr>
        </p:nvSpPr>
        <p:spPr/>
        <p:txBody>
          <a:bodyPr/>
          <a:lstStyle/>
          <a:p>
            <a:fld id="{1B72E0D9-57AC-490D-9CE0-CD513BA25807}" type="slidenum">
              <a:rPr lang="en-US" smtClean="0"/>
              <a:t>5</a:t>
            </a:fld>
            <a:endParaRPr lang="en-US"/>
          </a:p>
        </p:txBody>
      </p:sp>
    </p:spTree>
    <p:extLst>
      <p:ext uri="{BB962C8B-B14F-4D97-AF65-F5344CB8AC3E}">
        <p14:creationId xmlns:p14="http://schemas.microsoft.com/office/powerpoint/2010/main" val="2543550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72E0D9-57AC-490D-9CE0-CD513BA25807}" type="slidenum">
              <a:rPr lang="en-US" smtClean="0"/>
              <a:t>7</a:t>
            </a:fld>
            <a:endParaRPr lang="en-US"/>
          </a:p>
        </p:txBody>
      </p:sp>
    </p:spTree>
    <p:extLst>
      <p:ext uri="{BB962C8B-B14F-4D97-AF65-F5344CB8AC3E}">
        <p14:creationId xmlns:p14="http://schemas.microsoft.com/office/powerpoint/2010/main" val="3801610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5CE88-D4D5-04FF-03D8-BCBC63773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2C7BD7-E2C5-82AB-7935-9A1C19104B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C006D9-F403-C8AA-F823-2FDC039686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9A174C-7DF3-3EA4-3BFD-B258F4170841}"/>
              </a:ext>
            </a:extLst>
          </p:cNvPr>
          <p:cNvSpPr>
            <a:spLocks noGrp="1"/>
          </p:cNvSpPr>
          <p:nvPr>
            <p:ph type="sldNum" sz="quarter" idx="5"/>
          </p:nvPr>
        </p:nvSpPr>
        <p:spPr/>
        <p:txBody>
          <a:bodyPr/>
          <a:lstStyle/>
          <a:p>
            <a:fld id="{1B72E0D9-57AC-490D-9CE0-CD513BA25807}" type="slidenum">
              <a:rPr lang="en-US" smtClean="0"/>
              <a:t>8</a:t>
            </a:fld>
            <a:endParaRPr lang="en-US"/>
          </a:p>
        </p:txBody>
      </p:sp>
    </p:spTree>
    <p:extLst>
      <p:ext uri="{BB962C8B-B14F-4D97-AF65-F5344CB8AC3E}">
        <p14:creationId xmlns:p14="http://schemas.microsoft.com/office/powerpoint/2010/main" val="331789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BC20A-9785-796E-90E1-D67FDAA060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C5B38C-6912-2B65-20E4-65C8405145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435050-4C13-72D7-9FB1-3496425C4753}"/>
              </a:ext>
            </a:extLst>
          </p:cNvPr>
          <p:cNvSpPr>
            <a:spLocks noGrp="1"/>
          </p:cNvSpPr>
          <p:nvPr>
            <p:ph type="body" idx="1"/>
          </p:nvPr>
        </p:nvSpPr>
        <p:spPr/>
        <p:txBody>
          <a:bodyPr/>
          <a:lstStyle/>
          <a:p>
            <a:r>
              <a:rPr lang="en-US" dirty="0"/>
              <a:t>We also considered using the </a:t>
            </a:r>
            <a:r>
              <a:rPr lang="en-US" dirty="0" err="1"/>
              <a:t>FlowLearn</a:t>
            </a:r>
            <a:r>
              <a:rPr lang="en-US" dirty="0"/>
              <a:t> dataset from Hugging Face. After much pre-processing and running a full pipeline to train the model, we found that the synthetic nature of the data did not lend well to training. Of particular issue were the dashed lines with arrowheads which could not be distinguished from the solid lines with arrowheads. We then abandoned the </a:t>
            </a:r>
            <a:r>
              <a:rPr lang="en-US" dirty="0" err="1"/>
              <a:t>FlowLearn</a:t>
            </a:r>
            <a:r>
              <a:rPr lang="en-US" dirty="0"/>
              <a:t> dataset and used the Kaggle Flowchart Dataset from Yaswanth Krishna. </a:t>
            </a:r>
          </a:p>
          <a:p>
            <a:endParaRPr lang="en-US" dirty="0"/>
          </a:p>
          <a:p>
            <a:pPr marL="297815" indent="-285115" defTabSz="341313">
              <a:lnSpc>
                <a:spcPct val="150000"/>
              </a:lnSpc>
              <a:buClr>
                <a:srgbClr val="E47100"/>
              </a:buClr>
              <a:buSzPct val="142857"/>
              <a:buFont typeface="Arial"/>
              <a:buChar char="•"/>
              <a:tabLst>
                <a:tab pos="297815" algn="l"/>
              </a:tabLst>
            </a:pPr>
            <a:r>
              <a:rPr lang="en-US" sz="1400" b="1" dirty="0" err="1">
                <a:solidFill>
                  <a:srgbClr val="1A2835"/>
                </a:solidFill>
                <a:latin typeface="Calibri"/>
                <a:cs typeface="Calibri"/>
              </a:rPr>
              <a:t>FlowLearn</a:t>
            </a:r>
            <a:r>
              <a:rPr lang="en-US" sz="1400" b="1" dirty="0">
                <a:solidFill>
                  <a:srgbClr val="1A2835"/>
                </a:solidFill>
                <a:latin typeface="Calibri"/>
                <a:cs typeface="Calibri"/>
              </a:rPr>
              <a:t> Dataset (Hugging Face)</a:t>
            </a:r>
          </a:p>
          <a:p>
            <a:pPr marL="12700" lvl="6" defTabSz="341313">
              <a:lnSpc>
                <a:spcPct val="150000"/>
              </a:lnSpc>
              <a:buClr>
                <a:srgbClr val="E47100"/>
              </a:buClr>
              <a:buSzPct val="142857"/>
              <a:tabLst>
                <a:tab pos="297815" algn="l"/>
              </a:tabLst>
            </a:pPr>
            <a:r>
              <a:rPr lang="en-US" sz="1400" dirty="0">
                <a:solidFill>
                  <a:srgbClr val="1A2835"/>
                </a:solidFill>
                <a:latin typeface="Calibri"/>
                <a:cs typeface="Calibri"/>
              </a:rPr>
              <a:t>		3,858 scientific flowcharts from academic papers</a:t>
            </a:r>
          </a:p>
          <a:p>
            <a:pPr marL="12700" lvl="6" defTabSz="341313">
              <a:lnSpc>
                <a:spcPct val="150000"/>
              </a:lnSpc>
              <a:buClr>
                <a:srgbClr val="E47100"/>
              </a:buClr>
              <a:buSzPct val="142857"/>
              <a:tabLst>
                <a:tab pos="297815" algn="l"/>
              </a:tabLst>
            </a:pPr>
            <a:r>
              <a:rPr lang="en-US" sz="1400" dirty="0">
                <a:solidFill>
                  <a:srgbClr val="1A2835"/>
                </a:solidFill>
                <a:latin typeface="Calibri"/>
                <a:cs typeface="Calibri"/>
              </a:rPr>
              <a:t>		10,000 synthetic flowcharts generated with Mermaid.js</a:t>
            </a:r>
          </a:p>
          <a:p>
            <a:pPr marL="12700" lvl="6" defTabSz="341313">
              <a:lnSpc>
                <a:spcPct val="150000"/>
              </a:lnSpc>
              <a:buClr>
                <a:srgbClr val="E47100"/>
              </a:buClr>
              <a:buSzPct val="142857"/>
              <a:tabLst>
                <a:tab pos="297815" algn="l"/>
              </a:tabLst>
            </a:pPr>
            <a:r>
              <a:rPr lang="en-US" sz="1400" dirty="0">
                <a:solidFill>
                  <a:srgbClr val="1A2835"/>
                </a:solidFill>
                <a:latin typeface="Calibri"/>
                <a:cs typeface="Calibri"/>
              </a:rPr>
              <a:t>		Includes bounding box annotations, graph representations, and paired text descriptions</a:t>
            </a:r>
          </a:p>
          <a:p>
            <a:pPr marL="12700" lvl="6" defTabSz="341313">
              <a:lnSpc>
                <a:spcPct val="150000"/>
              </a:lnSpc>
              <a:buClr>
                <a:srgbClr val="E47100"/>
              </a:buClr>
              <a:buSzPct val="142857"/>
              <a:tabLst>
                <a:tab pos="297815" algn="l"/>
              </a:tabLst>
            </a:pPr>
            <a:r>
              <a:rPr lang="en-US" sz="1400" dirty="0">
                <a:solidFill>
                  <a:srgbClr val="1A2835"/>
                </a:solidFill>
                <a:latin typeface="Calibri"/>
                <a:cs typeface="Calibri"/>
              </a:rPr>
              <a:t>	</a:t>
            </a:r>
            <a:r>
              <a:rPr lang="en-US" sz="1400" u="sng" dirty="0">
                <a:solidFill>
                  <a:srgbClr val="1A2835"/>
                </a:solidFill>
                <a:latin typeface="Calibri"/>
                <a:cs typeface="Calibri"/>
              </a:rPr>
              <a:t>Purpose</a:t>
            </a:r>
            <a:r>
              <a:rPr lang="en-US" sz="1400" dirty="0">
                <a:solidFill>
                  <a:srgbClr val="1A2835"/>
                </a:solidFill>
                <a:latin typeface="Calibri"/>
                <a:cs typeface="Calibri"/>
              </a:rPr>
              <a:t>: Supports supervised training for flowchart-to-text generation</a:t>
            </a:r>
          </a:p>
          <a:p>
            <a:endParaRPr lang="en-US" dirty="0"/>
          </a:p>
        </p:txBody>
      </p:sp>
      <p:sp>
        <p:nvSpPr>
          <p:cNvPr id="4" name="Slide Number Placeholder 3">
            <a:extLst>
              <a:ext uri="{FF2B5EF4-FFF2-40B4-BE49-F238E27FC236}">
                <a16:creationId xmlns:a16="http://schemas.microsoft.com/office/drawing/2014/main" id="{56A2CB07-6CB2-085A-B948-46D73546CD36}"/>
              </a:ext>
            </a:extLst>
          </p:cNvPr>
          <p:cNvSpPr>
            <a:spLocks noGrp="1"/>
          </p:cNvSpPr>
          <p:nvPr>
            <p:ph type="sldNum" sz="quarter" idx="5"/>
          </p:nvPr>
        </p:nvSpPr>
        <p:spPr/>
        <p:txBody>
          <a:bodyPr/>
          <a:lstStyle/>
          <a:p>
            <a:fld id="{1B72E0D9-57AC-490D-9CE0-CD513BA25807}" type="slidenum">
              <a:rPr lang="en-US" smtClean="0"/>
              <a:t>9</a:t>
            </a:fld>
            <a:endParaRPr lang="en-US"/>
          </a:p>
        </p:txBody>
      </p:sp>
    </p:spTree>
    <p:extLst>
      <p:ext uri="{BB962C8B-B14F-4D97-AF65-F5344CB8AC3E}">
        <p14:creationId xmlns:p14="http://schemas.microsoft.com/office/powerpoint/2010/main" val="1885090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200" b="1" i="0">
                <a:solidFill>
                  <a:srgbClr val="1A2835"/>
                </a:solidFill>
                <a:latin typeface="Calibri"/>
                <a:cs typeface="Calibri"/>
              </a:defRPr>
            </a:lvl1pPr>
          </a:lstStyle>
          <a:p>
            <a:r>
              <a:rPr lang="en-US"/>
              <a:t>Click to edit Master title style</a:t>
            </a:r>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550" b="0" i="0">
                <a:solidFill>
                  <a:srgbClr val="1A2835"/>
                </a:solidFill>
                <a:latin typeface="Calibri"/>
                <a:cs typeface="Calibri"/>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4/30/2025</a:t>
            </a:fld>
            <a:endParaRPr lang="en-US"/>
          </a:p>
        </p:txBody>
      </p:sp>
      <p:sp>
        <p:nvSpPr>
          <p:cNvPr id="6" name="Holder 6"/>
          <p:cNvSpPr>
            <a:spLocks noGrp="1"/>
          </p:cNvSpPr>
          <p:nvPr>
            <p:ph type="sldNum" sz="quarter" idx="7"/>
          </p:nvPr>
        </p:nvSpPr>
        <p:spPr/>
        <p:txBody>
          <a:bodyPr lIns="0" tIns="0" rIns="0" bIns="0"/>
          <a:lstStyle>
            <a:lvl1pPr>
              <a:defRPr sz="1100" b="0" i="0">
                <a:solidFill>
                  <a:srgbClr val="1A2835"/>
                </a:solidFill>
                <a:latin typeface="Calibri"/>
                <a:cs typeface="Calibri"/>
              </a:defRPr>
            </a:lvl1pPr>
          </a:lstStyle>
          <a:p>
            <a:pPr marL="1370965">
              <a:lnSpc>
                <a:spcPct val="100000"/>
              </a:lnSpc>
              <a:spcBef>
                <a:spcPts val="45"/>
              </a:spcBef>
            </a:pPr>
            <a:fld id="{81D60167-4931-47E6-BA6A-407CBD079E47}" type="slidenum">
              <a:rPr sz="1200" spc="-50" dirty="0"/>
              <a:t>‹#›</a:t>
            </a:fld>
            <a:endParaRPr sz="12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1A2835"/>
                </a:solidFill>
                <a:latin typeface="Calibri"/>
                <a:cs typeface="Calibri"/>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1550" b="0" i="0">
                <a:solidFill>
                  <a:srgbClr val="1A2835"/>
                </a:solidFill>
                <a:latin typeface="Calibri"/>
                <a:cs typeface="Calibri"/>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4/30/2025</a:t>
            </a:fld>
            <a:endParaRPr lang="en-US"/>
          </a:p>
        </p:txBody>
      </p:sp>
      <p:sp>
        <p:nvSpPr>
          <p:cNvPr id="6" name="Holder 6"/>
          <p:cNvSpPr>
            <a:spLocks noGrp="1"/>
          </p:cNvSpPr>
          <p:nvPr>
            <p:ph type="sldNum" sz="quarter" idx="7"/>
          </p:nvPr>
        </p:nvSpPr>
        <p:spPr/>
        <p:txBody>
          <a:bodyPr lIns="0" tIns="0" rIns="0" bIns="0"/>
          <a:lstStyle>
            <a:lvl1pPr>
              <a:defRPr sz="1100" b="0" i="0">
                <a:solidFill>
                  <a:srgbClr val="1A2835"/>
                </a:solidFill>
                <a:latin typeface="Calibri"/>
                <a:cs typeface="Calibri"/>
              </a:defRPr>
            </a:lvl1pPr>
          </a:lstStyle>
          <a:p>
            <a:pPr marL="1370965">
              <a:lnSpc>
                <a:spcPct val="100000"/>
              </a:lnSpc>
              <a:spcBef>
                <a:spcPts val="45"/>
              </a:spcBef>
            </a:pPr>
            <a:fld id="{81D60167-4931-47E6-BA6A-407CBD079E47}" type="slidenum">
              <a:rPr sz="1200" spc="-50" dirty="0"/>
              <a:t>‹#›</a:t>
            </a:fld>
            <a:endParaRPr sz="12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5143499"/>
          </a:xfrm>
          <a:prstGeom prst="rect">
            <a:avLst/>
          </a:prstGeom>
        </p:spPr>
      </p:pic>
      <p:pic>
        <p:nvPicPr>
          <p:cNvPr id="17" name="bg object 17"/>
          <p:cNvPicPr/>
          <p:nvPr/>
        </p:nvPicPr>
        <p:blipFill>
          <a:blip r:embed="rId3" cstate="print"/>
          <a:stretch>
            <a:fillRect/>
          </a:stretch>
        </p:blipFill>
        <p:spPr>
          <a:xfrm>
            <a:off x="295274" y="4695825"/>
            <a:ext cx="1676400" cy="133350"/>
          </a:xfrm>
          <a:prstGeom prst="rect">
            <a:avLst/>
          </a:prstGeom>
        </p:spPr>
      </p:pic>
      <p:sp>
        <p:nvSpPr>
          <p:cNvPr id="2" name="Holder 2"/>
          <p:cNvSpPr>
            <a:spLocks noGrp="1"/>
          </p:cNvSpPr>
          <p:nvPr>
            <p:ph type="title"/>
          </p:nvPr>
        </p:nvSpPr>
        <p:spPr/>
        <p:txBody>
          <a:bodyPr lIns="0" tIns="0" rIns="0" bIns="0"/>
          <a:lstStyle>
            <a:lvl1pPr>
              <a:defRPr sz="3200" b="1" i="0">
                <a:solidFill>
                  <a:srgbClr val="1A2835"/>
                </a:solidFill>
                <a:latin typeface="Calibri"/>
                <a:cs typeface="Calibri"/>
              </a:defRPr>
            </a:lvl1pPr>
          </a:lstStyle>
          <a:p>
            <a:r>
              <a:rPr lang="en-US"/>
              <a:t>Click to edit Master title style</a:t>
            </a:r>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4/30/2025</a:t>
            </a:fld>
            <a:endParaRPr lang="en-US"/>
          </a:p>
        </p:txBody>
      </p:sp>
      <p:sp>
        <p:nvSpPr>
          <p:cNvPr id="7" name="Holder 7"/>
          <p:cNvSpPr>
            <a:spLocks noGrp="1"/>
          </p:cNvSpPr>
          <p:nvPr>
            <p:ph type="sldNum" sz="quarter" idx="7"/>
          </p:nvPr>
        </p:nvSpPr>
        <p:spPr/>
        <p:txBody>
          <a:bodyPr lIns="0" tIns="0" rIns="0" bIns="0"/>
          <a:lstStyle>
            <a:lvl1pPr>
              <a:defRPr sz="1100" b="0" i="0">
                <a:solidFill>
                  <a:srgbClr val="1A2835"/>
                </a:solidFill>
                <a:latin typeface="Calibri"/>
                <a:cs typeface="Calibri"/>
              </a:defRPr>
            </a:lvl1pPr>
          </a:lstStyle>
          <a:p>
            <a:pPr marL="1370965">
              <a:lnSpc>
                <a:spcPct val="100000"/>
              </a:lnSpc>
              <a:spcBef>
                <a:spcPts val="45"/>
              </a:spcBef>
            </a:pPr>
            <a:fld id="{81D60167-4931-47E6-BA6A-407CBD079E47}" type="slidenum">
              <a:rPr sz="1200" spc="-50" dirty="0"/>
              <a:t>‹#›</a:t>
            </a:fld>
            <a:endParaRPr sz="12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953250" y="2990849"/>
            <a:ext cx="2190749" cy="2152649"/>
          </a:xfrm>
          <a:prstGeom prst="rect">
            <a:avLst/>
          </a:prstGeom>
        </p:spPr>
      </p:pic>
      <p:sp>
        <p:nvSpPr>
          <p:cNvPr id="2" name="Holder 2"/>
          <p:cNvSpPr>
            <a:spLocks noGrp="1"/>
          </p:cNvSpPr>
          <p:nvPr>
            <p:ph type="title"/>
          </p:nvPr>
        </p:nvSpPr>
        <p:spPr/>
        <p:txBody>
          <a:bodyPr lIns="0" tIns="0" rIns="0" bIns="0"/>
          <a:lstStyle>
            <a:lvl1pPr>
              <a:defRPr sz="3200" b="1" i="0">
                <a:solidFill>
                  <a:srgbClr val="1A2835"/>
                </a:solidFill>
                <a:latin typeface="Calibri"/>
                <a:cs typeface="Calibri"/>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4/30/2025</a:t>
            </a:fld>
            <a:endParaRPr lang="en-US"/>
          </a:p>
        </p:txBody>
      </p:sp>
      <p:sp>
        <p:nvSpPr>
          <p:cNvPr id="5" name="Holder 5"/>
          <p:cNvSpPr>
            <a:spLocks noGrp="1"/>
          </p:cNvSpPr>
          <p:nvPr>
            <p:ph type="sldNum" sz="quarter" idx="7"/>
          </p:nvPr>
        </p:nvSpPr>
        <p:spPr/>
        <p:txBody>
          <a:bodyPr lIns="0" tIns="0" rIns="0" bIns="0"/>
          <a:lstStyle>
            <a:lvl1pPr>
              <a:defRPr sz="1100" b="0" i="0">
                <a:solidFill>
                  <a:srgbClr val="1A2835"/>
                </a:solidFill>
                <a:latin typeface="Calibri"/>
                <a:cs typeface="Calibri"/>
              </a:defRPr>
            </a:lvl1pPr>
          </a:lstStyle>
          <a:p>
            <a:pPr marL="1370965">
              <a:lnSpc>
                <a:spcPct val="100000"/>
              </a:lnSpc>
              <a:spcBef>
                <a:spcPts val="45"/>
              </a:spcBef>
            </a:pPr>
            <a:fld id="{81D60167-4931-47E6-BA6A-407CBD079E47}" type="slidenum">
              <a:rPr sz="1200" spc="-50" dirty="0"/>
              <a:t>‹#›</a:t>
            </a:fld>
            <a:endParaRPr sz="12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4/30/2025</a:t>
            </a:fld>
            <a:endParaRPr lang="en-US"/>
          </a:p>
        </p:txBody>
      </p:sp>
      <p:sp>
        <p:nvSpPr>
          <p:cNvPr id="4" name="Holder 4"/>
          <p:cNvSpPr>
            <a:spLocks noGrp="1"/>
          </p:cNvSpPr>
          <p:nvPr>
            <p:ph type="sldNum" sz="quarter" idx="7"/>
          </p:nvPr>
        </p:nvSpPr>
        <p:spPr/>
        <p:txBody>
          <a:bodyPr lIns="0" tIns="0" rIns="0" bIns="0"/>
          <a:lstStyle>
            <a:lvl1pPr>
              <a:defRPr sz="1100" b="0" i="0">
                <a:solidFill>
                  <a:srgbClr val="1A2835"/>
                </a:solidFill>
                <a:latin typeface="Calibri"/>
                <a:cs typeface="Calibri"/>
              </a:defRPr>
            </a:lvl1pPr>
          </a:lstStyle>
          <a:p>
            <a:pPr marL="1370965">
              <a:lnSpc>
                <a:spcPct val="100000"/>
              </a:lnSpc>
              <a:spcBef>
                <a:spcPts val="45"/>
              </a:spcBef>
            </a:pPr>
            <a:fld id="{81D60167-4931-47E6-BA6A-407CBD079E47}" type="slidenum">
              <a:rPr sz="1200" spc="-50" dirty="0"/>
              <a:t>‹#›</a:t>
            </a:fld>
            <a:endParaRPr sz="12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5143499"/>
          </a:xfrm>
          <a:prstGeom prst="rect">
            <a:avLst/>
          </a:prstGeom>
        </p:spPr>
      </p:pic>
      <p:sp>
        <p:nvSpPr>
          <p:cNvPr id="2" name="Holder 2"/>
          <p:cNvSpPr>
            <a:spLocks noGrp="1"/>
          </p:cNvSpPr>
          <p:nvPr>
            <p:ph type="title"/>
          </p:nvPr>
        </p:nvSpPr>
        <p:spPr>
          <a:xfrm>
            <a:off x="765809" y="442849"/>
            <a:ext cx="5332730" cy="537210"/>
          </a:xfrm>
          <a:prstGeom prst="rect">
            <a:avLst/>
          </a:prstGeom>
        </p:spPr>
        <p:txBody>
          <a:bodyPr wrap="square" lIns="0" tIns="0" rIns="0" bIns="0">
            <a:spAutoFit/>
          </a:bodyPr>
          <a:lstStyle>
            <a:lvl1pPr>
              <a:defRPr sz="3200" b="1" i="0">
                <a:solidFill>
                  <a:srgbClr val="1A2835"/>
                </a:solidFill>
                <a:latin typeface="Calibri"/>
                <a:cs typeface="Calibri"/>
              </a:defRPr>
            </a:lvl1pPr>
          </a:lstStyle>
          <a:p>
            <a:endParaRPr/>
          </a:p>
        </p:txBody>
      </p:sp>
      <p:sp>
        <p:nvSpPr>
          <p:cNvPr id="3" name="Holder 3"/>
          <p:cNvSpPr>
            <a:spLocks noGrp="1"/>
          </p:cNvSpPr>
          <p:nvPr>
            <p:ph type="body" idx="1"/>
          </p:nvPr>
        </p:nvSpPr>
        <p:spPr>
          <a:xfrm>
            <a:off x="825182" y="1334706"/>
            <a:ext cx="3696335" cy="2928620"/>
          </a:xfrm>
          <a:prstGeom prst="rect">
            <a:avLst/>
          </a:prstGeom>
        </p:spPr>
        <p:txBody>
          <a:bodyPr wrap="square" lIns="0" tIns="0" rIns="0" bIns="0">
            <a:spAutoFit/>
          </a:bodyPr>
          <a:lstStyle>
            <a:lvl1pPr>
              <a:defRPr sz="1550" b="0" i="0">
                <a:solidFill>
                  <a:srgbClr val="1A2835"/>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4/30/2025</a:t>
            </a:fld>
            <a:endParaRPr lang="en-US"/>
          </a:p>
        </p:txBody>
      </p:sp>
      <p:sp>
        <p:nvSpPr>
          <p:cNvPr id="6" name="Holder 6"/>
          <p:cNvSpPr>
            <a:spLocks noGrp="1"/>
          </p:cNvSpPr>
          <p:nvPr>
            <p:ph type="sldNum" sz="quarter" idx="7"/>
          </p:nvPr>
        </p:nvSpPr>
        <p:spPr>
          <a:xfrm>
            <a:off x="7342758" y="4664080"/>
            <a:ext cx="1510029" cy="213995"/>
          </a:xfrm>
          <a:prstGeom prst="rect">
            <a:avLst/>
          </a:prstGeom>
        </p:spPr>
        <p:txBody>
          <a:bodyPr wrap="square" lIns="0" tIns="0" rIns="0" bIns="0">
            <a:spAutoFit/>
          </a:bodyPr>
          <a:lstStyle>
            <a:lvl1pPr>
              <a:defRPr sz="1100" b="0" i="0">
                <a:solidFill>
                  <a:srgbClr val="1A2835"/>
                </a:solidFill>
                <a:latin typeface="Calibri"/>
                <a:cs typeface="Calibri"/>
              </a:defRPr>
            </a:lvl1pPr>
          </a:lstStyle>
          <a:p>
            <a:pPr marL="1370965">
              <a:lnSpc>
                <a:spcPct val="100000"/>
              </a:lnSpc>
              <a:spcBef>
                <a:spcPts val="45"/>
              </a:spcBef>
            </a:pPr>
            <a:fld id="{81D60167-4931-47E6-BA6A-407CBD079E47}" type="slidenum">
              <a:rPr sz="1200" spc="-50" dirty="0"/>
              <a:t>‹#›</a:t>
            </a:fld>
            <a:endParaRPr sz="12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7.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62725" y="0"/>
            <a:ext cx="2543174" cy="5143499"/>
          </a:xfrm>
          <a:prstGeom prst="rect">
            <a:avLst/>
          </a:prstGeom>
        </p:spPr>
      </p:pic>
      <p:sp>
        <p:nvSpPr>
          <p:cNvPr id="4" name="object 4"/>
          <p:cNvSpPr txBox="1">
            <a:spLocks noGrp="1"/>
          </p:cNvSpPr>
          <p:nvPr>
            <p:ph type="title"/>
          </p:nvPr>
        </p:nvSpPr>
        <p:spPr>
          <a:xfrm>
            <a:off x="687704" y="770029"/>
            <a:ext cx="7768591" cy="2230098"/>
          </a:xfrm>
          <a:prstGeom prst="rect">
            <a:avLst/>
          </a:prstGeom>
        </p:spPr>
        <p:txBody>
          <a:bodyPr vert="horz" wrap="square" lIns="0" tIns="13970" rIns="0" bIns="0" rtlCol="0">
            <a:spAutoFit/>
          </a:bodyPr>
          <a:lstStyle/>
          <a:p>
            <a:pPr marL="12700">
              <a:lnSpc>
                <a:spcPct val="100000"/>
              </a:lnSpc>
              <a:spcBef>
                <a:spcPts val="110"/>
              </a:spcBef>
            </a:pPr>
            <a:r>
              <a:rPr lang="en-US" sz="4800"/>
              <a:t>Flowchart-to-Text</a:t>
            </a:r>
            <a:br>
              <a:rPr lang="en-US" sz="4800"/>
            </a:br>
            <a:r>
              <a:rPr lang="en-US" sz="4800"/>
              <a:t>AI-Powered Narrative Generation</a:t>
            </a:r>
            <a:endParaRPr sz="4800"/>
          </a:p>
        </p:txBody>
      </p:sp>
      <p:sp>
        <p:nvSpPr>
          <p:cNvPr id="5" name="object 5"/>
          <p:cNvSpPr txBox="1"/>
          <p:nvPr/>
        </p:nvSpPr>
        <p:spPr>
          <a:xfrm>
            <a:off x="687704" y="3018867"/>
            <a:ext cx="7507605" cy="1109278"/>
          </a:xfrm>
          <a:prstGeom prst="rect">
            <a:avLst/>
          </a:prstGeom>
        </p:spPr>
        <p:txBody>
          <a:bodyPr vert="horz" wrap="square" lIns="0" tIns="16510" rIns="0" bIns="0" rtlCol="0" anchor="t">
            <a:spAutoFit/>
          </a:bodyPr>
          <a:lstStyle/>
          <a:p>
            <a:pPr marL="12700">
              <a:lnSpc>
                <a:spcPct val="100000"/>
              </a:lnSpc>
              <a:spcBef>
                <a:spcPts val="130"/>
              </a:spcBef>
            </a:pPr>
            <a:r>
              <a:rPr lang="en-US" sz="2000">
                <a:solidFill>
                  <a:srgbClr val="1A2835"/>
                </a:solidFill>
                <a:latin typeface="Calibri"/>
                <a:cs typeface="Calibri"/>
              </a:rPr>
              <a:t>Mary Evanston, Bruce McGregor and Venkat Viswanathan</a:t>
            </a:r>
            <a:endParaRPr sz="2000">
              <a:latin typeface="Calibri"/>
              <a:cs typeface="Calibri"/>
            </a:endParaRPr>
          </a:p>
          <a:p>
            <a:pPr marL="12700">
              <a:lnSpc>
                <a:spcPct val="100000"/>
              </a:lnSpc>
              <a:spcBef>
                <a:spcPts val="1220"/>
              </a:spcBef>
            </a:pPr>
            <a:r>
              <a:rPr lang="en-US" sz="1550">
                <a:solidFill>
                  <a:srgbClr val="1A2835"/>
                </a:solidFill>
                <a:latin typeface="Calibri"/>
                <a:cs typeface="Calibri"/>
              </a:rPr>
              <a:t>Prepared for Professor Sodiq Adewole, Ph.D.</a:t>
            </a:r>
          </a:p>
          <a:p>
            <a:pPr marL="12700">
              <a:lnSpc>
                <a:spcPct val="100000"/>
              </a:lnSpc>
              <a:spcBef>
                <a:spcPts val="1220"/>
              </a:spcBef>
            </a:pPr>
            <a:r>
              <a:rPr lang="en-US" sz="1550">
                <a:solidFill>
                  <a:srgbClr val="1A2835"/>
                </a:solidFill>
                <a:latin typeface="Calibri"/>
                <a:cs typeface="Calibri"/>
              </a:rPr>
              <a:t>In partial satisfaction of requirements for DS6050 – Deep Learning</a:t>
            </a:r>
            <a:endParaRPr sz="1550">
              <a:latin typeface="Calibri"/>
              <a:cs typeface="Calibri"/>
            </a:endParaRPr>
          </a:p>
        </p:txBody>
      </p:sp>
      <p:sp>
        <p:nvSpPr>
          <p:cNvPr id="6" name="object 6"/>
          <p:cNvSpPr txBox="1"/>
          <p:nvPr/>
        </p:nvSpPr>
        <p:spPr>
          <a:xfrm>
            <a:off x="740408" y="4428172"/>
            <a:ext cx="1621791" cy="231474"/>
          </a:xfrm>
          <a:prstGeom prst="rect">
            <a:avLst/>
          </a:prstGeom>
        </p:spPr>
        <p:txBody>
          <a:bodyPr vert="horz" wrap="square" lIns="0" tIns="15875" rIns="0" bIns="0" rtlCol="0">
            <a:spAutoFit/>
          </a:bodyPr>
          <a:lstStyle/>
          <a:p>
            <a:pPr marL="38100">
              <a:lnSpc>
                <a:spcPct val="100000"/>
              </a:lnSpc>
              <a:spcBef>
                <a:spcPts val="125"/>
              </a:spcBef>
            </a:pPr>
            <a:r>
              <a:rPr lang="en-US" sz="1400" dirty="0">
                <a:solidFill>
                  <a:srgbClr val="1A2835"/>
                </a:solidFill>
                <a:latin typeface="Calibri"/>
                <a:cs typeface="Calibri"/>
              </a:rPr>
              <a:t>April 30</a:t>
            </a:r>
            <a:r>
              <a:rPr sz="1400" dirty="0">
                <a:solidFill>
                  <a:srgbClr val="1A2835"/>
                </a:solidFill>
                <a:latin typeface="Calibri"/>
                <a:cs typeface="Calibri"/>
              </a:rPr>
              <a:t>,</a:t>
            </a:r>
            <a:r>
              <a:rPr sz="1400" spc="-50" dirty="0">
                <a:solidFill>
                  <a:srgbClr val="1A2835"/>
                </a:solidFill>
                <a:latin typeface="Calibri"/>
                <a:cs typeface="Calibri"/>
              </a:rPr>
              <a:t> </a:t>
            </a:r>
            <a:r>
              <a:rPr sz="1400" spc="-20" dirty="0">
                <a:solidFill>
                  <a:srgbClr val="1A2835"/>
                </a:solidFill>
                <a:latin typeface="Calibri"/>
                <a:cs typeface="Calibri"/>
              </a:rPr>
              <a:t>202</a:t>
            </a:r>
            <a:r>
              <a:rPr lang="en-US" sz="1400" spc="-20" dirty="0">
                <a:solidFill>
                  <a:srgbClr val="1A2835"/>
                </a:solidFill>
                <a:latin typeface="Calibri"/>
                <a:cs typeface="Calibri"/>
              </a:rPr>
              <a:t>5</a:t>
            </a:r>
            <a:endParaRPr sz="1400" dirty="0">
              <a:latin typeface="Calibri"/>
              <a:cs typeface="Calibri"/>
            </a:endParaRPr>
          </a:p>
        </p:txBody>
      </p:sp>
      <p:grpSp>
        <p:nvGrpSpPr>
          <p:cNvPr id="7" name="object 7"/>
          <p:cNvGrpSpPr/>
          <p:nvPr/>
        </p:nvGrpSpPr>
        <p:grpSpPr>
          <a:xfrm>
            <a:off x="712470" y="4307917"/>
            <a:ext cx="400050" cy="38100"/>
            <a:chOff x="790575" y="3352800"/>
            <a:chExt cx="400050" cy="38100"/>
          </a:xfrm>
        </p:grpSpPr>
        <p:sp>
          <p:nvSpPr>
            <p:cNvPr id="8" name="object 8"/>
            <p:cNvSpPr/>
            <p:nvPr/>
          </p:nvSpPr>
          <p:spPr>
            <a:xfrm>
              <a:off x="800100" y="3362325"/>
              <a:ext cx="381000" cy="19050"/>
            </a:xfrm>
            <a:custGeom>
              <a:avLst/>
              <a:gdLst/>
              <a:ahLst/>
              <a:cxnLst/>
              <a:rect l="l" t="t" r="r" b="b"/>
              <a:pathLst>
                <a:path w="381000" h="19050">
                  <a:moveTo>
                    <a:pt x="381000" y="0"/>
                  </a:moveTo>
                  <a:lnTo>
                    <a:pt x="0" y="0"/>
                  </a:lnTo>
                  <a:lnTo>
                    <a:pt x="0" y="19050"/>
                  </a:lnTo>
                  <a:lnTo>
                    <a:pt x="381000" y="19050"/>
                  </a:lnTo>
                  <a:lnTo>
                    <a:pt x="381000" y="0"/>
                  </a:lnTo>
                  <a:close/>
                </a:path>
              </a:pathLst>
            </a:custGeom>
            <a:solidFill>
              <a:srgbClr val="E47100"/>
            </a:solidFill>
          </p:spPr>
          <p:txBody>
            <a:bodyPr wrap="square" lIns="0" tIns="0" rIns="0" bIns="0" rtlCol="0"/>
            <a:lstStyle/>
            <a:p>
              <a:endParaRPr/>
            </a:p>
          </p:txBody>
        </p:sp>
        <p:sp>
          <p:nvSpPr>
            <p:cNvPr id="9" name="object 9"/>
            <p:cNvSpPr/>
            <p:nvPr/>
          </p:nvSpPr>
          <p:spPr>
            <a:xfrm>
              <a:off x="800100" y="3362325"/>
              <a:ext cx="381000" cy="19050"/>
            </a:xfrm>
            <a:custGeom>
              <a:avLst/>
              <a:gdLst/>
              <a:ahLst/>
              <a:cxnLst/>
              <a:rect l="l" t="t" r="r" b="b"/>
              <a:pathLst>
                <a:path w="381000" h="19050">
                  <a:moveTo>
                    <a:pt x="0" y="19050"/>
                  </a:moveTo>
                  <a:lnTo>
                    <a:pt x="381000" y="19050"/>
                  </a:lnTo>
                  <a:lnTo>
                    <a:pt x="381000" y="0"/>
                  </a:lnTo>
                  <a:lnTo>
                    <a:pt x="0" y="0"/>
                  </a:lnTo>
                  <a:lnTo>
                    <a:pt x="0" y="19050"/>
                  </a:lnTo>
                  <a:close/>
                </a:path>
              </a:pathLst>
            </a:custGeom>
            <a:ln w="19050">
              <a:solidFill>
                <a:srgbClr val="E47100"/>
              </a:solidFill>
            </a:ln>
          </p:spPr>
          <p:txBody>
            <a:bodyPr wrap="square" lIns="0" tIns="0" rIns="0" bIns="0" rtlCol="0"/>
            <a:lstStyle/>
            <a:p>
              <a:endParaRPr/>
            </a:p>
          </p:txBody>
        </p:sp>
      </p:grpSp>
      <p:pic>
        <p:nvPicPr>
          <p:cNvPr id="10" name="object 10"/>
          <p:cNvPicPr/>
          <p:nvPr/>
        </p:nvPicPr>
        <p:blipFill>
          <a:blip r:embed="rId3" cstate="print"/>
          <a:stretch>
            <a:fillRect/>
          </a:stretch>
        </p:blipFill>
        <p:spPr>
          <a:xfrm>
            <a:off x="800100" y="457200"/>
            <a:ext cx="2190750" cy="161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A person smiling at the camera&#10;&#10;Description automatically generated">
            <a:extLst>
              <a:ext uri="{FF2B5EF4-FFF2-40B4-BE49-F238E27FC236}">
                <a16:creationId xmlns:a16="http://schemas.microsoft.com/office/drawing/2014/main" id="{9AD702EB-4EF1-8B7E-A78F-BD07929391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627" y="1281049"/>
            <a:ext cx="1657985" cy="1657985"/>
          </a:xfrm>
          <a:prstGeom prst="ellipse">
            <a:avLst/>
          </a:prstGeom>
        </p:spPr>
      </p:pic>
      <p:sp>
        <p:nvSpPr>
          <p:cNvPr id="5" name="object 5"/>
          <p:cNvSpPr txBox="1"/>
          <p:nvPr/>
        </p:nvSpPr>
        <p:spPr>
          <a:xfrm>
            <a:off x="8410829" y="4656772"/>
            <a:ext cx="357505" cy="197490"/>
          </a:xfrm>
          <a:prstGeom prst="rect">
            <a:avLst/>
          </a:prstGeom>
        </p:spPr>
        <p:txBody>
          <a:bodyPr vert="horz" wrap="square" lIns="0" tIns="12700" rIns="0" bIns="0" rtlCol="0">
            <a:spAutoFit/>
          </a:bodyPr>
          <a:lstStyle/>
          <a:p>
            <a:pPr marL="12700">
              <a:lnSpc>
                <a:spcPct val="100000"/>
              </a:lnSpc>
              <a:spcBef>
                <a:spcPts val="100"/>
              </a:spcBef>
              <a:tabLst>
                <a:tab pos="266700" algn="l"/>
              </a:tabLst>
            </a:pPr>
            <a:r>
              <a:rPr sz="1200" dirty="0">
                <a:solidFill>
                  <a:srgbClr val="1A2835"/>
                </a:solidFill>
                <a:latin typeface="Calibri"/>
                <a:cs typeface="Calibri"/>
              </a:rPr>
              <a:t>	</a:t>
            </a:r>
            <a:r>
              <a:rPr sz="1200" spc="-50" dirty="0">
                <a:solidFill>
                  <a:srgbClr val="1A2835"/>
                </a:solidFill>
                <a:latin typeface="Calibri"/>
                <a:cs typeface="Calibri"/>
              </a:rPr>
              <a:t>2</a:t>
            </a:r>
            <a:endParaRPr sz="1200" dirty="0">
              <a:latin typeface="Calibri"/>
              <a:cs typeface="Calibri"/>
            </a:endParaRPr>
          </a:p>
        </p:txBody>
      </p:sp>
      <p:sp>
        <p:nvSpPr>
          <p:cNvPr id="18" name="object 18"/>
          <p:cNvSpPr txBox="1">
            <a:spLocks noGrp="1"/>
          </p:cNvSpPr>
          <p:nvPr>
            <p:ph type="title"/>
          </p:nvPr>
        </p:nvSpPr>
        <p:spPr>
          <a:prstGeom prst="rect">
            <a:avLst/>
          </a:prstGeom>
        </p:spPr>
        <p:txBody>
          <a:bodyPr vert="horz" wrap="square" lIns="0" tIns="13335" rIns="0" bIns="0" rtlCol="0">
            <a:spAutoFit/>
          </a:bodyPr>
          <a:lstStyle/>
          <a:p>
            <a:pPr marL="2872105">
              <a:lnSpc>
                <a:spcPct val="100000"/>
              </a:lnSpc>
              <a:spcBef>
                <a:spcPts val="105"/>
              </a:spcBef>
            </a:pPr>
            <a:r>
              <a:rPr sz="3600"/>
              <a:t>Our</a:t>
            </a:r>
            <a:r>
              <a:rPr sz="3600" spc="-55"/>
              <a:t> </a:t>
            </a:r>
            <a:r>
              <a:rPr sz="3600" spc="-20"/>
              <a:t>Team</a:t>
            </a:r>
            <a:endParaRPr sz="3600"/>
          </a:p>
        </p:txBody>
      </p:sp>
      <p:grpSp>
        <p:nvGrpSpPr>
          <p:cNvPr id="16" name="Group 15">
            <a:extLst>
              <a:ext uri="{FF2B5EF4-FFF2-40B4-BE49-F238E27FC236}">
                <a16:creationId xmlns:a16="http://schemas.microsoft.com/office/drawing/2014/main" id="{89071CA5-6D65-F3A8-D947-5867B0451063}"/>
              </a:ext>
            </a:extLst>
          </p:cNvPr>
          <p:cNvGrpSpPr/>
          <p:nvPr/>
        </p:nvGrpSpPr>
        <p:grpSpPr>
          <a:xfrm>
            <a:off x="3624739" y="1271587"/>
            <a:ext cx="1660656" cy="2842976"/>
            <a:chOff x="3579018" y="1271587"/>
            <a:chExt cx="1660656" cy="2842976"/>
          </a:xfrm>
        </p:grpSpPr>
        <p:sp>
          <p:nvSpPr>
            <p:cNvPr id="9" name="object 9"/>
            <p:cNvSpPr txBox="1"/>
            <p:nvPr/>
          </p:nvSpPr>
          <p:spPr>
            <a:xfrm>
              <a:off x="3808253" y="3106419"/>
              <a:ext cx="1278342" cy="231474"/>
            </a:xfrm>
            <a:prstGeom prst="rect">
              <a:avLst/>
            </a:prstGeom>
          </p:spPr>
          <p:txBody>
            <a:bodyPr vert="horz" wrap="square" lIns="0" tIns="15875" rIns="0" bIns="0" rtlCol="0" anchor="t">
              <a:spAutoFit/>
            </a:bodyPr>
            <a:lstStyle/>
            <a:p>
              <a:pPr marL="12700">
                <a:lnSpc>
                  <a:spcPct val="100000"/>
                </a:lnSpc>
                <a:spcBef>
                  <a:spcPts val="125"/>
                </a:spcBef>
              </a:pPr>
              <a:r>
                <a:rPr lang="en-US" sz="1400" b="1">
                  <a:solidFill>
                    <a:srgbClr val="E47100"/>
                  </a:solidFill>
                  <a:latin typeface="Calibri"/>
                  <a:cs typeface="Calibri"/>
                </a:rPr>
                <a:t>Bruce McGregor </a:t>
              </a:r>
              <a:endParaRPr lang="en-US" sz="1400">
                <a:latin typeface="Calibri"/>
                <a:cs typeface="Calibri"/>
              </a:endParaRPr>
            </a:p>
          </p:txBody>
        </p:sp>
        <p:sp>
          <p:nvSpPr>
            <p:cNvPr id="10" name="object 10"/>
            <p:cNvSpPr txBox="1"/>
            <p:nvPr/>
          </p:nvSpPr>
          <p:spPr>
            <a:xfrm>
              <a:off x="3935888" y="3485641"/>
              <a:ext cx="944244" cy="174625"/>
            </a:xfrm>
            <a:prstGeom prst="rect">
              <a:avLst/>
            </a:prstGeom>
          </p:spPr>
          <p:txBody>
            <a:bodyPr vert="horz" wrap="square" lIns="0" tIns="15875" rIns="0" bIns="0" rtlCol="0">
              <a:spAutoFit/>
            </a:bodyPr>
            <a:lstStyle/>
            <a:p>
              <a:pPr marL="12700">
                <a:lnSpc>
                  <a:spcPct val="100000"/>
                </a:lnSpc>
                <a:spcBef>
                  <a:spcPts val="125"/>
                </a:spcBef>
              </a:pPr>
              <a:r>
                <a:rPr sz="950">
                  <a:solidFill>
                    <a:srgbClr val="1A2835"/>
                  </a:solidFill>
                  <a:latin typeface="Calibri"/>
                  <a:cs typeface="Calibri"/>
                </a:rPr>
                <a:t>M.S.</a:t>
              </a:r>
              <a:r>
                <a:rPr sz="950" spc="105">
                  <a:solidFill>
                    <a:srgbClr val="1A2835"/>
                  </a:solidFill>
                  <a:latin typeface="Calibri"/>
                  <a:cs typeface="Calibri"/>
                </a:rPr>
                <a:t> </a:t>
              </a:r>
              <a:r>
                <a:rPr sz="950">
                  <a:solidFill>
                    <a:srgbClr val="1A2835"/>
                  </a:solidFill>
                  <a:latin typeface="Calibri"/>
                  <a:cs typeface="Calibri"/>
                </a:rPr>
                <a:t>Data</a:t>
              </a:r>
              <a:r>
                <a:rPr sz="950" spc="30">
                  <a:solidFill>
                    <a:srgbClr val="1A2835"/>
                  </a:solidFill>
                  <a:latin typeface="Calibri"/>
                  <a:cs typeface="Calibri"/>
                </a:rPr>
                <a:t> </a:t>
              </a:r>
              <a:r>
                <a:rPr sz="950" spc="-10">
                  <a:solidFill>
                    <a:srgbClr val="1A2835"/>
                  </a:solidFill>
                  <a:latin typeface="Calibri"/>
                  <a:cs typeface="Calibri"/>
                </a:rPr>
                <a:t>Science</a:t>
              </a:r>
              <a:endParaRPr sz="950">
                <a:latin typeface="Calibri"/>
                <a:cs typeface="Calibri"/>
              </a:endParaRPr>
            </a:p>
          </p:txBody>
        </p:sp>
        <p:sp>
          <p:nvSpPr>
            <p:cNvPr id="11" name="object 11"/>
            <p:cNvSpPr txBox="1"/>
            <p:nvPr/>
          </p:nvSpPr>
          <p:spPr>
            <a:xfrm>
              <a:off x="3694588" y="3791013"/>
              <a:ext cx="1545086" cy="323550"/>
            </a:xfrm>
            <a:prstGeom prst="rect">
              <a:avLst/>
            </a:prstGeom>
          </p:spPr>
          <p:txBody>
            <a:bodyPr vert="horz" wrap="square" lIns="0" tIns="8255" rIns="0" bIns="0" rtlCol="0" anchor="t">
              <a:spAutoFit/>
            </a:bodyPr>
            <a:lstStyle/>
            <a:p>
              <a:pPr marL="441325" marR="5080" indent="-428625" algn="ctr">
                <a:lnSpc>
                  <a:spcPct val="105500"/>
                </a:lnSpc>
                <a:spcBef>
                  <a:spcPts val="65"/>
                </a:spcBef>
              </a:pPr>
              <a:r>
                <a:rPr lang="en-US" sz="950" spc="10">
                  <a:solidFill>
                    <a:srgbClr val="1A2835"/>
                  </a:solidFill>
                  <a:latin typeface="Calibri"/>
                  <a:ea typeface="Calibri"/>
                  <a:cs typeface="Calibri"/>
                </a:rPr>
                <a:t>M.S. Technology Management</a:t>
              </a:r>
              <a:endParaRPr lang="en-US" sz="950" spc="10">
                <a:solidFill>
                  <a:srgbClr val="1A2835"/>
                </a:solidFill>
                <a:latin typeface="Calibri"/>
                <a:cs typeface="Calibri"/>
              </a:endParaRPr>
            </a:p>
            <a:p>
              <a:pPr marL="441325" marR="5080" indent="-428625" algn="ctr">
                <a:lnSpc>
                  <a:spcPct val="105500"/>
                </a:lnSpc>
                <a:spcBef>
                  <a:spcPts val="65"/>
                </a:spcBef>
              </a:pPr>
              <a:r>
                <a:rPr lang="en-US" sz="950" spc="10">
                  <a:solidFill>
                    <a:srgbClr val="1A2835"/>
                  </a:solidFill>
                  <a:latin typeface="Calibri"/>
                  <a:cs typeface="Calibri"/>
                </a:rPr>
                <a:t>B.S. Civil Engineering</a:t>
              </a:r>
              <a:endParaRPr/>
            </a:p>
          </p:txBody>
        </p:sp>
        <p:sp>
          <p:nvSpPr>
            <p:cNvPr id="21" name="object 21"/>
            <p:cNvSpPr/>
            <p:nvPr/>
          </p:nvSpPr>
          <p:spPr>
            <a:xfrm>
              <a:off x="3579018" y="1271587"/>
              <a:ext cx="1657985" cy="1657985"/>
            </a:xfrm>
            <a:custGeom>
              <a:avLst/>
              <a:gdLst/>
              <a:ahLst/>
              <a:cxnLst/>
              <a:rect l="l" t="t" r="r" b="b"/>
              <a:pathLst>
                <a:path w="1657985" h="1657985">
                  <a:moveTo>
                    <a:pt x="828801" y="0"/>
                  </a:moveTo>
                  <a:lnTo>
                    <a:pt x="913511" y="4317"/>
                  </a:lnTo>
                  <a:lnTo>
                    <a:pt x="995679" y="16890"/>
                  </a:lnTo>
                  <a:lnTo>
                    <a:pt x="1075181" y="37337"/>
                  </a:lnTo>
                  <a:lnTo>
                    <a:pt x="1151254" y="65150"/>
                  </a:lnTo>
                  <a:lnTo>
                    <a:pt x="1223772" y="100075"/>
                  </a:lnTo>
                  <a:lnTo>
                    <a:pt x="1292098" y="141604"/>
                  </a:lnTo>
                  <a:lnTo>
                    <a:pt x="1355852" y="189229"/>
                  </a:lnTo>
                  <a:lnTo>
                    <a:pt x="1414652" y="242824"/>
                  </a:lnTo>
                  <a:lnTo>
                    <a:pt x="1468247" y="301625"/>
                  </a:lnTo>
                  <a:lnTo>
                    <a:pt x="1515872" y="365378"/>
                  </a:lnTo>
                  <a:lnTo>
                    <a:pt x="1557401" y="433704"/>
                  </a:lnTo>
                  <a:lnTo>
                    <a:pt x="1592326" y="506222"/>
                  </a:lnTo>
                  <a:lnTo>
                    <a:pt x="1620139" y="582295"/>
                  </a:lnTo>
                  <a:lnTo>
                    <a:pt x="1640586" y="661796"/>
                  </a:lnTo>
                  <a:lnTo>
                    <a:pt x="1653159" y="743965"/>
                  </a:lnTo>
                  <a:lnTo>
                    <a:pt x="1657477" y="828675"/>
                  </a:lnTo>
                  <a:lnTo>
                    <a:pt x="1653159" y="913511"/>
                  </a:lnTo>
                  <a:lnTo>
                    <a:pt x="1640586" y="995680"/>
                  </a:lnTo>
                  <a:lnTo>
                    <a:pt x="1620139" y="1075182"/>
                  </a:lnTo>
                  <a:lnTo>
                    <a:pt x="1592326" y="1151255"/>
                  </a:lnTo>
                  <a:lnTo>
                    <a:pt x="1557401" y="1223771"/>
                  </a:lnTo>
                  <a:lnTo>
                    <a:pt x="1515872" y="1292098"/>
                  </a:lnTo>
                  <a:lnTo>
                    <a:pt x="1468247" y="1355852"/>
                  </a:lnTo>
                  <a:lnTo>
                    <a:pt x="1414652" y="1414652"/>
                  </a:lnTo>
                  <a:lnTo>
                    <a:pt x="1355852" y="1468246"/>
                  </a:lnTo>
                  <a:lnTo>
                    <a:pt x="1292098" y="1515871"/>
                  </a:lnTo>
                  <a:lnTo>
                    <a:pt x="1223772" y="1557401"/>
                  </a:lnTo>
                  <a:lnTo>
                    <a:pt x="1151254" y="1592326"/>
                  </a:lnTo>
                  <a:lnTo>
                    <a:pt x="1075181" y="1620139"/>
                  </a:lnTo>
                  <a:lnTo>
                    <a:pt x="995679" y="1640586"/>
                  </a:lnTo>
                  <a:lnTo>
                    <a:pt x="913511" y="1653158"/>
                  </a:lnTo>
                  <a:lnTo>
                    <a:pt x="828801" y="1657477"/>
                  </a:lnTo>
                  <a:lnTo>
                    <a:pt x="743965" y="1653158"/>
                  </a:lnTo>
                  <a:lnTo>
                    <a:pt x="661797" y="1640586"/>
                  </a:lnTo>
                  <a:lnTo>
                    <a:pt x="582295" y="1620139"/>
                  </a:lnTo>
                  <a:lnTo>
                    <a:pt x="506222" y="1592326"/>
                  </a:lnTo>
                  <a:lnTo>
                    <a:pt x="433705" y="1557401"/>
                  </a:lnTo>
                  <a:lnTo>
                    <a:pt x="365378" y="1515871"/>
                  </a:lnTo>
                  <a:lnTo>
                    <a:pt x="301625" y="1468246"/>
                  </a:lnTo>
                  <a:lnTo>
                    <a:pt x="242824" y="1414652"/>
                  </a:lnTo>
                  <a:lnTo>
                    <a:pt x="189230" y="1355852"/>
                  </a:lnTo>
                  <a:lnTo>
                    <a:pt x="141605" y="1292098"/>
                  </a:lnTo>
                  <a:lnTo>
                    <a:pt x="100075" y="1223771"/>
                  </a:lnTo>
                  <a:lnTo>
                    <a:pt x="65150" y="1151255"/>
                  </a:lnTo>
                  <a:lnTo>
                    <a:pt x="37337" y="1075182"/>
                  </a:lnTo>
                  <a:lnTo>
                    <a:pt x="16890" y="995680"/>
                  </a:lnTo>
                  <a:lnTo>
                    <a:pt x="4318" y="913511"/>
                  </a:lnTo>
                  <a:lnTo>
                    <a:pt x="0" y="828675"/>
                  </a:lnTo>
                  <a:lnTo>
                    <a:pt x="4318" y="743965"/>
                  </a:lnTo>
                  <a:lnTo>
                    <a:pt x="16890" y="661796"/>
                  </a:lnTo>
                  <a:lnTo>
                    <a:pt x="37337" y="582295"/>
                  </a:lnTo>
                  <a:lnTo>
                    <a:pt x="65150" y="506222"/>
                  </a:lnTo>
                  <a:lnTo>
                    <a:pt x="100075" y="433704"/>
                  </a:lnTo>
                  <a:lnTo>
                    <a:pt x="141605" y="365378"/>
                  </a:lnTo>
                  <a:lnTo>
                    <a:pt x="189230" y="301625"/>
                  </a:lnTo>
                  <a:lnTo>
                    <a:pt x="242824" y="242824"/>
                  </a:lnTo>
                  <a:lnTo>
                    <a:pt x="301625" y="189229"/>
                  </a:lnTo>
                  <a:lnTo>
                    <a:pt x="365378" y="141604"/>
                  </a:lnTo>
                  <a:lnTo>
                    <a:pt x="433705" y="100075"/>
                  </a:lnTo>
                  <a:lnTo>
                    <a:pt x="506222" y="65150"/>
                  </a:lnTo>
                  <a:lnTo>
                    <a:pt x="582295" y="37337"/>
                  </a:lnTo>
                  <a:lnTo>
                    <a:pt x="661797" y="16890"/>
                  </a:lnTo>
                  <a:lnTo>
                    <a:pt x="743965" y="4317"/>
                  </a:lnTo>
                  <a:lnTo>
                    <a:pt x="828801" y="0"/>
                  </a:lnTo>
                  <a:close/>
                </a:path>
              </a:pathLst>
            </a:custGeom>
            <a:ln w="9525">
              <a:solidFill>
                <a:srgbClr val="EF8500"/>
              </a:solidFill>
            </a:ln>
          </p:spPr>
          <p:txBody>
            <a:bodyPr wrap="square" lIns="0" tIns="0" rIns="0" bIns="0" rtlCol="0"/>
            <a:lstStyle/>
            <a:p>
              <a:endParaRPr/>
            </a:p>
          </p:txBody>
        </p:sp>
      </p:grpSp>
      <p:grpSp>
        <p:nvGrpSpPr>
          <p:cNvPr id="29" name="Group 28">
            <a:extLst>
              <a:ext uri="{FF2B5EF4-FFF2-40B4-BE49-F238E27FC236}">
                <a16:creationId xmlns:a16="http://schemas.microsoft.com/office/drawing/2014/main" id="{CCF3A8B8-7BC9-4F4D-0B36-AD672A39F4DB}"/>
              </a:ext>
            </a:extLst>
          </p:cNvPr>
          <p:cNvGrpSpPr/>
          <p:nvPr/>
        </p:nvGrpSpPr>
        <p:grpSpPr>
          <a:xfrm>
            <a:off x="766762" y="1281049"/>
            <a:ext cx="1648460" cy="2681967"/>
            <a:chOff x="766762" y="1281049"/>
            <a:chExt cx="1648460" cy="2681967"/>
          </a:xfrm>
        </p:grpSpPr>
        <p:sp>
          <p:nvSpPr>
            <p:cNvPr id="6" name="object 6"/>
            <p:cNvSpPr txBox="1"/>
            <p:nvPr/>
          </p:nvSpPr>
          <p:spPr>
            <a:xfrm>
              <a:off x="949642" y="3116262"/>
              <a:ext cx="1282700" cy="231474"/>
            </a:xfrm>
            <a:prstGeom prst="rect">
              <a:avLst/>
            </a:prstGeom>
          </p:spPr>
          <p:txBody>
            <a:bodyPr vert="horz" wrap="square" lIns="0" tIns="15875" rIns="0" bIns="0" rtlCol="0">
              <a:spAutoFit/>
            </a:bodyPr>
            <a:lstStyle/>
            <a:p>
              <a:pPr marL="12700">
                <a:lnSpc>
                  <a:spcPct val="100000"/>
                </a:lnSpc>
                <a:spcBef>
                  <a:spcPts val="125"/>
                </a:spcBef>
              </a:pPr>
              <a:r>
                <a:rPr lang="en-US" sz="1400" b="1">
                  <a:solidFill>
                    <a:srgbClr val="E47100"/>
                  </a:solidFill>
                  <a:latin typeface="Calibri"/>
                  <a:cs typeface="Calibri"/>
                </a:rPr>
                <a:t>Mary Evanston</a:t>
              </a:r>
              <a:endParaRPr sz="1400">
                <a:latin typeface="Calibri"/>
                <a:cs typeface="Calibri"/>
              </a:endParaRPr>
            </a:p>
          </p:txBody>
        </p:sp>
        <p:sp>
          <p:nvSpPr>
            <p:cNvPr id="7" name="object 7"/>
            <p:cNvSpPr txBox="1"/>
            <p:nvPr/>
          </p:nvSpPr>
          <p:spPr>
            <a:xfrm>
              <a:off x="1119187" y="3495357"/>
              <a:ext cx="943610" cy="174625"/>
            </a:xfrm>
            <a:prstGeom prst="rect">
              <a:avLst/>
            </a:prstGeom>
          </p:spPr>
          <p:txBody>
            <a:bodyPr vert="horz" wrap="square" lIns="0" tIns="15875" rIns="0" bIns="0" rtlCol="0">
              <a:spAutoFit/>
            </a:bodyPr>
            <a:lstStyle/>
            <a:p>
              <a:pPr marL="12700">
                <a:lnSpc>
                  <a:spcPct val="100000"/>
                </a:lnSpc>
                <a:spcBef>
                  <a:spcPts val="125"/>
                </a:spcBef>
              </a:pPr>
              <a:r>
                <a:rPr sz="950">
                  <a:solidFill>
                    <a:srgbClr val="1A2835"/>
                  </a:solidFill>
                  <a:latin typeface="Calibri"/>
                  <a:cs typeface="Calibri"/>
                </a:rPr>
                <a:t>M.S.</a:t>
              </a:r>
              <a:r>
                <a:rPr sz="950" spc="105">
                  <a:solidFill>
                    <a:srgbClr val="1A2835"/>
                  </a:solidFill>
                  <a:latin typeface="Calibri"/>
                  <a:cs typeface="Calibri"/>
                </a:rPr>
                <a:t> </a:t>
              </a:r>
              <a:r>
                <a:rPr sz="950">
                  <a:solidFill>
                    <a:srgbClr val="1A2835"/>
                  </a:solidFill>
                  <a:latin typeface="Calibri"/>
                  <a:cs typeface="Calibri"/>
                </a:rPr>
                <a:t>Data</a:t>
              </a:r>
              <a:r>
                <a:rPr sz="950" spc="25">
                  <a:solidFill>
                    <a:srgbClr val="1A2835"/>
                  </a:solidFill>
                  <a:latin typeface="Calibri"/>
                  <a:cs typeface="Calibri"/>
                </a:rPr>
                <a:t> </a:t>
              </a:r>
              <a:r>
                <a:rPr sz="950" spc="-10">
                  <a:solidFill>
                    <a:srgbClr val="1A2835"/>
                  </a:solidFill>
                  <a:latin typeface="Calibri"/>
                  <a:cs typeface="Calibri"/>
                </a:rPr>
                <a:t>Science</a:t>
              </a:r>
              <a:endParaRPr sz="950">
                <a:latin typeface="Calibri"/>
                <a:cs typeface="Calibri"/>
              </a:endParaRPr>
            </a:p>
          </p:txBody>
        </p:sp>
        <p:sp>
          <p:nvSpPr>
            <p:cNvPr id="8" name="object 8"/>
            <p:cNvSpPr txBox="1"/>
            <p:nvPr/>
          </p:nvSpPr>
          <p:spPr>
            <a:xfrm>
              <a:off x="873125" y="3800792"/>
              <a:ext cx="1435735" cy="162224"/>
            </a:xfrm>
            <a:prstGeom prst="rect">
              <a:avLst/>
            </a:prstGeom>
          </p:spPr>
          <p:txBody>
            <a:bodyPr vert="horz" wrap="square" lIns="0" tIns="15875" rIns="0" bIns="0" rtlCol="0">
              <a:spAutoFit/>
            </a:bodyPr>
            <a:lstStyle/>
            <a:p>
              <a:pPr marL="12700" algn="ctr">
                <a:lnSpc>
                  <a:spcPct val="100000"/>
                </a:lnSpc>
                <a:spcBef>
                  <a:spcPts val="125"/>
                </a:spcBef>
              </a:pPr>
              <a:r>
                <a:rPr lang="en-US" sz="950">
                  <a:solidFill>
                    <a:srgbClr val="1A2835"/>
                  </a:solidFill>
                  <a:latin typeface="Calibri"/>
                  <a:cs typeface="Calibri"/>
                </a:rPr>
                <a:t>B.S. Mathematics</a:t>
              </a:r>
              <a:endParaRPr sz="950">
                <a:latin typeface="Calibri"/>
                <a:cs typeface="Calibri"/>
              </a:endParaRPr>
            </a:p>
          </p:txBody>
        </p:sp>
        <p:sp>
          <p:nvSpPr>
            <p:cNvPr id="23" name="object 23"/>
            <p:cNvSpPr/>
            <p:nvPr/>
          </p:nvSpPr>
          <p:spPr>
            <a:xfrm>
              <a:off x="766762" y="1281049"/>
              <a:ext cx="1648460" cy="1657985"/>
            </a:xfrm>
            <a:custGeom>
              <a:avLst/>
              <a:gdLst/>
              <a:ahLst/>
              <a:cxnLst/>
              <a:rect l="l" t="t" r="r" b="b"/>
              <a:pathLst>
                <a:path w="1648460" h="1657985">
                  <a:moveTo>
                    <a:pt x="823912" y="0"/>
                  </a:moveTo>
                  <a:lnTo>
                    <a:pt x="908113" y="4317"/>
                  </a:lnTo>
                  <a:lnTo>
                    <a:pt x="989901" y="16890"/>
                  </a:lnTo>
                  <a:lnTo>
                    <a:pt x="1068895" y="37337"/>
                  </a:lnTo>
                  <a:lnTo>
                    <a:pt x="1144587" y="65150"/>
                  </a:lnTo>
                  <a:lnTo>
                    <a:pt x="1216596" y="100075"/>
                  </a:lnTo>
                  <a:lnTo>
                    <a:pt x="1284541" y="141604"/>
                  </a:lnTo>
                  <a:lnTo>
                    <a:pt x="1348041" y="189356"/>
                  </a:lnTo>
                  <a:lnTo>
                    <a:pt x="1406461" y="242824"/>
                  </a:lnTo>
                  <a:lnTo>
                    <a:pt x="1459674" y="301625"/>
                  </a:lnTo>
                  <a:lnTo>
                    <a:pt x="1507172" y="365378"/>
                  </a:lnTo>
                  <a:lnTo>
                    <a:pt x="1548447" y="433704"/>
                  </a:lnTo>
                  <a:lnTo>
                    <a:pt x="1583118" y="506222"/>
                  </a:lnTo>
                  <a:lnTo>
                    <a:pt x="1610804" y="582295"/>
                  </a:lnTo>
                  <a:lnTo>
                    <a:pt x="1631124" y="661796"/>
                  </a:lnTo>
                  <a:lnTo>
                    <a:pt x="1643570" y="743965"/>
                  </a:lnTo>
                  <a:lnTo>
                    <a:pt x="1647888" y="828675"/>
                  </a:lnTo>
                  <a:lnTo>
                    <a:pt x="1643570" y="913511"/>
                  </a:lnTo>
                  <a:lnTo>
                    <a:pt x="1631124" y="995680"/>
                  </a:lnTo>
                  <a:lnTo>
                    <a:pt x="1610804" y="1075182"/>
                  </a:lnTo>
                  <a:lnTo>
                    <a:pt x="1583118" y="1151255"/>
                  </a:lnTo>
                  <a:lnTo>
                    <a:pt x="1548447" y="1223771"/>
                  </a:lnTo>
                  <a:lnTo>
                    <a:pt x="1507172" y="1292098"/>
                  </a:lnTo>
                  <a:lnTo>
                    <a:pt x="1459674" y="1355852"/>
                  </a:lnTo>
                  <a:lnTo>
                    <a:pt x="1406461" y="1414652"/>
                  </a:lnTo>
                  <a:lnTo>
                    <a:pt x="1348041" y="1468120"/>
                  </a:lnTo>
                  <a:lnTo>
                    <a:pt x="1284541" y="1515871"/>
                  </a:lnTo>
                  <a:lnTo>
                    <a:pt x="1216596" y="1557401"/>
                  </a:lnTo>
                  <a:lnTo>
                    <a:pt x="1144587" y="1592326"/>
                  </a:lnTo>
                  <a:lnTo>
                    <a:pt x="1068895" y="1620139"/>
                  </a:lnTo>
                  <a:lnTo>
                    <a:pt x="989901" y="1640586"/>
                  </a:lnTo>
                  <a:lnTo>
                    <a:pt x="908113" y="1653158"/>
                  </a:lnTo>
                  <a:lnTo>
                    <a:pt x="823912" y="1657477"/>
                  </a:lnTo>
                  <a:lnTo>
                    <a:pt x="739711" y="1653158"/>
                  </a:lnTo>
                  <a:lnTo>
                    <a:pt x="657923" y="1640586"/>
                  </a:lnTo>
                  <a:lnTo>
                    <a:pt x="578929" y="1620139"/>
                  </a:lnTo>
                  <a:lnTo>
                    <a:pt x="503199" y="1592326"/>
                  </a:lnTo>
                  <a:lnTo>
                    <a:pt x="431177" y="1557401"/>
                  </a:lnTo>
                  <a:lnTo>
                    <a:pt x="363232" y="1515871"/>
                  </a:lnTo>
                  <a:lnTo>
                    <a:pt x="299808" y="1468120"/>
                  </a:lnTo>
                  <a:lnTo>
                    <a:pt x="241300" y="1414652"/>
                  </a:lnTo>
                  <a:lnTo>
                    <a:pt x="188125" y="1355852"/>
                  </a:lnTo>
                  <a:lnTo>
                    <a:pt x="140703" y="1292098"/>
                  </a:lnTo>
                  <a:lnTo>
                    <a:pt x="99428" y="1223771"/>
                  </a:lnTo>
                  <a:lnTo>
                    <a:pt x="64744" y="1151255"/>
                  </a:lnTo>
                  <a:lnTo>
                    <a:pt x="37033" y="1075182"/>
                  </a:lnTo>
                  <a:lnTo>
                    <a:pt x="16725" y="995680"/>
                  </a:lnTo>
                  <a:lnTo>
                    <a:pt x="4241" y="913511"/>
                  </a:lnTo>
                  <a:lnTo>
                    <a:pt x="0" y="828675"/>
                  </a:lnTo>
                  <a:lnTo>
                    <a:pt x="4241" y="743965"/>
                  </a:lnTo>
                  <a:lnTo>
                    <a:pt x="16725" y="661796"/>
                  </a:lnTo>
                  <a:lnTo>
                    <a:pt x="37033" y="582295"/>
                  </a:lnTo>
                  <a:lnTo>
                    <a:pt x="64744" y="506222"/>
                  </a:lnTo>
                  <a:lnTo>
                    <a:pt x="99428" y="433704"/>
                  </a:lnTo>
                  <a:lnTo>
                    <a:pt x="140703" y="365378"/>
                  </a:lnTo>
                  <a:lnTo>
                    <a:pt x="188125" y="301625"/>
                  </a:lnTo>
                  <a:lnTo>
                    <a:pt x="241300" y="242824"/>
                  </a:lnTo>
                  <a:lnTo>
                    <a:pt x="299808" y="189356"/>
                  </a:lnTo>
                  <a:lnTo>
                    <a:pt x="363232" y="141604"/>
                  </a:lnTo>
                  <a:lnTo>
                    <a:pt x="431177" y="100075"/>
                  </a:lnTo>
                  <a:lnTo>
                    <a:pt x="503199" y="65150"/>
                  </a:lnTo>
                  <a:lnTo>
                    <a:pt x="578929" y="37337"/>
                  </a:lnTo>
                  <a:lnTo>
                    <a:pt x="657923" y="16890"/>
                  </a:lnTo>
                  <a:lnTo>
                    <a:pt x="739711" y="4317"/>
                  </a:lnTo>
                  <a:lnTo>
                    <a:pt x="823912" y="0"/>
                  </a:lnTo>
                  <a:close/>
                </a:path>
              </a:pathLst>
            </a:custGeom>
            <a:ln w="9525">
              <a:solidFill>
                <a:srgbClr val="EF8500"/>
              </a:solidFill>
            </a:ln>
          </p:spPr>
          <p:txBody>
            <a:bodyPr wrap="square" lIns="0" tIns="0" rIns="0" bIns="0" rtlCol="0"/>
            <a:lstStyle/>
            <a:p>
              <a:endParaRPr/>
            </a:p>
          </p:txBody>
        </p:sp>
      </p:grpSp>
      <p:grpSp>
        <p:nvGrpSpPr>
          <p:cNvPr id="15" name="Group 14">
            <a:extLst>
              <a:ext uri="{FF2B5EF4-FFF2-40B4-BE49-F238E27FC236}">
                <a16:creationId xmlns:a16="http://schemas.microsoft.com/office/drawing/2014/main" id="{722DE447-56F9-3F31-4621-26707D726147}"/>
              </a:ext>
            </a:extLst>
          </p:cNvPr>
          <p:cNvGrpSpPr/>
          <p:nvPr/>
        </p:nvGrpSpPr>
        <p:grpSpPr>
          <a:xfrm>
            <a:off x="6492240" y="1202350"/>
            <a:ext cx="1927543" cy="2827844"/>
            <a:chOff x="6492240" y="1202350"/>
            <a:chExt cx="1927543" cy="2827844"/>
          </a:xfrm>
        </p:grpSpPr>
        <p:sp>
          <p:nvSpPr>
            <p:cNvPr id="12" name="object 12"/>
            <p:cNvSpPr txBox="1"/>
            <p:nvPr/>
          </p:nvSpPr>
          <p:spPr>
            <a:xfrm>
              <a:off x="6492240" y="3037182"/>
              <a:ext cx="1927543" cy="231474"/>
            </a:xfrm>
            <a:prstGeom prst="rect">
              <a:avLst/>
            </a:prstGeom>
          </p:spPr>
          <p:txBody>
            <a:bodyPr vert="horz" wrap="square" lIns="0" tIns="15875" rIns="0" bIns="0" rtlCol="0">
              <a:spAutoFit/>
            </a:bodyPr>
            <a:lstStyle/>
            <a:p>
              <a:pPr marL="12700" algn="ctr">
                <a:lnSpc>
                  <a:spcPct val="100000"/>
                </a:lnSpc>
                <a:spcBef>
                  <a:spcPts val="125"/>
                </a:spcBef>
              </a:pPr>
              <a:r>
                <a:rPr lang="en-US" sz="1400" b="1">
                  <a:solidFill>
                    <a:srgbClr val="E47100"/>
                  </a:solidFill>
                  <a:latin typeface="Calibri"/>
                  <a:cs typeface="Calibri"/>
                </a:rPr>
                <a:t>Venkat Viswanathan</a:t>
              </a:r>
              <a:endParaRPr sz="1400">
                <a:latin typeface="Calibri"/>
                <a:cs typeface="Calibri"/>
              </a:endParaRPr>
            </a:p>
          </p:txBody>
        </p:sp>
        <p:sp>
          <p:nvSpPr>
            <p:cNvPr id="13" name="object 13"/>
            <p:cNvSpPr txBox="1"/>
            <p:nvPr/>
          </p:nvSpPr>
          <p:spPr>
            <a:xfrm>
              <a:off x="6984206" y="3416404"/>
              <a:ext cx="943610" cy="174625"/>
            </a:xfrm>
            <a:prstGeom prst="rect">
              <a:avLst/>
            </a:prstGeom>
          </p:spPr>
          <p:txBody>
            <a:bodyPr vert="horz" wrap="square" lIns="0" tIns="15875" rIns="0" bIns="0" rtlCol="0">
              <a:spAutoFit/>
            </a:bodyPr>
            <a:lstStyle/>
            <a:p>
              <a:pPr marL="12700">
                <a:lnSpc>
                  <a:spcPct val="100000"/>
                </a:lnSpc>
                <a:spcBef>
                  <a:spcPts val="125"/>
                </a:spcBef>
              </a:pPr>
              <a:r>
                <a:rPr sz="950">
                  <a:solidFill>
                    <a:srgbClr val="1A2835"/>
                  </a:solidFill>
                  <a:latin typeface="Calibri"/>
                  <a:cs typeface="Calibri"/>
                </a:rPr>
                <a:t>M.S.</a:t>
              </a:r>
              <a:r>
                <a:rPr sz="950" spc="105">
                  <a:solidFill>
                    <a:srgbClr val="1A2835"/>
                  </a:solidFill>
                  <a:latin typeface="Calibri"/>
                  <a:cs typeface="Calibri"/>
                </a:rPr>
                <a:t> </a:t>
              </a:r>
              <a:r>
                <a:rPr sz="950">
                  <a:solidFill>
                    <a:srgbClr val="1A2835"/>
                  </a:solidFill>
                  <a:latin typeface="Calibri"/>
                  <a:cs typeface="Calibri"/>
                </a:rPr>
                <a:t>Data</a:t>
              </a:r>
              <a:r>
                <a:rPr sz="950" spc="25">
                  <a:solidFill>
                    <a:srgbClr val="1A2835"/>
                  </a:solidFill>
                  <a:latin typeface="Calibri"/>
                  <a:cs typeface="Calibri"/>
                </a:rPr>
                <a:t> </a:t>
              </a:r>
              <a:r>
                <a:rPr sz="950" spc="-10">
                  <a:solidFill>
                    <a:srgbClr val="1A2835"/>
                  </a:solidFill>
                  <a:latin typeface="Calibri"/>
                  <a:cs typeface="Calibri"/>
                </a:rPr>
                <a:t>Science</a:t>
              </a:r>
              <a:endParaRPr sz="950">
                <a:latin typeface="Calibri"/>
                <a:cs typeface="Calibri"/>
              </a:endParaRPr>
            </a:p>
          </p:txBody>
        </p:sp>
        <p:sp>
          <p:nvSpPr>
            <p:cNvPr id="14" name="object 14"/>
            <p:cNvSpPr txBox="1"/>
            <p:nvPr/>
          </p:nvSpPr>
          <p:spPr>
            <a:xfrm>
              <a:off x="6858476" y="3721776"/>
              <a:ext cx="1195070" cy="308418"/>
            </a:xfrm>
            <a:prstGeom prst="rect">
              <a:avLst/>
            </a:prstGeom>
          </p:spPr>
          <p:txBody>
            <a:bodyPr vert="horz" wrap="square" lIns="0" tIns="15875" rIns="0" bIns="0" rtlCol="0">
              <a:spAutoFit/>
            </a:bodyPr>
            <a:lstStyle/>
            <a:p>
              <a:pPr marL="12700" algn="ctr">
                <a:lnSpc>
                  <a:spcPct val="100000"/>
                </a:lnSpc>
                <a:spcBef>
                  <a:spcPts val="125"/>
                </a:spcBef>
              </a:pPr>
              <a:r>
                <a:rPr lang="en-US" sz="950" dirty="0">
                  <a:solidFill>
                    <a:srgbClr val="1A2835"/>
                  </a:solidFill>
                  <a:latin typeface="Calibri"/>
                  <a:cs typeface="Calibri"/>
                </a:rPr>
                <a:t>BS. Electrical Engineering</a:t>
              </a:r>
              <a:endParaRPr sz="950" dirty="0">
                <a:latin typeface="Calibri"/>
                <a:cs typeface="Calibri"/>
              </a:endParaRPr>
            </a:p>
          </p:txBody>
        </p:sp>
        <p:sp>
          <p:nvSpPr>
            <p:cNvPr id="25" name="object 25"/>
            <p:cNvSpPr/>
            <p:nvPr/>
          </p:nvSpPr>
          <p:spPr>
            <a:xfrm>
              <a:off x="6631781" y="1202350"/>
              <a:ext cx="1648460" cy="1657985"/>
            </a:xfrm>
            <a:custGeom>
              <a:avLst/>
              <a:gdLst/>
              <a:ahLst/>
              <a:cxnLst/>
              <a:rect l="l" t="t" r="r" b="b"/>
              <a:pathLst>
                <a:path w="1648460" h="1657985">
                  <a:moveTo>
                    <a:pt x="823976" y="0"/>
                  </a:moveTo>
                  <a:lnTo>
                    <a:pt x="908176" y="4317"/>
                  </a:lnTo>
                  <a:lnTo>
                    <a:pt x="989964" y="16890"/>
                  </a:lnTo>
                  <a:lnTo>
                    <a:pt x="1068959" y="37337"/>
                  </a:lnTo>
                  <a:lnTo>
                    <a:pt x="1144651" y="65150"/>
                  </a:lnTo>
                  <a:lnTo>
                    <a:pt x="1216660" y="100075"/>
                  </a:lnTo>
                  <a:lnTo>
                    <a:pt x="1284604" y="141604"/>
                  </a:lnTo>
                  <a:lnTo>
                    <a:pt x="1348104" y="189356"/>
                  </a:lnTo>
                  <a:lnTo>
                    <a:pt x="1406525" y="242824"/>
                  </a:lnTo>
                  <a:lnTo>
                    <a:pt x="1459738" y="301625"/>
                  </a:lnTo>
                  <a:lnTo>
                    <a:pt x="1507236" y="365378"/>
                  </a:lnTo>
                  <a:lnTo>
                    <a:pt x="1548511" y="433704"/>
                  </a:lnTo>
                  <a:lnTo>
                    <a:pt x="1583181" y="506222"/>
                  </a:lnTo>
                  <a:lnTo>
                    <a:pt x="1610867" y="582295"/>
                  </a:lnTo>
                  <a:lnTo>
                    <a:pt x="1631188" y="661796"/>
                  </a:lnTo>
                  <a:lnTo>
                    <a:pt x="1643634" y="743965"/>
                  </a:lnTo>
                  <a:lnTo>
                    <a:pt x="1647952" y="828675"/>
                  </a:lnTo>
                  <a:lnTo>
                    <a:pt x="1643634" y="913511"/>
                  </a:lnTo>
                  <a:lnTo>
                    <a:pt x="1631188" y="995680"/>
                  </a:lnTo>
                  <a:lnTo>
                    <a:pt x="1610867" y="1075182"/>
                  </a:lnTo>
                  <a:lnTo>
                    <a:pt x="1583181" y="1151255"/>
                  </a:lnTo>
                  <a:lnTo>
                    <a:pt x="1548511" y="1223771"/>
                  </a:lnTo>
                  <a:lnTo>
                    <a:pt x="1507236" y="1292098"/>
                  </a:lnTo>
                  <a:lnTo>
                    <a:pt x="1459738" y="1355852"/>
                  </a:lnTo>
                  <a:lnTo>
                    <a:pt x="1406525" y="1414652"/>
                  </a:lnTo>
                  <a:lnTo>
                    <a:pt x="1348104" y="1468120"/>
                  </a:lnTo>
                  <a:lnTo>
                    <a:pt x="1284604" y="1515871"/>
                  </a:lnTo>
                  <a:lnTo>
                    <a:pt x="1216660" y="1557401"/>
                  </a:lnTo>
                  <a:lnTo>
                    <a:pt x="1144651" y="1592326"/>
                  </a:lnTo>
                  <a:lnTo>
                    <a:pt x="1068959" y="1620139"/>
                  </a:lnTo>
                  <a:lnTo>
                    <a:pt x="989964" y="1640586"/>
                  </a:lnTo>
                  <a:lnTo>
                    <a:pt x="908176" y="1653158"/>
                  </a:lnTo>
                  <a:lnTo>
                    <a:pt x="823976" y="1657477"/>
                  </a:lnTo>
                  <a:lnTo>
                    <a:pt x="739775" y="1653158"/>
                  </a:lnTo>
                  <a:lnTo>
                    <a:pt x="657987" y="1640586"/>
                  </a:lnTo>
                  <a:lnTo>
                    <a:pt x="578992" y="1620139"/>
                  </a:lnTo>
                  <a:lnTo>
                    <a:pt x="503300" y="1592326"/>
                  </a:lnTo>
                  <a:lnTo>
                    <a:pt x="431291" y="1557401"/>
                  </a:lnTo>
                  <a:lnTo>
                    <a:pt x="363347" y="1515871"/>
                  </a:lnTo>
                  <a:lnTo>
                    <a:pt x="299847" y="1468120"/>
                  </a:lnTo>
                  <a:lnTo>
                    <a:pt x="241426" y="1414652"/>
                  </a:lnTo>
                  <a:lnTo>
                    <a:pt x="188213" y="1355852"/>
                  </a:lnTo>
                  <a:lnTo>
                    <a:pt x="140715" y="1292098"/>
                  </a:lnTo>
                  <a:lnTo>
                    <a:pt x="99440" y="1223771"/>
                  </a:lnTo>
                  <a:lnTo>
                    <a:pt x="64770" y="1151255"/>
                  </a:lnTo>
                  <a:lnTo>
                    <a:pt x="37084" y="1075182"/>
                  </a:lnTo>
                  <a:lnTo>
                    <a:pt x="16763" y="995680"/>
                  </a:lnTo>
                  <a:lnTo>
                    <a:pt x="4317" y="913511"/>
                  </a:lnTo>
                  <a:lnTo>
                    <a:pt x="0" y="828675"/>
                  </a:lnTo>
                  <a:lnTo>
                    <a:pt x="4317" y="743965"/>
                  </a:lnTo>
                  <a:lnTo>
                    <a:pt x="16763" y="661796"/>
                  </a:lnTo>
                  <a:lnTo>
                    <a:pt x="37084" y="582295"/>
                  </a:lnTo>
                  <a:lnTo>
                    <a:pt x="64770" y="506222"/>
                  </a:lnTo>
                  <a:lnTo>
                    <a:pt x="99440" y="433704"/>
                  </a:lnTo>
                  <a:lnTo>
                    <a:pt x="140715" y="365378"/>
                  </a:lnTo>
                  <a:lnTo>
                    <a:pt x="188213" y="301625"/>
                  </a:lnTo>
                  <a:lnTo>
                    <a:pt x="241426" y="242824"/>
                  </a:lnTo>
                  <a:lnTo>
                    <a:pt x="299847" y="189356"/>
                  </a:lnTo>
                  <a:lnTo>
                    <a:pt x="363347" y="141604"/>
                  </a:lnTo>
                  <a:lnTo>
                    <a:pt x="431291" y="100075"/>
                  </a:lnTo>
                  <a:lnTo>
                    <a:pt x="503300" y="65150"/>
                  </a:lnTo>
                  <a:lnTo>
                    <a:pt x="578992" y="37337"/>
                  </a:lnTo>
                  <a:lnTo>
                    <a:pt x="657987" y="16890"/>
                  </a:lnTo>
                  <a:lnTo>
                    <a:pt x="739775" y="4317"/>
                  </a:lnTo>
                  <a:lnTo>
                    <a:pt x="823976" y="0"/>
                  </a:lnTo>
                  <a:close/>
                </a:path>
              </a:pathLst>
            </a:custGeom>
            <a:ln w="9525">
              <a:solidFill>
                <a:srgbClr val="EF8500"/>
              </a:solidFill>
            </a:ln>
          </p:spPr>
          <p:txBody>
            <a:bodyPr wrap="square" lIns="0" tIns="0" rIns="0" bIns="0" rtlCol="0"/>
            <a:lstStyle/>
            <a:p>
              <a:endParaRPr/>
            </a:p>
          </p:txBody>
        </p:sp>
      </p:grpSp>
      <p:pic>
        <p:nvPicPr>
          <p:cNvPr id="26" name="Picture 25" descr="A person in a suit and bow tie&#10;&#10;AI-generated content may be incorrect.">
            <a:extLst>
              <a:ext uri="{FF2B5EF4-FFF2-40B4-BE49-F238E27FC236}">
                <a16:creationId xmlns:a16="http://schemas.microsoft.com/office/drawing/2014/main" id="{162D71BF-1E04-DD6A-A2B0-2A97C1B533D0}"/>
              </a:ext>
            </a:extLst>
          </p:cNvPr>
          <p:cNvPicPr>
            <a:picLocks noChangeAspect="1"/>
          </p:cNvPicPr>
          <p:nvPr/>
        </p:nvPicPr>
        <p:blipFill>
          <a:blip r:embed="rId3"/>
          <a:srcRect l="1572" t="4341" r="-1375" b="10085"/>
          <a:stretch/>
        </p:blipFill>
        <p:spPr>
          <a:xfrm>
            <a:off x="3624786" y="1280608"/>
            <a:ext cx="1658853" cy="1659424"/>
          </a:xfrm>
          <a:prstGeom prst="ellipse">
            <a:avLst/>
          </a:prstGeom>
        </p:spPr>
      </p:pic>
      <p:pic>
        <p:nvPicPr>
          <p:cNvPr id="1030" name="Picture 6" descr="Profile photo for Venkat Viswanathan">
            <a:extLst>
              <a:ext uri="{FF2B5EF4-FFF2-40B4-BE49-F238E27FC236}">
                <a16:creationId xmlns:a16="http://schemas.microsoft.com/office/drawing/2014/main" id="{AB0D849C-55A3-D352-AA96-C0C73F3833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38982" y="1209590"/>
            <a:ext cx="1641260" cy="1650743"/>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295274" y="4695825"/>
            <a:ext cx="1676400" cy="133350"/>
          </a:xfrm>
          <a:prstGeom prst="rect">
            <a:avLst/>
          </a:prstGeom>
        </p:spPr>
      </p:pic>
      <p:sp>
        <p:nvSpPr>
          <p:cNvPr id="6" name="object 6"/>
          <p:cNvSpPr txBox="1">
            <a:spLocks noGrp="1"/>
          </p:cNvSpPr>
          <p:nvPr>
            <p:ph type="title"/>
          </p:nvPr>
        </p:nvSpPr>
        <p:spPr>
          <a:xfrm>
            <a:off x="765809" y="442849"/>
            <a:ext cx="5332730" cy="509114"/>
          </a:xfrm>
          <a:prstGeom prst="rect">
            <a:avLst/>
          </a:prstGeom>
        </p:spPr>
        <p:txBody>
          <a:bodyPr vert="horz" wrap="square" lIns="0" tIns="16510" rIns="0" bIns="0" rtlCol="0">
            <a:spAutoFit/>
          </a:bodyPr>
          <a:lstStyle/>
          <a:p>
            <a:pPr marL="12700">
              <a:lnSpc>
                <a:spcPct val="100000"/>
              </a:lnSpc>
              <a:spcBef>
                <a:spcPts val="130"/>
              </a:spcBef>
            </a:pPr>
            <a:r>
              <a:t>Project</a:t>
            </a:r>
            <a:r>
              <a:rPr spc="20"/>
              <a:t> </a:t>
            </a:r>
            <a:r>
              <a:rPr lang="en-US" spc="-10"/>
              <a:t>Motivation</a:t>
            </a:r>
            <a:endParaRPr spc="-10"/>
          </a:p>
        </p:txBody>
      </p:sp>
      <p:sp>
        <p:nvSpPr>
          <p:cNvPr id="8" name="object 8"/>
          <p:cNvSpPr/>
          <p:nvPr/>
        </p:nvSpPr>
        <p:spPr>
          <a:xfrm>
            <a:off x="800100" y="1143000"/>
            <a:ext cx="381000" cy="19050"/>
          </a:xfrm>
          <a:custGeom>
            <a:avLst/>
            <a:gdLst/>
            <a:ahLst/>
            <a:cxnLst/>
            <a:rect l="l" t="t" r="r" b="b"/>
            <a:pathLst>
              <a:path w="381000" h="19050">
                <a:moveTo>
                  <a:pt x="381000" y="0"/>
                </a:moveTo>
                <a:lnTo>
                  <a:pt x="0" y="0"/>
                </a:lnTo>
                <a:lnTo>
                  <a:pt x="0" y="19050"/>
                </a:lnTo>
                <a:lnTo>
                  <a:pt x="381000" y="19050"/>
                </a:lnTo>
                <a:lnTo>
                  <a:pt x="381000" y="0"/>
                </a:lnTo>
                <a:close/>
              </a:path>
            </a:pathLst>
          </a:custGeom>
          <a:solidFill>
            <a:srgbClr val="E47100"/>
          </a:solidFill>
        </p:spPr>
        <p:txBody>
          <a:bodyPr wrap="square" lIns="0" tIns="0" rIns="0" bIns="0" rtlCol="0"/>
          <a:lstStyle/>
          <a:p>
            <a:endParaRPr/>
          </a:p>
        </p:txBody>
      </p:sp>
      <p:sp>
        <p:nvSpPr>
          <p:cNvPr id="9" name="object 9"/>
          <p:cNvSpPr/>
          <p:nvPr/>
        </p:nvSpPr>
        <p:spPr>
          <a:xfrm>
            <a:off x="800100" y="1143000"/>
            <a:ext cx="381000" cy="19050"/>
          </a:xfrm>
          <a:custGeom>
            <a:avLst/>
            <a:gdLst/>
            <a:ahLst/>
            <a:cxnLst/>
            <a:rect l="l" t="t" r="r" b="b"/>
            <a:pathLst>
              <a:path w="381000" h="19050">
                <a:moveTo>
                  <a:pt x="0" y="19050"/>
                </a:moveTo>
                <a:lnTo>
                  <a:pt x="381000" y="19050"/>
                </a:lnTo>
                <a:lnTo>
                  <a:pt x="381000" y="0"/>
                </a:lnTo>
                <a:lnTo>
                  <a:pt x="0" y="0"/>
                </a:lnTo>
                <a:lnTo>
                  <a:pt x="0" y="19050"/>
                </a:lnTo>
                <a:close/>
              </a:path>
            </a:pathLst>
          </a:custGeom>
          <a:ln w="19050">
            <a:solidFill>
              <a:srgbClr val="E47100"/>
            </a:solidFill>
          </a:ln>
        </p:spPr>
        <p:txBody>
          <a:bodyPr wrap="square" lIns="0" tIns="0" rIns="0" bIns="0" rtlCol="0"/>
          <a:lstStyle/>
          <a:p>
            <a:endParaRPr/>
          </a:p>
        </p:txBody>
      </p:sp>
      <p:sp>
        <p:nvSpPr>
          <p:cNvPr id="12" name="object 12"/>
          <p:cNvSpPr/>
          <p:nvPr/>
        </p:nvSpPr>
        <p:spPr>
          <a:xfrm>
            <a:off x="890587" y="3795776"/>
            <a:ext cx="7668259" cy="619125"/>
          </a:xfrm>
          <a:custGeom>
            <a:avLst/>
            <a:gdLst/>
            <a:ahLst/>
            <a:cxnLst/>
            <a:rect l="l" t="t" r="r" b="b"/>
            <a:pathLst>
              <a:path w="7668259" h="619125">
                <a:moveTo>
                  <a:pt x="7564437" y="0"/>
                </a:moveTo>
                <a:lnTo>
                  <a:pt x="103187" y="0"/>
                </a:lnTo>
                <a:lnTo>
                  <a:pt x="63023" y="8094"/>
                </a:lnTo>
                <a:lnTo>
                  <a:pt x="30224" y="30178"/>
                </a:lnTo>
                <a:lnTo>
                  <a:pt x="8109" y="62954"/>
                </a:lnTo>
                <a:lnTo>
                  <a:pt x="0" y="103124"/>
                </a:lnTo>
                <a:lnTo>
                  <a:pt x="0" y="515874"/>
                </a:lnTo>
                <a:lnTo>
                  <a:pt x="8109" y="556037"/>
                </a:lnTo>
                <a:lnTo>
                  <a:pt x="30224" y="588837"/>
                </a:lnTo>
                <a:lnTo>
                  <a:pt x="63023" y="610951"/>
                </a:lnTo>
                <a:lnTo>
                  <a:pt x="103187" y="619061"/>
                </a:lnTo>
                <a:lnTo>
                  <a:pt x="7564437" y="619061"/>
                </a:lnTo>
                <a:lnTo>
                  <a:pt x="7604627" y="610951"/>
                </a:lnTo>
                <a:lnTo>
                  <a:pt x="7637446" y="588837"/>
                </a:lnTo>
                <a:lnTo>
                  <a:pt x="7659574" y="556037"/>
                </a:lnTo>
                <a:lnTo>
                  <a:pt x="7667688" y="515874"/>
                </a:lnTo>
                <a:lnTo>
                  <a:pt x="7667688" y="103124"/>
                </a:lnTo>
                <a:lnTo>
                  <a:pt x="7659574" y="62954"/>
                </a:lnTo>
                <a:lnTo>
                  <a:pt x="7637446" y="30178"/>
                </a:lnTo>
                <a:lnTo>
                  <a:pt x="7604627" y="8094"/>
                </a:lnTo>
                <a:lnTo>
                  <a:pt x="7564437" y="0"/>
                </a:lnTo>
                <a:close/>
              </a:path>
            </a:pathLst>
          </a:custGeom>
          <a:solidFill>
            <a:srgbClr val="FFAB40"/>
          </a:solidFill>
        </p:spPr>
        <p:txBody>
          <a:bodyPr wrap="square" lIns="0" tIns="0" rIns="0" bIns="0" rtlCol="0"/>
          <a:lstStyle/>
          <a:p>
            <a:endParaRPr/>
          </a:p>
        </p:txBody>
      </p:sp>
      <p:sp>
        <p:nvSpPr>
          <p:cNvPr id="13" name="object 13"/>
          <p:cNvSpPr/>
          <p:nvPr/>
        </p:nvSpPr>
        <p:spPr>
          <a:xfrm>
            <a:off x="890587" y="3795776"/>
            <a:ext cx="7668259" cy="619125"/>
          </a:xfrm>
          <a:custGeom>
            <a:avLst/>
            <a:gdLst/>
            <a:ahLst/>
            <a:cxnLst/>
            <a:rect l="l" t="t" r="r" b="b"/>
            <a:pathLst>
              <a:path w="7668259" h="619125">
                <a:moveTo>
                  <a:pt x="0" y="103124"/>
                </a:moveTo>
                <a:lnTo>
                  <a:pt x="8109" y="62954"/>
                </a:lnTo>
                <a:lnTo>
                  <a:pt x="30224" y="30178"/>
                </a:lnTo>
                <a:lnTo>
                  <a:pt x="63023" y="8094"/>
                </a:lnTo>
                <a:lnTo>
                  <a:pt x="103187" y="0"/>
                </a:lnTo>
                <a:lnTo>
                  <a:pt x="7564437" y="0"/>
                </a:lnTo>
                <a:lnTo>
                  <a:pt x="7604627" y="8094"/>
                </a:lnTo>
                <a:lnTo>
                  <a:pt x="7637446" y="30178"/>
                </a:lnTo>
                <a:lnTo>
                  <a:pt x="7659574" y="62954"/>
                </a:lnTo>
                <a:lnTo>
                  <a:pt x="7667688" y="103124"/>
                </a:lnTo>
                <a:lnTo>
                  <a:pt x="7667688" y="515874"/>
                </a:lnTo>
                <a:lnTo>
                  <a:pt x="7659574" y="556037"/>
                </a:lnTo>
                <a:lnTo>
                  <a:pt x="7637446" y="588837"/>
                </a:lnTo>
                <a:lnTo>
                  <a:pt x="7604627" y="610951"/>
                </a:lnTo>
                <a:lnTo>
                  <a:pt x="7564437" y="619061"/>
                </a:lnTo>
                <a:lnTo>
                  <a:pt x="103187" y="619061"/>
                </a:lnTo>
                <a:lnTo>
                  <a:pt x="63023" y="610951"/>
                </a:lnTo>
                <a:lnTo>
                  <a:pt x="30224" y="588837"/>
                </a:lnTo>
                <a:lnTo>
                  <a:pt x="8109" y="556037"/>
                </a:lnTo>
                <a:lnTo>
                  <a:pt x="0" y="515874"/>
                </a:lnTo>
                <a:lnTo>
                  <a:pt x="0" y="103124"/>
                </a:lnTo>
                <a:close/>
              </a:path>
            </a:pathLst>
          </a:custGeom>
          <a:ln w="25400">
            <a:solidFill>
              <a:srgbClr val="EE8500"/>
            </a:solidFill>
          </a:ln>
        </p:spPr>
        <p:txBody>
          <a:bodyPr wrap="square" lIns="0" tIns="0" rIns="0" bIns="0" rtlCol="0"/>
          <a:lstStyle/>
          <a:p>
            <a:endParaRPr/>
          </a:p>
        </p:txBody>
      </p:sp>
      <p:sp>
        <p:nvSpPr>
          <p:cNvPr id="19" name="object 19"/>
          <p:cNvSpPr txBox="1">
            <a:spLocks noGrp="1"/>
          </p:cNvSpPr>
          <p:nvPr>
            <p:ph type="sldNum" sz="quarter" idx="7"/>
          </p:nvPr>
        </p:nvSpPr>
        <p:spPr>
          <a:prstGeom prst="rect">
            <a:avLst/>
          </a:prstGeom>
        </p:spPr>
        <p:txBody>
          <a:bodyPr vert="horz" wrap="square" lIns="0" tIns="5715" rIns="0" bIns="0" rtlCol="0">
            <a:spAutoFit/>
          </a:bodyPr>
          <a:lstStyle/>
          <a:p>
            <a:pPr marL="1334770">
              <a:lnSpc>
                <a:spcPct val="100000"/>
              </a:lnSpc>
              <a:spcBef>
                <a:spcPts val="45"/>
              </a:spcBef>
            </a:pPr>
            <a:fld id="{81D60167-4931-47E6-BA6A-407CBD079E47}" type="slidenum">
              <a:rPr sz="1200" spc="-50" dirty="0"/>
              <a:t>3</a:t>
            </a:fld>
            <a:endParaRPr sz="1200" dirty="0"/>
          </a:p>
        </p:txBody>
      </p:sp>
      <p:sp>
        <p:nvSpPr>
          <p:cNvPr id="16" name="object 16"/>
          <p:cNvSpPr txBox="1"/>
          <p:nvPr/>
        </p:nvSpPr>
        <p:spPr>
          <a:xfrm>
            <a:off x="800100" y="1294766"/>
            <a:ext cx="7610538" cy="2272673"/>
          </a:xfrm>
          <a:prstGeom prst="rect">
            <a:avLst/>
          </a:prstGeom>
        </p:spPr>
        <p:txBody>
          <a:bodyPr vert="horz" wrap="square" lIns="0" tIns="10160" rIns="0" bIns="0" rtlCol="0">
            <a:spAutoFit/>
          </a:bodyPr>
          <a:lstStyle/>
          <a:p>
            <a:pPr marL="298450" marR="469900" indent="-286385">
              <a:lnSpc>
                <a:spcPct val="102800"/>
              </a:lnSpc>
              <a:spcBef>
                <a:spcPts val="80"/>
              </a:spcBef>
              <a:buClr>
                <a:srgbClr val="E47100"/>
              </a:buClr>
              <a:buSzPct val="142857"/>
              <a:buFont typeface="Arial"/>
              <a:buChar char="•"/>
              <a:tabLst>
                <a:tab pos="298450" algn="l"/>
              </a:tabLst>
            </a:pPr>
            <a:r>
              <a:rPr lang="en-US" sz="1400" b="1">
                <a:solidFill>
                  <a:srgbClr val="1A2835"/>
                </a:solidFill>
                <a:latin typeface="Calibri"/>
                <a:cs typeface="Calibri"/>
              </a:rPr>
              <a:t>Flowcharts as Essential Tools</a:t>
            </a:r>
            <a:r>
              <a:rPr lang="en-US" sz="1400">
                <a:solidFill>
                  <a:srgbClr val="1A2835"/>
                </a:solidFill>
                <a:latin typeface="Calibri"/>
                <a:cs typeface="Calibri"/>
              </a:rPr>
              <a:t>: Widely used across engineering, business automation, and software development for structured workflow representation.</a:t>
            </a:r>
          </a:p>
          <a:p>
            <a:pPr marL="298450" marR="469900" indent="-286385">
              <a:lnSpc>
                <a:spcPct val="102800"/>
              </a:lnSpc>
              <a:spcBef>
                <a:spcPts val="80"/>
              </a:spcBef>
              <a:buClr>
                <a:srgbClr val="E47100"/>
              </a:buClr>
              <a:buSzPct val="142857"/>
              <a:buFont typeface="Arial"/>
              <a:buChar char="•"/>
              <a:tabLst>
                <a:tab pos="298450" algn="l"/>
              </a:tabLst>
            </a:pPr>
            <a:r>
              <a:rPr lang="en-US" sz="1400" b="1">
                <a:latin typeface="Calibri"/>
                <a:cs typeface="Calibri"/>
              </a:rPr>
              <a:t>AI’s Current Limitations</a:t>
            </a:r>
            <a:r>
              <a:rPr lang="en-US" sz="1400">
                <a:latin typeface="Calibri"/>
                <a:cs typeface="Calibri"/>
              </a:rPr>
              <a:t>: Existing AI models struggle to generate meaningful textual explanations from flowcharts, limiting automation in process documentation.</a:t>
            </a:r>
          </a:p>
          <a:p>
            <a:pPr marL="298450" marR="469900" indent="-286385">
              <a:lnSpc>
                <a:spcPct val="102800"/>
              </a:lnSpc>
              <a:spcBef>
                <a:spcPts val="80"/>
              </a:spcBef>
              <a:buClr>
                <a:srgbClr val="E47100"/>
              </a:buClr>
              <a:buSzPct val="142857"/>
              <a:buFont typeface="Arial"/>
              <a:buChar char="•"/>
              <a:tabLst>
                <a:tab pos="298450" algn="l"/>
              </a:tabLst>
            </a:pPr>
            <a:r>
              <a:rPr lang="en-US" sz="1400" b="1">
                <a:latin typeface="Calibri"/>
                <a:cs typeface="Calibri"/>
              </a:rPr>
              <a:t>Research Gap: </a:t>
            </a:r>
            <a:r>
              <a:rPr lang="en-US" sz="1400">
                <a:latin typeface="Calibri"/>
                <a:cs typeface="Calibri"/>
              </a:rPr>
              <a:t>While flowchart parsing and object detection have advanced, AI lacks the ability to infer logical relationships and generate coherent narratives.</a:t>
            </a:r>
          </a:p>
          <a:p>
            <a:pPr marL="298450" marR="469900" indent="-286385">
              <a:lnSpc>
                <a:spcPct val="102800"/>
              </a:lnSpc>
              <a:spcBef>
                <a:spcPts val="80"/>
              </a:spcBef>
              <a:buClr>
                <a:srgbClr val="E47100"/>
              </a:buClr>
              <a:buSzPct val="142857"/>
              <a:buFont typeface="Arial"/>
              <a:buChar char="•"/>
              <a:tabLst>
                <a:tab pos="298450" algn="l"/>
              </a:tabLst>
            </a:pPr>
            <a:r>
              <a:rPr lang="en-US" sz="1400" b="1">
                <a:latin typeface="Calibri"/>
                <a:cs typeface="Calibri"/>
              </a:rPr>
              <a:t>Accessibility &amp; Automation: </a:t>
            </a:r>
            <a:r>
              <a:rPr lang="en-US" sz="1400">
                <a:latin typeface="Calibri"/>
                <a:cs typeface="Calibri"/>
              </a:rPr>
              <a:t>Automating flowchart-to-text conversion can enhance business intelligence, technical documentation, and accessibility for visually impaired users.</a:t>
            </a:r>
          </a:p>
          <a:p>
            <a:pPr marL="298450" marR="469900" indent="-286385">
              <a:lnSpc>
                <a:spcPct val="102800"/>
              </a:lnSpc>
              <a:spcBef>
                <a:spcPts val="80"/>
              </a:spcBef>
              <a:buClr>
                <a:srgbClr val="E47100"/>
              </a:buClr>
              <a:buSzPct val="142857"/>
              <a:buFont typeface="Arial"/>
              <a:buChar char="•"/>
              <a:tabLst>
                <a:tab pos="298450" algn="l"/>
              </a:tabLst>
            </a:pPr>
            <a:r>
              <a:rPr lang="en-US" sz="1400" b="1">
                <a:latin typeface="Calibri"/>
                <a:cs typeface="Calibri"/>
              </a:rPr>
              <a:t>Innovation Potential: </a:t>
            </a:r>
            <a:r>
              <a:rPr lang="en-US" sz="1400">
                <a:latin typeface="Calibri"/>
                <a:cs typeface="Calibri"/>
              </a:rPr>
              <a:t>A robust AI system for flowchart interpretation could improve structured reasoning, making AI-driven process automation more effective.</a:t>
            </a:r>
          </a:p>
        </p:txBody>
      </p:sp>
      <p:sp>
        <p:nvSpPr>
          <p:cNvPr id="17" name="object 17"/>
          <p:cNvSpPr txBox="1"/>
          <p:nvPr/>
        </p:nvSpPr>
        <p:spPr>
          <a:xfrm>
            <a:off x="1068387" y="3848734"/>
            <a:ext cx="7310120" cy="481414"/>
          </a:xfrm>
          <a:prstGeom prst="rect">
            <a:avLst/>
          </a:prstGeom>
        </p:spPr>
        <p:txBody>
          <a:bodyPr vert="horz" wrap="square" lIns="0" tIns="13970" rIns="0" bIns="0" rtlCol="0">
            <a:spAutoFit/>
          </a:bodyPr>
          <a:lstStyle/>
          <a:p>
            <a:pPr marL="908685" marR="5080" indent="-896619">
              <a:lnSpc>
                <a:spcPct val="100899"/>
              </a:lnSpc>
              <a:spcBef>
                <a:spcPts val="110"/>
              </a:spcBef>
            </a:pPr>
            <a:r>
              <a:rPr sz="1550">
                <a:solidFill>
                  <a:srgbClr val="FFFFFF"/>
                </a:solidFill>
                <a:latin typeface="Franklin Gothic Medium"/>
                <a:cs typeface="Franklin Gothic Medium"/>
              </a:rPr>
              <a:t>Goal:</a:t>
            </a:r>
            <a:r>
              <a:rPr sz="1550" spc="140">
                <a:solidFill>
                  <a:srgbClr val="FFFFFF"/>
                </a:solidFill>
                <a:latin typeface="Franklin Gothic Medium"/>
                <a:cs typeface="Franklin Gothic Medium"/>
              </a:rPr>
              <a:t> </a:t>
            </a:r>
            <a:r>
              <a:rPr lang="en-US" sz="1550" spc="140">
                <a:solidFill>
                  <a:srgbClr val="FFFFFF"/>
                </a:solidFill>
                <a:latin typeface="Franklin Gothic Medium"/>
                <a:cs typeface="Franklin Gothic Medium"/>
              </a:rPr>
              <a:t>I</a:t>
            </a:r>
            <a:r>
              <a:rPr lang="en-US" sz="1550">
                <a:solidFill>
                  <a:srgbClr val="FFFFFF"/>
                </a:solidFill>
                <a:latin typeface="Franklin Gothic Medium"/>
                <a:cs typeface="Franklin Gothic Medium"/>
              </a:rPr>
              <a:t>nterpret flowcharts by integrating deep learning techniques for structured diagram recognition and natural language generation.</a:t>
            </a:r>
            <a:endParaRPr sz="1550">
              <a:latin typeface="Franklin Gothic Medium"/>
              <a:cs typeface="Franklin Gothic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95274" y="4695825"/>
            <a:ext cx="1676400" cy="133350"/>
          </a:xfrm>
          <a:prstGeom prst="rect">
            <a:avLst/>
          </a:prstGeom>
        </p:spPr>
      </p:pic>
      <p:sp>
        <p:nvSpPr>
          <p:cNvPr id="3" name="object 3"/>
          <p:cNvSpPr txBox="1">
            <a:spLocks noGrp="1"/>
          </p:cNvSpPr>
          <p:nvPr>
            <p:ph type="title"/>
          </p:nvPr>
        </p:nvSpPr>
        <p:spPr>
          <a:xfrm>
            <a:off x="765809" y="442849"/>
            <a:ext cx="828675" cy="518159"/>
          </a:xfrm>
          <a:prstGeom prst="rect">
            <a:avLst/>
          </a:prstGeom>
        </p:spPr>
        <p:txBody>
          <a:bodyPr vert="horz" wrap="square" lIns="0" tIns="16510" rIns="0" bIns="0" rtlCol="0">
            <a:spAutoFit/>
          </a:bodyPr>
          <a:lstStyle/>
          <a:p>
            <a:pPr marL="12700">
              <a:lnSpc>
                <a:spcPct val="100000"/>
              </a:lnSpc>
              <a:spcBef>
                <a:spcPts val="130"/>
              </a:spcBef>
            </a:pPr>
            <a:r>
              <a:rPr spc="-20"/>
              <a:t>Data</a:t>
            </a:r>
          </a:p>
        </p:txBody>
      </p:sp>
      <p:sp>
        <p:nvSpPr>
          <p:cNvPr id="5" name="object 5"/>
          <p:cNvSpPr/>
          <p:nvPr/>
        </p:nvSpPr>
        <p:spPr>
          <a:xfrm>
            <a:off x="800100" y="1143000"/>
            <a:ext cx="381000" cy="19050"/>
          </a:xfrm>
          <a:custGeom>
            <a:avLst/>
            <a:gdLst/>
            <a:ahLst/>
            <a:cxnLst/>
            <a:rect l="l" t="t" r="r" b="b"/>
            <a:pathLst>
              <a:path w="381000" h="19050">
                <a:moveTo>
                  <a:pt x="381000" y="0"/>
                </a:moveTo>
                <a:lnTo>
                  <a:pt x="0" y="0"/>
                </a:lnTo>
                <a:lnTo>
                  <a:pt x="0" y="19050"/>
                </a:lnTo>
                <a:lnTo>
                  <a:pt x="381000" y="19050"/>
                </a:lnTo>
                <a:lnTo>
                  <a:pt x="381000" y="0"/>
                </a:lnTo>
                <a:close/>
              </a:path>
            </a:pathLst>
          </a:custGeom>
          <a:solidFill>
            <a:srgbClr val="E47100"/>
          </a:solidFill>
        </p:spPr>
        <p:txBody>
          <a:bodyPr wrap="square" lIns="0" tIns="0" rIns="0" bIns="0" rtlCol="0"/>
          <a:lstStyle/>
          <a:p>
            <a:endParaRPr/>
          </a:p>
        </p:txBody>
      </p:sp>
      <p:sp>
        <p:nvSpPr>
          <p:cNvPr id="6" name="object 6"/>
          <p:cNvSpPr/>
          <p:nvPr/>
        </p:nvSpPr>
        <p:spPr>
          <a:xfrm>
            <a:off x="800100" y="1143000"/>
            <a:ext cx="381000" cy="19050"/>
          </a:xfrm>
          <a:custGeom>
            <a:avLst/>
            <a:gdLst/>
            <a:ahLst/>
            <a:cxnLst/>
            <a:rect l="l" t="t" r="r" b="b"/>
            <a:pathLst>
              <a:path w="381000" h="19050">
                <a:moveTo>
                  <a:pt x="0" y="19050"/>
                </a:moveTo>
                <a:lnTo>
                  <a:pt x="381000" y="19050"/>
                </a:lnTo>
                <a:lnTo>
                  <a:pt x="381000" y="0"/>
                </a:lnTo>
                <a:lnTo>
                  <a:pt x="0" y="0"/>
                </a:lnTo>
                <a:lnTo>
                  <a:pt x="0" y="19050"/>
                </a:lnTo>
                <a:close/>
              </a:path>
            </a:pathLst>
          </a:custGeom>
          <a:ln w="19050">
            <a:solidFill>
              <a:srgbClr val="E47100"/>
            </a:solidFill>
          </a:ln>
        </p:spPr>
        <p:txBody>
          <a:bodyPr wrap="square" lIns="0" tIns="0" rIns="0" bIns="0" rtlCol="0"/>
          <a:lstStyle/>
          <a:p>
            <a:endParaRPr/>
          </a:p>
        </p:txBody>
      </p:sp>
      <p:sp>
        <p:nvSpPr>
          <p:cNvPr id="9" name="object 9"/>
          <p:cNvSpPr txBox="1"/>
          <p:nvPr/>
        </p:nvSpPr>
        <p:spPr>
          <a:xfrm>
            <a:off x="825182" y="1442911"/>
            <a:ext cx="6871018" cy="1633717"/>
          </a:xfrm>
          <a:prstGeom prst="rect">
            <a:avLst/>
          </a:prstGeom>
        </p:spPr>
        <p:txBody>
          <a:bodyPr vert="horz" wrap="square" lIns="0" tIns="50800" rIns="0" bIns="0" rtlCol="0">
            <a:spAutoFit/>
          </a:bodyPr>
          <a:lstStyle/>
          <a:p>
            <a:pPr marL="297815" lvl="1" indent="-285115" defTabSz="341313">
              <a:lnSpc>
                <a:spcPct val="150000"/>
              </a:lnSpc>
              <a:buClr>
                <a:srgbClr val="E47100"/>
              </a:buClr>
              <a:buSzPct val="142857"/>
              <a:buFont typeface="Arial"/>
              <a:buChar char="•"/>
              <a:tabLst>
                <a:tab pos="297815" algn="l"/>
              </a:tabLst>
            </a:pPr>
            <a:r>
              <a:rPr lang="en-US" sz="1400" b="1" dirty="0">
                <a:solidFill>
                  <a:srgbClr val="1A2835"/>
                </a:solidFill>
                <a:latin typeface="Calibri"/>
                <a:cs typeface="Calibri"/>
              </a:rPr>
              <a:t>Kaggle Flowchart Dataset (Yaswanth Krishna)</a:t>
            </a:r>
          </a:p>
          <a:p>
            <a:pPr marL="12700" lvl="1" defTabSz="341313">
              <a:lnSpc>
                <a:spcPct val="150000"/>
              </a:lnSpc>
              <a:buClr>
                <a:srgbClr val="E47100"/>
              </a:buClr>
              <a:buSzPct val="142857"/>
              <a:tabLst>
                <a:tab pos="297815" algn="l"/>
              </a:tabLst>
            </a:pPr>
            <a:r>
              <a:rPr lang="en-US" sz="1400" dirty="0">
                <a:solidFill>
                  <a:srgbClr val="1A2835"/>
                </a:solidFill>
                <a:latin typeface="Calibri"/>
                <a:cs typeface="Calibri"/>
              </a:rPr>
              <a:t>		~4,000 vectorized flowcharts from various domains (business, engineering, software)</a:t>
            </a:r>
          </a:p>
          <a:p>
            <a:pPr marL="12700" lvl="1" defTabSz="341313">
              <a:lnSpc>
                <a:spcPct val="150000"/>
              </a:lnSpc>
              <a:buClr>
                <a:srgbClr val="E47100"/>
              </a:buClr>
              <a:buSzPct val="142857"/>
              <a:tabLst>
                <a:tab pos="297815" algn="l"/>
              </a:tabLst>
            </a:pPr>
            <a:r>
              <a:rPr lang="en-US" sz="1400" dirty="0">
                <a:solidFill>
                  <a:srgbClr val="1A2835"/>
                </a:solidFill>
                <a:latin typeface="Calibri"/>
                <a:cs typeface="Calibri"/>
              </a:rPr>
              <a:t>		Primarily used for symbol recognition and structural analysis</a:t>
            </a:r>
          </a:p>
          <a:p>
            <a:pPr marL="12700" lvl="1" defTabSz="341313">
              <a:lnSpc>
                <a:spcPct val="150000"/>
              </a:lnSpc>
              <a:buClr>
                <a:srgbClr val="E47100"/>
              </a:buClr>
              <a:buSzPct val="142857"/>
              <a:tabLst>
                <a:tab pos="297815" algn="l"/>
              </a:tabLst>
            </a:pPr>
            <a:r>
              <a:rPr lang="en-US" sz="1400" dirty="0">
                <a:latin typeface="Calibri"/>
                <a:cs typeface="Calibri"/>
              </a:rPr>
              <a:t>	</a:t>
            </a:r>
            <a:r>
              <a:rPr lang="en-US" sz="1400" u="sng" dirty="0">
                <a:latin typeface="Calibri"/>
                <a:cs typeface="Calibri"/>
              </a:rPr>
              <a:t>Purpose</a:t>
            </a:r>
            <a:r>
              <a:rPr lang="en-US" sz="1400" dirty="0">
                <a:latin typeface="Calibri"/>
                <a:cs typeface="Calibri"/>
              </a:rPr>
              <a:t>: Helps train models in symbol recognition and structure extraction</a:t>
            </a:r>
          </a:p>
          <a:p>
            <a:pPr marL="297815" lvl="1" indent="-285115" defTabSz="341313">
              <a:lnSpc>
                <a:spcPct val="150000"/>
              </a:lnSpc>
              <a:buClr>
                <a:srgbClr val="E47100"/>
              </a:buClr>
              <a:buSzPct val="142857"/>
              <a:buFont typeface="Arial"/>
              <a:buChar char="•"/>
              <a:tabLst>
                <a:tab pos="297815" algn="l"/>
              </a:tabLst>
            </a:pPr>
            <a:endParaRPr sz="1400" dirty="0">
              <a:solidFill>
                <a:srgbClr val="1A2835"/>
              </a:solidFill>
              <a:latin typeface="Calibri"/>
              <a:cs typeface="Calibri"/>
            </a:endParaRPr>
          </a:p>
        </p:txBody>
      </p:sp>
      <p:sp>
        <p:nvSpPr>
          <p:cNvPr id="64" name="object 64"/>
          <p:cNvSpPr txBox="1">
            <a:spLocks noGrp="1"/>
          </p:cNvSpPr>
          <p:nvPr>
            <p:ph type="sldNum" sz="quarter" idx="7"/>
          </p:nvPr>
        </p:nvSpPr>
        <p:spPr>
          <a:prstGeom prst="rect">
            <a:avLst/>
          </a:prstGeom>
        </p:spPr>
        <p:txBody>
          <a:bodyPr vert="horz" wrap="square" lIns="0" tIns="5715" rIns="0" bIns="0" rtlCol="0">
            <a:spAutoFit/>
          </a:bodyPr>
          <a:lstStyle/>
          <a:p>
            <a:pPr marL="1334770">
              <a:lnSpc>
                <a:spcPct val="100000"/>
              </a:lnSpc>
              <a:spcBef>
                <a:spcPts val="45"/>
              </a:spcBef>
            </a:pPr>
            <a:fld id="{81D60167-4931-47E6-BA6A-407CBD079E47}" type="slidenum">
              <a:rPr sz="1200" spc="-50" dirty="0"/>
              <a:t>4</a:t>
            </a:fld>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84873-18CD-36CC-A338-F0C371552F8F}"/>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19FF4FC1-B589-1C98-8555-F11EE6FC2151}"/>
              </a:ext>
            </a:extLst>
          </p:cNvPr>
          <p:cNvPicPr/>
          <p:nvPr/>
        </p:nvPicPr>
        <p:blipFill>
          <a:blip r:embed="rId3" cstate="print"/>
          <a:stretch>
            <a:fillRect/>
          </a:stretch>
        </p:blipFill>
        <p:spPr>
          <a:xfrm>
            <a:off x="295274" y="4695825"/>
            <a:ext cx="1676400" cy="133350"/>
          </a:xfrm>
          <a:prstGeom prst="rect">
            <a:avLst/>
          </a:prstGeom>
        </p:spPr>
      </p:pic>
      <p:sp>
        <p:nvSpPr>
          <p:cNvPr id="3" name="object 3">
            <a:extLst>
              <a:ext uri="{FF2B5EF4-FFF2-40B4-BE49-F238E27FC236}">
                <a16:creationId xmlns:a16="http://schemas.microsoft.com/office/drawing/2014/main" id="{23D45343-A4EC-BC3A-A5F8-0D7258927FB0}"/>
              </a:ext>
            </a:extLst>
          </p:cNvPr>
          <p:cNvSpPr txBox="1">
            <a:spLocks noGrp="1"/>
          </p:cNvSpPr>
          <p:nvPr>
            <p:ph type="title"/>
          </p:nvPr>
        </p:nvSpPr>
        <p:spPr>
          <a:xfrm>
            <a:off x="765809" y="442849"/>
            <a:ext cx="7741286" cy="1001556"/>
          </a:xfrm>
          <a:prstGeom prst="rect">
            <a:avLst/>
          </a:prstGeom>
        </p:spPr>
        <p:txBody>
          <a:bodyPr vert="horz" wrap="square" lIns="0" tIns="16510" rIns="0" bIns="0" rtlCol="0" anchor="t">
            <a:spAutoFit/>
          </a:bodyPr>
          <a:lstStyle/>
          <a:p>
            <a:pPr marL="12700">
              <a:spcBef>
                <a:spcPts val="130"/>
              </a:spcBef>
            </a:pPr>
            <a:r>
              <a:rPr lang="en-US" dirty="0"/>
              <a:t>Experiment 1: Kaggle Flowchart Detection &amp;</a:t>
            </a:r>
            <a:br>
              <a:rPr lang="en-US" dirty="0"/>
            </a:br>
            <a:r>
              <a:rPr lang="en-US" dirty="0"/>
              <a:t>				OCR Extraction</a:t>
            </a:r>
            <a:endParaRPr spc="-10" dirty="0"/>
          </a:p>
        </p:txBody>
      </p:sp>
      <p:sp>
        <p:nvSpPr>
          <p:cNvPr id="5" name="object 5">
            <a:extLst>
              <a:ext uri="{FF2B5EF4-FFF2-40B4-BE49-F238E27FC236}">
                <a16:creationId xmlns:a16="http://schemas.microsoft.com/office/drawing/2014/main" id="{AEDAB209-177A-29F5-541D-300595F39A41}"/>
              </a:ext>
            </a:extLst>
          </p:cNvPr>
          <p:cNvSpPr/>
          <p:nvPr/>
        </p:nvSpPr>
        <p:spPr>
          <a:xfrm>
            <a:off x="800100" y="1143000"/>
            <a:ext cx="381000" cy="19050"/>
          </a:xfrm>
          <a:custGeom>
            <a:avLst/>
            <a:gdLst/>
            <a:ahLst/>
            <a:cxnLst/>
            <a:rect l="l" t="t" r="r" b="b"/>
            <a:pathLst>
              <a:path w="381000" h="19050">
                <a:moveTo>
                  <a:pt x="381000" y="0"/>
                </a:moveTo>
                <a:lnTo>
                  <a:pt x="0" y="0"/>
                </a:lnTo>
                <a:lnTo>
                  <a:pt x="0" y="19050"/>
                </a:lnTo>
                <a:lnTo>
                  <a:pt x="381000" y="19050"/>
                </a:lnTo>
                <a:lnTo>
                  <a:pt x="381000" y="0"/>
                </a:lnTo>
                <a:close/>
              </a:path>
            </a:pathLst>
          </a:custGeom>
          <a:solidFill>
            <a:srgbClr val="E47100"/>
          </a:solidFill>
        </p:spPr>
        <p:txBody>
          <a:bodyPr wrap="square" lIns="0" tIns="0" rIns="0" bIns="0" rtlCol="0"/>
          <a:lstStyle/>
          <a:p>
            <a:endParaRPr/>
          </a:p>
        </p:txBody>
      </p:sp>
      <p:sp>
        <p:nvSpPr>
          <p:cNvPr id="6" name="object 6">
            <a:extLst>
              <a:ext uri="{FF2B5EF4-FFF2-40B4-BE49-F238E27FC236}">
                <a16:creationId xmlns:a16="http://schemas.microsoft.com/office/drawing/2014/main" id="{A98CAA6F-D6A1-CA9F-ECA2-2798219406F5}"/>
              </a:ext>
            </a:extLst>
          </p:cNvPr>
          <p:cNvSpPr/>
          <p:nvPr/>
        </p:nvSpPr>
        <p:spPr>
          <a:xfrm>
            <a:off x="800100" y="1143000"/>
            <a:ext cx="381000" cy="19050"/>
          </a:xfrm>
          <a:custGeom>
            <a:avLst/>
            <a:gdLst/>
            <a:ahLst/>
            <a:cxnLst/>
            <a:rect l="l" t="t" r="r" b="b"/>
            <a:pathLst>
              <a:path w="381000" h="19050">
                <a:moveTo>
                  <a:pt x="0" y="19050"/>
                </a:moveTo>
                <a:lnTo>
                  <a:pt x="381000" y="19050"/>
                </a:lnTo>
                <a:lnTo>
                  <a:pt x="381000" y="0"/>
                </a:lnTo>
                <a:lnTo>
                  <a:pt x="0" y="0"/>
                </a:lnTo>
                <a:lnTo>
                  <a:pt x="0" y="19050"/>
                </a:lnTo>
                <a:close/>
              </a:path>
            </a:pathLst>
          </a:custGeom>
          <a:ln w="19050">
            <a:solidFill>
              <a:srgbClr val="E47100"/>
            </a:solidFill>
          </a:ln>
        </p:spPr>
        <p:txBody>
          <a:bodyPr wrap="square" lIns="0" tIns="0" rIns="0" bIns="0" rtlCol="0"/>
          <a:lstStyle/>
          <a:p>
            <a:endParaRPr/>
          </a:p>
        </p:txBody>
      </p:sp>
      <p:sp>
        <p:nvSpPr>
          <p:cNvPr id="7" name="object 7">
            <a:extLst>
              <a:ext uri="{FF2B5EF4-FFF2-40B4-BE49-F238E27FC236}">
                <a16:creationId xmlns:a16="http://schemas.microsoft.com/office/drawing/2014/main" id="{7EB50A0B-8C4C-5514-49D4-8548ABD32C5D}"/>
              </a:ext>
            </a:extLst>
          </p:cNvPr>
          <p:cNvSpPr/>
          <p:nvPr/>
        </p:nvSpPr>
        <p:spPr>
          <a:xfrm>
            <a:off x="919162" y="2787055"/>
            <a:ext cx="1400810" cy="1362075"/>
          </a:xfrm>
          <a:custGeom>
            <a:avLst/>
            <a:gdLst/>
            <a:ahLst/>
            <a:cxnLst/>
            <a:rect l="l" t="t" r="r" b="b"/>
            <a:pathLst>
              <a:path w="1400810" h="1362075">
                <a:moveTo>
                  <a:pt x="1173162" y="0"/>
                </a:moveTo>
                <a:lnTo>
                  <a:pt x="227012" y="0"/>
                </a:lnTo>
                <a:lnTo>
                  <a:pt x="181261" y="4610"/>
                </a:lnTo>
                <a:lnTo>
                  <a:pt x="138649" y="17833"/>
                </a:lnTo>
                <a:lnTo>
                  <a:pt x="100088" y="38757"/>
                </a:lnTo>
                <a:lnTo>
                  <a:pt x="66490" y="66468"/>
                </a:lnTo>
                <a:lnTo>
                  <a:pt x="38770" y="100055"/>
                </a:lnTo>
                <a:lnTo>
                  <a:pt x="17839" y="138606"/>
                </a:lnTo>
                <a:lnTo>
                  <a:pt x="4612" y="181208"/>
                </a:lnTo>
                <a:lnTo>
                  <a:pt x="0" y="226949"/>
                </a:lnTo>
                <a:lnTo>
                  <a:pt x="0" y="1134999"/>
                </a:lnTo>
                <a:lnTo>
                  <a:pt x="4612" y="1180745"/>
                </a:lnTo>
                <a:lnTo>
                  <a:pt x="17839" y="1223361"/>
                </a:lnTo>
                <a:lnTo>
                  <a:pt x="38770" y="1261932"/>
                </a:lnTo>
                <a:lnTo>
                  <a:pt x="66490" y="1295542"/>
                </a:lnTo>
                <a:lnTo>
                  <a:pt x="100088" y="1323277"/>
                </a:lnTo>
                <a:lnTo>
                  <a:pt x="138649" y="1344221"/>
                </a:lnTo>
                <a:lnTo>
                  <a:pt x="181261" y="1357459"/>
                </a:lnTo>
                <a:lnTo>
                  <a:pt x="227012" y="1362075"/>
                </a:lnTo>
                <a:lnTo>
                  <a:pt x="1173162" y="1362075"/>
                </a:lnTo>
                <a:lnTo>
                  <a:pt x="1218908" y="1357459"/>
                </a:lnTo>
                <a:lnTo>
                  <a:pt x="1261524" y="1344221"/>
                </a:lnTo>
                <a:lnTo>
                  <a:pt x="1300095" y="1323277"/>
                </a:lnTo>
                <a:lnTo>
                  <a:pt x="1333706" y="1295542"/>
                </a:lnTo>
                <a:lnTo>
                  <a:pt x="1361441" y="1261932"/>
                </a:lnTo>
                <a:lnTo>
                  <a:pt x="1382385" y="1223361"/>
                </a:lnTo>
                <a:lnTo>
                  <a:pt x="1395622" y="1180745"/>
                </a:lnTo>
                <a:lnTo>
                  <a:pt x="1400238" y="1134999"/>
                </a:lnTo>
                <a:lnTo>
                  <a:pt x="1400238" y="226949"/>
                </a:lnTo>
                <a:lnTo>
                  <a:pt x="1395622" y="181208"/>
                </a:lnTo>
                <a:lnTo>
                  <a:pt x="1382385" y="138606"/>
                </a:lnTo>
                <a:lnTo>
                  <a:pt x="1361441" y="100055"/>
                </a:lnTo>
                <a:lnTo>
                  <a:pt x="1333706" y="66468"/>
                </a:lnTo>
                <a:lnTo>
                  <a:pt x="1300095" y="38757"/>
                </a:lnTo>
                <a:lnTo>
                  <a:pt x="1261524" y="17833"/>
                </a:lnTo>
                <a:lnTo>
                  <a:pt x="1218908" y="4610"/>
                </a:lnTo>
                <a:lnTo>
                  <a:pt x="1173162" y="0"/>
                </a:lnTo>
                <a:close/>
              </a:path>
            </a:pathLst>
          </a:custGeom>
          <a:solidFill>
            <a:srgbClr val="DFF6FF"/>
          </a:solidFill>
        </p:spPr>
        <p:txBody>
          <a:bodyPr wrap="square" lIns="0" tIns="0" rIns="0" bIns="0" rtlCol="0"/>
          <a:lstStyle/>
          <a:p>
            <a:endParaRPr/>
          </a:p>
        </p:txBody>
      </p:sp>
      <p:sp>
        <p:nvSpPr>
          <p:cNvPr id="8" name="object 8">
            <a:extLst>
              <a:ext uri="{FF2B5EF4-FFF2-40B4-BE49-F238E27FC236}">
                <a16:creationId xmlns:a16="http://schemas.microsoft.com/office/drawing/2014/main" id="{2B86F0A4-CBF0-5E7B-610E-856546B94097}"/>
              </a:ext>
            </a:extLst>
          </p:cNvPr>
          <p:cNvSpPr/>
          <p:nvPr/>
        </p:nvSpPr>
        <p:spPr>
          <a:xfrm>
            <a:off x="919162" y="2787055"/>
            <a:ext cx="1400810" cy="1362075"/>
          </a:xfrm>
          <a:custGeom>
            <a:avLst/>
            <a:gdLst/>
            <a:ahLst/>
            <a:cxnLst/>
            <a:rect l="l" t="t" r="r" b="b"/>
            <a:pathLst>
              <a:path w="1400810" h="1362075">
                <a:moveTo>
                  <a:pt x="0" y="226949"/>
                </a:moveTo>
                <a:lnTo>
                  <a:pt x="4612" y="181208"/>
                </a:lnTo>
                <a:lnTo>
                  <a:pt x="17839" y="138606"/>
                </a:lnTo>
                <a:lnTo>
                  <a:pt x="38770" y="100055"/>
                </a:lnTo>
                <a:lnTo>
                  <a:pt x="66490" y="66468"/>
                </a:lnTo>
                <a:lnTo>
                  <a:pt x="100088" y="38757"/>
                </a:lnTo>
                <a:lnTo>
                  <a:pt x="138649" y="17833"/>
                </a:lnTo>
                <a:lnTo>
                  <a:pt x="181261" y="4610"/>
                </a:lnTo>
                <a:lnTo>
                  <a:pt x="227012" y="0"/>
                </a:lnTo>
                <a:lnTo>
                  <a:pt x="1173162" y="0"/>
                </a:lnTo>
                <a:lnTo>
                  <a:pt x="1218908" y="4610"/>
                </a:lnTo>
                <a:lnTo>
                  <a:pt x="1261524" y="17833"/>
                </a:lnTo>
                <a:lnTo>
                  <a:pt x="1300095" y="38757"/>
                </a:lnTo>
                <a:lnTo>
                  <a:pt x="1333706" y="66468"/>
                </a:lnTo>
                <a:lnTo>
                  <a:pt x="1361441" y="100055"/>
                </a:lnTo>
                <a:lnTo>
                  <a:pt x="1382385" y="138606"/>
                </a:lnTo>
                <a:lnTo>
                  <a:pt x="1395622" y="181208"/>
                </a:lnTo>
                <a:lnTo>
                  <a:pt x="1400238" y="226949"/>
                </a:lnTo>
                <a:lnTo>
                  <a:pt x="1400238" y="1134999"/>
                </a:lnTo>
                <a:lnTo>
                  <a:pt x="1395622" y="1180745"/>
                </a:lnTo>
                <a:lnTo>
                  <a:pt x="1382385" y="1223361"/>
                </a:lnTo>
                <a:lnTo>
                  <a:pt x="1361441" y="1261932"/>
                </a:lnTo>
                <a:lnTo>
                  <a:pt x="1333706" y="1295542"/>
                </a:lnTo>
                <a:lnTo>
                  <a:pt x="1300095" y="1323277"/>
                </a:lnTo>
                <a:lnTo>
                  <a:pt x="1261524" y="1344221"/>
                </a:lnTo>
                <a:lnTo>
                  <a:pt x="1218908" y="1357459"/>
                </a:lnTo>
                <a:lnTo>
                  <a:pt x="1173162" y="1362075"/>
                </a:lnTo>
                <a:lnTo>
                  <a:pt x="227012" y="1362075"/>
                </a:lnTo>
                <a:lnTo>
                  <a:pt x="181261" y="1357459"/>
                </a:lnTo>
                <a:lnTo>
                  <a:pt x="138649" y="1344221"/>
                </a:lnTo>
                <a:lnTo>
                  <a:pt x="100088" y="1323277"/>
                </a:lnTo>
                <a:lnTo>
                  <a:pt x="66490" y="1295542"/>
                </a:lnTo>
                <a:lnTo>
                  <a:pt x="38770" y="1261932"/>
                </a:lnTo>
                <a:lnTo>
                  <a:pt x="17839" y="1223361"/>
                </a:lnTo>
                <a:lnTo>
                  <a:pt x="4612" y="1180745"/>
                </a:lnTo>
                <a:lnTo>
                  <a:pt x="0" y="1134999"/>
                </a:lnTo>
                <a:lnTo>
                  <a:pt x="0" y="226949"/>
                </a:lnTo>
                <a:close/>
              </a:path>
            </a:pathLst>
          </a:custGeom>
          <a:ln w="25400">
            <a:solidFill>
              <a:srgbClr val="00707C"/>
            </a:solidFill>
          </a:ln>
        </p:spPr>
        <p:txBody>
          <a:bodyPr wrap="square" lIns="0" tIns="0" rIns="0" bIns="0" rtlCol="0"/>
          <a:lstStyle/>
          <a:p>
            <a:endParaRPr/>
          </a:p>
        </p:txBody>
      </p:sp>
      <p:sp>
        <p:nvSpPr>
          <p:cNvPr id="10" name="object 10">
            <a:extLst>
              <a:ext uri="{FF2B5EF4-FFF2-40B4-BE49-F238E27FC236}">
                <a16:creationId xmlns:a16="http://schemas.microsoft.com/office/drawing/2014/main" id="{DD0871FE-9801-0FF3-D942-8B621E08BAB5}"/>
              </a:ext>
            </a:extLst>
          </p:cNvPr>
          <p:cNvSpPr/>
          <p:nvPr/>
        </p:nvSpPr>
        <p:spPr>
          <a:xfrm>
            <a:off x="2833751" y="2787055"/>
            <a:ext cx="1400175" cy="1362075"/>
          </a:xfrm>
          <a:custGeom>
            <a:avLst/>
            <a:gdLst/>
            <a:ahLst/>
            <a:cxnLst/>
            <a:rect l="l" t="t" r="r" b="b"/>
            <a:pathLst>
              <a:path w="1400175" h="1362075">
                <a:moveTo>
                  <a:pt x="1173099" y="0"/>
                </a:moveTo>
                <a:lnTo>
                  <a:pt x="226949" y="0"/>
                </a:lnTo>
                <a:lnTo>
                  <a:pt x="181208" y="4610"/>
                </a:lnTo>
                <a:lnTo>
                  <a:pt x="138606" y="17833"/>
                </a:lnTo>
                <a:lnTo>
                  <a:pt x="100055" y="38757"/>
                </a:lnTo>
                <a:lnTo>
                  <a:pt x="66468" y="66468"/>
                </a:lnTo>
                <a:lnTo>
                  <a:pt x="38757" y="100055"/>
                </a:lnTo>
                <a:lnTo>
                  <a:pt x="17833" y="138606"/>
                </a:lnTo>
                <a:lnTo>
                  <a:pt x="4610" y="181208"/>
                </a:lnTo>
                <a:lnTo>
                  <a:pt x="0" y="226949"/>
                </a:lnTo>
                <a:lnTo>
                  <a:pt x="0" y="1134999"/>
                </a:lnTo>
                <a:lnTo>
                  <a:pt x="4610" y="1180745"/>
                </a:lnTo>
                <a:lnTo>
                  <a:pt x="17833" y="1223361"/>
                </a:lnTo>
                <a:lnTo>
                  <a:pt x="38757" y="1261932"/>
                </a:lnTo>
                <a:lnTo>
                  <a:pt x="66468" y="1295542"/>
                </a:lnTo>
                <a:lnTo>
                  <a:pt x="100055" y="1323277"/>
                </a:lnTo>
                <a:lnTo>
                  <a:pt x="138606" y="1344221"/>
                </a:lnTo>
                <a:lnTo>
                  <a:pt x="181208" y="1357459"/>
                </a:lnTo>
                <a:lnTo>
                  <a:pt x="226949" y="1362075"/>
                </a:lnTo>
                <a:lnTo>
                  <a:pt x="1173099" y="1362075"/>
                </a:lnTo>
                <a:lnTo>
                  <a:pt x="1218845" y="1357459"/>
                </a:lnTo>
                <a:lnTo>
                  <a:pt x="1261461" y="1344221"/>
                </a:lnTo>
                <a:lnTo>
                  <a:pt x="1300032" y="1323277"/>
                </a:lnTo>
                <a:lnTo>
                  <a:pt x="1333642" y="1295542"/>
                </a:lnTo>
                <a:lnTo>
                  <a:pt x="1361377" y="1261932"/>
                </a:lnTo>
                <a:lnTo>
                  <a:pt x="1382321" y="1223361"/>
                </a:lnTo>
                <a:lnTo>
                  <a:pt x="1395559" y="1180745"/>
                </a:lnTo>
                <a:lnTo>
                  <a:pt x="1400175" y="1134999"/>
                </a:lnTo>
                <a:lnTo>
                  <a:pt x="1400175" y="226949"/>
                </a:lnTo>
                <a:lnTo>
                  <a:pt x="1395559" y="181208"/>
                </a:lnTo>
                <a:lnTo>
                  <a:pt x="1382321" y="138606"/>
                </a:lnTo>
                <a:lnTo>
                  <a:pt x="1361377" y="100055"/>
                </a:lnTo>
                <a:lnTo>
                  <a:pt x="1333642" y="66468"/>
                </a:lnTo>
                <a:lnTo>
                  <a:pt x="1300032" y="38757"/>
                </a:lnTo>
                <a:lnTo>
                  <a:pt x="1261461" y="17833"/>
                </a:lnTo>
                <a:lnTo>
                  <a:pt x="1218845" y="4610"/>
                </a:lnTo>
                <a:lnTo>
                  <a:pt x="1173099" y="0"/>
                </a:lnTo>
                <a:close/>
              </a:path>
            </a:pathLst>
          </a:custGeom>
          <a:solidFill>
            <a:srgbClr val="DFF6FF"/>
          </a:solidFill>
        </p:spPr>
        <p:txBody>
          <a:bodyPr wrap="square" lIns="0" tIns="0" rIns="0" bIns="0" rtlCol="0"/>
          <a:lstStyle/>
          <a:p>
            <a:endParaRPr/>
          </a:p>
        </p:txBody>
      </p:sp>
      <p:sp>
        <p:nvSpPr>
          <p:cNvPr id="11" name="object 11">
            <a:extLst>
              <a:ext uri="{FF2B5EF4-FFF2-40B4-BE49-F238E27FC236}">
                <a16:creationId xmlns:a16="http://schemas.microsoft.com/office/drawing/2014/main" id="{0980FDE3-243D-FFAE-6A30-ED8F0E640EA4}"/>
              </a:ext>
            </a:extLst>
          </p:cNvPr>
          <p:cNvSpPr/>
          <p:nvPr/>
        </p:nvSpPr>
        <p:spPr>
          <a:xfrm>
            <a:off x="2833751" y="2787055"/>
            <a:ext cx="1400175" cy="1362075"/>
          </a:xfrm>
          <a:custGeom>
            <a:avLst/>
            <a:gdLst/>
            <a:ahLst/>
            <a:cxnLst/>
            <a:rect l="l" t="t" r="r" b="b"/>
            <a:pathLst>
              <a:path w="1400175" h="1362075">
                <a:moveTo>
                  <a:pt x="0" y="226949"/>
                </a:moveTo>
                <a:lnTo>
                  <a:pt x="4610" y="181208"/>
                </a:lnTo>
                <a:lnTo>
                  <a:pt x="17833" y="138606"/>
                </a:lnTo>
                <a:lnTo>
                  <a:pt x="38757" y="100055"/>
                </a:lnTo>
                <a:lnTo>
                  <a:pt x="66468" y="66468"/>
                </a:lnTo>
                <a:lnTo>
                  <a:pt x="100055" y="38757"/>
                </a:lnTo>
                <a:lnTo>
                  <a:pt x="138606" y="17833"/>
                </a:lnTo>
                <a:lnTo>
                  <a:pt x="181208" y="4610"/>
                </a:lnTo>
                <a:lnTo>
                  <a:pt x="226949" y="0"/>
                </a:lnTo>
                <a:lnTo>
                  <a:pt x="1173099" y="0"/>
                </a:lnTo>
                <a:lnTo>
                  <a:pt x="1218845" y="4610"/>
                </a:lnTo>
                <a:lnTo>
                  <a:pt x="1261461" y="17833"/>
                </a:lnTo>
                <a:lnTo>
                  <a:pt x="1300032" y="38757"/>
                </a:lnTo>
                <a:lnTo>
                  <a:pt x="1333642" y="66468"/>
                </a:lnTo>
                <a:lnTo>
                  <a:pt x="1361377" y="100055"/>
                </a:lnTo>
                <a:lnTo>
                  <a:pt x="1382321" y="138606"/>
                </a:lnTo>
                <a:lnTo>
                  <a:pt x="1395559" y="181208"/>
                </a:lnTo>
                <a:lnTo>
                  <a:pt x="1400175" y="226949"/>
                </a:lnTo>
                <a:lnTo>
                  <a:pt x="1400175" y="1134999"/>
                </a:lnTo>
                <a:lnTo>
                  <a:pt x="1395559" y="1180745"/>
                </a:lnTo>
                <a:lnTo>
                  <a:pt x="1382321" y="1223361"/>
                </a:lnTo>
                <a:lnTo>
                  <a:pt x="1361377" y="1261932"/>
                </a:lnTo>
                <a:lnTo>
                  <a:pt x="1333642" y="1295542"/>
                </a:lnTo>
                <a:lnTo>
                  <a:pt x="1300032" y="1323277"/>
                </a:lnTo>
                <a:lnTo>
                  <a:pt x="1261461" y="1344221"/>
                </a:lnTo>
                <a:lnTo>
                  <a:pt x="1218845" y="1357459"/>
                </a:lnTo>
                <a:lnTo>
                  <a:pt x="1173099" y="1362075"/>
                </a:lnTo>
                <a:lnTo>
                  <a:pt x="226949" y="1362075"/>
                </a:lnTo>
                <a:lnTo>
                  <a:pt x="181208" y="1357459"/>
                </a:lnTo>
                <a:lnTo>
                  <a:pt x="138606" y="1344221"/>
                </a:lnTo>
                <a:lnTo>
                  <a:pt x="100055" y="1323277"/>
                </a:lnTo>
                <a:lnTo>
                  <a:pt x="66468" y="1295542"/>
                </a:lnTo>
                <a:lnTo>
                  <a:pt x="38757" y="1261932"/>
                </a:lnTo>
                <a:lnTo>
                  <a:pt x="17833" y="1223361"/>
                </a:lnTo>
                <a:lnTo>
                  <a:pt x="4610" y="1180745"/>
                </a:lnTo>
                <a:lnTo>
                  <a:pt x="0" y="1134999"/>
                </a:lnTo>
                <a:lnTo>
                  <a:pt x="0" y="226949"/>
                </a:lnTo>
                <a:close/>
              </a:path>
            </a:pathLst>
          </a:custGeom>
          <a:ln w="25400">
            <a:solidFill>
              <a:srgbClr val="00707C"/>
            </a:solidFill>
          </a:ln>
        </p:spPr>
        <p:txBody>
          <a:bodyPr wrap="square" lIns="0" tIns="0" rIns="0" bIns="0" rtlCol="0"/>
          <a:lstStyle/>
          <a:p>
            <a:endParaRPr/>
          </a:p>
        </p:txBody>
      </p:sp>
      <p:sp>
        <p:nvSpPr>
          <p:cNvPr id="13" name="object 13">
            <a:extLst>
              <a:ext uri="{FF2B5EF4-FFF2-40B4-BE49-F238E27FC236}">
                <a16:creationId xmlns:a16="http://schemas.microsoft.com/office/drawing/2014/main" id="{5D8D4C38-45C6-5C74-9192-09922B772296}"/>
              </a:ext>
            </a:extLst>
          </p:cNvPr>
          <p:cNvSpPr/>
          <p:nvPr/>
        </p:nvSpPr>
        <p:spPr>
          <a:xfrm>
            <a:off x="4748276" y="2787055"/>
            <a:ext cx="1400175" cy="1362075"/>
          </a:xfrm>
          <a:custGeom>
            <a:avLst/>
            <a:gdLst/>
            <a:ahLst/>
            <a:cxnLst/>
            <a:rect l="l" t="t" r="r" b="b"/>
            <a:pathLst>
              <a:path w="1400175" h="1362075">
                <a:moveTo>
                  <a:pt x="1173099" y="0"/>
                </a:moveTo>
                <a:lnTo>
                  <a:pt x="226949" y="0"/>
                </a:lnTo>
                <a:lnTo>
                  <a:pt x="181208" y="4610"/>
                </a:lnTo>
                <a:lnTo>
                  <a:pt x="138606" y="17833"/>
                </a:lnTo>
                <a:lnTo>
                  <a:pt x="100055" y="38757"/>
                </a:lnTo>
                <a:lnTo>
                  <a:pt x="66468" y="66468"/>
                </a:lnTo>
                <a:lnTo>
                  <a:pt x="38757" y="100055"/>
                </a:lnTo>
                <a:lnTo>
                  <a:pt x="17833" y="138606"/>
                </a:lnTo>
                <a:lnTo>
                  <a:pt x="4610" y="181208"/>
                </a:lnTo>
                <a:lnTo>
                  <a:pt x="0" y="226949"/>
                </a:lnTo>
                <a:lnTo>
                  <a:pt x="0" y="1134999"/>
                </a:lnTo>
                <a:lnTo>
                  <a:pt x="4610" y="1180745"/>
                </a:lnTo>
                <a:lnTo>
                  <a:pt x="17833" y="1223361"/>
                </a:lnTo>
                <a:lnTo>
                  <a:pt x="38757" y="1261932"/>
                </a:lnTo>
                <a:lnTo>
                  <a:pt x="66468" y="1295542"/>
                </a:lnTo>
                <a:lnTo>
                  <a:pt x="100055" y="1323277"/>
                </a:lnTo>
                <a:lnTo>
                  <a:pt x="138606" y="1344221"/>
                </a:lnTo>
                <a:lnTo>
                  <a:pt x="181208" y="1357459"/>
                </a:lnTo>
                <a:lnTo>
                  <a:pt x="226949" y="1362075"/>
                </a:lnTo>
                <a:lnTo>
                  <a:pt x="1173099" y="1362075"/>
                </a:lnTo>
                <a:lnTo>
                  <a:pt x="1218845" y="1357459"/>
                </a:lnTo>
                <a:lnTo>
                  <a:pt x="1261461" y="1344221"/>
                </a:lnTo>
                <a:lnTo>
                  <a:pt x="1300032" y="1323277"/>
                </a:lnTo>
                <a:lnTo>
                  <a:pt x="1333642" y="1295542"/>
                </a:lnTo>
                <a:lnTo>
                  <a:pt x="1361377" y="1261932"/>
                </a:lnTo>
                <a:lnTo>
                  <a:pt x="1382321" y="1223361"/>
                </a:lnTo>
                <a:lnTo>
                  <a:pt x="1395559" y="1180745"/>
                </a:lnTo>
                <a:lnTo>
                  <a:pt x="1400175" y="1134999"/>
                </a:lnTo>
                <a:lnTo>
                  <a:pt x="1400175" y="226949"/>
                </a:lnTo>
                <a:lnTo>
                  <a:pt x="1395559" y="181208"/>
                </a:lnTo>
                <a:lnTo>
                  <a:pt x="1382321" y="138606"/>
                </a:lnTo>
                <a:lnTo>
                  <a:pt x="1361377" y="100055"/>
                </a:lnTo>
                <a:lnTo>
                  <a:pt x="1333642" y="66468"/>
                </a:lnTo>
                <a:lnTo>
                  <a:pt x="1300032" y="38757"/>
                </a:lnTo>
                <a:lnTo>
                  <a:pt x="1261461" y="17833"/>
                </a:lnTo>
                <a:lnTo>
                  <a:pt x="1218845" y="4610"/>
                </a:lnTo>
                <a:lnTo>
                  <a:pt x="1173099" y="0"/>
                </a:lnTo>
                <a:close/>
              </a:path>
            </a:pathLst>
          </a:custGeom>
          <a:solidFill>
            <a:srgbClr val="DFF6FF"/>
          </a:solidFill>
        </p:spPr>
        <p:txBody>
          <a:bodyPr wrap="square" lIns="0" tIns="0" rIns="0" bIns="0" rtlCol="0"/>
          <a:lstStyle/>
          <a:p>
            <a:endParaRPr/>
          </a:p>
        </p:txBody>
      </p:sp>
      <p:sp>
        <p:nvSpPr>
          <p:cNvPr id="14" name="object 14">
            <a:extLst>
              <a:ext uri="{FF2B5EF4-FFF2-40B4-BE49-F238E27FC236}">
                <a16:creationId xmlns:a16="http://schemas.microsoft.com/office/drawing/2014/main" id="{92682613-769E-1374-B382-E1C0996D77DD}"/>
              </a:ext>
            </a:extLst>
          </p:cNvPr>
          <p:cNvSpPr/>
          <p:nvPr/>
        </p:nvSpPr>
        <p:spPr>
          <a:xfrm>
            <a:off x="4748276" y="2787055"/>
            <a:ext cx="1400175" cy="1362075"/>
          </a:xfrm>
          <a:custGeom>
            <a:avLst/>
            <a:gdLst/>
            <a:ahLst/>
            <a:cxnLst/>
            <a:rect l="l" t="t" r="r" b="b"/>
            <a:pathLst>
              <a:path w="1400175" h="1362075">
                <a:moveTo>
                  <a:pt x="0" y="226949"/>
                </a:moveTo>
                <a:lnTo>
                  <a:pt x="4610" y="181208"/>
                </a:lnTo>
                <a:lnTo>
                  <a:pt x="17833" y="138606"/>
                </a:lnTo>
                <a:lnTo>
                  <a:pt x="38757" y="100055"/>
                </a:lnTo>
                <a:lnTo>
                  <a:pt x="66468" y="66468"/>
                </a:lnTo>
                <a:lnTo>
                  <a:pt x="100055" y="38757"/>
                </a:lnTo>
                <a:lnTo>
                  <a:pt x="138606" y="17833"/>
                </a:lnTo>
                <a:lnTo>
                  <a:pt x="181208" y="4610"/>
                </a:lnTo>
                <a:lnTo>
                  <a:pt x="226949" y="0"/>
                </a:lnTo>
                <a:lnTo>
                  <a:pt x="1173099" y="0"/>
                </a:lnTo>
                <a:lnTo>
                  <a:pt x="1218845" y="4610"/>
                </a:lnTo>
                <a:lnTo>
                  <a:pt x="1261461" y="17833"/>
                </a:lnTo>
                <a:lnTo>
                  <a:pt x="1300032" y="38757"/>
                </a:lnTo>
                <a:lnTo>
                  <a:pt x="1333642" y="66468"/>
                </a:lnTo>
                <a:lnTo>
                  <a:pt x="1361377" y="100055"/>
                </a:lnTo>
                <a:lnTo>
                  <a:pt x="1382321" y="138606"/>
                </a:lnTo>
                <a:lnTo>
                  <a:pt x="1395559" y="181208"/>
                </a:lnTo>
                <a:lnTo>
                  <a:pt x="1400175" y="226949"/>
                </a:lnTo>
                <a:lnTo>
                  <a:pt x="1400175" y="1134999"/>
                </a:lnTo>
                <a:lnTo>
                  <a:pt x="1395559" y="1180745"/>
                </a:lnTo>
                <a:lnTo>
                  <a:pt x="1382321" y="1223361"/>
                </a:lnTo>
                <a:lnTo>
                  <a:pt x="1361377" y="1261932"/>
                </a:lnTo>
                <a:lnTo>
                  <a:pt x="1333642" y="1295542"/>
                </a:lnTo>
                <a:lnTo>
                  <a:pt x="1300032" y="1323277"/>
                </a:lnTo>
                <a:lnTo>
                  <a:pt x="1261461" y="1344221"/>
                </a:lnTo>
                <a:lnTo>
                  <a:pt x="1218845" y="1357459"/>
                </a:lnTo>
                <a:lnTo>
                  <a:pt x="1173099" y="1362075"/>
                </a:lnTo>
                <a:lnTo>
                  <a:pt x="226949" y="1362075"/>
                </a:lnTo>
                <a:lnTo>
                  <a:pt x="181208" y="1357459"/>
                </a:lnTo>
                <a:lnTo>
                  <a:pt x="138606" y="1344221"/>
                </a:lnTo>
                <a:lnTo>
                  <a:pt x="100055" y="1323277"/>
                </a:lnTo>
                <a:lnTo>
                  <a:pt x="66468" y="1295542"/>
                </a:lnTo>
                <a:lnTo>
                  <a:pt x="38757" y="1261932"/>
                </a:lnTo>
                <a:lnTo>
                  <a:pt x="17833" y="1223361"/>
                </a:lnTo>
                <a:lnTo>
                  <a:pt x="4610" y="1180745"/>
                </a:lnTo>
                <a:lnTo>
                  <a:pt x="0" y="1134999"/>
                </a:lnTo>
                <a:lnTo>
                  <a:pt x="0" y="226949"/>
                </a:lnTo>
                <a:close/>
              </a:path>
            </a:pathLst>
          </a:custGeom>
          <a:ln w="25400">
            <a:solidFill>
              <a:srgbClr val="00707C"/>
            </a:solidFill>
          </a:ln>
        </p:spPr>
        <p:txBody>
          <a:bodyPr wrap="square" lIns="0" tIns="0" rIns="0" bIns="0" rtlCol="0"/>
          <a:lstStyle/>
          <a:p>
            <a:endParaRPr/>
          </a:p>
        </p:txBody>
      </p:sp>
      <p:sp>
        <p:nvSpPr>
          <p:cNvPr id="16" name="object 16">
            <a:extLst>
              <a:ext uri="{FF2B5EF4-FFF2-40B4-BE49-F238E27FC236}">
                <a16:creationId xmlns:a16="http://schemas.microsoft.com/office/drawing/2014/main" id="{0E4516AE-55E4-F085-2EAB-EF1A2E47D0A1}"/>
              </a:ext>
            </a:extLst>
          </p:cNvPr>
          <p:cNvSpPr/>
          <p:nvPr/>
        </p:nvSpPr>
        <p:spPr>
          <a:xfrm>
            <a:off x="9932352" y="4231086"/>
            <a:ext cx="765774" cy="760847"/>
          </a:xfrm>
          <a:custGeom>
            <a:avLst/>
            <a:gdLst/>
            <a:ahLst/>
            <a:cxnLst/>
            <a:rect l="l" t="t" r="r" b="b"/>
            <a:pathLst>
              <a:path w="1400175" h="1362075">
                <a:moveTo>
                  <a:pt x="1173099" y="0"/>
                </a:moveTo>
                <a:lnTo>
                  <a:pt x="226949" y="0"/>
                </a:lnTo>
                <a:lnTo>
                  <a:pt x="181208" y="4610"/>
                </a:lnTo>
                <a:lnTo>
                  <a:pt x="138606" y="17833"/>
                </a:lnTo>
                <a:lnTo>
                  <a:pt x="100055" y="38757"/>
                </a:lnTo>
                <a:lnTo>
                  <a:pt x="66468" y="66468"/>
                </a:lnTo>
                <a:lnTo>
                  <a:pt x="38757" y="100055"/>
                </a:lnTo>
                <a:lnTo>
                  <a:pt x="17833" y="138606"/>
                </a:lnTo>
                <a:lnTo>
                  <a:pt x="4610" y="181208"/>
                </a:lnTo>
                <a:lnTo>
                  <a:pt x="0" y="226949"/>
                </a:lnTo>
                <a:lnTo>
                  <a:pt x="0" y="1134999"/>
                </a:lnTo>
                <a:lnTo>
                  <a:pt x="4610" y="1180745"/>
                </a:lnTo>
                <a:lnTo>
                  <a:pt x="17833" y="1223361"/>
                </a:lnTo>
                <a:lnTo>
                  <a:pt x="38757" y="1261932"/>
                </a:lnTo>
                <a:lnTo>
                  <a:pt x="66468" y="1295542"/>
                </a:lnTo>
                <a:lnTo>
                  <a:pt x="100055" y="1323277"/>
                </a:lnTo>
                <a:lnTo>
                  <a:pt x="138606" y="1344221"/>
                </a:lnTo>
                <a:lnTo>
                  <a:pt x="181208" y="1357459"/>
                </a:lnTo>
                <a:lnTo>
                  <a:pt x="226949" y="1362075"/>
                </a:lnTo>
                <a:lnTo>
                  <a:pt x="1173099" y="1362075"/>
                </a:lnTo>
                <a:lnTo>
                  <a:pt x="1218845" y="1357459"/>
                </a:lnTo>
                <a:lnTo>
                  <a:pt x="1261461" y="1344221"/>
                </a:lnTo>
                <a:lnTo>
                  <a:pt x="1300032" y="1323277"/>
                </a:lnTo>
                <a:lnTo>
                  <a:pt x="1333642" y="1295542"/>
                </a:lnTo>
                <a:lnTo>
                  <a:pt x="1361377" y="1261932"/>
                </a:lnTo>
                <a:lnTo>
                  <a:pt x="1382321" y="1223361"/>
                </a:lnTo>
                <a:lnTo>
                  <a:pt x="1395559" y="1180745"/>
                </a:lnTo>
                <a:lnTo>
                  <a:pt x="1400175" y="1134999"/>
                </a:lnTo>
                <a:lnTo>
                  <a:pt x="1400175" y="226949"/>
                </a:lnTo>
                <a:lnTo>
                  <a:pt x="1395559" y="181208"/>
                </a:lnTo>
                <a:lnTo>
                  <a:pt x="1382321" y="138606"/>
                </a:lnTo>
                <a:lnTo>
                  <a:pt x="1361377" y="100055"/>
                </a:lnTo>
                <a:lnTo>
                  <a:pt x="1333642" y="66468"/>
                </a:lnTo>
                <a:lnTo>
                  <a:pt x="1300032" y="38757"/>
                </a:lnTo>
                <a:lnTo>
                  <a:pt x="1261461" y="17833"/>
                </a:lnTo>
                <a:lnTo>
                  <a:pt x="1218845" y="4610"/>
                </a:lnTo>
                <a:lnTo>
                  <a:pt x="1173099" y="0"/>
                </a:lnTo>
                <a:close/>
              </a:path>
            </a:pathLst>
          </a:custGeom>
          <a:solidFill>
            <a:srgbClr val="DFF6FF"/>
          </a:solidFill>
        </p:spPr>
        <p:txBody>
          <a:bodyPr wrap="square" lIns="0" tIns="0" rIns="0" bIns="0" rtlCol="0"/>
          <a:lstStyle/>
          <a:p>
            <a:endParaRPr/>
          </a:p>
        </p:txBody>
      </p:sp>
      <p:sp>
        <p:nvSpPr>
          <p:cNvPr id="17" name="object 17">
            <a:extLst>
              <a:ext uri="{FF2B5EF4-FFF2-40B4-BE49-F238E27FC236}">
                <a16:creationId xmlns:a16="http://schemas.microsoft.com/office/drawing/2014/main" id="{C5C38B47-34D4-340F-1821-74EB5356DAFB}"/>
              </a:ext>
            </a:extLst>
          </p:cNvPr>
          <p:cNvSpPr/>
          <p:nvPr/>
        </p:nvSpPr>
        <p:spPr>
          <a:xfrm>
            <a:off x="6653276" y="2796580"/>
            <a:ext cx="1400175" cy="1362075"/>
          </a:xfrm>
          <a:custGeom>
            <a:avLst/>
            <a:gdLst/>
            <a:ahLst/>
            <a:cxnLst/>
            <a:rect l="l" t="t" r="r" b="b"/>
            <a:pathLst>
              <a:path w="1400175" h="1362075">
                <a:moveTo>
                  <a:pt x="0" y="226949"/>
                </a:moveTo>
                <a:lnTo>
                  <a:pt x="4610" y="181208"/>
                </a:lnTo>
                <a:lnTo>
                  <a:pt x="17833" y="138606"/>
                </a:lnTo>
                <a:lnTo>
                  <a:pt x="38757" y="100055"/>
                </a:lnTo>
                <a:lnTo>
                  <a:pt x="66468" y="66468"/>
                </a:lnTo>
                <a:lnTo>
                  <a:pt x="100055" y="38757"/>
                </a:lnTo>
                <a:lnTo>
                  <a:pt x="138606" y="17833"/>
                </a:lnTo>
                <a:lnTo>
                  <a:pt x="181208" y="4610"/>
                </a:lnTo>
                <a:lnTo>
                  <a:pt x="226949" y="0"/>
                </a:lnTo>
                <a:lnTo>
                  <a:pt x="1173099" y="0"/>
                </a:lnTo>
                <a:lnTo>
                  <a:pt x="1218845" y="4610"/>
                </a:lnTo>
                <a:lnTo>
                  <a:pt x="1261461" y="17833"/>
                </a:lnTo>
                <a:lnTo>
                  <a:pt x="1300032" y="38757"/>
                </a:lnTo>
                <a:lnTo>
                  <a:pt x="1333642" y="66468"/>
                </a:lnTo>
                <a:lnTo>
                  <a:pt x="1361377" y="100055"/>
                </a:lnTo>
                <a:lnTo>
                  <a:pt x="1382321" y="138606"/>
                </a:lnTo>
                <a:lnTo>
                  <a:pt x="1395559" y="181208"/>
                </a:lnTo>
                <a:lnTo>
                  <a:pt x="1400175" y="226949"/>
                </a:lnTo>
                <a:lnTo>
                  <a:pt x="1400175" y="1134999"/>
                </a:lnTo>
                <a:lnTo>
                  <a:pt x="1395559" y="1180745"/>
                </a:lnTo>
                <a:lnTo>
                  <a:pt x="1382321" y="1223361"/>
                </a:lnTo>
                <a:lnTo>
                  <a:pt x="1361377" y="1261932"/>
                </a:lnTo>
                <a:lnTo>
                  <a:pt x="1333642" y="1295542"/>
                </a:lnTo>
                <a:lnTo>
                  <a:pt x="1300032" y="1323277"/>
                </a:lnTo>
                <a:lnTo>
                  <a:pt x="1261461" y="1344221"/>
                </a:lnTo>
                <a:lnTo>
                  <a:pt x="1218845" y="1357459"/>
                </a:lnTo>
                <a:lnTo>
                  <a:pt x="1173099" y="1362075"/>
                </a:lnTo>
                <a:lnTo>
                  <a:pt x="226949" y="1362075"/>
                </a:lnTo>
                <a:lnTo>
                  <a:pt x="181208" y="1357459"/>
                </a:lnTo>
                <a:lnTo>
                  <a:pt x="138606" y="1344221"/>
                </a:lnTo>
                <a:lnTo>
                  <a:pt x="100055" y="1323277"/>
                </a:lnTo>
                <a:lnTo>
                  <a:pt x="66468" y="1295542"/>
                </a:lnTo>
                <a:lnTo>
                  <a:pt x="38757" y="1261932"/>
                </a:lnTo>
                <a:lnTo>
                  <a:pt x="17833" y="1223361"/>
                </a:lnTo>
                <a:lnTo>
                  <a:pt x="4610" y="1180745"/>
                </a:lnTo>
                <a:lnTo>
                  <a:pt x="0" y="1134999"/>
                </a:lnTo>
                <a:lnTo>
                  <a:pt x="0" y="226949"/>
                </a:lnTo>
                <a:close/>
              </a:path>
            </a:pathLst>
          </a:custGeom>
          <a:solidFill>
            <a:schemeClr val="accent5">
              <a:lumMod val="20000"/>
              <a:lumOff val="80000"/>
            </a:schemeClr>
          </a:solidFill>
          <a:ln w="25400">
            <a:solidFill>
              <a:srgbClr val="00707C"/>
            </a:solidFill>
          </a:ln>
        </p:spPr>
        <p:txBody>
          <a:bodyPr wrap="square" lIns="0" tIns="0" rIns="0" bIns="0" rtlCol="0"/>
          <a:lstStyle/>
          <a:p>
            <a:endParaRPr/>
          </a:p>
        </p:txBody>
      </p:sp>
      <p:sp>
        <p:nvSpPr>
          <p:cNvPr id="19" name="object 19">
            <a:extLst>
              <a:ext uri="{FF2B5EF4-FFF2-40B4-BE49-F238E27FC236}">
                <a16:creationId xmlns:a16="http://schemas.microsoft.com/office/drawing/2014/main" id="{C7B8A774-B5CC-2635-3C6B-0512B48622E7}"/>
              </a:ext>
            </a:extLst>
          </p:cNvPr>
          <p:cNvSpPr/>
          <p:nvPr/>
        </p:nvSpPr>
        <p:spPr>
          <a:xfrm>
            <a:off x="823912" y="1614550"/>
            <a:ext cx="1591310" cy="957199"/>
          </a:xfrm>
          <a:custGeom>
            <a:avLst/>
            <a:gdLst/>
            <a:ahLst/>
            <a:cxnLst/>
            <a:rect l="l" t="t" r="r" b="b"/>
            <a:pathLst>
              <a:path w="1591310" h="533400">
                <a:moveTo>
                  <a:pt x="1501711" y="0"/>
                </a:moveTo>
                <a:lnTo>
                  <a:pt x="88900" y="0"/>
                </a:lnTo>
                <a:lnTo>
                  <a:pt x="54296" y="6979"/>
                </a:lnTo>
                <a:lnTo>
                  <a:pt x="26038" y="26019"/>
                </a:lnTo>
                <a:lnTo>
                  <a:pt x="6986" y="54274"/>
                </a:lnTo>
                <a:lnTo>
                  <a:pt x="0" y="88900"/>
                </a:lnTo>
                <a:lnTo>
                  <a:pt x="0" y="444373"/>
                </a:lnTo>
                <a:lnTo>
                  <a:pt x="6986" y="479018"/>
                </a:lnTo>
                <a:lnTo>
                  <a:pt x="26038" y="507317"/>
                </a:lnTo>
                <a:lnTo>
                  <a:pt x="54296" y="526401"/>
                </a:lnTo>
                <a:lnTo>
                  <a:pt x="88900" y="533400"/>
                </a:lnTo>
                <a:lnTo>
                  <a:pt x="1501711" y="533400"/>
                </a:lnTo>
                <a:lnTo>
                  <a:pt x="1536356" y="526401"/>
                </a:lnTo>
                <a:lnTo>
                  <a:pt x="1564655" y="507317"/>
                </a:lnTo>
                <a:lnTo>
                  <a:pt x="1583739" y="479018"/>
                </a:lnTo>
                <a:lnTo>
                  <a:pt x="1590738" y="444373"/>
                </a:lnTo>
                <a:lnTo>
                  <a:pt x="1590738" y="88900"/>
                </a:lnTo>
                <a:lnTo>
                  <a:pt x="1583739" y="54274"/>
                </a:lnTo>
                <a:lnTo>
                  <a:pt x="1564655" y="26019"/>
                </a:lnTo>
                <a:lnTo>
                  <a:pt x="1536356" y="6979"/>
                </a:lnTo>
                <a:lnTo>
                  <a:pt x="1501711" y="0"/>
                </a:lnTo>
                <a:close/>
              </a:path>
            </a:pathLst>
          </a:custGeom>
          <a:solidFill>
            <a:srgbClr val="DFF6FF"/>
          </a:solidFill>
        </p:spPr>
        <p:txBody>
          <a:bodyPr wrap="square" lIns="0" tIns="0" rIns="0" bIns="0" rtlCol="0"/>
          <a:lstStyle/>
          <a:p>
            <a:endParaRPr/>
          </a:p>
        </p:txBody>
      </p:sp>
      <p:sp>
        <p:nvSpPr>
          <p:cNvPr id="20" name="object 20">
            <a:extLst>
              <a:ext uri="{FF2B5EF4-FFF2-40B4-BE49-F238E27FC236}">
                <a16:creationId xmlns:a16="http://schemas.microsoft.com/office/drawing/2014/main" id="{EA46A110-E012-8D0E-D4F6-C924AE1C0D02}"/>
              </a:ext>
            </a:extLst>
          </p:cNvPr>
          <p:cNvSpPr/>
          <p:nvPr/>
        </p:nvSpPr>
        <p:spPr>
          <a:xfrm>
            <a:off x="823912" y="1614551"/>
            <a:ext cx="1591310" cy="957198"/>
          </a:xfrm>
          <a:custGeom>
            <a:avLst/>
            <a:gdLst/>
            <a:ahLst/>
            <a:cxnLst/>
            <a:rect l="l" t="t" r="r" b="b"/>
            <a:pathLst>
              <a:path w="1591310" h="533400">
                <a:moveTo>
                  <a:pt x="0" y="88900"/>
                </a:moveTo>
                <a:lnTo>
                  <a:pt x="6986" y="54274"/>
                </a:lnTo>
                <a:lnTo>
                  <a:pt x="26038" y="26019"/>
                </a:lnTo>
                <a:lnTo>
                  <a:pt x="54296" y="6979"/>
                </a:lnTo>
                <a:lnTo>
                  <a:pt x="88900" y="0"/>
                </a:lnTo>
                <a:lnTo>
                  <a:pt x="1501711" y="0"/>
                </a:lnTo>
                <a:lnTo>
                  <a:pt x="1536356" y="6979"/>
                </a:lnTo>
                <a:lnTo>
                  <a:pt x="1564655" y="26019"/>
                </a:lnTo>
                <a:lnTo>
                  <a:pt x="1583739" y="54274"/>
                </a:lnTo>
                <a:lnTo>
                  <a:pt x="1590738" y="88900"/>
                </a:lnTo>
                <a:lnTo>
                  <a:pt x="1590738" y="444373"/>
                </a:lnTo>
                <a:lnTo>
                  <a:pt x="1583739" y="479018"/>
                </a:lnTo>
                <a:lnTo>
                  <a:pt x="1564655" y="507317"/>
                </a:lnTo>
                <a:lnTo>
                  <a:pt x="1536356" y="526401"/>
                </a:lnTo>
                <a:lnTo>
                  <a:pt x="1501711" y="533400"/>
                </a:lnTo>
                <a:lnTo>
                  <a:pt x="88900" y="533400"/>
                </a:lnTo>
                <a:lnTo>
                  <a:pt x="54296" y="526401"/>
                </a:lnTo>
                <a:lnTo>
                  <a:pt x="26038" y="507317"/>
                </a:lnTo>
                <a:lnTo>
                  <a:pt x="6986" y="479018"/>
                </a:lnTo>
                <a:lnTo>
                  <a:pt x="0" y="444373"/>
                </a:lnTo>
                <a:lnTo>
                  <a:pt x="0" y="88900"/>
                </a:lnTo>
                <a:close/>
              </a:path>
            </a:pathLst>
          </a:custGeom>
          <a:ln w="25400">
            <a:solidFill>
              <a:srgbClr val="00707C"/>
            </a:solidFill>
          </a:ln>
        </p:spPr>
        <p:txBody>
          <a:bodyPr wrap="square" lIns="0" tIns="0" rIns="0" bIns="0" rtlCol="0"/>
          <a:lstStyle/>
          <a:p>
            <a:endParaRPr/>
          </a:p>
        </p:txBody>
      </p:sp>
      <p:sp>
        <p:nvSpPr>
          <p:cNvPr id="21" name="object 21">
            <a:extLst>
              <a:ext uri="{FF2B5EF4-FFF2-40B4-BE49-F238E27FC236}">
                <a16:creationId xmlns:a16="http://schemas.microsoft.com/office/drawing/2014/main" id="{40BFFAD2-A67A-1072-1C30-2AC9E682C1DE}"/>
              </a:ext>
            </a:extLst>
          </p:cNvPr>
          <p:cNvSpPr txBox="1"/>
          <p:nvPr/>
        </p:nvSpPr>
        <p:spPr>
          <a:xfrm>
            <a:off x="1018857" y="1636712"/>
            <a:ext cx="1184910" cy="953081"/>
          </a:xfrm>
          <a:prstGeom prst="rect">
            <a:avLst/>
          </a:prstGeom>
        </p:spPr>
        <p:txBody>
          <a:bodyPr vert="horz" wrap="square" lIns="0" tIns="10160" rIns="0" bIns="0" rtlCol="0">
            <a:spAutoFit/>
          </a:bodyPr>
          <a:lstStyle/>
          <a:p>
            <a:pPr marL="12700" marR="5080" indent="-12700">
              <a:lnSpc>
                <a:spcPct val="102800"/>
              </a:lnSpc>
              <a:spcBef>
                <a:spcPts val="80"/>
              </a:spcBef>
            </a:pPr>
            <a:r>
              <a:rPr lang="en-US" sz="1200" b="1" dirty="0">
                <a:latin typeface="Calibri"/>
                <a:cs typeface="Calibri"/>
              </a:rPr>
              <a:t>Kaggle data: </a:t>
            </a:r>
            <a:r>
              <a:rPr lang="en-US" sz="1200" dirty="0">
                <a:latin typeface="Calibri"/>
                <a:cs typeface="Calibri"/>
              </a:rPr>
              <a:t>load, restructure and pre-processing (grayscale</a:t>
            </a:r>
            <a:r>
              <a:rPr lang="en-US" sz="1200" dirty="0">
                <a:latin typeface="Calibri"/>
                <a:cs typeface="Calibri"/>
                <a:sym typeface="Wingdings" panose="05000000000000000000" pitchFamily="2" charset="2"/>
              </a:rPr>
              <a:t> blur  sharpen)</a:t>
            </a:r>
            <a:endParaRPr sz="1200" dirty="0">
              <a:latin typeface="Calibri"/>
              <a:cs typeface="Calibri"/>
            </a:endParaRPr>
          </a:p>
        </p:txBody>
      </p:sp>
      <p:grpSp>
        <p:nvGrpSpPr>
          <p:cNvPr id="22" name="object 22">
            <a:extLst>
              <a:ext uri="{FF2B5EF4-FFF2-40B4-BE49-F238E27FC236}">
                <a16:creationId xmlns:a16="http://schemas.microsoft.com/office/drawing/2014/main" id="{B834A9E1-5143-6C5D-1D5A-AFEDC0E0B8E2}"/>
              </a:ext>
            </a:extLst>
          </p:cNvPr>
          <p:cNvGrpSpPr/>
          <p:nvPr/>
        </p:nvGrpSpPr>
        <p:grpSpPr>
          <a:xfrm>
            <a:off x="2725801" y="1601850"/>
            <a:ext cx="1616075" cy="1009442"/>
            <a:chOff x="2725801" y="1601850"/>
            <a:chExt cx="1616075" cy="558800"/>
          </a:xfrm>
        </p:grpSpPr>
        <p:sp>
          <p:nvSpPr>
            <p:cNvPr id="23" name="object 23">
              <a:extLst>
                <a:ext uri="{FF2B5EF4-FFF2-40B4-BE49-F238E27FC236}">
                  <a16:creationId xmlns:a16="http://schemas.microsoft.com/office/drawing/2014/main" id="{5DEA58AD-D9EB-16A0-D8A1-DA7DA266C3CA}"/>
                </a:ext>
              </a:extLst>
            </p:cNvPr>
            <p:cNvSpPr/>
            <p:nvPr/>
          </p:nvSpPr>
          <p:spPr>
            <a:xfrm>
              <a:off x="2738501" y="1614550"/>
              <a:ext cx="1590675" cy="533400"/>
            </a:xfrm>
            <a:custGeom>
              <a:avLst/>
              <a:gdLst/>
              <a:ahLst/>
              <a:cxnLst/>
              <a:rect l="l" t="t" r="r" b="b"/>
              <a:pathLst>
                <a:path w="1590675" h="533400">
                  <a:moveTo>
                    <a:pt x="1501648" y="0"/>
                  </a:moveTo>
                  <a:lnTo>
                    <a:pt x="88900" y="0"/>
                  </a:lnTo>
                  <a:lnTo>
                    <a:pt x="54274" y="6979"/>
                  </a:lnTo>
                  <a:lnTo>
                    <a:pt x="26019" y="26019"/>
                  </a:lnTo>
                  <a:lnTo>
                    <a:pt x="6979" y="54274"/>
                  </a:lnTo>
                  <a:lnTo>
                    <a:pt x="0" y="88900"/>
                  </a:lnTo>
                  <a:lnTo>
                    <a:pt x="0" y="444373"/>
                  </a:lnTo>
                  <a:lnTo>
                    <a:pt x="6979" y="479018"/>
                  </a:lnTo>
                  <a:lnTo>
                    <a:pt x="26019" y="507317"/>
                  </a:lnTo>
                  <a:lnTo>
                    <a:pt x="54274" y="526401"/>
                  </a:lnTo>
                  <a:lnTo>
                    <a:pt x="88900" y="533400"/>
                  </a:lnTo>
                  <a:lnTo>
                    <a:pt x="1501648" y="533400"/>
                  </a:lnTo>
                  <a:lnTo>
                    <a:pt x="1536293" y="526401"/>
                  </a:lnTo>
                  <a:lnTo>
                    <a:pt x="1564592" y="507317"/>
                  </a:lnTo>
                  <a:lnTo>
                    <a:pt x="1583676" y="479018"/>
                  </a:lnTo>
                  <a:lnTo>
                    <a:pt x="1590675" y="444373"/>
                  </a:lnTo>
                  <a:lnTo>
                    <a:pt x="1590675" y="88900"/>
                  </a:lnTo>
                  <a:lnTo>
                    <a:pt x="1583676" y="54274"/>
                  </a:lnTo>
                  <a:lnTo>
                    <a:pt x="1564592" y="26019"/>
                  </a:lnTo>
                  <a:lnTo>
                    <a:pt x="1536293" y="6979"/>
                  </a:lnTo>
                  <a:lnTo>
                    <a:pt x="1501648" y="0"/>
                  </a:lnTo>
                  <a:close/>
                </a:path>
              </a:pathLst>
            </a:custGeom>
            <a:solidFill>
              <a:srgbClr val="DFF6FF"/>
            </a:solidFill>
          </p:spPr>
          <p:txBody>
            <a:bodyPr wrap="square" lIns="0" tIns="0" rIns="0" bIns="0" rtlCol="0"/>
            <a:lstStyle/>
            <a:p>
              <a:endParaRPr dirty="0"/>
            </a:p>
          </p:txBody>
        </p:sp>
        <p:sp>
          <p:nvSpPr>
            <p:cNvPr id="24" name="object 24">
              <a:extLst>
                <a:ext uri="{FF2B5EF4-FFF2-40B4-BE49-F238E27FC236}">
                  <a16:creationId xmlns:a16="http://schemas.microsoft.com/office/drawing/2014/main" id="{AD0FD9D9-6FB8-9B28-169F-D9668A059456}"/>
                </a:ext>
              </a:extLst>
            </p:cNvPr>
            <p:cNvSpPr/>
            <p:nvPr/>
          </p:nvSpPr>
          <p:spPr>
            <a:xfrm>
              <a:off x="2738501" y="1614550"/>
              <a:ext cx="1590675" cy="533400"/>
            </a:xfrm>
            <a:custGeom>
              <a:avLst/>
              <a:gdLst/>
              <a:ahLst/>
              <a:cxnLst/>
              <a:rect l="l" t="t" r="r" b="b"/>
              <a:pathLst>
                <a:path w="1590675" h="533400">
                  <a:moveTo>
                    <a:pt x="0" y="88900"/>
                  </a:moveTo>
                  <a:lnTo>
                    <a:pt x="6979" y="54274"/>
                  </a:lnTo>
                  <a:lnTo>
                    <a:pt x="26019" y="26019"/>
                  </a:lnTo>
                  <a:lnTo>
                    <a:pt x="54274" y="6979"/>
                  </a:lnTo>
                  <a:lnTo>
                    <a:pt x="88900" y="0"/>
                  </a:lnTo>
                  <a:lnTo>
                    <a:pt x="1501648" y="0"/>
                  </a:lnTo>
                  <a:lnTo>
                    <a:pt x="1536293" y="6979"/>
                  </a:lnTo>
                  <a:lnTo>
                    <a:pt x="1564592" y="26019"/>
                  </a:lnTo>
                  <a:lnTo>
                    <a:pt x="1583676" y="54274"/>
                  </a:lnTo>
                  <a:lnTo>
                    <a:pt x="1590675" y="88900"/>
                  </a:lnTo>
                  <a:lnTo>
                    <a:pt x="1590675" y="444373"/>
                  </a:lnTo>
                  <a:lnTo>
                    <a:pt x="1583676" y="479018"/>
                  </a:lnTo>
                  <a:lnTo>
                    <a:pt x="1564592" y="507317"/>
                  </a:lnTo>
                  <a:lnTo>
                    <a:pt x="1536293" y="526401"/>
                  </a:lnTo>
                  <a:lnTo>
                    <a:pt x="1501648" y="533400"/>
                  </a:lnTo>
                  <a:lnTo>
                    <a:pt x="88900" y="533400"/>
                  </a:lnTo>
                  <a:lnTo>
                    <a:pt x="54274" y="526401"/>
                  </a:lnTo>
                  <a:lnTo>
                    <a:pt x="26019" y="507317"/>
                  </a:lnTo>
                  <a:lnTo>
                    <a:pt x="6979" y="479018"/>
                  </a:lnTo>
                  <a:lnTo>
                    <a:pt x="0" y="444373"/>
                  </a:lnTo>
                  <a:lnTo>
                    <a:pt x="0" y="88900"/>
                  </a:lnTo>
                  <a:close/>
                </a:path>
              </a:pathLst>
            </a:custGeom>
            <a:ln w="25400">
              <a:solidFill>
                <a:srgbClr val="00707C"/>
              </a:solidFill>
            </a:ln>
          </p:spPr>
          <p:txBody>
            <a:bodyPr wrap="square" lIns="0" tIns="0" rIns="0" bIns="0" rtlCol="0"/>
            <a:lstStyle/>
            <a:p>
              <a:endParaRPr/>
            </a:p>
          </p:txBody>
        </p:sp>
      </p:grpSp>
      <p:grpSp>
        <p:nvGrpSpPr>
          <p:cNvPr id="26" name="object 26">
            <a:extLst>
              <a:ext uri="{FF2B5EF4-FFF2-40B4-BE49-F238E27FC236}">
                <a16:creationId xmlns:a16="http://schemas.microsoft.com/office/drawing/2014/main" id="{A5EEFAF1-5BD6-5D5F-21FC-8D5CF22A8477}"/>
              </a:ext>
            </a:extLst>
          </p:cNvPr>
          <p:cNvGrpSpPr/>
          <p:nvPr/>
        </p:nvGrpSpPr>
        <p:grpSpPr>
          <a:xfrm>
            <a:off x="4640326" y="1601850"/>
            <a:ext cx="1616075" cy="986500"/>
            <a:chOff x="4640326" y="1601850"/>
            <a:chExt cx="1616075" cy="558800"/>
          </a:xfrm>
        </p:grpSpPr>
        <p:sp>
          <p:nvSpPr>
            <p:cNvPr id="27" name="object 27">
              <a:extLst>
                <a:ext uri="{FF2B5EF4-FFF2-40B4-BE49-F238E27FC236}">
                  <a16:creationId xmlns:a16="http://schemas.microsoft.com/office/drawing/2014/main" id="{82BCE53B-F4F2-DE48-5B8F-B99FD88C3C7A}"/>
                </a:ext>
              </a:extLst>
            </p:cNvPr>
            <p:cNvSpPr/>
            <p:nvPr/>
          </p:nvSpPr>
          <p:spPr>
            <a:xfrm>
              <a:off x="4653026" y="1614550"/>
              <a:ext cx="1590675" cy="533400"/>
            </a:xfrm>
            <a:custGeom>
              <a:avLst/>
              <a:gdLst/>
              <a:ahLst/>
              <a:cxnLst/>
              <a:rect l="l" t="t" r="r" b="b"/>
              <a:pathLst>
                <a:path w="1590675" h="533400">
                  <a:moveTo>
                    <a:pt x="1501648" y="0"/>
                  </a:moveTo>
                  <a:lnTo>
                    <a:pt x="88900" y="0"/>
                  </a:lnTo>
                  <a:lnTo>
                    <a:pt x="54274" y="6979"/>
                  </a:lnTo>
                  <a:lnTo>
                    <a:pt x="26019" y="26019"/>
                  </a:lnTo>
                  <a:lnTo>
                    <a:pt x="6979" y="54274"/>
                  </a:lnTo>
                  <a:lnTo>
                    <a:pt x="0" y="88900"/>
                  </a:lnTo>
                  <a:lnTo>
                    <a:pt x="0" y="444373"/>
                  </a:lnTo>
                  <a:lnTo>
                    <a:pt x="6979" y="479018"/>
                  </a:lnTo>
                  <a:lnTo>
                    <a:pt x="26019" y="507317"/>
                  </a:lnTo>
                  <a:lnTo>
                    <a:pt x="54274" y="526401"/>
                  </a:lnTo>
                  <a:lnTo>
                    <a:pt x="88900" y="533400"/>
                  </a:lnTo>
                  <a:lnTo>
                    <a:pt x="1501648" y="533400"/>
                  </a:lnTo>
                  <a:lnTo>
                    <a:pt x="1536293" y="526401"/>
                  </a:lnTo>
                  <a:lnTo>
                    <a:pt x="1564592" y="507317"/>
                  </a:lnTo>
                  <a:lnTo>
                    <a:pt x="1583676" y="479018"/>
                  </a:lnTo>
                  <a:lnTo>
                    <a:pt x="1590675" y="444373"/>
                  </a:lnTo>
                  <a:lnTo>
                    <a:pt x="1590675" y="88900"/>
                  </a:lnTo>
                  <a:lnTo>
                    <a:pt x="1583676" y="54274"/>
                  </a:lnTo>
                  <a:lnTo>
                    <a:pt x="1564592" y="26019"/>
                  </a:lnTo>
                  <a:lnTo>
                    <a:pt x="1536293" y="6979"/>
                  </a:lnTo>
                  <a:lnTo>
                    <a:pt x="1501648" y="0"/>
                  </a:lnTo>
                  <a:close/>
                </a:path>
              </a:pathLst>
            </a:custGeom>
            <a:solidFill>
              <a:srgbClr val="DFF6FF"/>
            </a:solidFill>
          </p:spPr>
          <p:txBody>
            <a:bodyPr wrap="square" lIns="0" tIns="0" rIns="0" bIns="0" rtlCol="0"/>
            <a:lstStyle/>
            <a:p>
              <a:endParaRPr/>
            </a:p>
          </p:txBody>
        </p:sp>
        <p:sp>
          <p:nvSpPr>
            <p:cNvPr id="28" name="object 28">
              <a:extLst>
                <a:ext uri="{FF2B5EF4-FFF2-40B4-BE49-F238E27FC236}">
                  <a16:creationId xmlns:a16="http://schemas.microsoft.com/office/drawing/2014/main" id="{B3BC9782-AD8F-467D-1EDB-1AC03F37195C}"/>
                </a:ext>
              </a:extLst>
            </p:cNvPr>
            <p:cNvSpPr/>
            <p:nvPr/>
          </p:nvSpPr>
          <p:spPr>
            <a:xfrm>
              <a:off x="4653026" y="1614550"/>
              <a:ext cx="1590675" cy="533400"/>
            </a:xfrm>
            <a:custGeom>
              <a:avLst/>
              <a:gdLst/>
              <a:ahLst/>
              <a:cxnLst/>
              <a:rect l="l" t="t" r="r" b="b"/>
              <a:pathLst>
                <a:path w="1590675" h="533400">
                  <a:moveTo>
                    <a:pt x="0" y="88900"/>
                  </a:moveTo>
                  <a:lnTo>
                    <a:pt x="6979" y="54274"/>
                  </a:lnTo>
                  <a:lnTo>
                    <a:pt x="26019" y="26019"/>
                  </a:lnTo>
                  <a:lnTo>
                    <a:pt x="54274" y="6979"/>
                  </a:lnTo>
                  <a:lnTo>
                    <a:pt x="88900" y="0"/>
                  </a:lnTo>
                  <a:lnTo>
                    <a:pt x="1501648" y="0"/>
                  </a:lnTo>
                  <a:lnTo>
                    <a:pt x="1536293" y="6979"/>
                  </a:lnTo>
                  <a:lnTo>
                    <a:pt x="1564592" y="26019"/>
                  </a:lnTo>
                  <a:lnTo>
                    <a:pt x="1583676" y="54274"/>
                  </a:lnTo>
                  <a:lnTo>
                    <a:pt x="1590675" y="88900"/>
                  </a:lnTo>
                  <a:lnTo>
                    <a:pt x="1590675" y="444373"/>
                  </a:lnTo>
                  <a:lnTo>
                    <a:pt x="1583676" y="479018"/>
                  </a:lnTo>
                  <a:lnTo>
                    <a:pt x="1564592" y="507317"/>
                  </a:lnTo>
                  <a:lnTo>
                    <a:pt x="1536293" y="526401"/>
                  </a:lnTo>
                  <a:lnTo>
                    <a:pt x="1501648" y="533400"/>
                  </a:lnTo>
                  <a:lnTo>
                    <a:pt x="88900" y="533400"/>
                  </a:lnTo>
                  <a:lnTo>
                    <a:pt x="54274" y="526401"/>
                  </a:lnTo>
                  <a:lnTo>
                    <a:pt x="26019" y="507317"/>
                  </a:lnTo>
                  <a:lnTo>
                    <a:pt x="6979" y="479018"/>
                  </a:lnTo>
                  <a:lnTo>
                    <a:pt x="0" y="444373"/>
                  </a:lnTo>
                  <a:lnTo>
                    <a:pt x="0" y="88900"/>
                  </a:lnTo>
                  <a:close/>
                </a:path>
              </a:pathLst>
            </a:custGeom>
            <a:ln w="25400">
              <a:solidFill>
                <a:srgbClr val="00707C"/>
              </a:solidFill>
            </a:ln>
          </p:spPr>
          <p:txBody>
            <a:bodyPr wrap="square" lIns="0" tIns="0" rIns="0" bIns="0" rtlCol="0"/>
            <a:lstStyle/>
            <a:p>
              <a:endParaRPr/>
            </a:p>
          </p:txBody>
        </p:sp>
      </p:grpSp>
      <p:grpSp>
        <p:nvGrpSpPr>
          <p:cNvPr id="30" name="object 30">
            <a:extLst>
              <a:ext uri="{FF2B5EF4-FFF2-40B4-BE49-F238E27FC236}">
                <a16:creationId xmlns:a16="http://schemas.microsoft.com/office/drawing/2014/main" id="{06A148A4-BA9C-A626-7D2C-B07A523C04E2}"/>
              </a:ext>
            </a:extLst>
          </p:cNvPr>
          <p:cNvGrpSpPr/>
          <p:nvPr/>
        </p:nvGrpSpPr>
        <p:grpSpPr>
          <a:xfrm>
            <a:off x="6545326" y="1601850"/>
            <a:ext cx="1625600" cy="986500"/>
            <a:chOff x="6545326" y="1601850"/>
            <a:chExt cx="1625600" cy="558800"/>
          </a:xfrm>
        </p:grpSpPr>
        <p:sp>
          <p:nvSpPr>
            <p:cNvPr id="31" name="object 31">
              <a:extLst>
                <a:ext uri="{FF2B5EF4-FFF2-40B4-BE49-F238E27FC236}">
                  <a16:creationId xmlns:a16="http://schemas.microsoft.com/office/drawing/2014/main" id="{E25E27A4-21A8-221B-1AD0-3886DE362807}"/>
                </a:ext>
              </a:extLst>
            </p:cNvPr>
            <p:cNvSpPr/>
            <p:nvPr/>
          </p:nvSpPr>
          <p:spPr>
            <a:xfrm>
              <a:off x="6558026" y="1614550"/>
              <a:ext cx="1600200" cy="533400"/>
            </a:xfrm>
            <a:custGeom>
              <a:avLst/>
              <a:gdLst/>
              <a:ahLst/>
              <a:cxnLst/>
              <a:rect l="l" t="t" r="r" b="b"/>
              <a:pathLst>
                <a:path w="1600200" h="533400">
                  <a:moveTo>
                    <a:pt x="1511173" y="0"/>
                  </a:moveTo>
                  <a:lnTo>
                    <a:pt x="88900" y="0"/>
                  </a:lnTo>
                  <a:lnTo>
                    <a:pt x="54274" y="6979"/>
                  </a:lnTo>
                  <a:lnTo>
                    <a:pt x="26019" y="26019"/>
                  </a:lnTo>
                  <a:lnTo>
                    <a:pt x="6979" y="54274"/>
                  </a:lnTo>
                  <a:lnTo>
                    <a:pt x="0" y="88900"/>
                  </a:lnTo>
                  <a:lnTo>
                    <a:pt x="0" y="444373"/>
                  </a:lnTo>
                  <a:lnTo>
                    <a:pt x="6979" y="479018"/>
                  </a:lnTo>
                  <a:lnTo>
                    <a:pt x="26019" y="507317"/>
                  </a:lnTo>
                  <a:lnTo>
                    <a:pt x="54274" y="526401"/>
                  </a:lnTo>
                  <a:lnTo>
                    <a:pt x="88900" y="533400"/>
                  </a:lnTo>
                  <a:lnTo>
                    <a:pt x="1511173" y="533400"/>
                  </a:lnTo>
                  <a:lnTo>
                    <a:pt x="1545818" y="526401"/>
                  </a:lnTo>
                  <a:lnTo>
                    <a:pt x="1574117" y="507317"/>
                  </a:lnTo>
                  <a:lnTo>
                    <a:pt x="1593201" y="479018"/>
                  </a:lnTo>
                  <a:lnTo>
                    <a:pt x="1600200" y="444373"/>
                  </a:lnTo>
                  <a:lnTo>
                    <a:pt x="1600200" y="88900"/>
                  </a:lnTo>
                  <a:lnTo>
                    <a:pt x="1593201" y="54274"/>
                  </a:lnTo>
                  <a:lnTo>
                    <a:pt x="1574117" y="26019"/>
                  </a:lnTo>
                  <a:lnTo>
                    <a:pt x="1545818" y="6979"/>
                  </a:lnTo>
                  <a:lnTo>
                    <a:pt x="1511173" y="0"/>
                  </a:lnTo>
                  <a:close/>
                </a:path>
              </a:pathLst>
            </a:custGeom>
            <a:solidFill>
              <a:srgbClr val="DFF6FF"/>
            </a:solidFill>
          </p:spPr>
          <p:txBody>
            <a:bodyPr wrap="square" lIns="0" tIns="0" rIns="0" bIns="0" rtlCol="0"/>
            <a:lstStyle/>
            <a:p>
              <a:endParaRPr/>
            </a:p>
          </p:txBody>
        </p:sp>
        <p:sp>
          <p:nvSpPr>
            <p:cNvPr id="32" name="object 32">
              <a:extLst>
                <a:ext uri="{FF2B5EF4-FFF2-40B4-BE49-F238E27FC236}">
                  <a16:creationId xmlns:a16="http://schemas.microsoft.com/office/drawing/2014/main" id="{DE69A269-A674-9341-69FB-E7C95FE75817}"/>
                </a:ext>
              </a:extLst>
            </p:cNvPr>
            <p:cNvSpPr/>
            <p:nvPr/>
          </p:nvSpPr>
          <p:spPr>
            <a:xfrm>
              <a:off x="6558026" y="1614550"/>
              <a:ext cx="1600200" cy="533400"/>
            </a:xfrm>
            <a:custGeom>
              <a:avLst/>
              <a:gdLst/>
              <a:ahLst/>
              <a:cxnLst/>
              <a:rect l="l" t="t" r="r" b="b"/>
              <a:pathLst>
                <a:path w="1600200" h="533400">
                  <a:moveTo>
                    <a:pt x="0" y="88900"/>
                  </a:moveTo>
                  <a:lnTo>
                    <a:pt x="6979" y="54274"/>
                  </a:lnTo>
                  <a:lnTo>
                    <a:pt x="26019" y="26019"/>
                  </a:lnTo>
                  <a:lnTo>
                    <a:pt x="54274" y="6979"/>
                  </a:lnTo>
                  <a:lnTo>
                    <a:pt x="88900" y="0"/>
                  </a:lnTo>
                  <a:lnTo>
                    <a:pt x="1511173" y="0"/>
                  </a:lnTo>
                  <a:lnTo>
                    <a:pt x="1545818" y="6979"/>
                  </a:lnTo>
                  <a:lnTo>
                    <a:pt x="1574117" y="26019"/>
                  </a:lnTo>
                  <a:lnTo>
                    <a:pt x="1593201" y="54274"/>
                  </a:lnTo>
                  <a:lnTo>
                    <a:pt x="1600200" y="88900"/>
                  </a:lnTo>
                  <a:lnTo>
                    <a:pt x="1600200" y="444373"/>
                  </a:lnTo>
                  <a:lnTo>
                    <a:pt x="1593201" y="479018"/>
                  </a:lnTo>
                  <a:lnTo>
                    <a:pt x="1574117" y="507317"/>
                  </a:lnTo>
                  <a:lnTo>
                    <a:pt x="1545818" y="526401"/>
                  </a:lnTo>
                  <a:lnTo>
                    <a:pt x="1511173" y="533400"/>
                  </a:lnTo>
                  <a:lnTo>
                    <a:pt x="88900" y="533400"/>
                  </a:lnTo>
                  <a:lnTo>
                    <a:pt x="54274" y="526401"/>
                  </a:lnTo>
                  <a:lnTo>
                    <a:pt x="26019" y="507317"/>
                  </a:lnTo>
                  <a:lnTo>
                    <a:pt x="6979" y="479018"/>
                  </a:lnTo>
                  <a:lnTo>
                    <a:pt x="0" y="444373"/>
                  </a:lnTo>
                  <a:lnTo>
                    <a:pt x="0" y="88900"/>
                  </a:lnTo>
                  <a:close/>
                </a:path>
              </a:pathLst>
            </a:custGeom>
            <a:ln w="25400">
              <a:solidFill>
                <a:srgbClr val="00707C"/>
              </a:solidFill>
            </a:ln>
          </p:spPr>
          <p:txBody>
            <a:bodyPr wrap="square" lIns="0" tIns="0" rIns="0" bIns="0" rtlCol="0"/>
            <a:lstStyle/>
            <a:p>
              <a:endParaRPr/>
            </a:p>
          </p:txBody>
        </p:sp>
      </p:grpSp>
      <p:sp>
        <p:nvSpPr>
          <p:cNvPr id="33" name="object 33">
            <a:extLst>
              <a:ext uri="{FF2B5EF4-FFF2-40B4-BE49-F238E27FC236}">
                <a16:creationId xmlns:a16="http://schemas.microsoft.com/office/drawing/2014/main" id="{506BB9D1-BE83-0332-5B5A-DDBDC1D01CE6}"/>
              </a:ext>
            </a:extLst>
          </p:cNvPr>
          <p:cNvSpPr txBox="1"/>
          <p:nvPr/>
        </p:nvSpPr>
        <p:spPr>
          <a:xfrm>
            <a:off x="6653276" y="1640930"/>
            <a:ext cx="1471867" cy="874214"/>
          </a:xfrm>
          <a:prstGeom prst="rect">
            <a:avLst/>
          </a:prstGeom>
        </p:spPr>
        <p:txBody>
          <a:bodyPr vert="horz" wrap="square" lIns="0" tIns="15875" rIns="0" bIns="0" rtlCol="0" anchor="t">
            <a:spAutoFit/>
          </a:bodyPr>
          <a:lstStyle/>
          <a:p>
            <a:pPr marR="17145" algn="l">
              <a:lnSpc>
                <a:spcPts val="1664"/>
              </a:lnSpc>
              <a:spcBef>
                <a:spcPts val="125"/>
              </a:spcBef>
            </a:pPr>
            <a:r>
              <a:rPr lang="en-US" sz="1200" b="1" spc="-10" dirty="0">
                <a:latin typeface="Calibri"/>
                <a:cs typeface="Calibri"/>
              </a:rPr>
              <a:t>YOLOv8 inference → Tesseract OCR: </a:t>
            </a:r>
            <a:r>
              <a:rPr lang="en-US" sz="1200" spc="-10" dirty="0">
                <a:latin typeface="Calibri"/>
                <a:cs typeface="Calibri"/>
              </a:rPr>
              <a:t>OCR</a:t>
            </a:r>
            <a:r>
              <a:rPr lang="en-US" sz="1200" spc="-10" dirty="0">
                <a:latin typeface="Calibri"/>
                <a:ea typeface="Calibri"/>
                <a:cs typeface="Calibri"/>
              </a:rPr>
              <a:t> post processing  and JSON graph generation</a:t>
            </a:r>
          </a:p>
        </p:txBody>
      </p:sp>
      <p:grpSp>
        <p:nvGrpSpPr>
          <p:cNvPr id="34" name="object 34">
            <a:extLst>
              <a:ext uri="{FF2B5EF4-FFF2-40B4-BE49-F238E27FC236}">
                <a16:creationId xmlns:a16="http://schemas.microsoft.com/office/drawing/2014/main" id="{8B6CE52F-013D-2B98-0596-ACB81CBE848C}"/>
              </a:ext>
            </a:extLst>
          </p:cNvPr>
          <p:cNvGrpSpPr/>
          <p:nvPr/>
        </p:nvGrpSpPr>
        <p:grpSpPr>
          <a:xfrm>
            <a:off x="2401951" y="3288578"/>
            <a:ext cx="4178300" cy="368935"/>
            <a:chOff x="2401951" y="2849498"/>
            <a:chExt cx="4178300" cy="368935"/>
          </a:xfrm>
        </p:grpSpPr>
        <p:sp>
          <p:nvSpPr>
            <p:cNvPr id="35" name="object 35">
              <a:extLst>
                <a:ext uri="{FF2B5EF4-FFF2-40B4-BE49-F238E27FC236}">
                  <a16:creationId xmlns:a16="http://schemas.microsoft.com/office/drawing/2014/main" id="{F0FBBA03-E7B3-84BE-A7E1-4D24CDC2042B}"/>
                </a:ext>
              </a:extLst>
            </p:cNvPr>
            <p:cNvSpPr/>
            <p:nvPr/>
          </p:nvSpPr>
          <p:spPr>
            <a:xfrm>
              <a:off x="2414651" y="2862198"/>
              <a:ext cx="323850" cy="333375"/>
            </a:xfrm>
            <a:custGeom>
              <a:avLst/>
              <a:gdLst/>
              <a:ahLst/>
              <a:cxnLst/>
              <a:rect l="l" t="t" r="r" b="b"/>
              <a:pathLst>
                <a:path w="323850" h="333375">
                  <a:moveTo>
                    <a:pt x="161925" y="0"/>
                  </a:moveTo>
                  <a:lnTo>
                    <a:pt x="161925" y="83438"/>
                  </a:lnTo>
                  <a:lnTo>
                    <a:pt x="0" y="83438"/>
                  </a:lnTo>
                  <a:lnTo>
                    <a:pt x="0" y="250062"/>
                  </a:lnTo>
                  <a:lnTo>
                    <a:pt x="161925" y="250062"/>
                  </a:lnTo>
                  <a:lnTo>
                    <a:pt x="161925" y="333375"/>
                  </a:lnTo>
                  <a:lnTo>
                    <a:pt x="323850" y="166750"/>
                  </a:lnTo>
                  <a:lnTo>
                    <a:pt x="161925" y="0"/>
                  </a:lnTo>
                  <a:close/>
                </a:path>
              </a:pathLst>
            </a:custGeom>
            <a:solidFill>
              <a:srgbClr val="005392"/>
            </a:solidFill>
          </p:spPr>
          <p:txBody>
            <a:bodyPr wrap="square" lIns="0" tIns="0" rIns="0" bIns="0" rtlCol="0"/>
            <a:lstStyle/>
            <a:p>
              <a:endParaRPr/>
            </a:p>
          </p:txBody>
        </p:sp>
        <p:sp>
          <p:nvSpPr>
            <p:cNvPr id="36" name="object 36">
              <a:extLst>
                <a:ext uri="{FF2B5EF4-FFF2-40B4-BE49-F238E27FC236}">
                  <a16:creationId xmlns:a16="http://schemas.microsoft.com/office/drawing/2014/main" id="{F287A3D3-DBA6-D916-8C72-F12B4D88F92F}"/>
                </a:ext>
              </a:extLst>
            </p:cNvPr>
            <p:cNvSpPr/>
            <p:nvPr/>
          </p:nvSpPr>
          <p:spPr>
            <a:xfrm>
              <a:off x="2414651" y="2862198"/>
              <a:ext cx="323850" cy="333375"/>
            </a:xfrm>
            <a:custGeom>
              <a:avLst/>
              <a:gdLst/>
              <a:ahLst/>
              <a:cxnLst/>
              <a:rect l="l" t="t" r="r" b="b"/>
              <a:pathLst>
                <a:path w="323850" h="333375">
                  <a:moveTo>
                    <a:pt x="161925" y="333375"/>
                  </a:moveTo>
                  <a:lnTo>
                    <a:pt x="323850" y="166750"/>
                  </a:lnTo>
                  <a:lnTo>
                    <a:pt x="161925" y="0"/>
                  </a:lnTo>
                  <a:lnTo>
                    <a:pt x="161925" y="83438"/>
                  </a:lnTo>
                  <a:lnTo>
                    <a:pt x="0" y="83438"/>
                  </a:lnTo>
                  <a:lnTo>
                    <a:pt x="0" y="250062"/>
                  </a:lnTo>
                  <a:lnTo>
                    <a:pt x="161925" y="250062"/>
                  </a:lnTo>
                  <a:lnTo>
                    <a:pt x="161925" y="333375"/>
                  </a:lnTo>
                  <a:close/>
                </a:path>
              </a:pathLst>
            </a:custGeom>
            <a:ln w="25400">
              <a:solidFill>
                <a:srgbClr val="001F5F"/>
              </a:solidFill>
            </a:ln>
          </p:spPr>
          <p:txBody>
            <a:bodyPr wrap="square" lIns="0" tIns="0" rIns="0" bIns="0" rtlCol="0"/>
            <a:lstStyle/>
            <a:p>
              <a:endParaRPr/>
            </a:p>
          </p:txBody>
        </p:sp>
        <p:sp>
          <p:nvSpPr>
            <p:cNvPr id="37" name="object 37">
              <a:extLst>
                <a:ext uri="{FF2B5EF4-FFF2-40B4-BE49-F238E27FC236}">
                  <a16:creationId xmlns:a16="http://schemas.microsoft.com/office/drawing/2014/main" id="{2BEC38F1-EA7E-F0E2-1604-4F785B383890}"/>
                </a:ext>
              </a:extLst>
            </p:cNvPr>
            <p:cNvSpPr/>
            <p:nvPr/>
          </p:nvSpPr>
          <p:spPr>
            <a:xfrm>
              <a:off x="4319651" y="2871850"/>
              <a:ext cx="333375" cy="333375"/>
            </a:xfrm>
            <a:custGeom>
              <a:avLst/>
              <a:gdLst/>
              <a:ahLst/>
              <a:cxnLst/>
              <a:rect l="l" t="t" r="r" b="b"/>
              <a:pathLst>
                <a:path w="333375" h="333375">
                  <a:moveTo>
                    <a:pt x="166624" y="0"/>
                  </a:moveTo>
                  <a:lnTo>
                    <a:pt x="166624" y="83312"/>
                  </a:lnTo>
                  <a:lnTo>
                    <a:pt x="0" y="83312"/>
                  </a:lnTo>
                  <a:lnTo>
                    <a:pt x="0" y="249936"/>
                  </a:lnTo>
                  <a:lnTo>
                    <a:pt x="166624" y="249936"/>
                  </a:lnTo>
                  <a:lnTo>
                    <a:pt x="166624" y="333375"/>
                  </a:lnTo>
                  <a:lnTo>
                    <a:pt x="333375" y="166624"/>
                  </a:lnTo>
                  <a:lnTo>
                    <a:pt x="166624" y="0"/>
                  </a:lnTo>
                  <a:close/>
                </a:path>
              </a:pathLst>
            </a:custGeom>
            <a:solidFill>
              <a:srgbClr val="005392"/>
            </a:solidFill>
          </p:spPr>
          <p:txBody>
            <a:bodyPr wrap="square" lIns="0" tIns="0" rIns="0" bIns="0" rtlCol="0"/>
            <a:lstStyle/>
            <a:p>
              <a:endParaRPr/>
            </a:p>
          </p:txBody>
        </p:sp>
        <p:sp>
          <p:nvSpPr>
            <p:cNvPr id="38" name="object 38">
              <a:extLst>
                <a:ext uri="{FF2B5EF4-FFF2-40B4-BE49-F238E27FC236}">
                  <a16:creationId xmlns:a16="http://schemas.microsoft.com/office/drawing/2014/main" id="{05B076EB-C283-6D24-AD6B-5012FEBC8958}"/>
                </a:ext>
              </a:extLst>
            </p:cNvPr>
            <p:cNvSpPr/>
            <p:nvPr/>
          </p:nvSpPr>
          <p:spPr>
            <a:xfrm>
              <a:off x="4319651" y="2871850"/>
              <a:ext cx="333375" cy="333375"/>
            </a:xfrm>
            <a:custGeom>
              <a:avLst/>
              <a:gdLst/>
              <a:ahLst/>
              <a:cxnLst/>
              <a:rect l="l" t="t" r="r" b="b"/>
              <a:pathLst>
                <a:path w="333375" h="333375">
                  <a:moveTo>
                    <a:pt x="166624" y="333375"/>
                  </a:moveTo>
                  <a:lnTo>
                    <a:pt x="333375" y="166624"/>
                  </a:lnTo>
                  <a:lnTo>
                    <a:pt x="166624" y="0"/>
                  </a:lnTo>
                  <a:lnTo>
                    <a:pt x="166624" y="83312"/>
                  </a:lnTo>
                  <a:lnTo>
                    <a:pt x="0" y="83312"/>
                  </a:lnTo>
                  <a:lnTo>
                    <a:pt x="0" y="249936"/>
                  </a:lnTo>
                  <a:lnTo>
                    <a:pt x="166624" y="249936"/>
                  </a:lnTo>
                  <a:lnTo>
                    <a:pt x="166624" y="333375"/>
                  </a:lnTo>
                  <a:close/>
                </a:path>
              </a:pathLst>
            </a:custGeom>
            <a:ln w="25400">
              <a:solidFill>
                <a:srgbClr val="001F5F"/>
              </a:solidFill>
            </a:ln>
          </p:spPr>
          <p:txBody>
            <a:bodyPr wrap="square" lIns="0" tIns="0" rIns="0" bIns="0" rtlCol="0"/>
            <a:lstStyle/>
            <a:p>
              <a:endParaRPr/>
            </a:p>
          </p:txBody>
        </p:sp>
        <p:sp>
          <p:nvSpPr>
            <p:cNvPr id="39" name="object 39">
              <a:extLst>
                <a:ext uri="{FF2B5EF4-FFF2-40B4-BE49-F238E27FC236}">
                  <a16:creationId xmlns:a16="http://schemas.microsoft.com/office/drawing/2014/main" id="{910C14E4-7EB7-6784-0216-ECD0C919A447}"/>
                </a:ext>
              </a:extLst>
            </p:cNvPr>
            <p:cNvSpPr/>
            <p:nvPr/>
          </p:nvSpPr>
          <p:spPr>
            <a:xfrm>
              <a:off x="6243701" y="2862198"/>
              <a:ext cx="323850" cy="333375"/>
            </a:xfrm>
            <a:custGeom>
              <a:avLst/>
              <a:gdLst/>
              <a:ahLst/>
              <a:cxnLst/>
              <a:rect l="l" t="t" r="r" b="b"/>
              <a:pathLst>
                <a:path w="323850" h="333375">
                  <a:moveTo>
                    <a:pt x="161925" y="0"/>
                  </a:moveTo>
                  <a:lnTo>
                    <a:pt x="161925" y="83438"/>
                  </a:lnTo>
                  <a:lnTo>
                    <a:pt x="0" y="83438"/>
                  </a:lnTo>
                  <a:lnTo>
                    <a:pt x="0" y="250062"/>
                  </a:lnTo>
                  <a:lnTo>
                    <a:pt x="161925" y="250062"/>
                  </a:lnTo>
                  <a:lnTo>
                    <a:pt x="161925" y="333375"/>
                  </a:lnTo>
                  <a:lnTo>
                    <a:pt x="323850" y="166750"/>
                  </a:lnTo>
                  <a:lnTo>
                    <a:pt x="161925" y="0"/>
                  </a:lnTo>
                  <a:close/>
                </a:path>
              </a:pathLst>
            </a:custGeom>
            <a:solidFill>
              <a:srgbClr val="005392"/>
            </a:solidFill>
          </p:spPr>
          <p:txBody>
            <a:bodyPr wrap="square" lIns="0" tIns="0" rIns="0" bIns="0" rtlCol="0"/>
            <a:lstStyle/>
            <a:p>
              <a:endParaRPr/>
            </a:p>
          </p:txBody>
        </p:sp>
        <p:sp>
          <p:nvSpPr>
            <p:cNvPr id="40" name="object 40">
              <a:extLst>
                <a:ext uri="{FF2B5EF4-FFF2-40B4-BE49-F238E27FC236}">
                  <a16:creationId xmlns:a16="http://schemas.microsoft.com/office/drawing/2014/main" id="{5E6370B1-DF35-4D62-2451-1E30670B2437}"/>
                </a:ext>
              </a:extLst>
            </p:cNvPr>
            <p:cNvSpPr/>
            <p:nvPr/>
          </p:nvSpPr>
          <p:spPr>
            <a:xfrm>
              <a:off x="6243701" y="2862198"/>
              <a:ext cx="323850" cy="333375"/>
            </a:xfrm>
            <a:custGeom>
              <a:avLst/>
              <a:gdLst/>
              <a:ahLst/>
              <a:cxnLst/>
              <a:rect l="l" t="t" r="r" b="b"/>
              <a:pathLst>
                <a:path w="323850" h="333375">
                  <a:moveTo>
                    <a:pt x="161925" y="333375"/>
                  </a:moveTo>
                  <a:lnTo>
                    <a:pt x="323850" y="166750"/>
                  </a:lnTo>
                  <a:lnTo>
                    <a:pt x="161925" y="0"/>
                  </a:lnTo>
                  <a:lnTo>
                    <a:pt x="161925" y="83438"/>
                  </a:lnTo>
                  <a:lnTo>
                    <a:pt x="0" y="83438"/>
                  </a:lnTo>
                  <a:lnTo>
                    <a:pt x="0" y="250062"/>
                  </a:lnTo>
                  <a:lnTo>
                    <a:pt x="161925" y="250062"/>
                  </a:lnTo>
                  <a:lnTo>
                    <a:pt x="161925" y="333375"/>
                  </a:lnTo>
                  <a:close/>
                </a:path>
              </a:pathLst>
            </a:custGeom>
            <a:ln w="25400">
              <a:solidFill>
                <a:srgbClr val="001F5F"/>
              </a:solidFill>
            </a:ln>
          </p:spPr>
          <p:txBody>
            <a:bodyPr wrap="square" lIns="0" tIns="0" rIns="0" bIns="0" rtlCol="0"/>
            <a:lstStyle/>
            <a:p>
              <a:endParaRPr/>
            </a:p>
          </p:txBody>
        </p:sp>
      </p:grpSp>
      <p:sp>
        <p:nvSpPr>
          <p:cNvPr id="42" name="object 42">
            <a:extLst>
              <a:ext uri="{FF2B5EF4-FFF2-40B4-BE49-F238E27FC236}">
                <a16:creationId xmlns:a16="http://schemas.microsoft.com/office/drawing/2014/main" id="{3657AD16-AFE5-15C3-D2EE-AA3082A725E9}"/>
              </a:ext>
            </a:extLst>
          </p:cNvPr>
          <p:cNvSpPr txBox="1">
            <a:spLocks noGrp="1"/>
          </p:cNvSpPr>
          <p:nvPr>
            <p:ph type="sldNum" sz="quarter" idx="7"/>
          </p:nvPr>
        </p:nvSpPr>
        <p:spPr>
          <a:prstGeom prst="rect">
            <a:avLst/>
          </a:prstGeom>
        </p:spPr>
        <p:txBody>
          <a:bodyPr vert="horz" wrap="square" lIns="0" tIns="5715" rIns="0" bIns="0" rtlCol="0">
            <a:spAutoFit/>
          </a:bodyPr>
          <a:lstStyle/>
          <a:p>
            <a:pPr marL="1334770">
              <a:lnSpc>
                <a:spcPct val="100000"/>
              </a:lnSpc>
              <a:spcBef>
                <a:spcPts val="45"/>
              </a:spcBef>
            </a:pPr>
            <a:fld id="{81D60167-4931-47E6-BA6A-407CBD079E47}" type="slidenum">
              <a:rPr sz="1200" spc="-50" dirty="0"/>
              <a:t>5</a:t>
            </a:fld>
            <a:endParaRPr sz="1200"/>
          </a:p>
        </p:txBody>
      </p:sp>
      <p:sp>
        <p:nvSpPr>
          <p:cNvPr id="29" name="object 29">
            <a:extLst>
              <a:ext uri="{FF2B5EF4-FFF2-40B4-BE49-F238E27FC236}">
                <a16:creationId xmlns:a16="http://schemas.microsoft.com/office/drawing/2014/main" id="{F7C6BEE1-8768-4A6D-F49A-130A41EFB3E6}"/>
              </a:ext>
            </a:extLst>
          </p:cNvPr>
          <p:cNvSpPr txBox="1"/>
          <p:nvPr/>
        </p:nvSpPr>
        <p:spPr>
          <a:xfrm>
            <a:off x="2875209" y="1677536"/>
            <a:ext cx="1361822" cy="776944"/>
          </a:xfrm>
          <a:prstGeom prst="rect">
            <a:avLst/>
          </a:prstGeom>
        </p:spPr>
        <p:txBody>
          <a:bodyPr vert="horz" wrap="square" lIns="0" tIns="10160" rIns="0" bIns="0" rtlCol="0">
            <a:spAutoFit/>
          </a:bodyPr>
          <a:lstStyle/>
          <a:p>
            <a:pPr marL="12700" marR="5080" indent="-12700">
              <a:lnSpc>
                <a:spcPct val="102800"/>
              </a:lnSpc>
              <a:spcBef>
                <a:spcPts val="80"/>
              </a:spcBef>
            </a:pPr>
            <a:r>
              <a:rPr lang="en-US" sz="1200" b="1" spc="-10" dirty="0">
                <a:latin typeface="Calibri"/>
                <a:cs typeface="Calibri"/>
              </a:rPr>
              <a:t>YAML:</a:t>
            </a:r>
          </a:p>
          <a:p>
            <a:pPr marL="12700" marR="5080" indent="-12700">
              <a:lnSpc>
                <a:spcPct val="102800"/>
              </a:lnSpc>
              <a:spcBef>
                <a:spcPts val="80"/>
              </a:spcBef>
            </a:pPr>
            <a:r>
              <a:rPr lang="en-US" sz="1200" spc="-10" dirty="0">
                <a:latin typeface="Calibri"/>
                <a:cs typeface="Calibri"/>
              </a:rPr>
              <a:t>Builds </a:t>
            </a:r>
            <a:r>
              <a:rPr lang="en-US" sz="1200" spc="-10" dirty="0" err="1">
                <a:latin typeface="Calibri"/>
                <a:cs typeface="Calibri"/>
              </a:rPr>
              <a:t>yaml</a:t>
            </a:r>
            <a:r>
              <a:rPr lang="en-US" sz="1200" spc="-10" dirty="0">
                <a:latin typeface="Calibri"/>
                <a:cs typeface="Calibri"/>
              </a:rPr>
              <a:t> configuration file (18 classes)</a:t>
            </a:r>
          </a:p>
        </p:txBody>
      </p:sp>
      <p:sp>
        <p:nvSpPr>
          <p:cNvPr id="25" name="object 25">
            <a:extLst>
              <a:ext uri="{FF2B5EF4-FFF2-40B4-BE49-F238E27FC236}">
                <a16:creationId xmlns:a16="http://schemas.microsoft.com/office/drawing/2014/main" id="{BF73C079-44FA-7A98-CA6C-C30EBB255775}"/>
              </a:ext>
            </a:extLst>
          </p:cNvPr>
          <p:cNvSpPr txBox="1"/>
          <p:nvPr/>
        </p:nvSpPr>
        <p:spPr>
          <a:xfrm>
            <a:off x="4748276" y="1700956"/>
            <a:ext cx="1400175" cy="999889"/>
          </a:xfrm>
          <a:prstGeom prst="rect">
            <a:avLst/>
          </a:prstGeom>
        </p:spPr>
        <p:txBody>
          <a:bodyPr vert="horz" wrap="square" lIns="0" tIns="15875" rIns="0" bIns="0" rtlCol="0">
            <a:spAutoFit/>
          </a:bodyPr>
          <a:lstStyle/>
          <a:p>
            <a:pPr marL="12700" marR="5080" indent="-12700">
              <a:lnSpc>
                <a:spcPct val="102800"/>
              </a:lnSpc>
              <a:spcBef>
                <a:spcPts val="80"/>
              </a:spcBef>
            </a:pPr>
            <a:r>
              <a:rPr lang="en-US" sz="1200" b="1" spc="-10" dirty="0">
                <a:latin typeface="Calibri"/>
                <a:cs typeface="Calibri"/>
              </a:rPr>
              <a:t>YOLOv8m:</a:t>
            </a:r>
          </a:p>
          <a:p>
            <a:pPr marL="12700" marR="5080" indent="-12700">
              <a:lnSpc>
                <a:spcPct val="102800"/>
              </a:lnSpc>
              <a:spcBef>
                <a:spcPts val="80"/>
              </a:spcBef>
            </a:pPr>
            <a:r>
              <a:rPr lang="en-US" sz="1200" spc="-10" dirty="0">
                <a:latin typeface="Calibri"/>
                <a:cs typeface="Calibri"/>
              </a:rPr>
              <a:t>Training</a:t>
            </a:r>
          </a:p>
          <a:p>
            <a:pPr marL="12700" marR="5080" indent="-12700">
              <a:lnSpc>
                <a:spcPct val="102800"/>
              </a:lnSpc>
              <a:spcBef>
                <a:spcPts val="80"/>
              </a:spcBef>
            </a:pPr>
            <a:r>
              <a:rPr lang="en-US" sz="1200" spc="-10" dirty="0">
                <a:latin typeface="Calibri"/>
                <a:cs typeface="Calibri"/>
              </a:rPr>
              <a:t>(50 epochs, </a:t>
            </a:r>
            <a:r>
              <a:rPr lang="en-US" sz="1200" spc="-10" dirty="0" err="1">
                <a:latin typeface="Calibri"/>
                <a:cs typeface="Calibri"/>
              </a:rPr>
              <a:t>mAP</a:t>
            </a:r>
            <a:r>
              <a:rPr lang="en-US" sz="1200" spc="-10" dirty="0">
                <a:latin typeface="Calibri"/>
                <a:cs typeface="Calibri"/>
              </a:rPr>
              <a:t> ≈ 0.80)</a:t>
            </a:r>
          </a:p>
          <a:p>
            <a:pPr marL="88900">
              <a:lnSpc>
                <a:spcPct val="100000"/>
              </a:lnSpc>
              <a:spcBef>
                <a:spcPts val="125"/>
              </a:spcBef>
            </a:pPr>
            <a:endParaRPr sz="1200" dirty="0">
              <a:latin typeface="Calibri"/>
              <a:cs typeface="Calibri"/>
            </a:endParaRPr>
          </a:p>
        </p:txBody>
      </p:sp>
      <p:pic>
        <p:nvPicPr>
          <p:cNvPr id="18" name="Graphic 17">
            <a:extLst>
              <a:ext uri="{FF2B5EF4-FFF2-40B4-BE49-F238E27FC236}">
                <a16:creationId xmlns:a16="http://schemas.microsoft.com/office/drawing/2014/main" id="{5A7C6274-0323-FC94-E28E-883EA9CB22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2642" y="3210987"/>
            <a:ext cx="1121125" cy="433318"/>
          </a:xfrm>
          <a:prstGeom prst="rect">
            <a:avLst/>
          </a:prstGeom>
        </p:spPr>
      </p:pic>
      <p:pic>
        <p:nvPicPr>
          <p:cNvPr id="41" name="Graphic 40">
            <a:extLst>
              <a:ext uri="{FF2B5EF4-FFF2-40B4-BE49-F238E27FC236}">
                <a16:creationId xmlns:a16="http://schemas.microsoft.com/office/drawing/2014/main" id="{158A954B-62B1-575F-F3FC-7385EF9A23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84632" y="3029852"/>
            <a:ext cx="952500" cy="876226"/>
          </a:xfrm>
          <a:prstGeom prst="rect">
            <a:avLst/>
          </a:prstGeom>
        </p:spPr>
      </p:pic>
      <p:pic>
        <p:nvPicPr>
          <p:cNvPr id="43" name="Picture 42" descr="A blue and black logo&#10;&#10;AI-generated content may be incorrect.">
            <a:extLst>
              <a:ext uri="{FF2B5EF4-FFF2-40B4-BE49-F238E27FC236}">
                <a16:creationId xmlns:a16="http://schemas.microsoft.com/office/drawing/2014/main" id="{10348C82-7C18-B3DB-1066-8E0C0CFAE95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12248" y="2841502"/>
            <a:ext cx="1272229" cy="1272229"/>
          </a:xfrm>
          <a:prstGeom prst="rect">
            <a:avLst/>
          </a:prstGeom>
        </p:spPr>
      </p:pic>
      <p:pic>
        <p:nvPicPr>
          <p:cNvPr id="47" name="Picture 46" descr="A black rectangle with white lines&#10;&#10;AI-generated content may be incorrect.">
            <a:extLst>
              <a:ext uri="{FF2B5EF4-FFF2-40B4-BE49-F238E27FC236}">
                <a16:creationId xmlns:a16="http://schemas.microsoft.com/office/drawing/2014/main" id="{F1D32DE1-EC3D-FCFB-6E6C-FE69F87479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27331" y="2971800"/>
            <a:ext cx="550910" cy="524010"/>
          </a:xfrm>
          <a:prstGeom prst="rect">
            <a:avLst/>
          </a:prstGeom>
        </p:spPr>
      </p:pic>
      <p:pic>
        <p:nvPicPr>
          <p:cNvPr id="49" name="Picture 4" descr="Concept map, diagram, network icon">
            <a:extLst>
              <a:ext uri="{FF2B5EF4-FFF2-40B4-BE49-F238E27FC236}">
                <a16:creationId xmlns:a16="http://schemas.microsoft.com/office/drawing/2014/main" id="{7F5587E2-45FC-9399-B285-FC55509472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5369" y="3421039"/>
            <a:ext cx="610843" cy="610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58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6F01C-06F4-58BE-8A30-D79264AD8AC5}"/>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32658F04-C85E-C29D-F4B5-2349BA9CA227}"/>
              </a:ext>
            </a:extLst>
          </p:cNvPr>
          <p:cNvPicPr/>
          <p:nvPr/>
        </p:nvPicPr>
        <p:blipFill>
          <a:blip r:embed="rId2" cstate="print"/>
          <a:stretch>
            <a:fillRect/>
          </a:stretch>
        </p:blipFill>
        <p:spPr>
          <a:xfrm>
            <a:off x="295274" y="4695825"/>
            <a:ext cx="1676400" cy="133350"/>
          </a:xfrm>
          <a:prstGeom prst="rect">
            <a:avLst/>
          </a:prstGeom>
        </p:spPr>
      </p:pic>
      <p:sp>
        <p:nvSpPr>
          <p:cNvPr id="3" name="object 3">
            <a:extLst>
              <a:ext uri="{FF2B5EF4-FFF2-40B4-BE49-F238E27FC236}">
                <a16:creationId xmlns:a16="http://schemas.microsoft.com/office/drawing/2014/main" id="{EF19E2DE-A642-1986-8434-C9A948B810BB}"/>
              </a:ext>
            </a:extLst>
          </p:cNvPr>
          <p:cNvSpPr txBox="1">
            <a:spLocks noGrp="1"/>
          </p:cNvSpPr>
          <p:nvPr>
            <p:ph type="title"/>
          </p:nvPr>
        </p:nvSpPr>
        <p:spPr>
          <a:xfrm>
            <a:off x="765809" y="442849"/>
            <a:ext cx="7741286" cy="509114"/>
          </a:xfrm>
          <a:prstGeom prst="rect">
            <a:avLst/>
          </a:prstGeom>
        </p:spPr>
        <p:txBody>
          <a:bodyPr vert="horz" wrap="square" lIns="0" tIns="16510" rIns="0" bIns="0" rtlCol="0">
            <a:spAutoFit/>
          </a:bodyPr>
          <a:lstStyle/>
          <a:p>
            <a:pPr marL="12700">
              <a:lnSpc>
                <a:spcPct val="100000"/>
              </a:lnSpc>
              <a:spcBef>
                <a:spcPts val="130"/>
              </a:spcBef>
            </a:pPr>
            <a:r>
              <a:rPr lang="en-US" dirty="0"/>
              <a:t>Experiment 2: Deploy Flow-to-Text Web App</a:t>
            </a:r>
            <a:endParaRPr spc="-10" dirty="0"/>
          </a:p>
        </p:txBody>
      </p:sp>
      <p:sp>
        <p:nvSpPr>
          <p:cNvPr id="5" name="object 5">
            <a:extLst>
              <a:ext uri="{FF2B5EF4-FFF2-40B4-BE49-F238E27FC236}">
                <a16:creationId xmlns:a16="http://schemas.microsoft.com/office/drawing/2014/main" id="{98C920F2-CD9B-74DD-C781-04DA41B702E4}"/>
              </a:ext>
            </a:extLst>
          </p:cNvPr>
          <p:cNvSpPr/>
          <p:nvPr/>
        </p:nvSpPr>
        <p:spPr>
          <a:xfrm>
            <a:off x="800100" y="1143000"/>
            <a:ext cx="381000" cy="19050"/>
          </a:xfrm>
          <a:custGeom>
            <a:avLst/>
            <a:gdLst/>
            <a:ahLst/>
            <a:cxnLst/>
            <a:rect l="l" t="t" r="r" b="b"/>
            <a:pathLst>
              <a:path w="381000" h="19050">
                <a:moveTo>
                  <a:pt x="381000" y="0"/>
                </a:moveTo>
                <a:lnTo>
                  <a:pt x="0" y="0"/>
                </a:lnTo>
                <a:lnTo>
                  <a:pt x="0" y="19050"/>
                </a:lnTo>
                <a:lnTo>
                  <a:pt x="381000" y="19050"/>
                </a:lnTo>
                <a:lnTo>
                  <a:pt x="381000" y="0"/>
                </a:lnTo>
                <a:close/>
              </a:path>
            </a:pathLst>
          </a:custGeom>
          <a:solidFill>
            <a:srgbClr val="E47100"/>
          </a:solidFill>
        </p:spPr>
        <p:txBody>
          <a:bodyPr wrap="square" lIns="0" tIns="0" rIns="0" bIns="0" rtlCol="0"/>
          <a:lstStyle/>
          <a:p>
            <a:endParaRPr/>
          </a:p>
        </p:txBody>
      </p:sp>
      <p:sp>
        <p:nvSpPr>
          <p:cNvPr id="6" name="object 6">
            <a:extLst>
              <a:ext uri="{FF2B5EF4-FFF2-40B4-BE49-F238E27FC236}">
                <a16:creationId xmlns:a16="http://schemas.microsoft.com/office/drawing/2014/main" id="{B8B562F6-0054-645A-FBBA-0D2CDB355D83}"/>
              </a:ext>
            </a:extLst>
          </p:cNvPr>
          <p:cNvSpPr/>
          <p:nvPr/>
        </p:nvSpPr>
        <p:spPr>
          <a:xfrm>
            <a:off x="800100" y="1143000"/>
            <a:ext cx="381000" cy="19050"/>
          </a:xfrm>
          <a:custGeom>
            <a:avLst/>
            <a:gdLst/>
            <a:ahLst/>
            <a:cxnLst/>
            <a:rect l="l" t="t" r="r" b="b"/>
            <a:pathLst>
              <a:path w="381000" h="19050">
                <a:moveTo>
                  <a:pt x="0" y="19050"/>
                </a:moveTo>
                <a:lnTo>
                  <a:pt x="381000" y="19050"/>
                </a:lnTo>
                <a:lnTo>
                  <a:pt x="381000" y="0"/>
                </a:lnTo>
                <a:lnTo>
                  <a:pt x="0" y="0"/>
                </a:lnTo>
                <a:lnTo>
                  <a:pt x="0" y="19050"/>
                </a:lnTo>
                <a:close/>
              </a:path>
            </a:pathLst>
          </a:custGeom>
          <a:ln w="19050">
            <a:solidFill>
              <a:srgbClr val="E47100"/>
            </a:solidFill>
          </a:ln>
        </p:spPr>
        <p:txBody>
          <a:bodyPr wrap="square" lIns="0" tIns="0" rIns="0" bIns="0" rtlCol="0"/>
          <a:lstStyle/>
          <a:p>
            <a:endParaRPr/>
          </a:p>
        </p:txBody>
      </p:sp>
      <p:sp>
        <p:nvSpPr>
          <p:cNvPr id="7" name="object 7">
            <a:extLst>
              <a:ext uri="{FF2B5EF4-FFF2-40B4-BE49-F238E27FC236}">
                <a16:creationId xmlns:a16="http://schemas.microsoft.com/office/drawing/2014/main" id="{3925DEC6-E2D8-4339-6A1E-CE3DAB997C27}"/>
              </a:ext>
            </a:extLst>
          </p:cNvPr>
          <p:cNvSpPr/>
          <p:nvPr/>
        </p:nvSpPr>
        <p:spPr>
          <a:xfrm>
            <a:off x="919162" y="2787055"/>
            <a:ext cx="1400810" cy="1362075"/>
          </a:xfrm>
          <a:custGeom>
            <a:avLst/>
            <a:gdLst/>
            <a:ahLst/>
            <a:cxnLst/>
            <a:rect l="l" t="t" r="r" b="b"/>
            <a:pathLst>
              <a:path w="1400810" h="1362075">
                <a:moveTo>
                  <a:pt x="1173162" y="0"/>
                </a:moveTo>
                <a:lnTo>
                  <a:pt x="227012" y="0"/>
                </a:lnTo>
                <a:lnTo>
                  <a:pt x="181261" y="4610"/>
                </a:lnTo>
                <a:lnTo>
                  <a:pt x="138649" y="17833"/>
                </a:lnTo>
                <a:lnTo>
                  <a:pt x="100088" y="38757"/>
                </a:lnTo>
                <a:lnTo>
                  <a:pt x="66490" y="66468"/>
                </a:lnTo>
                <a:lnTo>
                  <a:pt x="38770" y="100055"/>
                </a:lnTo>
                <a:lnTo>
                  <a:pt x="17839" y="138606"/>
                </a:lnTo>
                <a:lnTo>
                  <a:pt x="4612" y="181208"/>
                </a:lnTo>
                <a:lnTo>
                  <a:pt x="0" y="226949"/>
                </a:lnTo>
                <a:lnTo>
                  <a:pt x="0" y="1134999"/>
                </a:lnTo>
                <a:lnTo>
                  <a:pt x="4612" y="1180745"/>
                </a:lnTo>
                <a:lnTo>
                  <a:pt x="17839" y="1223361"/>
                </a:lnTo>
                <a:lnTo>
                  <a:pt x="38770" y="1261932"/>
                </a:lnTo>
                <a:lnTo>
                  <a:pt x="66490" y="1295542"/>
                </a:lnTo>
                <a:lnTo>
                  <a:pt x="100088" y="1323277"/>
                </a:lnTo>
                <a:lnTo>
                  <a:pt x="138649" y="1344221"/>
                </a:lnTo>
                <a:lnTo>
                  <a:pt x="181261" y="1357459"/>
                </a:lnTo>
                <a:lnTo>
                  <a:pt x="227012" y="1362075"/>
                </a:lnTo>
                <a:lnTo>
                  <a:pt x="1173162" y="1362075"/>
                </a:lnTo>
                <a:lnTo>
                  <a:pt x="1218908" y="1357459"/>
                </a:lnTo>
                <a:lnTo>
                  <a:pt x="1261524" y="1344221"/>
                </a:lnTo>
                <a:lnTo>
                  <a:pt x="1300095" y="1323277"/>
                </a:lnTo>
                <a:lnTo>
                  <a:pt x="1333706" y="1295542"/>
                </a:lnTo>
                <a:lnTo>
                  <a:pt x="1361441" y="1261932"/>
                </a:lnTo>
                <a:lnTo>
                  <a:pt x="1382385" y="1223361"/>
                </a:lnTo>
                <a:lnTo>
                  <a:pt x="1395622" y="1180745"/>
                </a:lnTo>
                <a:lnTo>
                  <a:pt x="1400238" y="1134999"/>
                </a:lnTo>
                <a:lnTo>
                  <a:pt x="1400238" y="226949"/>
                </a:lnTo>
                <a:lnTo>
                  <a:pt x="1395622" y="181208"/>
                </a:lnTo>
                <a:lnTo>
                  <a:pt x="1382385" y="138606"/>
                </a:lnTo>
                <a:lnTo>
                  <a:pt x="1361441" y="100055"/>
                </a:lnTo>
                <a:lnTo>
                  <a:pt x="1333706" y="66468"/>
                </a:lnTo>
                <a:lnTo>
                  <a:pt x="1300095" y="38757"/>
                </a:lnTo>
                <a:lnTo>
                  <a:pt x="1261524" y="17833"/>
                </a:lnTo>
                <a:lnTo>
                  <a:pt x="1218908" y="4610"/>
                </a:lnTo>
                <a:lnTo>
                  <a:pt x="1173162" y="0"/>
                </a:lnTo>
                <a:close/>
              </a:path>
            </a:pathLst>
          </a:custGeom>
          <a:solidFill>
            <a:srgbClr val="DFF6FF"/>
          </a:solidFill>
        </p:spPr>
        <p:txBody>
          <a:bodyPr wrap="square" lIns="0" tIns="0" rIns="0" bIns="0" rtlCol="0"/>
          <a:lstStyle/>
          <a:p>
            <a:endParaRPr/>
          </a:p>
        </p:txBody>
      </p:sp>
      <p:sp>
        <p:nvSpPr>
          <p:cNvPr id="8" name="object 8">
            <a:extLst>
              <a:ext uri="{FF2B5EF4-FFF2-40B4-BE49-F238E27FC236}">
                <a16:creationId xmlns:a16="http://schemas.microsoft.com/office/drawing/2014/main" id="{0DAAF458-BA95-A838-1315-7500C638B43A}"/>
              </a:ext>
            </a:extLst>
          </p:cNvPr>
          <p:cNvSpPr/>
          <p:nvPr/>
        </p:nvSpPr>
        <p:spPr>
          <a:xfrm>
            <a:off x="919162" y="2787055"/>
            <a:ext cx="1400810" cy="1362075"/>
          </a:xfrm>
          <a:custGeom>
            <a:avLst/>
            <a:gdLst/>
            <a:ahLst/>
            <a:cxnLst/>
            <a:rect l="l" t="t" r="r" b="b"/>
            <a:pathLst>
              <a:path w="1400810" h="1362075">
                <a:moveTo>
                  <a:pt x="0" y="226949"/>
                </a:moveTo>
                <a:lnTo>
                  <a:pt x="4612" y="181208"/>
                </a:lnTo>
                <a:lnTo>
                  <a:pt x="17839" y="138606"/>
                </a:lnTo>
                <a:lnTo>
                  <a:pt x="38770" y="100055"/>
                </a:lnTo>
                <a:lnTo>
                  <a:pt x="66490" y="66468"/>
                </a:lnTo>
                <a:lnTo>
                  <a:pt x="100088" y="38757"/>
                </a:lnTo>
                <a:lnTo>
                  <a:pt x="138649" y="17833"/>
                </a:lnTo>
                <a:lnTo>
                  <a:pt x="181261" y="4610"/>
                </a:lnTo>
                <a:lnTo>
                  <a:pt x="227012" y="0"/>
                </a:lnTo>
                <a:lnTo>
                  <a:pt x="1173162" y="0"/>
                </a:lnTo>
                <a:lnTo>
                  <a:pt x="1218908" y="4610"/>
                </a:lnTo>
                <a:lnTo>
                  <a:pt x="1261524" y="17833"/>
                </a:lnTo>
                <a:lnTo>
                  <a:pt x="1300095" y="38757"/>
                </a:lnTo>
                <a:lnTo>
                  <a:pt x="1333706" y="66468"/>
                </a:lnTo>
                <a:lnTo>
                  <a:pt x="1361441" y="100055"/>
                </a:lnTo>
                <a:lnTo>
                  <a:pt x="1382385" y="138606"/>
                </a:lnTo>
                <a:lnTo>
                  <a:pt x="1395622" y="181208"/>
                </a:lnTo>
                <a:lnTo>
                  <a:pt x="1400238" y="226949"/>
                </a:lnTo>
                <a:lnTo>
                  <a:pt x="1400238" y="1134999"/>
                </a:lnTo>
                <a:lnTo>
                  <a:pt x="1395622" y="1180745"/>
                </a:lnTo>
                <a:lnTo>
                  <a:pt x="1382385" y="1223361"/>
                </a:lnTo>
                <a:lnTo>
                  <a:pt x="1361441" y="1261932"/>
                </a:lnTo>
                <a:lnTo>
                  <a:pt x="1333706" y="1295542"/>
                </a:lnTo>
                <a:lnTo>
                  <a:pt x="1300095" y="1323277"/>
                </a:lnTo>
                <a:lnTo>
                  <a:pt x="1261524" y="1344221"/>
                </a:lnTo>
                <a:lnTo>
                  <a:pt x="1218908" y="1357459"/>
                </a:lnTo>
                <a:lnTo>
                  <a:pt x="1173162" y="1362075"/>
                </a:lnTo>
                <a:lnTo>
                  <a:pt x="227012" y="1362075"/>
                </a:lnTo>
                <a:lnTo>
                  <a:pt x="181261" y="1357459"/>
                </a:lnTo>
                <a:lnTo>
                  <a:pt x="138649" y="1344221"/>
                </a:lnTo>
                <a:lnTo>
                  <a:pt x="100088" y="1323277"/>
                </a:lnTo>
                <a:lnTo>
                  <a:pt x="66490" y="1295542"/>
                </a:lnTo>
                <a:lnTo>
                  <a:pt x="38770" y="1261932"/>
                </a:lnTo>
                <a:lnTo>
                  <a:pt x="17839" y="1223361"/>
                </a:lnTo>
                <a:lnTo>
                  <a:pt x="4612" y="1180745"/>
                </a:lnTo>
                <a:lnTo>
                  <a:pt x="0" y="1134999"/>
                </a:lnTo>
                <a:lnTo>
                  <a:pt x="0" y="226949"/>
                </a:lnTo>
                <a:close/>
              </a:path>
            </a:pathLst>
          </a:custGeom>
          <a:ln w="25400">
            <a:solidFill>
              <a:srgbClr val="00707C"/>
            </a:solidFill>
          </a:ln>
        </p:spPr>
        <p:txBody>
          <a:bodyPr wrap="square" lIns="0" tIns="0" rIns="0" bIns="0" rtlCol="0"/>
          <a:lstStyle/>
          <a:p>
            <a:endParaRPr/>
          </a:p>
        </p:txBody>
      </p:sp>
      <p:sp>
        <p:nvSpPr>
          <p:cNvPr id="10" name="object 10">
            <a:extLst>
              <a:ext uri="{FF2B5EF4-FFF2-40B4-BE49-F238E27FC236}">
                <a16:creationId xmlns:a16="http://schemas.microsoft.com/office/drawing/2014/main" id="{48AF9BA3-A7F6-0577-5EE7-7772997C6C6A}"/>
              </a:ext>
            </a:extLst>
          </p:cNvPr>
          <p:cNvSpPr/>
          <p:nvPr/>
        </p:nvSpPr>
        <p:spPr>
          <a:xfrm>
            <a:off x="2833751" y="2787055"/>
            <a:ext cx="1400175" cy="1362075"/>
          </a:xfrm>
          <a:custGeom>
            <a:avLst/>
            <a:gdLst/>
            <a:ahLst/>
            <a:cxnLst/>
            <a:rect l="l" t="t" r="r" b="b"/>
            <a:pathLst>
              <a:path w="1400175" h="1362075">
                <a:moveTo>
                  <a:pt x="1173099" y="0"/>
                </a:moveTo>
                <a:lnTo>
                  <a:pt x="226949" y="0"/>
                </a:lnTo>
                <a:lnTo>
                  <a:pt x="181208" y="4610"/>
                </a:lnTo>
                <a:lnTo>
                  <a:pt x="138606" y="17833"/>
                </a:lnTo>
                <a:lnTo>
                  <a:pt x="100055" y="38757"/>
                </a:lnTo>
                <a:lnTo>
                  <a:pt x="66468" y="66468"/>
                </a:lnTo>
                <a:lnTo>
                  <a:pt x="38757" y="100055"/>
                </a:lnTo>
                <a:lnTo>
                  <a:pt x="17833" y="138606"/>
                </a:lnTo>
                <a:lnTo>
                  <a:pt x="4610" y="181208"/>
                </a:lnTo>
                <a:lnTo>
                  <a:pt x="0" y="226949"/>
                </a:lnTo>
                <a:lnTo>
                  <a:pt x="0" y="1134999"/>
                </a:lnTo>
                <a:lnTo>
                  <a:pt x="4610" y="1180745"/>
                </a:lnTo>
                <a:lnTo>
                  <a:pt x="17833" y="1223361"/>
                </a:lnTo>
                <a:lnTo>
                  <a:pt x="38757" y="1261932"/>
                </a:lnTo>
                <a:lnTo>
                  <a:pt x="66468" y="1295542"/>
                </a:lnTo>
                <a:lnTo>
                  <a:pt x="100055" y="1323277"/>
                </a:lnTo>
                <a:lnTo>
                  <a:pt x="138606" y="1344221"/>
                </a:lnTo>
                <a:lnTo>
                  <a:pt x="181208" y="1357459"/>
                </a:lnTo>
                <a:lnTo>
                  <a:pt x="226949" y="1362075"/>
                </a:lnTo>
                <a:lnTo>
                  <a:pt x="1173099" y="1362075"/>
                </a:lnTo>
                <a:lnTo>
                  <a:pt x="1218845" y="1357459"/>
                </a:lnTo>
                <a:lnTo>
                  <a:pt x="1261461" y="1344221"/>
                </a:lnTo>
                <a:lnTo>
                  <a:pt x="1300032" y="1323277"/>
                </a:lnTo>
                <a:lnTo>
                  <a:pt x="1333642" y="1295542"/>
                </a:lnTo>
                <a:lnTo>
                  <a:pt x="1361377" y="1261932"/>
                </a:lnTo>
                <a:lnTo>
                  <a:pt x="1382321" y="1223361"/>
                </a:lnTo>
                <a:lnTo>
                  <a:pt x="1395559" y="1180745"/>
                </a:lnTo>
                <a:lnTo>
                  <a:pt x="1400175" y="1134999"/>
                </a:lnTo>
                <a:lnTo>
                  <a:pt x="1400175" y="226949"/>
                </a:lnTo>
                <a:lnTo>
                  <a:pt x="1395559" y="181208"/>
                </a:lnTo>
                <a:lnTo>
                  <a:pt x="1382321" y="138606"/>
                </a:lnTo>
                <a:lnTo>
                  <a:pt x="1361377" y="100055"/>
                </a:lnTo>
                <a:lnTo>
                  <a:pt x="1333642" y="66468"/>
                </a:lnTo>
                <a:lnTo>
                  <a:pt x="1300032" y="38757"/>
                </a:lnTo>
                <a:lnTo>
                  <a:pt x="1261461" y="17833"/>
                </a:lnTo>
                <a:lnTo>
                  <a:pt x="1218845" y="4610"/>
                </a:lnTo>
                <a:lnTo>
                  <a:pt x="1173099" y="0"/>
                </a:lnTo>
                <a:close/>
              </a:path>
            </a:pathLst>
          </a:custGeom>
          <a:solidFill>
            <a:srgbClr val="DFF6FF"/>
          </a:solidFill>
        </p:spPr>
        <p:txBody>
          <a:bodyPr wrap="square" lIns="0" tIns="0" rIns="0" bIns="0" rtlCol="0"/>
          <a:lstStyle/>
          <a:p>
            <a:endParaRPr/>
          </a:p>
        </p:txBody>
      </p:sp>
      <p:sp>
        <p:nvSpPr>
          <p:cNvPr id="11" name="object 11">
            <a:extLst>
              <a:ext uri="{FF2B5EF4-FFF2-40B4-BE49-F238E27FC236}">
                <a16:creationId xmlns:a16="http://schemas.microsoft.com/office/drawing/2014/main" id="{D9382FF8-90A2-EBA7-4D56-A4D71E43EEC4}"/>
              </a:ext>
            </a:extLst>
          </p:cNvPr>
          <p:cNvSpPr/>
          <p:nvPr/>
        </p:nvSpPr>
        <p:spPr>
          <a:xfrm>
            <a:off x="2833751" y="2787055"/>
            <a:ext cx="1400175" cy="1362075"/>
          </a:xfrm>
          <a:custGeom>
            <a:avLst/>
            <a:gdLst/>
            <a:ahLst/>
            <a:cxnLst/>
            <a:rect l="l" t="t" r="r" b="b"/>
            <a:pathLst>
              <a:path w="1400175" h="1362075">
                <a:moveTo>
                  <a:pt x="0" y="226949"/>
                </a:moveTo>
                <a:lnTo>
                  <a:pt x="4610" y="181208"/>
                </a:lnTo>
                <a:lnTo>
                  <a:pt x="17833" y="138606"/>
                </a:lnTo>
                <a:lnTo>
                  <a:pt x="38757" y="100055"/>
                </a:lnTo>
                <a:lnTo>
                  <a:pt x="66468" y="66468"/>
                </a:lnTo>
                <a:lnTo>
                  <a:pt x="100055" y="38757"/>
                </a:lnTo>
                <a:lnTo>
                  <a:pt x="138606" y="17833"/>
                </a:lnTo>
                <a:lnTo>
                  <a:pt x="181208" y="4610"/>
                </a:lnTo>
                <a:lnTo>
                  <a:pt x="226949" y="0"/>
                </a:lnTo>
                <a:lnTo>
                  <a:pt x="1173099" y="0"/>
                </a:lnTo>
                <a:lnTo>
                  <a:pt x="1218845" y="4610"/>
                </a:lnTo>
                <a:lnTo>
                  <a:pt x="1261461" y="17833"/>
                </a:lnTo>
                <a:lnTo>
                  <a:pt x="1300032" y="38757"/>
                </a:lnTo>
                <a:lnTo>
                  <a:pt x="1333642" y="66468"/>
                </a:lnTo>
                <a:lnTo>
                  <a:pt x="1361377" y="100055"/>
                </a:lnTo>
                <a:lnTo>
                  <a:pt x="1382321" y="138606"/>
                </a:lnTo>
                <a:lnTo>
                  <a:pt x="1395559" y="181208"/>
                </a:lnTo>
                <a:lnTo>
                  <a:pt x="1400175" y="226949"/>
                </a:lnTo>
                <a:lnTo>
                  <a:pt x="1400175" y="1134999"/>
                </a:lnTo>
                <a:lnTo>
                  <a:pt x="1395559" y="1180745"/>
                </a:lnTo>
                <a:lnTo>
                  <a:pt x="1382321" y="1223361"/>
                </a:lnTo>
                <a:lnTo>
                  <a:pt x="1361377" y="1261932"/>
                </a:lnTo>
                <a:lnTo>
                  <a:pt x="1333642" y="1295542"/>
                </a:lnTo>
                <a:lnTo>
                  <a:pt x="1300032" y="1323277"/>
                </a:lnTo>
                <a:lnTo>
                  <a:pt x="1261461" y="1344221"/>
                </a:lnTo>
                <a:lnTo>
                  <a:pt x="1218845" y="1357459"/>
                </a:lnTo>
                <a:lnTo>
                  <a:pt x="1173099" y="1362075"/>
                </a:lnTo>
                <a:lnTo>
                  <a:pt x="226949" y="1362075"/>
                </a:lnTo>
                <a:lnTo>
                  <a:pt x="181208" y="1357459"/>
                </a:lnTo>
                <a:lnTo>
                  <a:pt x="138606" y="1344221"/>
                </a:lnTo>
                <a:lnTo>
                  <a:pt x="100055" y="1323277"/>
                </a:lnTo>
                <a:lnTo>
                  <a:pt x="66468" y="1295542"/>
                </a:lnTo>
                <a:lnTo>
                  <a:pt x="38757" y="1261932"/>
                </a:lnTo>
                <a:lnTo>
                  <a:pt x="17833" y="1223361"/>
                </a:lnTo>
                <a:lnTo>
                  <a:pt x="4610" y="1180745"/>
                </a:lnTo>
                <a:lnTo>
                  <a:pt x="0" y="1134999"/>
                </a:lnTo>
                <a:lnTo>
                  <a:pt x="0" y="226949"/>
                </a:lnTo>
                <a:close/>
              </a:path>
            </a:pathLst>
          </a:custGeom>
          <a:ln w="25400">
            <a:solidFill>
              <a:srgbClr val="00707C"/>
            </a:solidFill>
          </a:ln>
        </p:spPr>
        <p:txBody>
          <a:bodyPr wrap="square" lIns="0" tIns="0" rIns="0" bIns="0" rtlCol="0"/>
          <a:lstStyle/>
          <a:p>
            <a:endParaRPr/>
          </a:p>
        </p:txBody>
      </p:sp>
      <p:sp>
        <p:nvSpPr>
          <p:cNvPr id="13" name="object 13">
            <a:extLst>
              <a:ext uri="{FF2B5EF4-FFF2-40B4-BE49-F238E27FC236}">
                <a16:creationId xmlns:a16="http://schemas.microsoft.com/office/drawing/2014/main" id="{55D5715A-EE98-2CF1-EADF-DA397E25E927}"/>
              </a:ext>
            </a:extLst>
          </p:cNvPr>
          <p:cNvSpPr/>
          <p:nvPr/>
        </p:nvSpPr>
        <p:spPr>
          <a:xfrm>
            <a:off x="4748276" y="2787055"/>
            <a:ext cx="1400175" cy="1362075"/>
          </a:xfrm>
          <a:custGeom>
            <a:avLst/>
            <a:gdLst/>
            <a:ahLst/>
            <a:cxnLst/>
            <a:rect l="l" t="t" r="r" b="b"/>
            <a:pathLst>
              <a:path w="1400175" h="1362075">
                <a:moveTo>
                  <a:pt x="1173099" y="0"/>
                </a:moveTo>
                <a:lnTo>
                  <a:pt x="226949" y="0"/>
                </a:lnTo>
                <a:lnTo>
                  <a:pt x="181208" y="4610"/>
                </a:lnTo>
                <a:lnTo>
                  <a:pt x="138606" y="17833"/>
                </a:lnTo>
                <a:lnTo>
                  <a:pt x="100055" y="38757"/>
                </a:lnTo>
                <a:lnTo>
                  <a:pt x="66468" y="66468"/>
                </a:lnTo>
                <a:lnTo>
                  <a:pt x="38757" y="100055"/>
                </a:lnTo>
                <a:lnTo>
                  <a:pt x="17833" y="138606"/>
                </a:lnTo>
                <a:lnTo>
                  <a:pt x="4610" y="181208"/>
                </a:lnTo>
                <a:lnTo>
                  <a:pt x="0" y="226949"/>
                </a:lnTo>
                <a:lnTo>
                  <a:pt x="0" y="1134999"/>
                </a:lnTo>
                <a:lnTo>
                  <a:pt x="4610" y="1180745"/>
                </a:lnTo>
                <a:lnTo>
                  <a:pt x="17833" y="1223361"/>
                </a:lnTo>
                <a:lnTo>
                  <a:pt x="38757" y="1261932"/>
                </a:lnTo>
                <a:lnTo>
                  <a:pt x="66468" y="1295542"/>
                </a:lnTo>
                <a:lnTo>
                  <a:pt x="100055" y="1323277"/>
                </a:lnTo>
                <a:lnTo>
                  <a:pt x="138606" y="1344221"/>
                </a:lnTo>
                <a:lnTo>
                  <a:pt x="181208" y="1357459"/>
                </a:lnTo>
                <a:lnTo>
                  <a:pt x="226949" y="1362075"/>
                </a:lnTo>
                <a:lnTo>
                  <a:pt x="1173099" y="1362075"/>
                </a:lnTo>
                <a:lnTo>
                  <a:pt x="1218845" y="1357459"/>
                </a:lnTo>
                <a:lnTo>
                  <a:pt x="1261461" y="1344221"/>
                </a:lnTo>
                <a:lnTo>
                  <a:pt x="1300032" y="1323277"/>
                </a:lnTo>
                <a:lnTo>
                  <a:pt x="1333642" y="1295542"/>
                </a:lnTo>
                <a:lnTo>
                  <a:pt x="1361377" y="1261932"/>
                </a:lnTo>
                <a:lnTo>
                  <a:pt x="1382321" y="1223361"/>
                </a:lnTo>
                <a:lnTo>
                  <a:pt x="1395559" y="1180745"/>
                </a:lnTo>
                <a:lnTo>
                  <a:pt x="1400175" y="1134999"/>
                </a:lnTo>
                <a:lnTo>
                  <a:pt x="1400175" y="226949"/>
                </a:lnTo>
                <a:lnTo>
                  <a:pt x="1395559" y="181208"/>
                </a:lnTo>
                <a:lnTo>
                  <a:pt x="1382321" y="138606"/>
                </a:lnTo>
                <a:lnTo>
                  <a:pt x="1361377" y="100055"/>
                </a:lnTo>
                <a:lnTo>
                  <a:pt x="1333642" y="66468"/>
                </a:lnTo>
                <a:lnTo>
                  <a:pt x="1300032" y="38757"/>
                </a:lnTo>
                <a:lnTo>
                  <a:pt x="1261461" y="17833"/>
                </a:lnTo>
                <a:lnTo>
                  <a:pt x="1218845" y="4610"/>
                </a:lnTo>
                <a:lnTo>
                  <a:pt x="1173099" y="0"/>
                </a:lnTo>
                <a:close/>
              </a:path>
            </a:pathLst>
          </a:custGeom>
          <a:solidFill>
            <a:srgbClr val="DFF6FF"/>
          </a:solidFill>
        </p:spPr>
        <p:txBody>
          <a:bodyPr wrap="square" lIns="0" tIns="0" rIns="0" bIns="0" rtlCol="0"/>
          <a:lstStyle/>
          <a:p>
            <a:endParaRPr/>
          </a:p>
        </p:txBody>
      </p:sp>
      <p:sp>
        <p:nvSpPr>
          <p:cNvPr id="14" name="object 14">
            <a:extLst>
              <a:ext uri="{FF2B5EF4-FFF2-40B4-BE49-F238E27FC236}">
                <a16:creationId xmlns:a16="http://schemas.microsoft.com/office/drawing/2014/main" id="{2B9AA21E-6919-B5DA-65C7-8A8E320FD72A}"/>
              </a:ext>
            </a:extLst>
          </p:cNvPr>
          <p:cNvSpPr/>
          <p:nvPr/>
        </p:nvSpPr>
        <p:spPr>
          <a:xfrm>
            <a:off x="4748276" y="2787055"/>
            <a:ext cx="1400175" cy="1362075"/>
          </a:xfrm>
          <a:custGeom>
            <a:avLst/>
            <a:gdLst/>
            <a:ahLst/>
            <a:cxnLst/>
            <a:rect l="l" t="t" r="r" b="b"/>
            <a:pathLst>
              <a:path w="1400175" h="1362075">
                <a:moveTo>
                  <a:pt x="0" y="226949"/>
                </a:moveTo>
                <a:lnTo>
                  <a:pt x="4610" y="181208"/>
                </a:lnTo>
                <a:lnTo>
                  <a:pt x="17833" y="138606"/>
                </a:lnTo>
                <a:lnTo>
                  <a:pt x="38757" y="100055"/>
                </a:lnTo>
                <a:lnTo>
                  <a:pt x="66468" y="66468"/>
                </a:lnTo>
                <a:lnTo>
                  <a:pt x="100055" y="38757"/>
                </a:lnTo>
                <a:lnTo>
                  <a:pt x="138606" y="17833"/>
                </a:lnTo>
                <a:lnTo>
                  <a:pt x="181208" y="4610"/>
                </a:lnTo>
                <a:lnTo>
                  <a:pt x="226949" y="0"/>
                </a:lnTo>
                <a:lnTo>
                  <a:pt x="1173099" y="0"/>
                </a:lnTo>
                <a:lnTo>
                  <a:pt x="1218845" y="4610"/>
                </a:lnTo>
                <a:lnTo>
                  <a:pt x="1261461" y="17833"/>
                </a:lnTo>
                <a:lnTo>
                  <a:pt x="1300032" y="38757"/>
                </a:lnTo>
                <a:lnTo>
                  <a:pt x="1333642" y="66468"/>
                </a:lnTo>
                <a:lnTo>
                  <a:pt x="1361377" y="100055"/>
                </a:lnTo>
                <a:lnTo>
                  <a:pt x="1382321" y="138606"/>
                </a:lnTo>
                <a:lnTo>
                  <a:pt x="1395559" y="181208"/>
                </a:lnTo>
                <a:lnTo>
                  <a:pt x="1400175" y="226949"/>
                </a:lnTo>
                <a:lnTo>
                  <a:pt x="1400175" y="1134999"/>
                </a:lnTo>
                <a:lnTo>
                  <a:pt x="1395559" y="1180745"/>
                </a:lnTo>
                <a:lnTo>
                  <a:pt x="1382321" y="1223361"/>
                </a:lnTo>
                <a:lnTo>
                  <a:pt x="1361377" y="1261932"/>
                </a:lnTo>
                <a:lnTo>
                  <a:pt x="1333642" y="1295542"/>
                </a:lnTo>
                <a:lnTo>
                  <a:pt x="1300032" y="1323277"/>
                </a:lnTo>
                <a:lnTo>
                  <a:pt x="1261461" y="1344221"/>
                </a:lnTo>
                <a:lnTo>
                  <a:pt x="1218845" y="1357459"/>
                </a:lnTo>
                <a:lnTo>
                  <a:pt x="1173099" y="1362075"/>
                </a:lnTo>
                <a:lnTo>
                  <a:pt x="226949" y="1362075"/>
                </a:lnTo>
                <a:lnTo>
                  <a:pt x="181208" y="1357459"/>
                </a:lnTo>
                <a:lnTo>
                  <a:pt x="138606" y="1344221"/>
                </a:lnTo>
                <a:lnTo>
                  <a:pt x="100055" y="1323277"/>
                </a:lnTo>
                <a:lnTo>
                  <a:pt x="66468" y="1295542"/>
                </a:lnTo>
                <a:lnTo>
                  <a:pt x="38757" y="1261932"/>
                </a:lnTo>
                <a:lnTo>
                  <a:pt x="17833" y="1223361"/>
                </a:lnTo>
                <a:lnTo>
                  <a:pt x="4610" y="1180745"/>
                </a:lnTo>
                <a:lnTo>
                  <a:pt x="0" y="1134999"/>
                </a:lnTo>
                <a:lnTo>
                  <a:pt x="0" y="226949"/>
                </a:lnTo>
                <a:close/>
              </a:path>
            </a:pathLst>
          </a:custGeom>
          <a:ln w="25400">
            <a:solidFill>
              <a:srgbClr val="00707C"/>
            </a:solidFill>
          </a:ln>
        </p:spPr>
        <p:txBody>
          <a:bodyPr wrap="square" lIns="0" tIns="0" rIns="0" bIns="0" rtlCol="0"/>
          <a:lstStyle/>
          <a:p>
            <a:endParaRPr/>
          </a:p>
        </p:txBody>
      </p:sp>
      <p:sp>
        <p:nvSpPr>
          <p:cNvPr id="16" name="object 16">
            <a:extLst>
              <a:ext uri="{FF2B5EF4-FFF2-40B4-BE49-F238E27FC236}">
                <a16:creationId xmlns:a16="http://schemas.microsoft.com/office/drawing/2014/main" id="{C75D7929-0D8B-886F-2991-94CC8BC7AD51}"/>
              </a:ext>
            </a:extLst>
          </p:cNvPr>
          <p:cNvSpPr/>
          <p:nvPr/>
        </p:nvSpPr>
        <p:spPr>
          <a:xfrm>
            <a:off x="9932352" y="4231086"/>
            <a:ext cx="765774" cy="760847"/>
          </a:xfrm>
          <a:custGeom>
            <a:avLst/>
            <a:gdLst/>
            <a:ahLst/>
            <a:cxnLst/>
            <a:rect l="l" t="t" r="r" b="b"/>
            <a:pathLst>
              <a:path w="1400175" h="1362075">
                <a:moveTo>
                  <a:pt x="1173099" y="0"/>
                </a:moveTo>
                <a:lnTo>
                  <a:pt x="226949" y="0"/>
                </a:lnTo>
                <a:lnTo>
                  <a:pt x="181208" y="4610"/>
                </a:lnTo>
                <a:lnTo>
                  <a:pt x="138606" y="17833"/>
                </a:lnTo>
                <a:lnTo>
                  <a:pt x="100055" y="38757"/>
                </a:lnTo>
                <a:lnTo>
                  <a:pt x="66468" y="66468"/>
                </a:lnTo>
                <a:lnTo>
                  <a:pt x="38757" y="100055"/>
                </a:lnTo>
                <a:lnTo>
                  <a:pt x="17833" y="138606"/>
                </a:lnTo>
                <a:lnTo>
                  <a:pt x="4610" y="181208"/>
                </a:lnTo>
                <a:lnTo>
                  <a:pt x="0" y="226949"/>
                </a:lnTo>
                <a:lnTo>
                  <a:pt x="0" y="1134999"/>
                </a:lnTo>
                <a:lnTo>
                  <a:pt x="4610" y="1180745"/>
                </a:lnTo>
                <a:lnTo>
                  <a:pt x="17833" y="1223361"/>
                </a:lnTo>
                <a:lnTo>
                  <a:pt x="38757" y="1261932"/>
                </a:lnTo>
                <a:lnTo>
                  <a:pt x="66468" y="1295542"/>
                </a:lnTo>
                <a:lnTo>
                  <a:pt x="100055" y="1323277"/>
                </a:lnTo>
                <a:lnTo>
                  <a:pt x="138606" y="1344221"/>
                </a:lnTo>
                <a:lnTo>
                  <a:pt x="181208" y="1357459"/>
                </a:lnTo>
                <a:lnTo>
                  <a:pt x="226949" y="1362075"/>
                </a:lnTo>
                <a:lnTo>
                  <a:pt x="1173099" y="1362075"/>
                </a:lnTo>
                <a:lnTo>
                  <a:pt x="1218845" y="1357459"/>
                </a:lnTo>
                <a:lnTo>
                  <a:pt x="1261461" y="1344221"/>
                </a:lnTo>
                <a:lnTo>
                  <a:pt x="1300032" y="1323277"/>
                </a:lnTo>
                <a:lnTo>
                  <a:pt x="1333642" y="1295542"/>
                </a:lnTo>
                <a:lnTo>
                  <a:pt x="1361377" y="1261932"/>
                </a:lnTo>
                <a:lnTo>
                  <a:pt x="1382321" y="1223361"/>
                </a:lnTo>
                <a:lnTo>
                  <a:pt x="1395559" y="1180745"/>
                </a:lnTo>
                <a:lnTo>
                  <a:pt x="1400175" y="1134999"/>
                </a:lnTo>
                <a:lnTo>
                  <a:pt x="1400175" y="226949"/>
                </a:lnTo>
                <a:lnTo>
                  <a:pt x="1395559" y="181208"/>
                </a:lnTo>
                <a:lnTo>
                  <a:pt x="1382321" y="138606"/>
                </a:lnTo>
                <a:lnTo>
                  <a:pt x="1361377" y="100055"/>
                </a:lnTo>
                <a:lnTo>
                  <a:pt x="1333642" y="66468"/>
                </a:lnTo>
                <a:lnTo>
                  <a:pt x="1300032" y="38757"/>
                </a:lnTo>
                <a:lnTo>
                  <a:pt x="1261461" y="17833"/>
                </a:lnTo>
                <a:lnTo>
                  <a:pt x="1218845" y="4610"/>
                </a:lnTo>
                <a:lnTo>
                  <a:pt x="1173099" y="0"/>
                </a:lnTo>
                <a:close/>
              </a:path>
            </a:pathLst>
          </a:custGeom>
          <a:solidFill>
            <a:srgbClr val="DFF6FF"/>
          </a:solidFill>
        </p:spPr>
        <p:txBody>
          <a:bodyPr wrap="square" lIns="0" tIns="0" rIns="0" bIns="0" rtlCol="0"/>
          <a:lstStyle/>
          <a:p>
            <a:endParaRPr/>
          </a:p>
        </p:txBody>
      </p:sp>
      <p:sp>
        <p:nvSpPr>
          <p:cNvPr id="19" name="object 19">
            <a:extLst>
              <a:ext uri="{FF2B5EF4-FFF2-40B4-BE49-F238E27FC236}">
                <a16:creationId xmlns:a16="http://schemas.microsoft.com/office/drawing/2014/main" id="{9A3E1875-D65C-2EC1-F5AE-B9B36FCAE839}"/>
              </a:ext>
            </a:extLst>
          </p:cNvPr>
          <p:cNvSpPr/>
          <p:nvPr/>
        </p:nvSpPr>
        <p:spPr>
          <a:xfrm>
            <a:off x="823912" y="1614550"/>
            <a:ext cx="1591310" cy="957199"/>
          </a:xfrm>
          <a:custGeom>
            <a:avLst/>
            <a:gdLst/>
            <a:ahLst/>
            <a:cxnLst/>
            <a:rect l="l" t="t" r="r" b="b"/>
            <a:pathLst>
              <a:path w="1591310" h="533400">
                <a:moveTo>
                  <a:pt x="1501711" y="0"/>
                </a:moveTo>
                <a:lnTo>
                  <a:pt x="88900" y="0"/>
                </a:lnTo>
                <a:lnTo>
                  <a:pt x="54296" y="6979"/>
                </a:lnTo>
                <a:lnTo>
                  <a:pt x="26038" y="26019"/>
                </a:lnTo>
                <a:lnTo>
                  <a:pt x="6986" y="54274"/>
                </a:lnTo>
                <a:lnTo>
                  <a:pt x="0" y="88900"/>
                </a:lnTo>
                <a:lnTo>
                  <a:pt x="0" y="444373"/>
                </a:lnTo>
                <a:lnTo>
                  <a:pt x="6986" y="479018"/>
                </a:lnTo>
                <a:lnTo>
                  <a:pt x="26038" y="507317"/>
                </a:lnTo>
                <a:lnTo>
                  <a:pt x="54296" y="526401"/>
                </a:lnTo>
                <a:lnTo>
                  <a:pt x="88900" y="533400"/>
                </a:lnTo>
                <a:lnTo>
                  <a:pt x="1501711" y="533400"/>
                </a:lnTo>
                <a:lnTo>
                  <a:pt x="1536356" y="526401"/>
                </a:lnTo>
                <a:lnTo>
                  <a:pt x="1564655" y="507317"/>
                </a:lnTo>
                <a:lnTo>
                  <a:pt x="1583739" y="479018"/>
                </a:lnTo>
                <a:lnTo>
                  <a:pt x="1590738" y="444373"/>
                </a:lnTo>
                <a:lnTo>
                  <a:pt x="1590738" y="88900"/>
                </a:lnTo>
                <a:lnTo>
                  <a:pt x="1583739" y="54274"/>
                </a:lnTo>
                <a:lnTo>
                  <a:pt x="1564655" y="26019"/>
                </a:lnTo>
                <a:lnTo>
                  <a:pt x="1536356" y="6979"/>
                </a:lnTo>
                <a:lnTo>
                  <a:pt x="1501711" y="0"/>
                </a:lnTo>
                <a:close/>
              </a:path>
            </a:pathLst>
          </a:custGeom>
          <a:solidFill>
            <a:srgbClr val="DFF6FF"/>
          </a:solidFill>
        </p:spPr>
        <p:txBody>
          <a:bodyPr wrap="square" lIns="0" tIns="0" rIns="0" bIns="0" rtlCol="0"/>
          <a:lstStyle/>
          <a:p>
            <a:endParaRPr/>
          </a:p>
        </p:txBody>
      </p:sp>
      <p:sp>
        <p:nvSpPr>
          <p:cNvPr id="20" name="object 20">
            <a:extLst>
              <a:ext uri="{FF2B5EF4-FFF2-40B4-BE49-F238E27FC236}">
                <a16:creationId xmlns:a16="http://schemas.microsoft.com/office/drawing/2014/main" id="{C84139C8-3960-923A-8BD6-64813F6B3368}"/>
              </a:ext>
            </a:extLst>
          </p:cNvPr>
          <p:cNvSpPr/>
          <p:nvPr/>
        </p:nvSpPr>
        <p:spPr>
          <a:xfrm>
            <a:off x="823912" y="1614551"/>
            <a:ext cx="1591310" cy="957198"/>
          </a:xfrm>
          <a:custGeom>
            <a:avLst/>
            <a:gdLst/>
            <a:ahLst/>
            <a:cxnLst/>
            <a:rect l="l" t="t" r="r" b="b"/>
            <a:pathLst>
              <a:path w="1591310" h="533400">
                <a:moveTo>
                  <a:pt x="0" y="88900"/>
                </a:moveTo>
                <a:lnTo>
                  <a:pt x="6986" y="54274"/>
                </a:lnTo>
                <a:lnTo>
                  <a:pt x="26038" y="26019"/>
                </a:lnTo>
                <a:lnTo>
                  <a:pt x="54296" y="6979"/>
                </a:lnTo>
                <a:lnTo>
                  <a:pt x="88900" y="0"/>
                </a:lnTo>
                <a:lnTo>
                  <a:pt x="1501711" y="0"/>
                </a:lnTo>
                <a:lnTo>
                  <a:pt x="1536356" y="6979"/>
                </a:lnTo>
                <a:lnTo>
                  <a:pt x="1564655" y="26019"/>
                </a:lnTo>
                <a:lnTo>
                  <a:pt x="1583739" y="54274"/>
                </a:lnTo>
                <a:lnTo>
                  <a:pt x="1590738" y="88900"/>
                </a:lnTo>
                <a:lnTo>
                  <a:pt x="1590738" y="444373"/>
                </a:lnTo>
                <a:lnTo>
                  <a:pt x="1583739" y="479018"/>
                </a:lnTo>
                <a:lnTo>
                  <a:pt x="1564655" y="507317"/>
                </a:lnTo>
                <a:lnTo>
                  <a:pt x="1536356" y="526401"/>
                </a:lnTo>
                <a:lnTo>
                  <a:pt x="1501711" y="533400"/>
                </a:lnTo>
                <a:lnTo>
                  <a:pt x="88900" y="533400"/>
                </a:lnTo>
                <a:lnTo>
                  <a:pt x="54296" y="526401"/>
                </a:lnTo>
                <a:lnTo>
                  <a:pt x="26038" y="507317"/>
                </a:lnTo>
                <a:lnTo>
                  <a:pt x="6986" y="479018"/>
                </a:lnTo>
                <a:lnTo>
                  <a:pt x="0" y="444373"/>
                </a:lnTo>
                <a:lnTo>
                  <a:pt x="0" y="88900"/>
                </a:lnTo>
                <a:close/>
              </a:path>
            </a:pathLst>
          </a:custGeom>
          <a:ln w="25400">
            <a:solidFill>
              <a:srgbClr val="00707C"/>
            </a:solidFill>
          </a:ln>
        </p:spPr>
        <p:txBody>
          <a:bodyPr wrap="square" lIns="0" tIns="0" rIns="0" bIns="0" rtlCol="0"/>
          <a:lstStyle/>
          <a:p>
            <a:endParaRPr/>
          </a:p>
        </p:txBody>
      </p:sp>
      <p:grpSp>
        <p:nvGrpSpPr>
          <p:cNvPr id="22" name="object 22">
            <a:extLst>
              <a:ext uri="{FF2B5EF4-FFF2-40B4-BE49-F238E27FC236}">
                <a16:creationId xmlns:a16="http://schemas.microsoft.com/office/drawing/2014/main" id="{4179C4FF-82E8-8D07-98DA-C037640D1F67}"/>
              </a:ext>
            </a:extLst>
          </p:cNvPr>
          <p:cNvGrpSpPr/>
          <p:nvPr/>
        </p:nvGrpSpPr>
        <p:grpSpPr>
          <a:xfrm>
            <a:off x="2725801" y="1601850"/>
            <a:ext cx="1616075" cy="1009442"/>
            <a:chOff x="2725801" y="1601850"/>
            <a:chExt cx="1616075" cy="558800"/>
          </a:xfrm>
        </p:grpSpPr>
        <p:sp>
          <p:nvSpPr>
            <p:cNvPr id="23" name="object 23">
              <a:extLst>
                <a:ext uri="{FF2B5EF4-FFF2-40B4-BE49-F238E27FC236}">
                  <a16:creationId xmlns:a16="http://schemas.microsoft.com/office/drawing/2014/main" id="{21DBDAA6-6988-95C8-DABB-17D40D369620}"/>
                </a:ext>
              </a:extLst>
            </p:cNvPr>
            <p:cNvSpPr/>
            <p:nvPr/>
          </p:nvSpPr>
          <p:spPr>
            <a:xfrm>
              <a:off x="2738501" y="1614550"/>
              <a:ext cx="1590675" cy="533400"/>
            </a:xfrm>
            <a:custGeom>
              <a:avLst/>
              <a:gdLst/>
              <a:ahLst/>
              <a:cxnLst/>
              <a:rect l="l" t="t" r="r" b="b"/>
              <a:pathLst>
                <a:path w="1590675" h="533400">
                  <a:moveTo>
                    <a:pt x="1501648" y="0"/>
                  </a:moveTo>
                  <a:lnTo>
                    <a:pt x="88900" y="0"/>
                  </a:lnTo>
                  <a:lnTo>
                    <a:pt x="54274" y="6979"/>
                  </a:lnTo>
                  <a:lnTo>
                    <a:pt x="26019" y="26019"/>
                  </a:lnTo>
                  <a:lnTo>
                    <a:pt x="6979" y="54274"/>
                  </a:lnTo>
                  <a:lnTo>
                    <a:pt x="0" y="88900"/>
                  </a:lnTo>
                  <a:lnTo>
                    <a:pt x="0" y="444373"/>
                  </a:lnTo>
                  <a:lnTo>
                    <a:pt x="6979" y="479018"/>
                  </a:lnTo>
                  <a:lnTo>
                    <a:pt x="26019" y="507317"/>
                  </a:lnTo>
                  <a:lnTo>
                    <a:pt x="54274" y="526401"/>
                  </a:lnTo>
                  <a:lnTo>
                    <a:pt x="88900" y="533400"/>
                  </a:lnTo>
                  <a:lnTo>
                    <a:pt x="1501648" y="533400"/>
                  </a:lnTo>
                  <a:lnTo>
                    <a:pt x="1536293" y="526401"/>
                  </a:lnTo>
                  <a:lnTo>
                    <a:pt x="1564592" y="507317"/>
                  </a:lnTo>
                  <a:lnTo>
                    <a:pt x="1583676" y="479018"/>
                  </a:lnTo>
                  <a:lnTo>
                    <a:pt x="1590675" y="444373"/>
                  </a:lnTo>
                  <a:lnTo>
                    <a:pt x="1590675" y="88900"/>
                  </a:lnTo>
                  <a:lnTo>
                    <a:pt x="1583676" y="54274"/>
                  </a:lnTo>
                  <a:lnTo>
                    <a:pt x="1564592" y="26019"/>
                  </a:lnTo>
                  <a:lnTo>
                    <a:pt x="1536293" y="6979"/>
                  </a:lnTo>
                  <a:lnTo>
                    <a:pt x="1501648" y="0"/>
                  </a:lnTo>
                  <a:close/>
                </a:path>
              </a:pathLst>
            </a:custGeom>
            <a:solidFill>
              <a:srgbClr val="DFF6FF"/>
            </a:solidFill>
          </p:spPr>
          <p:txBody>
            <a:bodyPr wrap="square" lIns="0" tIns="0" rIns="0" bIns="0" rtlCol="0"/>
            <a:lstStyle/>
            <a:p>
              <a:endParaRPr/>
            </a:p>
          </p:txBody>
        </p:sp>
        <p:sp>
          <p:nvSpPr>
            <p:cNvPr id="24" name="object 24">
              <a:extLst>
                <a:ext uri="{FF2B5EF4-FFF2-40B4-BE49-F238E27FC236}">
                  <a16:creationId xmlns:a16="http://schemas.microsoft.com/office/drawing/2014/main" id="{9A1DEA25-BAE0-5393-0DCC-6154C2CB260E}"/>
                </a:ext>
              </a:extLst>
            </p:cNvPr>
            <p:cNvSpPr/>
            <p:nvPr/>
          </p:nvSpPr>
          <p:spPr>
            <a:xfrm>
              <a:off x="2738501" y="1614550"/>
              <a:ext cx="1590675" cy="533400"/>
            </a:xfrm>
            <a:custGeom>
              <a:avLst/>
              <a:gdLst/>
              <a:ahLst/>
              <a:cxnLst/>
              <a:rect l="l" t="t" r="r" b="b"/>
              <a:pathLst>
                <a:path w="1590675" h="533400">
                  <a:moveTo>
                    <a:pt x="0" y="88900"/>
                  </a:moveTo>
                  <a:lnTo>
                    <a:pt x="6979" y="54274"/>
                  </a:lnTo>
                  <a:lnTo>
                    <a:pt x="26019" y="26019"/>
                  </a:lnTo>
                  <a:lnTo>
                    <a:pt x="54274" y="6979"/>
                  </a:lnTo>
                  <a:lnTo>
                    <a:pt x="88900" y="0"/>
                  </a:lnTo>
                  <a:lnTo>
                    <a:pt x="1501648" y="0"/>
                  </a:lnTo>
                  <a:lnTo>
                    <a:pt x="1536293" y="6979"/>
                  </a:lnTo>
                  <a:lnTo>
                    <a:pt x="1564592" y="26019"/>
                  </a:lnTo>
                  <a:lnTo>
                    <a:pt x="1583676" y="54274"/>
                  </a:lnTo>
                  <a:lnTo>
                    <a:pt x="1590675" y="88900"/>
                  </a:lnTo>
                  <a:lnTo>
                    <a:pt x="1590675" y="444373"/>
                  </a:lnTo>
                  <a:lnTo>
                    <a:pt x="1583676" y="479018"/>
                  </a:lnTo>
                  <a:lnTo>
                    <a:pt x="1564592" y="507317"/>
                  </a:lnTo>
                  <a:lnTo>
                    <a:pt x="1536293" y="526401"/>
                  </a:lnTo>
                  <a:lnTo>
                    <a:pt x="1501648" y="533400"/>
                  </a:lnTo>
                  <a:lnTo>
                    <a:pt x="88900" y="533400"/>
                  </a:lnTo>
                  <a:lnTo>
                    <a:pt x="54274" y="526401"/>
                  </a:lnTo>
                  <a:lnTo>
                    <a:pt x="26019" y="507317"/>
                  </a:lnTo>
                  <a:lnTo>
                    <a:pt x="6979" y="479018"/>
                  </a:lnTo>
                  <a:lnTo>
                    <a:pt x="0" y="444373"/>
                  </a:lnTo>
                  <a:lnTo>
                    <a:pt x="0" y="88900"/>
                  </a:lnTo>
                  <a:close/>
                </a:path>
              </a:pathLst>
            </a:custGeom>
            <a:ln w="25400">
              <a:solidFill>
                <a:srgbClr val="00707C"/>
              </a:solidFill>
            </a:ln>
          </p:spPr>
          <p:txBody>
            <a:bodyPr wrap="square" lIns="0" tIns="0" rIns="0" bIns="0" rtlCol="0"/>
            <a:lstStyle/>
            <a:p>
              <a:endParaRPr/>
            </a:p>
          </p:txBody>
        </p:sp>
      </p:grpSp>
      <p:sp>
        <p:nvSpPr>
          <p:cNvPr id="25" name="object 25">
            <a:extLst>
              <a:ext uri="{FF2B5EF4-FFF2-40B4-BE49-F238E27FC236}">
                <a16:creationId xmlns:a16="http://schemas.microsoft.com/office/drawing/2014/main" id="{78AE9FA7-230C-37D6-A972-F0DBBDB1966C}"/>
              </a:ext>
            </a:extLst>
          </p:cNvPr>
          <p:cNvSpPr txBox="1"/>
          <p:nvPr/>
        </p:nvSpPr>
        <p:spPr>
          <a:xfrm>
            <a:off x="2791587" y="1636712"/>
            <a:ext cx="1400175" cy="952184"/>
          </a:xfrm>
          <a:prstGeom prst="rect">
            <a:avLst/>
          </a:prstGeom>
        </p:spPr>
        <p:txBody>
          <a:bodyPr vert="horz" wrap="square" lIns="0" tIns="15875" rIns="0" bIns="0" rtlCol="0">
            <a:spAutoFit/>
          </a:bodyPr>
          <a:lstStyle/>
          <a:p>
            <a:pPr marL="88900">
              <a:lnSpc>
                <a:spcPct val="100000"/>
              </a:lnSpc>
              <a:spcBef>
                <a:spcPts val="125"/>
              </a:spcBef>
            </a:pPr>
            <a:r>
              <a:rPr lang="en-US" sz="1200" b="1" spc="-10" dirty="0">
                <a:latin typeface="Calibri"/>
                <a:cs typeface="Calibri"/>
              </a:rPr>
              <a:t>YOLO/OCR:</a:t>
            </a:r>
          </a:p>
          <a:p>
            <a:pPr marL="88900">
              <a:lnSpc>
                <a:spcPct val="100000"/>
              </a:lnSpc>
              <a:spcBef>
                <a:spcPts val="125"/>
              </a:spcBef>
            </a:pPr>
            <a:r>
              <a:rPr lang="en-US" sz="1200" spc="-10" dirty="0">
                <a:latin typeface="Calibri"/>
                <a:cs typeface="Calibri"/>
              </a:rPr>
              <a:t>Run inference on flowchart and return boxes + arrows, reads text runs OCR</a:t>
            </a:r>
            <a:endParaRPr sz="1200" dirty="0">
              <a:latin typeface="Calibri"/>
              <a:cs typeface="Calibri"/>
            </a:endParaRPr>
          </a:p>
        </p:txBody>
      </p:sp>
      <p:grpSp>
        <p:nvGrpSpPr>
          <p:cNvPr id="26" name="object 26">
            <a:extLst>
              <a:ext uri="{FF2B5EF4-FFF2-40B4-BE49-F238E27FC236}">
                <a16:creationId xmlns:a16="http://schemas.microsoft.com/office/drawing/2014/main" id="{6A58EDBB-41F2-DFE2-6072-585492511705}"/>
              </a:ext>
            </a:extLst>
          </p:cNvPr>
          <p:cNvGrpSpPr/>
          <p:nvPr/>
        </p:nvGrpSpPr>
        <p:grpSpPr>
          <a:xfrm>
            <a:off x="4640326" y="1601850"/>
            <a:ext cx="1616075" cy="986500"/>
            <a:chOff x="4640326" y="1601850"/>
            <a:chExt cx="1616075" cy="558800"/>
          </a:xfrm>
        </p:grpSpPr>
        <p:sp>
          <p:nvSpPr>
            <p:cNvPr id="27" name="object 27">
              <a:extLst>
                <a:ext uri="{FF2B5EF4-FFF2-40B4-BE49-F238E27FC236}">
                  <a16:creationId xmlns:a16="http://schemas.microsoft.com/office/drawing/2014/main" id="{5BA1BA8B-9593-ADE5-955E-6C0D735A6730}"/>
                </a:ext>
              </a:extLst>
            </p:cNvPr>
            <p:cNvSpPr/>
            <p:nvPr/>
          </p:nvSpPr>
          <p:spPr>
            <a:xfrm>
              <a:off x="4653026" y="1614550"/>
              <a:ext cx="1590675" cy="533400"/>
            </a:xfrm>
            <a:custGeom>
              <a:avLst/>
              <a:gdLst/>
              <a:ahLst/>
              <a:cxnLst/>
              <a:rect l="l" t="t" r="r" b="b"/>
              <a:pathLst>
                <a:path w="1590675" h="533400">
                  <a:moveTo>
                    <a:pt x="1501648" y="0"/>
                  </a:moveTo>
                  <a:lnTo>
                    <a:pt x="88900" y="0"/>
                  </a:lnTo>
                  <a:lnTo>
                    <a:pt x="54274" y="6979"/>
                  </a:lnTo>
                  <a:lnTo>
                    <a:pt x="26019" y="26019"/>
                  </a:lnTo>
                  <a:lnTo>
                    <a:pt x="6979" y="54274"/>
                  </a:lnTo>
                  <a:lnTo>
                    <a:pt x="0" y="88900"/>
                  </a:lnTo>
                  <a:lnTo>
                    <a:pt x="0" y="444373"/>
                  </a:lnTo>
                  <a:lnTo>
                    <a:pt x="6979" y="479018"/>
                  </a:lnTo>
                  <a:lnTo>
                    <a:pt x="26019" y="507317"/>
                  </a:lnTo>
                  <a:lnTo>
                    <a:pt x="54274" y="526401"/>
                  </a:lnTo>
                  <a:lnTo>
                    <a:pt x="88900" y="533400"/>
                  </a:lnTo>
                  <a:lnTo>
                    <a:pt x="1501648" y="533400"/>
                  </a:lnTo>
                  <a:lnTo>
                    <a:pt x="1536293" y="526401"/>
                  </a:lnTo>
                  <a:lnTo>
                    <a:pt x="1564592" y="507317"/>
                  </a:lnTo>
                  <a:lnTo>
                    <a:pt x="1583676" y="479018"/>
                  </a:lnTo>
                  <a:lnTo>
                    <a:pt x="1590675" y="444373"/>
                  </a:lnTo>
                  <a:lnTo>
                    <a:pt x="1590675" y="88900"/>
                  </a:lnTo>
                  <a:lnTo>
                    <a:pt x="1583676" y="54274"/>
                  </a:lnTo>
                  <a:lnTo>
                    <a:pt x="1564592" y="26019"/>
                  </a:lnTo>
                  <a:lnTo>
                    <a:pt x="1536293" y="6979"/>
                  </a:lnTo>
                  <a:lnTo>
                    <a:pt x="1501648" y="0"/>
                  </a:lnTo>
                  <a:close/>
                </a:path>
              </a:pathLst>
            </a:custGeom>
            <a:solidFill>
              <a:srgbClr val="DFF6FF"/>
            </a:solidFill>
          </p:spPr>
          <p:txBody>
            <a:bodyPr wrap="square" lIns="0" tIns="0" rIns="0" bIns="0" rtlCol="0"/>
            <a:lstStyle/>
            <a:p>
              <a:endParaRPr/>
            </a:p>
          </p:txBody>
        </p:sp>
        <p:sp>
          <p:nvSpPr>
            <p:cNvPr id="28" name="object 28">
              <a:extLst>
                <a:ext uri="{FF2B5EF4-FFF2-40B4-BE49-F238E27FC236}">
                  <a16:creationId xmlns:a16="http://schemas.microsoft.com/office/drawing/2014/main" id="{F5FDC6A9-5308-B064-6B34-D3D42732852C}"/>
                </a:ext>
              </a:extLst>
            </p:cNvPr>
            <p:cNvSpPr/>
            <p:nvPr/>
          </p:nvSpPr>
          <p:spPr>
            <a:xfrm>
              <a:off x="4653026" y="1614550"/>
              <a:ext cx="1590675" cy="533400"/>
            </a:xfrm>
            <a:custGeom>
              <a:avLst/>
              <a:gdLst/>
              <a:ahLst/>
              <a:cxnLst/>
              <a:rect l="l" t="t" r="r" b="b"/>
              <a:pathLst>
                <a:path w="1590675" h="533400">
                  <a:moveTo>
                    <a:pt x="0" y="88900"/>
                  </a:moveTo>
                  <a:lnTo>
                    <a:pt x="6979" y="54274"/>
                  </a:lnTo>
                  <a:lnTo>
                    <a:pt x="26019" y="26019"/>
                  </a:lnTo>
                  <a:lnTo>
                    <a:pt x="54274" y="6979"/>
                  </a:lnTo>
                  <a:lnTo>
                    <a:pt x="88900" y="0"/>
                  </a:lnTo>
                  <a:lnTo>
                    <a:pt x="1501648" y="0"/>
                  </a:lnTo>
                  <a:lnTo>
                    <a:pt x="1536293" y="6979"/>
                  </a:lnTo>
                  <a:lnTo>
                    <a:pt x="1564592" y="26019"/>
                  </a:lnTo>
                  <a:lnTo>
                    <a:pt x="1583676" y="54274"/>
                  </a:lnTo>
                  <a:lnTo>
                    <a:pt x="1590675" y="88900"/>
                  </a:lnTo>
                  <a:lnTo>
                    <a:pt x="1590675" y="444373"/>
                  </a:lnTo>
                  <a:lnTo>
                    <a:pt x="1583676" y="479018"/>
                  </a:lnTo>
                  <a:lnTo>
                    <a:pt x="1564592" y="507317"/>
                  </a:lnTo>
                  <a:lnTo>
                    <a:pt x="1536293" y="526401"/>
                  </a:lnTo>
                  <a:lnTo>
                    <a:pt x="1501648" y="533400"/>
                  </a:lnTo>
                  <a:lnTo>
                    <a:pt x="88900" y="533400"/>
                  </a:lnTo>
                  <a:lnTo>
                    <a:pt x="54274" y="526401"/>
                  </a:lnTo>
                  <a:lnTo>
                    <a:pt x="26019" y="507317"/>
                  </a:lnTo>
                  <a:lnTo>
                    <a:pt x="6979" y="479018"/>
                  </a:lnTo>
                  <a:lnTo>
                    <a:pt x="0" y="444373"/>
                  </a:lnTo>
                  <a:lnTo>
                    <a:pt x="0" y="88900"/>
                  </a:lnTo>
                  <a:close/>
                </a:path>
              </a:pathLst>
            </a:custGeom>
            <a:ln w="25400">
              <a:solidFill>
                <a:srgbClr val="00707C"/>
              </a:solidFill>
            </a:ln>
          </p:spPr>
          <p:txBody>
            <a:bodyPr wrap="square" lIns="0" tIns="0" rIns="0" bIns="0" rtlCol="0"/>
            <a:lstStyle/>
            <a:p>
              <a:endParaRPr/>
            </a:p>
          </p:txBody>
        </p:sp>
      </p:grpSp>
      <p:grpSp>
        <p:nvGrpSpPr>
          <p:cNvPr id="30" name="object 30">
            <a:extLst>
              <a:ext uri="{FF2B5EF4-FFF2-40B4-BE49-F238E27FC236}">
                <a16:creationId xmlns:a16="http://schemas.microsoft.com/office/drawing/2014/main" id="{6A27ABF4-C52D-D267-24DA-977EC1E7BD98}"/>
              </a:ext>
            </a:extLst>
          </p:cNvPr>
          <p:cNvGrpSpPr/>
          <p:nvPr/>
        </p:nvGrpSpPr>
        <p:grpSpPr>
          <a:xfrm>
            <a:off x="6545326" y="1601850"/>
            <a:ext cx="1625600" cy="986500"/>
            <a:chOff x="6545326" y="1601850"/>
            <a:chExt cx="1625600" cy="558800"/>
          </a:xfrm>
        </p:grpSpPr>
        <p:sp>
          <p:nvSpPr>
            <p:cNvPr id="31" name="object 31">
              <a:extLst>
                <a:ext uri="{FF2B5EF4-FFF2-40B4-BE49-F238E27FC236}">
                  <a16:creationId xmlns:a16="http://schemas.microsoft.com/office/drawing/2014/main" id="{D52E8A54-0EDF-BE3B-084D-5ABE6562EAEF}"/>
                </a:ext>
              </a:extLst>
            </p:cNvPr>
            <p:cNvSpPr/>
            <p:nvPr/>
          </p:nvSpPr>
          <p:spPr>
            <a:xfrm>
              <a:off x="6558026" y="1614550"/>
              <a:ext cx="1600200" cy="533400"/>
            </a:xfrm>
            <a:custGeom>
              <a:avLst/>
              <a:gdLst/>
              <a:ahLst/>
              <a:cxnLst/>
              <a:rect l="l" t="t" r="r" b="b"/>
              <a:pathLst>
                <a:path w="1600200" h="533400">
                  <a:moveTo>
                    <a:pt x="1511173" y="0"/>
                  </a:moveTo>
                  <a:lnTo>
                    <a:pt x="88900" y="0"/>
                  </a:lnTo>
                  <a:lnTo>
                    <a:pt x="54274" y="6979"/>
                  </a:lnTo>
                  <a:lnTo>
                    <a:pt x="26019" y="26019"/>
                  </a:lnTo>
                  <a:lnTo>
                    <a:pt x="6979" y="54274"/>
                  </a:lnTo>
                  <a:lnTo>
                    <a:pt x="0" y="88900"/>
                  </a:lnTo>
                  <a:lnTo>
                    <a:pt x="0" y="444373"/>
                  </a:lnTo>
                  <a:lnTo>
                    <a:pt x="6979" y="479018"/>
                  </a:lnTo>
                  <a:lnTo>
                    <a:pt x="26019" y="507317"/>
                  </a:lnTo>
                  <a:lnTo>
                    <a:pt x="54274" y="526401"/>
                  </a:lnTo>
                  <a:lnTo>
                    <a:pt x="88900" y="533400"/>
                  </a:lnTo>
                  <a:lnTo>
                    <a:pt x="1511173" y="533400"/>
                  </a:lnTo>
                  <a:lnTo>
                    <a:pt x="1545818" y="526401"/>
                  </a:lnTo>
                  <a:lnTo>
                    <a:pt x="1574117" y="507317"/>
                  </a:lnTo>
                  <a:lnTo>
                    <a:pt x="1593201" y="479018"/>
                  </a:lnTo>
                  <a:lnTo>
                    <a:pt x="1600200" y="444373"/>
                  </a:lnTo>
                  <a:lnTo>
                    <a:pt x="1600200" y="88900"/>
                  </a:lnTo>
                  <a:lnTo>
                    <a:pt x="1593201" y="54274"/>
                  </a:lnTo>
                  <a:lnTo>
                    <a:pt x="1574117" y="26019"/>
                  </a:lnTo>
                  <a:lnTo>
                    <a:pt x="1545818" y="6979"/>
                  </a:lnTo>
                  <a:lnTo>
                    <a:pt x="1511173" y="0"/>
                  </a:lnTo>
                  <a:close/>
                </a:path>
              </a:pathLst>
            </a:custGeom>
            <a:solidFill>
              <a:srgbClr val="DFF6FF"/>
            </a:solidFill>
          </p:spPr>
          <p:txBody>
            <a:bodyPr wrap="square" lIns="0" tIns="0" rIns="0" bIns="0" rtlCol="0"/>
            <a:lstStyle/>
            <a:p>
              <a:endParaRPr/>
            </a:p>
          </p:txBody>
        </p:sp>
        <p:sp>
          <p:nvSpPr>
            <p:cNvPr id="32" name="object 32">
              <a:extLst>
                <a:ext uri="{FF2B5EF4-FFF2-40B4-BE49-F238E27FC236}">
                  <a16:creationId xmlns:a16="http://schemas.microsoft.com/office/drawing/2014/main" id="{BAB4DC7F-8D97-9F74-91A9-AA4192C77AC7}"/>
                </a:ext>
              </a:extLst>
            </p:cNvPr>
            <p:cNvSpPr/>
            <p:nvPr/>
          </p:nvSpPr>
          <p:spPr>
            <a:xfrm>
              <a:off x="6558026" y="1614550"/>
              <a:ext cx="1600200" cy="533400"/>
            </a:xfrm>
            <a:custGeom>
              <a:avLst/>
              <a:gdLst/>
              <a:ahLst/>
              <a:cxnLst/>
              <a:rect l="l" t="t" r="r" b="b"/>
              <a:pathLst>
                <a:path w="1600200" h="533400">
                  <a:moveTo>
                    <a:pt x="0" y="88900"/>
                  </a:moveTo>
                  <a:lnTo>
                    <a:pt x="6979" y="54274"/>
                  </a:lnTo>
                  <a:lnTo>
                    <a:pt x="26019" y="26019"/>
                  </a:lnTo>
                  <a:lnTo>
                    <a:pt x="54274" y="6979"/>
                  </a:lnTo>
                  <a:lnTo>
                    <a:pt x="88900" y="0"/>
                  </a:lnTo>
                  <a:lnTo>
                    <a:pt x="1511173" y="0"/>
                  </a:lnTo>
                  <a:lnTo>
                    <a:pt x="1545818" y="6979"/>
                  </a:lnTo>
                  <a:lnTo>
                    <a:pt x="1574117" y="26019"/>
                  </a:lnTo>
                  <a:lnTo>
                    <a:pt x="1593201" y="54274"/>
                  </a:lnTo>
                  <a:lnTo>
                    <a:pt x="1600200" y="88900"/>
                  </a:lnTo>
                  <a:lnTo>
                    <a:pt x="1600200" y="444373"/>
                  </a:lnTo>
                  <a:lnTo>
                    <a:pt x="1593201" y="479018"/>
                  </a:lnTo>
                  <a:lnTo>
                    <a:pt x="1574117" y="507317"/>
                  </a:lnTo>
                  <a:lnTo>
                    <a:pt x="1545818" y="526401"/>
                  </a:lnTo>
                  <a:lnTo>
                    <a:pt x="1511173" y="533400"/>
                  </a:lnTo>
                  <a:lnTo>
                    <a:pt x="88900" y="533400"/>
                  </a:lnTo>
                  <a:lnTo>
                    <a:pt x="54274" y="526401"/>
                  </a:lnTo>
                  <a:lnTo>
                    <a:pt x="26019" y="507317"/>
                  </a:lnTo>
                  <a:lnTo>
                    <a:pt x="6979" y="479018"/>
                  </a:lnTo>
                  <a:lnTo>
                    <a:pt x="0" y="444373"/>
                  </a:lnTo>
                  <a:lnTo>
                    <a:pt x="0" y="88900"/>
                  </a:lnTo>
                  <a:close/>
                </a:path>
              </a:pathLst>
            </a:custGeom>
            <a:ln w="25400">
              <a:solidFill>
                <a:srgbClr val="00707C"/>
              </a:solidFill>
            </a:ln>
          </p:spPr>
          <p:txBody>
            <a:bodyPr wrap="square" lIns="0" tIns="0" rIns="0" bIns="0" rtlCol="0"/>
            <a:lstStyle/>
            <a:p>
              <a:endParaRPr/>
            </a:p>
          </p:txBody>
        </p:sp>
      </p:grpSp>
      <p:grpSp>
        <p:nvGrpSpPr>
          <p:cNvPr id="34" name="object 34">
            <a:extLst>
              <a:ext uri="{FF2B5EF4-FFF2-40B4-BE49-F238E27FC236}">
                <a16:creationId xmlns:a16="http://schemas.microsoft.com/office/drawing/2014/main" id="{ED2543BD-B59E-A1B1-7319-18223BB19E71}"/>
              </a:ext>
            </a:extLst>
          </p:cNvPr>
          <p:cNvGrpSpPr/>
          <p:nvPr/>
        </p:nvGrpSpPr>
        <p:grpSpPr>
          <a:xfrm>
            <a:off x="2401951" y="3288578"/>
            <a:ext cx="4178300" cy="368935"/>
            <a:chOff x="2401951" y="2849498"/>
            <a:chExt cx="4178300" cy="368935"/>
          </a:xfrm>
        </p:grpSpPr>
        <p:sp>
          <p:nvSpPr>
            <p:cNvPr id="35" name="object 35">
              <a:extLst>
                <a:ext uri="{FF2B5EF4-FFF2-40B4-BE49-F238E27FC236}">
                  <a16:creationId xmlns:a16="http://schemas.microsoft.com/office/drawing/2014/main" id="{A21EA800-D9CD-6170-07AA-71AB8847A5D4}"/>
                </a:ext>
              </a:extLst>
            </p:cNvPr>
            <p:cNvSpPr/>
            <p:nvPr/>
          </p:nvSpPr>
          <p:spPr>
            <a:xfrm>
              <a:off x="2414651" y="2862198"/>
              <a:ext cx="323850" cy="333375"/>
            </a:xfrm>
            <a:custGeom>
              <a:avLst/>
              <a:gdLst/>
              <a:ahLst/>
              <a:cxnLst/>
              <a:rect l="l" t="t" r="r" b="b"/>
              <a:pathLst>
                <a:path w="323850" h="333375">
                  <a:moveTo>
                    <a:pt x="161925" y="0"/>
                  </a:moveTo>
                  <a:lnTo>
                    <a:pt x="161925" y="83438"/>
                  </a:lnTo>
                  <a:lnTo>
                    <a:pt x="0" y="83438"/>
                  </a:lnTo>
                  <a:lnTo>
                    <a:pt x="0" y="250062"/>
                  </a:lnTo>
                  <a:lnTo>
                    <a:pt x="161925" y="250062"/>
                  </a:lnTo>
                  <a:lnTo>
                    <a:pt x="161925" y="333375"/>
                  </a:lnTo>
                  <a:lnTo>
                    <a:pt x="323850" y="166750"/>
                  </a:lnTo>
                  <a:lnTo>
                    <a:pt x="161925" y="0"/>
                  </a:lnTo>
                  <a:close/>
                </a:path>
              </a:pathLst>
            </a:custGeom>
            <a:solidFill>
              <a:srgbClr val="005392"/>
            </a:solidFill>
          </p:spPr>
          <p:txBody>
            <a:bodyPr wrap="square" lIns="0" tIns="0" rIns="0" bIns="0" rtlCol="0"/>
            <a:lstStyle/>
            <a:p>
              <a:endParaRPr/>
            </a:p>
          </p:txBody>
        </p:sp>
        <p:sp>
          <p:nvSpPr>
            <p:cNvPr id="36" name="object 36">
              <a:extLst>
                <a:ext uri="{FF2B5EF4-FFF2-40B4-BE49-F238E27FC236}">
                  <a16:creationId xmlns:a16="http://schemas.microsoft.com/office/drawing/2014/main" id="{BC351D65-E823-3E6A-151C-49DD8DA98F0F}"/>
                </a:ext>
              </a:extLst>
            </p:cNvPr>
            <p:cNvSpPr/>
            <p:nvPr/>
          </p:nvSpPr>
          <p:spPr>
            <a:xfrm>
              <a:off x="2414651" y="2862198"/>
              <a:ext cx="323850" cy="333375"/>
            </a:xfrm>
            <a:custGeom>
              <a:avLst/>
              <a:gdLst/>
              <a:ahLst/>
              <a:cxnLst/>
              <a:rect l="l" t="t" r="r" b="b"/>
              <a:pathLst>
                <a:path w="323850" h="333375">
                  <a:moveTo>
                    <a:pt x="161925" y="333375"/>
                  </a:moveTo>
                  <a:lnTo>
                    <a:pt x="323850" y="166750"/>
                  </a:lnTo>
                  <a:lnTo>
                    <a:pt x="161925" y="0"/>
                  </a:lnTo>
                  <a:lnTo>
                    <a:pt x="161925" y="83438"/>
                  </a:lnTo>
                  <a:lnTo>
                    <a:pt x="0" y="83438"/>
                  </a:lnTo>
                  <a:lnTo>
                    <a:pt x="0" y="250062"/>
                  </a:lnTo>
                  <a:lnTo>
                    <a:pt x="161925" y="250062"/>
                  </a:lnTo>
                  <a:lnTo>
                    <a:pt x="161925" y="333375"/>
                  </a:lnTo>
                  <a:close/>
                </a:path>
              </a:pathLst>
            </a:custGeom>
            <a:ln w="25400">
              <a:solidFill>
                <a:srgbClr val="001F5F"/>
              </a:solidFill>
            </a:ln>
          </p:spPr>
          <p:txBody>
            <a:bodyPr wrap="square" lIns="0" tIns="0" rIns="0" bIns="0" rtlCol="0"/>
            <a:lstStyle/>
            <a:p>
              <a:endParaRPr/>
            </a:p>
          </p:txBody>
        </p:sp>
        <p:sp>
          <p:nvSpPr>
            <p:cNvPr id="37" name="object 37">
              <a:extLst>
                <a:ext uri="{FF2B5EF4-FFF2-40B4-BE49-F238E27FC236}">
                  <a16:creationId xmlns:a16="http://schemas.microsoft.com/office/drawing/2014/main" id="{F7765385-A1B9-24A0-F996-70E35EBAC464}"/>
                </a:ext>
              </a:extLst>
            </p:cNvPr>
            <p:cNvSpPr/>
            <p:nvPr/>
          </p:nvSpPr>
          <p:spPr>
            <a:xfrm>
              <a:off x="4319651" y="2871850"/>
              <a:ext cx="333375" cy="333375"/>
            </a:xfrm>
            <a:custGeom>
              <a:avLst/>
              <a:gdLst/>
              <a:ahLst/>
              <a:cxnLst/>
              <a:rect l="l" t="t" r="r" b="b"/>
              <a:pathLst>
                <a:path w="333375" h="333375">
                  <a:moveTo>
                    <a:pt x="166624" y="0"/>
                  </a:moveTo>
                  <a:lnTo>
                    <a:pt x="166624" y="83312"/>
                  </a:lnTo>
                  <a:lnTo>
                    <a:pt x="0" y="83312"/>
                  </a:lnTo>
                  <a:lnTo>
                    <a:pt x="0" y="249936"/>
                  </a:lnTo>
                  <a:lnTo>
                    <a:pt x="166624" y="249936"/>
                  </a:lnTo>
                  <a:lnTo>
                    <a:pt x="166624" y="333375"/>
                  </a:lnTo>
                  <a:lnTo>
                    <a:pt x="333375" y="166624"/>
                  </a:lnTo>
                  <a:lnTo>
                    <a:pt x="166624" y="0"/>
                  </a:lnTo>
                  <a:close/>
                </a:path>
              </a:pathLst>
            </a:custGeom>
            <a:solidFill>
              <a:srgbClr val="005392"/>
            </a:solidFill>
          </p:spPr>
          <p:txBody>
            <a:bodyPr wrap="square" lIns="0" tIns="0" rIns="0" bIns="0" rtlCol="0"/>
            <a:lstStyle/>
            <a:p>
              <a:endParaRPr/>
            </a:p>
          </p:txBody>
        </p:sp>
        <p:sp>
          <p:nvSpPr>
            <p:cNvPr id="38" name="object 38">
              <a:extLst>
                <a:ext uri="{FF2B5EF4-FFF2-40B4-BE49-F238E27FC236}">
                  <a16:creationId xmlns:a16="http://schemas.microsoft.com/office/drawing/2014/main" id="{CB48154E-417C-1FE5-FD92-C8EEB776CBCA}"/>
                </a:ext>
              </a:extLst>
            </p:cNvPr>
            <p:cNvSpPr/>
            <p:nvPr/>
          </p:nvSpPr>
          <p:spPr>
            <a:xfrm>
              <a:off x="4319651" y="2871850"/>
              <a:ext cx="333375" cy="333375"/>
            </a:xfrm>
            <a:custGeom>
              <a:avLst/>
              <a:gdLst/>
              <a:ahLst/>
              <a:cxnLst/>
              <a:rect l="l" t="t" r="r" b="b"/>
              <a:pathLst>
                <a:path w="333375" h="333375">
                  <a:moveTo>
                    <a:pt x="166624" y="333375"/>
                  </a:moveTo>
                  <a:lnTo>
                    <a:pt x="333375" y="166624"/>
                  </a:lnTo>
                  <a:lnTo>
                    <a:pt x="166624" y="0"/>
                  </a:lnTo>
                  <a:lnTo>
                    <a:pt x="166624" y="83312"/>
                  </a:lnTo>
                  <a:lnTo>
                    <a:pt x="0" y="83312"/>
                  </a:lnTo>
                  <a:lnTo>
                    <a:pt x="0" y="249936"/>
                  </a:lnTo>
                  <a:lnTo>
                    <a:pt x="166624" y="249936"/>
                  </a:lnTo>
                  <a:lnTo>
                    <a:pt x="166624" y="333375"/>
                  </a:lnTo>
                  <a:close/>
                </a:path>
              </a:pathLst>
            </a:custGeom>
            <a:ln w="25400">
              <a:solidFill>
                <a:srgbClr val="001F5F"/>
              </a:solidFill>
            </a:ln>
          </p:spPr>
          <p:txBody>
            <a:bodyPr wrap="square" lIns="0" tIns="0" rIns="0" bIns="0" rtlCol="0"/>
            <a:lstStyle/>
            <a:p>
              <a:endParaRPr/>
            </a:p>
          </p:txBody>
        </p:sp>
        <p:sp>
          <p:nvSpPr>
            <p:cNvPr id="39" name="object 39">
              <a:extLst>
                <a:ext uri="{FF2B5EF4-FFF2-40B4-BE49-F238E27FC236}">
                  <a16:creationId xmlns:a16="http://schemas.microsoft.com/office/drawing/2014/main" id="{E1D659FA-2FB8-5B6D-8E2F-F21743E17A2A}"/>
                </a:ext>
              </a:extLst>
            </p:cNvPr>
            <p:cNvSpPr/>
            <p:nvPr/>
          </p:nvSpPr>
          <p:spPr>
            <a:xfrm>
              <a:off x="6243701" y="2862198"/>
              <a:ext cx="323850" cy="333375"/>
            </a:xfrm>
            <a:custGeom>
              <a:avLst/>
              <a:gdLst/>
              <a:ahLst/>
              <a:cxnLst/>
              <a:rect l="l" t="t" r="r" b="b"/>
              <a:pathLst>
                <a:path w="323850" h="333375">
                  <a:moveTo>
                    <a:pt x="161925" y="0"/>
                  </a:moveTo>
                  <a:lnTo>
                    <a:pt x="161925" y="83438"/>
                  </a:lnTo>
                  <a:lnTo>
                    <a:pt x="0" y="83438"/>
                  </a:lnTo>
                  <a:lnTo>
                    <a:pt x="0" y="250062"/>
                  </a:lnTo>
                  <a:lnTo>
                    <a:pt x="161925" y="250062"/>
                  </a:lnTo>
                  <a:lnTo>
                    <a:pt x="161925" y="333375"/>
                  </a:lnTo>
                  <a:lnTo>
                    <a:pt x="323850" y="166750"/>
                  </a:lnTo>
                  <a:lnTo>
                    <a:pt x="161925" y="0"/>
                  </a:lnTo>
                  <a:close/>
                </a:path>
              </a:pathLst>
            </a:custGeom>
            <a:solidFill>
              <a:srgbClr val="005392"/>
            </a:solidFill>
          </p:spPr>
          <p:txBody>
            <a:bodyPr wrap="square" lIns="0" tIns="0" rIns="0" bIns="0" rtlCol="0"/>
            <a:lstStyle/>
            <a:p>
              <a:endParaRPr/>
            </a:p>
          </p:txBody>
        </p:sp>
        <p:sp>
          <p:nvSpPr>
            <p:cNvPr id="40" name="object 40">
              <a:extLst>
                <a:ext uri="{FF2B5EF4-FFF2-40B4-BE49-F238E27FC236}">
                  <a16:creationId xmlns:a16="http://schemas.microsoft.com/office/drawing/2014/main" id="{DE2AACCA-DE1C-A63C-9490-065B1394AAFD}"/>
                </a:ext>
              </a:extLst>
            </p:cNvPr>
            <p:cNvSpPr/>
            <p:nvPr/>
          </p:nvSpPr>
          <p:spPr>
            <a:xfrm>
              <a:off x="6243701" y="2862198"/>
              <a:ext cx="323850" cy="333375"/>
            </a:xfrm>
            <a:custGeom>
              <a:avLst/>
              <a:gdLst/>
              <a:ahLst/>
              <a:cxnLst/>
              <a:rect l="l" t="t" r="r" b="b"/>
              <a:pathLst>
                <a:path w="323850" h="333375">
                  <a:moveTo>
                    <a:pt x="161925" y="333375"/>
                  </a:moveTo>
                  <a:lnTo>
                    <a:pt x="323850" y="166750"/>
                  </a:lnTo>
                  <a:lnTo>
                    <a:pt x="161925" y="0"/>
                  </a:lnTo>
                  <a:lnTo>
                    <a:pt x="161925" y="83438"/>
                  </a:lnTo>
                  <a:lnTo>
                    <a:pt x="0" y="83438"/>
                  </a:lnTo>
                  <a:lnTo>
                    <a:pt x="0" y="250062"/>
                  </a:lnTo>
                  <a:lnTo>
                    <a:pt x="161925" y="250062"/>
                  </a:lnTo>
                  <a:lnTo>
                    <a:pt x="161925" y="333375"/>
                  </a:lnTo>
                  <a:close/>
                </a:path>
              </a:pathLst>
            </a:custGeom>
            <a:ln w="25400">
              <a:solidFill>
                <a:srgbClr val="001F5F"/>
              </a:solidFill>
            </a:ln>
          </p:spPr>
          <p:txBody>
            <a:bodyPr wrap="square" lIns="0" tIns="0" rIns="0" bIns="0" rtlCol="0"/>
            <a:lstStyle/>
            <a:p>
              <a:endParaRPr/>
            </a:p>
          </p:txBody>
        </p:sp>
      </p:grpSp>
      <p:sp>
        <p:nvSpPr>
          <p:cNvPr id="42" name="object 42">
            <a:extLst>
              <a:ext uri="{FF2B5EF4-FFF2-40B4-BE49-F238E27FC236}">
                <a16:creationId xmlns:a16="http://schemas.microsoft.com/office/drawing/2014/main" id="{EC6F433F-A6AC-5BDF-534F-0236EFDBB6C7}"/>
              </a:ext>
            </a:extLst>
          </p:cNvPr>
          <p:cNvSpPr txBox="1">
            <a:spLocks noGrp="1"/>
          </p:cNvSpPr>
          <p:nvPr>
            <p:ph type="sldNum" sz="quarter" idx="7"/>
          </p:nvPr>
        </p:nvSpPr>
        <p:spPr>
          <a:prstGeom prst="rect">
            <a:avLst/>
          </a:prstGeom>
        </p:spPr>
        <p:txBody>
          <a:bodyPr vert="horz" wrap="square" lIns="0" tIns="5715" rIns="0" bIns="0" rtlCol="0">
            <a:spAutoFit/>
          </a:bodyPr>
          <a:lstStyle/>
          <a:p>
            <a:pPr marL="1334770">
              <a:lnSpc>
                <a:spcPct val="100000"/>
              </a:lnSpc>
              <a:spcBef>
                <a:spcPts val="45"/>
              </a:spcBef>
            </a:pPr>
            <a:fld id="{81D60167-4931-47E6-BA6A-407CBD079E47}" type="slidenum">
              <a:rPr sz="1200" spc="-50" dirty="0"/>
              <a:t>6</a:t>
            </a:fld>
            <a:endParaRPr sz="1200"/>
          </a:p>
        </p:txBody>
      </p:sp>
      <p:sp>
        <p:nvSpPr>
          <p:cNvPr id="4" name="object 33">
            <a:extLst>
              <a:ext uri="{FF2B5EF4-FFF2-40B4-BE49-F238E27FC236}">
                <a16:creationId xmlns:a16="http://schemas.microsoft.com/office/drawing/2014/main" id="{32BA2AEB-68A8-C212-9914-06BDF23028F6}"/>
              </a:ext>
            </a:extLst>
          </p:cNvPr>
          <p:cNvSpPr txBox="1"/>
          <p:nvPr/>
        </p:nvSpPr>
        <p:spPr>
          <a:xfrm>
            <a:off x="6653276" y="1636712"/>
            <a:ext cx="1504950" cy="782715"/>
          </a:xfrm>
          <a:prstGeom prst="rect">
            <a:avLst/>
          </a:prstGeom>
        </p:spPr>
        <p:txBody>
          <a:bodyPr vert="horz" wrap="square" lIns="0" tIns="15875" rIns="0" bIns="0" rtlCol="0">
            <a:spAutoFit/>
          </a:bodyPr>
          <a:lstStyle/>
          <a:p>
            <a:pPr marL="12700" marR="5080" indent="-12700">
              <a:lnSpc>
                <a:spcPct val="102800"/>
              </a:lnSpc>
              <a:spcBef>
                <a:spcPts val="80"/>
              </a:spcBef>
            </a:pPr>
            <a:r>
              <a:rPr lang="en-US" sz="1200" b="1" spc="-10" dirty="0">
                <a:latin typeface="Calibri"/>
                <a:cs typeface="Calibri"/>
              </a:rPr>
              <a:t>Generate text:</a:t>
            </a:r>
          </a:p>
          <a:p>
            <a:pPr marL="12700" marR="5080" indent="-12700">
              <a:lnSpc>
                <a:spcPct val="102800"/>
              </a:lnSpc>
              <a:spcBef>
                <a:spcPts val="80"/>
              </a:spcBef>
            </a:pPr>
            <a:r>
              <a:rPr lang="en-US" sz="1200" spc="-10" dirty="0">
                <a:latin typeface="Calibri"/>
                <a:cs typeface="Calibri"/>
              </a:rPr>
              <a:t>Feed JSON to Phi-4 pipeline return narrative, display results</a:t>
            </a:r>
          </a:p>
        </p:txBody>
      </p:sp>
      <p:sp>
        <p:nvSpPr>
          <p:cNvPr id="12" name="object 33">
            <a:extLst>
              <a:ext uri="{FF2B5EF4-FFF2-40B4-BE49-F238E27FC236}">
                <a16:creationId xmlns:a16="http://schemas.microsoft.com/office/drawing/2014/main" id="{9E28E203-6235-8802-731C-6FA8E3921ADE}"/>
              </a:ext>
            </a:extLst>
          </p:cNvPr>
          <p:cNvSpPr txBox="1"/>
          <p:nvPr/>
        </p:nvSpPr>
        <p:spPr>
          <a:xfrm>
            <a:off x="953713" y="1636712"/>
            <a:ext cx="1400175" cy="656205"/>
          </a:xfrm>
          <a:prstGeom prst="rect">
            <a:avLst/>
          </a:prstGeom>
        </p:spPr>
        <p:txBody>
          <a:bodyPr vert="horz" wrap="square" lIns="0" tIns="15875" rIns="0" bIns="0" rtlCol="0">
            <a:spAutoFit/>
          </a:bodyPr>
          <a:lstStyle/>
          <a:p>
            <a:pPr marR="17145" algn="l">
              <a:lnSpc>
                <a:spcPts val="1664"/>
              </a:lnSpc>
              <a:spcBef>
                <a:spcPts val="125"/>
              </a:spcBef>
            </a:pPr>
            <a:r>
              <a:rPr lang="en-US" sz="1200" b="1" spc="-10" dirty="0">
                <a:latin typeface="Calibri"/>
                <a:cs typeface="Calibri"/>
              </a:rPr>
              <a:t>Upload flowchart to UI: </a:t>
            </a:r>
            <a:r>
              <a:rPr lang="en-US" sz="1200" spc="-10" dirty="0">
                <a:latin typeface="Calibri"/>
                <a:cs typeface="Calibri"/>
              </a:rPr>
              <a:t>Deployed on Hugging Face </a:t>
            </a:r>
          </a:p>
        </p:txBody>
      </p:sp>
      <p:sp>
        <p:nvSpPr>
          <p:cNvPr id="41" name="object 13">
            <a:extLst>
              <a:ext uri="{FF2B5EF4-FFF2-40B4-BE49-F238E27FC236}">
                <a16:creationId xmlns:a16="http://schemas.microsoft.com/office/drawing/2014/main" id="{11318906-8146-711E-1FB6-37C2E716F153}"/>
              </a:ext>
            </a:extLst>
          </p:cNvPr>
          <p:cNvSpPr/>
          <p:nvPr/>
        </p:nvSpPr>
        <p:spPr>
          <a:xfrm>
            <a:off x="6662801" y="2776760"/>
            <a:ext cx="1400175" cy="1362075"/>
          </a:xfrm>
          <a:custGeom>
            <a:avLst/>
            <a:gdLst/>
            <a:ahLst/>
            <a:cxnLst/>
            <a:rect l="l" t="t" r="r" b="b"/>
            <a:pathLst>
              <a:path w="1400175" h="1362075">
                <a:moveTo>
                  <a:pt x="1173099" y="0"/>
                </a:moveTo>
                <a:lnTo>
                  <a:pt x="226949" y="0"/>
                </a:lnTo>
                <a:lnTo>
                  <a:pt x="181208" y="4610"/>
                </a:lnTo>
                <a:lnTo>
                  <a:pt x="138606" y="17833"/>
                </a:lnTo>
                <a:lnTo>
                  <a:pt x="100055" y="38757"/>
                </a:lnTo>
                <a:lnTo>
                  <a:pt x="66468" y="66468"/>
                </a:lnTo>
                <a:lnTo>
                  <a:pt x="38757" y="100055"/>
                </a:lnTo>
                <a:lnTo>
                  <a:pt x="17833" y="138606"/>
                </a:lnTo>
                <a:lnTo>
                  <a:pt x="4610" y="181208"/>
                </a:lnTo>
                <a:lnTo>
                  <a:pt x="0" y="226949"/>
                </a:lnTo>
                <a:lnTo>
                  <a:pt x="0" y="1134999"/>
                </a:lnTo>
                <a:lnTo>
                  <a:pt x="4610" y="1180745"/>
                </a:lnTo>
                <a:lnTo>
                  <a:pt x="17833" y="1223361"/>
                </a:lnTo>
                <a:lnTo>
                  <a:pt x="38757" y="1261932"/>
                </a:lnTo>
                <a:lnTo>
                  <a:pt x="66468" y="1295542"/>
                </a:lnTo>
                <a:lnTo>
                  <a:pt x="100055" y="1323277"/>
                </a:lnTo>
                <a:lnTo>
                  <a:pt x="138606" y="1344221"/>
                </a:lnTo>
                <a:lnTo>
                  <a:pt x="181208" y="1357459"/>
                </a:lnTo>
                <a:lnTo>
                  <a:pt x="226949" y="1362075"/>
                </a:lnTo>
                <a:lnTo>
                  <a:pt x="1173099" y="1362075"/>
                </a:lnTo>
                <a:lnTo>
                  <a:pt x="1218845" y="1357459"/>
                </a:lnTo>
                <a:lnTo>
                  <a:pt x="1261461" y="1344221"/>
                </a:lnTo>
                <a:lnTo>
                  <a:pt x="1300032" y="1323277"/>
                </a:lnTo>
                <a:lnTo>
                  <a:pt x="1333642" y="1295542"/>
                </a:lnTo>
                <a:lnTo>
                  <a:pt x="1361377" y="1261932"/>
                </a:lnTo>
                <a:lnTo>
                  <a:pt x="1382321" y="1223361"/>
                </a:lnTo>
                <a:lnTo>
                  <a:pt x="1395559" y="1180745"/>
                </a:lnTo>
                <a:lnTo>
                  <a:pt x="1400175" y="1134999"/>
                </a:lnTo>
                <a:lnTo>
                  <a:pt x="1400175" y="226949"/>
                </a:lnTo>
                <a:lnTo>
                  <a:pt x="1395559" y="181208"/>
                </a:lnTo>
                <a:lnTo>
                  <a:pt x="1382321" y="138606"/>
                </a:lnTo>
                <a:lnTo>
                  <a:pt x="1361377" y="100055"/>
                </a:lnTo>
                <a:lnTo>
                  <a:pt x="1333642" y="66468"/>
                </a:lnTo>
                <a:lnTo>
                  <a:pt x="1300032" y="38757"/>
                </a:lnTo>
                <a:lnTo>
                  <a:pt x="1261461" y="17833"/>
                </a:lnTo>
                <a:lnTo>
                  <a:pt x="1218845" y="4610"/>
                </a:lnTo>
                <a:lnTo>
                  <a:pt x="1173099" y="0"/>
                </a:lnTo>
                <a:close/>
              </a:path>
            </a:pathLst>
          </a:custGeom>
          <a:solidFill>
            <a:srgbClr val="DFF6FF"/>
          </a:solidFill>
        </p:spPr>
        <p:txBody>
          <a:bodyPr wrap="square" lIns="0" tIns="0" rIns="0" bIns="0" rtlCol="0"/>
          <a:lstStyle/>
          <a:p>
            <a:endParaRPr/>
          </a:p>
        </p:txBody>
      </p:sp>
      <p:sp>
        <p:nvSpPr>
          <p:cNvPr id="44" name="object 14">
            <a:extLst>
              <a:ext uri="{FF2B5EF4-FFF2-40B4-BE49-F238E27FC236}">
                <a16:creationId xmlns:a16="http://schemas.microsoft.com/office/drawing/2014/main" id="{16DA5725-5777-3B79-F273-E9243689450C}"/>
              </a:ext>
            </a:extLst>
          </p:cNvPr>
          <p:cNvSpPr/>
          <p:nvPr/>
        </p:nvSpPr>
        <p:spPr>
          <a:xfrm>
            <a:off x="6662801" y="2776760"/>
            <a:ext cx="1400175" cy="1362075"/>
          </a:xfrm>
          <a:custGeom>
            <a:avLst/>
            <a:gdLst/>
            <a:ahLst/>
            <a:cxnLst/>
            <a:rect l="l" t="t" r="r" b="b"/>
            <a:pathLst>
              <a:path w="1400175" h="1362075">
                <a:moveTo>
                  <a:pt x="0" y="226949"/>
                </a:moveTo>
                <a:lnTo>
                  <a:pt x="4610" y="181208"/>
                </a:lnTo>
                <a:lnTo>
                  <a:pt x="17833" y="138606"/>
                </a:lnTo>
                <a:lnTo>
                  <a:pt x="38757" y="100055"/>
                </a:lnTo>
                <a:lnTo>
                  <a:pt x="66468" y="66468"/>
                </a:lnTo>
                <a:lnTo>
                  <a:pt x="100055" y="38757"/>
                </a:lnTo>
                <a:lnTo>
                  <a:pt x="138606" y="17833"/>
                </a:lnTo>
                <a:lnTo>
                  <a:pt x="181208" y="4610"/>
                </a:lnTo>
                <a:lnTo>
                  <a:pt x="226949" y="0"/>
                </a:lnTo>
                <a:lnTo>
                  <a:pt x="1173099" y="0"/>
                </a:lnTo>
                <a:lnTo>
                  <a:pt x="1218845" y="4610"/>
                </a:lnTo>
                <a:lnTo>
                  <a:pt x="1261461" y="17833"/>
                </a:lnTo>
                <a:lnTo>
                  <a:pt x="1300032" y="38757"/>
                </a:lnTo>
                <a:lnTo>
                  <a:pt x="1333642" y="66468"/>
                </a:lnTo>
                <a:lnTo>
                  <a:pt x="1361377" y="100055"/>
                </a:lnTo>
                <a:lnTo>
                  <a:pt x="1382321" y="138606"/>
                </a:lnTo>
                <a:lnTo>
                  <a:pt x="1395559" y="181208"/>
                </a:lnTo>
                <a:lnTo>
                  <a:pt x="1400175" y="226949"/>
                </a:lnTo>
                <a:lnTo>
                  <a:pt x="1400175" y="1134999"/>
                </a:lnTo>
                <a:lnTo>
                  <a:pt x="1395559" y="1180745"/>
                </a:lnTo>
                <a:lnTo>
                  <a:pt x="1382321" y="1223361"/>
                </a:lnTo>
                <a:lnTo>
                  <a:pt x="1361377" y="1261932"/>
                </a:lnTo>
                <a:lnTo>
                  <a:pt x="1333642" y="1295542"/>
                </a:lnTo>
                <a:lnTo>
                  <a:pt x="1300032" y="1323277"/>
                </a:lnTo>
                <a:lnTo>
                  <a:pt x="1261461" y="1344221"/>
                </a:lnTo>
                <a:lnTo>
                  <a:pt x="1218845" y="1357459"/>
                </a:lnTo>
                <a:lnTo>
                  <a:pt x="1173099" y="1362075"/>
                </a:lnTo>
                <a:lnTo>
                  <a:pt x="226949" y="1362075"/>
                </a:lnTo>
                <a:lnTo>
                  <a:pt x="181208" y="1357459"/>
                </a:lnTo>
                <a:lnTo>
                  <a:pt x="138606" y="1344221"/>
                </a:lnTo>
                <a:lnTo>
                  <a:pt x="100055" y="1323277"/>
                </a:lnTo>
                <a:lnTo>
                  <a:pt x="66468" y="1295542"/>
                </a:lnTo>
                <a:lnTo>
                  <a:pt x="38757" y="1261932"/>
                </a:lnTo>
                <a:lnTo>
                  <a:pt x="17833" y="1223361"/>
                </a:lnTo>
                <a:lnTo>
                  <a:pt x="4610" y="1180745"/>
                </a:lnTo>
                <a:lnTo>
                  <a:pt x="0" y="1134999"/>
                </a:lnTo>
                <a:lnTo>
                  <a:pt x="0" y="226949"/>
                </a:lnTo>
                <a:close/>
              </a:path>
            </a:pathLst>
          </a:custGeom>
          <a:ln w="25400">
            <a:solidFill>
              <a:srgbClr val="00707C"/>
            </a:solidFill>
          </a:ln>
        </p:spPr>
        <p:txBody>
          <a:bodyPr wrap="square" lIns="0" tIns="0" rIns="0" bIns="0" rtlCol="0"/>
          <a:lstStyle/>
          <a:p>
            <a:endParaRPr/>
          </a:p>
        </p:txBody>
      </p:sp>
      <p:sp>
        <p:nvSpPr>
          <p:cNvPr id="47" name="object 25">
            <a:extLst>
              <a:ext uri="{FF2B5EF4-FFF2-40B4-BE49-F238E27FC236}">
                <a16:creationId xmlns:a16="http://schemas.microsoft.com/office/drawing/2014/main" id="{B5D85B35-7942-7BD1-B7BF-C3378A09F72F}"/>
              </a:ext>
            </a:extLst>
          </p:cNvPr>
          <p:cNvSpPr txBox="1"/>
          <p:nvPr/>
        </p:nvSpPr>
        <p:spPr>
          <a:xfrm>
            <a:off x="4767422" y="1636712"/>
            <a:ext cx="1400175" cy="767518"/>
          </a:xfrm>
          <a:prstGeom prst="rect">
            <a:avLst/>
          </a:prstGeom>
        </p:spPr>
        <p:txBody>
          <a:bodyPr vert="horz" wrap="square" lIns="0" tIns="15875" rIns="0" bIns="0" rtlCol="0">
            <a:spAutoFit/>
          </a:bodyPr>
          <a:lstStyle/>
          <a:p>
            <a:pPr marL="88900">
              <a:lnSpc>
                <a:spcPct val="100000"/>
              </a:lnSpc>
              <a:spcBef>
                <a:spcPts val="125"/>
              </a:spcBef>
            </a:pPr>
            <a:r>
              <a:rPr lang="en-US" sz="1200" b="1" spc="-10" dirty="0">
                <a:latin typeface="Calibri"/>
                <a:cs typeface="Calibri"/>
              </a:rPr>
              <a:t>Graph Network:</a:t>
            </a:r>
          </a:p>
          <a:p>
            <a:pPr marL="88900">
              <a:lnSpc>
                <a:spcPct val="100000"/>
              </a:lnSpc>
              <a:spcBef>
                <a:spcPts val="125"/>
              </a:spcBef>
            </a:pPr>
            <a:r>
              <a:rPr lang="en-US" sz="1200" spc="-10" dirty="0">
                <a:latin typeface="Calibri"/>
                <a:cs typeface="Calibri"/>
              </a:rPr>
              <a:t>Use Shapely to generate a node/edge graph</a:t>
            </a:r>
            <a:endParaRPr sz="1200" dirty="0">
              <a:latin typeface="Calibri"/>
              <a:cs typeface="Calibri"/>
            </a:endParaRPr>
          </a:p>
        </p:txBody>
      </p:sp>
      <p:pic>
        <p:nvPicPr>
          <p:cNvPr id="2052" name="Picture 4" descr="Text Icon Vector Symbol Design Illustration 26221337 Vector Art at Vecteezy">
            <a:extLst>
              <a:ext uri="{FF2B5EF4-FFF2-40B4-BE49-F238E27FC236}">
                <a16:creationId xmlns:a16="http://schemas.microsoft.com/office/drawing/2014/main" id="{1912CF61-9907-53F4-085C-961BE9D57131}"/>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foregroundMark x1="53698" y1="15208" x2="53698" y2="15208"/>
                        <a14:foregroundMark x1="37708" y1="26719" x2="37708" y2="26719"/>
                        <a14:foregroundMark x1="58802" y1="39531" x2="58802" y2="39531"/>
                        <a14:foregroundMark x1="58125" y1="52292" x2="58125" y2="52292"/>
                        <a14:foregroundMark x1="57500" y1="50417" x2="57500" y2="50417"/>
                        <a14:foregroundMark x1="58125" y1="63177" x2="58125" y2="63177"/>
                        <a14:foregroundMark x1="58802" y1="75990" x2="58802" y2="75990"/>
                        <a14:foregroundMark x1="59427" y1="75365" x2="59427" y2="75365"/>
                      </a14:backgroundRemoval>
                    </a14:imgEffect>
                  </a14:imgLayer>
                </a14:imgProps>
              </a:ext>
              <a:ext uri="{28A0092B-C50C-407E-A947-70E740481C1C}">
                <a14:useLocalDpi xmlns:a14="http://schemas.microsoft.com/office/drawing/2010/main" val="0"/>
              </a:ext>
            </a:extLst>
          </a:blip>
          <a:srcRect/>
          <a:stretch>
            <a:fillRect/>
          </a:stretch>
        </p:blipFill>
        <p:spPr bwMode="auto">
          <a:xfrm>
            <a:off x="6767206" y="2881935"/>
            <a:ext cx="1191364" cy="119136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black background with blue text&#10;&#10;AI-generated content may be incorrect.">
            <a:extLst>
              <a:ext uri="{FF2B5EF4-FFF2-40B4-BE49-F238E27FC236}">
                <a16:creationId xmlns:a16="http://schemas.microsoft.com/office/drawing/2014/main" id="{E60F7C1F-2548-B477-AC91-1D4E37FF4FB6}"/>
              </a:ext>
            </a:extLst>
          </p:cNvPr>
          <p:cNvPicPr>
            <a:picLocks noChangeAspect="1"/>
          </p:cNvPicPr>
          <p:nvPr/>
        </p:nvPicPr>
        <p:blipFill>
          <a:blip r:embed="rId5">
            <a:extLst>
              <a:ext uri="{28A0092B-C50C-407E-A947-70E740481C1C}">
                <a14:useLocalDpi xmlns:a14="http://schemas.microsoft.com/office/drawing/2010/main" val="0"/>
              </a:ext>
            </a:extLst>
          </a:blip>
          <a:srcRect r="74779" b="-13955"/>
          <a:stretch/>
        </p:blipFill>
        <p:spPr>
          <a:xfrm>
            <a:off x="1027281" y="2880302"/>
            <a:ext cx="1250576" cy="1241921"/>
          </a:xfrm>
          <a:prstGeom prst="rect">
            <a:avLst/>
          </a:prstGeom>
        </p:spPr>
      </p:pic>
      <p:pic>
        <p:nvPicPr>
          <p:cNvPr id="18" name="Picture 17" descr="A blue and black logo&#10;&#10;AI-generated content may be incorrect.">
            <a:extLst>
              <a:ext uri="{FF2B5EF4-FFF2-40B4-BE49-F238E27FC236}">
                <a16:creationId xmlns:a16="http://schemas.microsoft.com/office/drawing/2014/main" id="{281AED56-91FD-54A2-9B6B-A38FA74378E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76166" y="2801071"/>
            <a:ext cx="714200" cy="714200"/>
          </a:xfrm>
          <a:prstGeom prst="rect">
            <a:avLst/>
          </a:prstGeom>
        </p:spPr>
      </p:pic>
      <p:pic>
        <p:nvPicPr>
          <p:cNvPr id="21" name="Picture 20" descr="A black rectangle with white lines&#10;&#10;AI-generated content may be incorrect.">
            <a:extLst>
              <a:ext uri="{FF2B5EF4-FFF2-40B4-BE49-F238E27FC236}">
                <a16:creationId xmlns:a16="http://schemas.microsoft.com/office/drawing/2014/main" id="{D3B1FA3E-18F7-0E15-34A9-38164F12A3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7459" y="3449073"/>
            <a:ext cx="550910" cy="524010"/>
          </a:xfrm>
          <a:prstGeom prst="rect">
            <a:avLst/>
          </a:prstGeom>
        </p:spPr>
      </p:pic>
      <p:pic>
        <p:nvPicPr>
          <p:cNvPr id="29" name="Picture 4" descr="Concept map, diagram, network icon">
            <a:extLst>
              <a:ext uri="{FF2B5EF4-FFF2-40B4-BE49-F238E27FC236}">
                <a16:creationId xmlns:a16="http://schemas.microsoft.com/office/drawing/2014/main" id="{B278B2D5-57BA-9F59-B64C-19B0470212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158" y="2932814"/>
            <a:ext cx="1040269" cy="104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51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20765-303A-23BF-274F-90207F21BB33}"/>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B35274D3-3767-15BE-1356-A6DE800409B2}"/>
              </a:ext>
            </a:extLst>
          </p:cNvPr>
          <p:cNvPicPr/>
          <p:nvPr/>
        </p:nvPicPr>
        <p:blipFill>
          <a:blip r:embed="rId3" cstate="print"/>
          <a:stretch>
            <a:fillRect/>
          </a:stretch>
        </p:blipFill>
        <p:spPr>
          <a:xfrm>
            <a:off x="295274" y="4695825"/>
            <a:ext cx="1676400" cy="133350"/>
          </a:xfrm>
          <a:prstGeom prst="rect">
            <a:avLst/>
          </a:prstGeom>
        </p:spPr>
      </p:pic>
      <p:sp>
        <p:nvSpPr>
          <p:cNvPr id="3" name="object 3">
            <a:extLst>
              <a:ext uri="{FF2B5EF4-FFF2-40B4-BE49-F238E27FC236}">
                <a16:creationId xmlns:a16="http://schemas.microsoft.com/office/drawing/2014/main" id="{022142B2-9FAE-9A08-A59A-961EF1942E00}"/>
              </a:ext>
            </a:extLst>
          </p:cNvPr>
          <p:cNvSpPr txBox="1">
            <a:spLocks noGrp="1"/>
          </p:cNvSpPr>
          <p:nvPr>
            <p:ph type="title"/>
          </p:nvPr>
        </p:nvSpPr>
        <p:spPr>
          <a:xfrm>
            <a:off x="765809" y="442849"/>
            <a:ext cx="7741286" cy="509114"/>
          </a:xfrm>
          <a:prstGeom prst="rect">
            <a:avLst/>
          </a:prstGeom>
        </p:spPr>
        <p:txBody>
          <a:bodyPr vert="horz" wrap="square" lIns="0" tIns="16510" rIns="0" bIns="0" rtlCol="0">
            <a:spAutoFit/>
          </a:bodyPr>
          <a:lstStyle/>
          <a:p>
            <a:pPr marL="12700">
              <a:lnSpc>
                <a:spcPct val="100000"/>
              </a:lnSpc>
              <a:spcBef>
                <a:spcPts val="130"/>
              </a:spcBef>
            </a:pPr>
            <a:r>
              <a:rPr lang="en-US" dirty="0"/>
              <a:t>Experiment 3: Benchmarking</a:t>
            </a:r>
            <a:endParaRPr spc="-10" dirty="0"/>
          </a:p>
        </p:txBody>
      </p:sp>
      <p:sp>
        <p:nvSpPr>
          <p:cNvPr id="5" name="object 5">
            <a:extLst>
              <a:ext uri="{FF2B5EF4-FFF2-40B4-BE49-F238E27FC236}">
                <a16:creationId xmlns:a16="http://schemas.microsoft.com/office/drawing/2014/main" id="{645BD92D-A5EE-9DE9-E2F5-27867ACA3186}"/>
              </a:ext>
            </a:extLst>
          </p:cNvPr>
          <p:cNvSpPr/>
          <p:nvPr/>
        </p:nvSpPr>
        <p:spPr>
          <a:xfrm>
            <a:off x="800100" y="1143000"/>
            <a:ext cx="381000" cy="19050"/>
          </a:xfrm>
          <a:custGeom>
            <a:avLst/>
            <a:gdLst/>
            <a:ahLst/>
            <a:cxnLst/>
            <a:rect l="l" t="t" r="r" b="b"/>
            <a:pathLst>
              <a:path w="381000" h="19050">
                <a:moveTo>
                  <a:pt x="381000" y="0"/>
                </a:moveTo>
                <a:lnTo>
                  <a:pt x="0" y="0"/>
                </a:lnTo>
                <a:lnTo>
                  <a:pt x="0" y="19050"/>
                </a:lnTo>
                <a:lnTo>
                  <a:pt x="381000" y="19050"/>
                </a:lnTo>
                <a:lnTo>
                  <a:pt x="381000" y="0"/>
                </a:lnTo>
                <a:close/>
              </a:path>
            </a:pathLst>
          </a:custGeom>
          <a:solidFill>
            <a:srgbClr val="E47100"/>
          </a:solidFill>
        </p:spPr>
        <p:txBody>
          <a:bodyPr wrap="square" lIns="0" tIns="0" rIns="0" bIns="0" rtlCol="0"/>
          <a:lstStyle/>
          <a:p>
            <a:endParaRPr/>
          </a:p>
        </p:txBody>
      </p:sp>
      <p:sp>
        <p:nvSpPr>
          <p:cNvPr id="6" name="object 6">
            <a:extLst>
              <a:ext uri="{FF2B5EF4-FFF2-40B4-BE49-F238E27FC236}">
                <a16:creationId xmlns:a16="http://schemas.microsoft.com/office/drawing/2014/main" id="{D085A011-3E99-202F-F635-70F6B5B171CA}"/>
              </a:ext>
            </a:extLst>
          </p:cNvPr>
          <p:cNvSpPr/>
          <p:nvPr/>
        </p:nvSpPr>
        <p:spPr>
          <a:xfrm>
            <a:off x="800100" y="1143000"/>
            <a:ext cx="381000" cy="19050"/>
          </a:xfrm>
          <a:custGeom>
            <a:avLst/>
            <a:gdLst/>
            <a:ahLst/>
            <a:cxnLst/>
            <a:rect l="l" t="t" r="r" b="b"/>
            <a:pathLst>
              <a:path w="381000" h="19050">
                <a:moveTo>
                  <a:pt x="0" y="19050"/>
                </a:moveTo>
                <a:lnTo>
                  <a:pt x="381000" y="19050"/>
                </a:lnTo>
                <a:lnTo>
                  <a:pt x="381000" y="0"/>
                </a:lnTo>
                <a:lnTo>
                  <a:pt x="0" y="0"/>
                </a:lnTo>
                <a:lnTo>
                  <a:pt x="0" y="19050"/>
                </a:lnTo>
                <a:close/>
              </a:path>
            </a:pathLst>
          </a:custGeom>
          <a:ln w="19050">
            <a:solidFill>
              <a:srgbClr val="E47100"/>
            </a:solidFill>
          </a:ln>
        </p:spPr>
        <p:txBody>
          <a:bodyPr wrap="square" lIns="0" tIns="0" rIns="0" bIns="0" rtlCol="0"/>
          <a:lstStyle/>
          <a:p>
            <a:endParaRPr/>
          </a:p>
        </p:txBody>
      </p:sp>
      <p:sp>
        <p:nvSpPr>
          <p:cNvPr id="7" name="object 7">
            <a:extLst>
              <a:ext uri="{FF2B5EF4-FFF2-40B4-BE49-F238E27FC236}">
                <a16:creationId xmlns:a16="http://schemas.microsoft.com/office/drawing/2014/main" id="{3A4E1111-F950-BC1A-A8CD-BF2F8FA0446B}"/>
              </a:ext>
            </a:extLst>
          </p:cNvPr>
          <p:cNvSpPr/>
          <p:nvPr/>
        </p:nvSpPr>
        <p:spPr>
          <a:xfrm>
            <a:off x="919162" y="2787055"/>
            <a:ext cx="1400810" cy="1362075"/>
          </a:xfrm>
          <a:custGeom>
            <a:avLst/>
            <a:gdLst/>
            <a:ahLst/>
            <a:cxnLst/>
            <a:rect l="l" t="t" r="r" b="b"/>
            <a:pathLst>
              <a:path w="1400810" h="1362075">
                <a:moveTo>
                  <a:pt x="1173162" y="0"/>
                </a:moveTo>
                <a:lnTo>
                  <a:pt x="227012" y="0"/>
                </a:lnTo>
                <a:lnTo>
                  <a:pt x="181261" y="4610"/>
                </a:lnTo>
                <a:lnTo>
                  <a:pt x="138649" y="17833"/>
                </a:lnTo>
                <a:lnTo>
                  <a:pt x="100088" y="38757"/>
                </a:lnTo>
                <a:lnTo>
                  <a:pt x="66490" y="66468"/>
                </a:lnTo>
                <a:lnTo>
                  <a:pt x="38770" y="100055"/>
                </a:lnTo>
                <a:lnTo>
                  <a:pt x="17839" y="138606"/>
                </a:lnTo>
                <a:lnTo>
                  <a:pt x="4612" y="181208"/>
                </a:lnTo>
                <a:lnTo>
                  <a:pt x="0" y="226949"/>
                </a:lnTo>
                <a:lnTo>
                  <a:pt x="0" y="1134999"/>
                </a:lnTo>
                <a:lnTo>
                  <a:pt x="4612" y="1180745"/>
                </a:lnTo>
                <a:lnTo>
                  <a:pt x="17839" y="1223361"/>
                </a:lnTo>
                <a:lnTo>
                  <a:pt x="38770" y="1261932"/>
                </a:lnTo>
                <a:lnTo>
                  <a:pt x="66490" y="1295542"/>
                </a:lnTo>
                <a:lnTo>
                  <a:pt x="100088" y="1323277"/>
                </a:lnTo>
                <a:lnTo>
                  <a:pt x="138649" y="1344221"/>
                </a:lnTo>
                <a:lnTo>
                  <a:pt x="181261" y="1357459"/>
                </a:lnTo>
                <a:lnTo>
                  <a:pt x="227012" y="1362075"/>
                </a:lnTo>
                <a:lnTo>
                  <a:pt x="1173162" y="1362075"/>
                </a:lnTo>
                <a:lnTo>
                  <a:pt x="1218908" y="1357459"/>
                </a:lnTo>
                <a:lnTo>
                  <a:pt x="1261524" y="1344221"/>
                </a:lnTo>
                <a:lnTo>
                  <a:pt x="1300095" y="1323277"/>
                </a:lnTo>
                <a:lnTo>
                  <a:pt x="1333706" y="1295542"/>
                </a:lnTo>
                <a:lnTo>
                  <a:pt x="1361441" y="1261932"/>
                </a:lnTo>
                <a:lnTo>
                  <a:pt x="1382385" y="1223361"/>
                </a:lnTo>
                <a:lnTo>
                  <a:pt x="1395622" y="1180745"/>
                </a:lnTo>
                <a:lnTo>
                  <a:pt x="1400238" y="1134999"/>
                </a:lnTo>
                <a:lnTo>
                  <a:pt x="1400238" y="226949"/>
                </a:lnTo>
                <a:lnTo>
                  <a:pt x="1395622" y="181208"/>
                </a:lnTo>
                <a:lnTo>
                  <a:pt x="1382385" y="138606"/>
                </a:lnTo>
                <a:lnTo>
                  <a:pt x="1361441" y="100055"/>
                </a:lnTo>
                <a:lnTo>
                  <a:pt x="1333706" y="66468"/>
                </a:lnTo>
                <a:lnTo>
                  <a:pt x="1300095" y="38757"/>
                </a:lnTo>
                <a:lnTo>
                  <a:pt x="1261524" y="17833"/>
                </a:lnTo>
                <a:lnTo>
                  <a:pt x="1218908" y="4610"/>
                </a:lnTo>
                <a:lnTo>
                  <a:pt x="1173162" y="0"/>
                </a:lnTo>
                <a:close/>
              </a:path>
            </a:pathLst>
          </a:custGeom>
          <a:solidFill>
            <a:srgbClr val="DFF6FF"/>
          </a:solidFill>
        </p:spPr>
        <p:txBody>
          <a:bodyPr wrap="square" lIns="0" tIns="0" rIns="0" bIns="0" rtlCol="0"/>
          <a:lstStyle/>
          <a:p>
            <a:endParaRPr/>
          </a:p>
        </p:txBody>
      </p:sp>
      <p:sp>
        <p:nvSpPr>
          <p:cNvPr id="8" name="object 8">
            <a:extLst>
              <a:ext uri="{FF2B5EF4-FFF2-40B4-BE49-F238E27FC236}">
                <a16:creationId xmlns:a16="http://schemas.microsoft.com/office/drawing/2014/main" id="{B4567D93-76A9-60D9-3114-47B9BD50E239}"/>
              </a:ext>
            </a:extLst>
          </p:cNvPr>
          <p:cNvSpPr/>
          <p:nvPr/>
        </p:nvSpPr>
        <p:spPr>
          <a:xfrm>
            <a:off x="919162" y="2787055"/>
            <a:ext cx="1400810" cy="1362075"/>
          </a:xfrm>
          <a:custGeom>
            <a:avLst/>
            <a:gdLst/>
            <a:ahLst/>
            <a:cxnLst/>
            <a:rect l="l" t="t" r="r" b="b"/>
            <a:pathLst>
              <a:path w="1400810" h="1362075">
                <a:moveTo>
                  <a:pt x="0" y="226949"/>
                </a:moveTo>
                <a:lnTo>
                  <a:pt x="4612" y="181208"/>
                </a:lnTo>
                <a:lnTo>
                  <a:pt x="17839" y="138606"/>
                </a:lnTo>
                <a:lnTo>
                  <a:pt x="38770" y="100055"/>
                </a:lnTo>
                <a:lnTo>
                  <a:pt x="66490" y="66468"/>
                </a:lnTo>
                <a:lnTo>
                  <a:pt x="100088" y="38757"/>
                </a:lnTo>
                <a:lnTo>
                  <a:pt x="138649" y="17833"/>
                </a:lnTo>
                <a:lnTo>
                  <a:pt x="181261" y="4610"/>
                </a:lnTo>
                <a:lnTo>
                  <a:pt x="227012" y="0"/>
                </a:lnTo>
                <a:lnTo>
                  <a:pt x="1173162" y="0"/>
                </a:lnTo>
                <a:lnTo>
                  <a:pt x="1218908" y="4610"/>
                </a:lnTo>
                <a:lnTo>
                  <a:pt x="1261524" y="17833"/>
                </a:lnTo>
                <a:lnTo>
                  <a:pt x="1300095" y="38757"/>
                </a:lnTo>
                <a:lnTo>
                  <a:pt x="1333706" y="66468"/>
                </a:lnTo>
                <a:lnTo>
                  <a:pt x="1361441" y="100055"/>
                </a:lnTo>
                <a:lnTo>
                  <a:pt x="1382385" y="138606"/>
                </a:lnTo>
                <a:lnTo>
                  <a:pt x="1395622" y="181208"/>
                </a:lnTo>
                <a:lnTo>
                  <a:pt x="1400238" y="226949"/>
                </a:lnTo>
                <a:lnTo>
                  <a:pt x="1400238" y="1134999"/>
                </a:lnTo>
                <a:lnTo>
                  <a:pt x="1395622" y="1180745"/>
                </a:lnTo>
                <a:lnTo>
                  <a:pt x="1382385" y="1223361"/>
                </a:lnTo>
                <a:lnTo>
                  <a:pt x="1361441" y="1261932"/>
                </a:lnTo>
                <a:lnTo>
                  <a:pt x="1333706" y="1295542"/>
                </a:lnTo>
                <a:lnTo>
                  <a:pt x="1300095" y="1323277"/>
                </a:lnTo>
                <a:lnTo>
                  <a:pt x="1261524" y="1344221"/>
                </a:lnTo>
                <a:lnTo>
                  <a:pt x="1218908" y="1357459"/>
                </a:lnTo>
                <a:lnTo>
                  <a:pt x="1173162" y="1362075"/>
                </a:lnTo>
                <a:lnTo>
                  <a:pt x="227012" y="1362075"/>
                </a:lnTo>
                <a:lnTo>
                  <a:pt x="181261" y="1357459"/>
                </a:lnTo>
                <a:lnTo>
                  <a:pt x="138649" y="1344221"/>
                </a:lnTo>
                <a:lnTo>
                  <a:pt x="100088" y="1323277"/>
                </a:lnTo>
                <a:lnTo>
                  <a:pt x="66490" y="1295542"/>
                </a:lnTo>
                <a:lnTo>
                  <a:pt x="38770" y="1261932"/>
                </a:lnTo>
                <a:lnTo>
                  <a:pt x="17839" y="1223361"/>
                </a:lnTo>
                <a:lnTo>
                  <a:pt x="4612" y="1180745"/>
                </a:lnTo>
                <a:lnTo>
                  <a:pt x="0" y="1134999"/>
                </a:lnTo>
                <a:lnTo>
                  <a:pt x="0" y="226949"/>
                </a:lnTo>
                <a:close/>
              </a:path>
            </a:pathLst>
          </a:custGeom>
          <a:ln w="25400">
            <a:solidFill>
              <a:srgbClr val="00707C"/>
            </a:solidFill>
          </a:ln>
        </p:spPr>
        <p:txBody>
          <a:bodyPr wrap="square" lIns="0" tIns="0" rIns="0" bIns="0" rtlCol="0"/>
          <a:lstStyle/>
          <a:p>
            <a:endParaRPr/>
          </a:p>
        </p:txBody>
      </p:sp>
      <p:sp>
        <p:nvSpPr>
          <p:cNvPr id="10" name="object 10">
            <a:extLst>
              <a:ext uri="{FF2B5EF4-FFF2-40B4-BE49-F238E27FC236}">
                <a16:creationId xmlns:a16="http://schemas.microsoft.com/office/drawing/2014/main" id="{4C6A8664-97BC-3489-96E4-5BD4AC783752}"/>
              </a:ext>
            </a:extLst>
          </p:cNvPr>
          <p:cNvSpPr/>
          <p:nvPr/>
        </p:nvSpPr>
        <p:spPr>
          <a:xfrm>
            <a:off x="2588933" y="2787055"/>
            <a:ext cx="1961706" cy="1362075"/>
          </a:xfrm>
          <a:custGeom>
            <a:avLst/>
            <a:gdLst/>
            <a:ahLst/>
            <a:cxnLst/>
            <a:rect l="l" t="t" r="r" b="b"/>
            <a:pathLst>
              <a:path w="1400175" h="1362075">
                <a:moveTo>
                  <a:pt x="1173099" y="0"/>
                </a:moveTo>
                <a:lnTo>
                  <a:pt x="226949" y="0"/>
                </a:lnTo>
                <a:lnTo>
                  <a:pt x="181208" y="4610"/>
                </a:lnTo>
                <a:lnTo>
                  <a:pt x="138606" y="17833"/>
                </a:lnTo>
                <a:lnTo>
                  <a:pt x="100055" y="38757"/>
                </a:lnTo>
                <a:lnTo>
                  <a:pt x="66468" y="66468"/>
                </a:lnTo>
                <a:lnTo>
                  <a:pt x="38757" y="100055"/>
                </a:lnTo>
                <a:lnTo>
                  <a:pt x="17833" y="138606"/>
                </a:lnTo>
                <a:lnTo>
                  <a:pt x="4610" y="181208"/>
                </a:lnTo>
                <a:lnTo>
                  <a:pt x="0" y="226949"/>
                </a:lnTo>
                <a:lnTo>
                  <a:pt x="0" y="1134999"/>
                </a:lnTo>
                <a:lnTo>
                  <a:pt x="4610" y="1180745"/>
                </a:lnTo>
                <a:lnTo>
                  <a:pt x="17833" y="1223361"/>
                </a:lnTo>
                <a:lnTo>
                  <a:pt x="38757" y="1261932"/>
                </a:lnTo>
                <a:lnTo>
                  <a:pt x="66468" y="1295542"/>
                </a:lnTo>
                <a:lnTo>
                  <a:pt x="100055" y="1323277"/>
                </a:lnTo>
                <a:lnTo>
                  <a:pt x="138606" y="1344221"/>
                </a:lnTo>
                <a:lnTo>
                  <a:pt x="181208" y="1357459"/>
                </a:lnTo>
                <a:lnTo>
                  <a:pt x="226949" y="1362075"/>
                </a:lnTo>
                <a:lnTo>
                  <a:pt x="1173099" y="1362075"/>
                </a:lnTo>
                <a:lnTo>
                  <a:pt x="1218845" y="1357459"/>
                </a:lnTo>
                <a:lnTo>
                  <a:pt x="1261461" y="1344221"/>
                </a:lnTo>
                <a:lnTo>
                  <a:pt x="1300032" y="1323277"/>
                </a:lnTo>
                <a:lnTo>
                  <a:pt x="1333642" y="1295542"/>
                </a:lnTo>
                <a:lnTo>
                  <a:pt x="1361377" y="1261932"/>
                </a:lnTo>
                <a:lnTo>
                  <a:pt x="1382321" y="1223361"/>
                </a:lnTo>
                <a:lnTo>
                  <a:pt x="1395559" y="1180745"/>
                </a:lnTo>
                <a:lnTo>
                  <a:pt x="1400175" y="1134999"/>
                </a:lnTo>
                <a:lnTo>
                  <a:pt x="1400175" y="226949"/>
                </a:lnTo>
                <a:lnTo>
                  <a:pt x="1395559" y="181208"/>
                </a:lnTo>
                <a:lnTo>
                  <a:pt x="1382321" y="138606"/>
                </a:lnTo>
                <a:lnTo>
                  <a:pt x="1361377" y="100055"/>
                </a:lnTo>
                <a:lnTo>
                  <a:pt x="1333642" y="66468"/>
                </a:lnTo>
                <a:lnTo>
                  <a:pt x="1300032" y="38757"/>
                </a:lnTo>
                <a:lnTo>
                  <a:pt x="1261461" y="17833"/>
                </a:lnTo>
                <a:lnTo>
                  <a:pt x="1218845" y="4610"/>
                </a:lnTo>
                <a:lnTo>
                  <a:pt x="1173099" y="0"/>
                </a:lnTo>
                <a:close/>
              </a:path>
            </a:pathLst>
          </a:custGeom>
          <a:solidFill>
            <a:srgbClr val="DFF6FF"/>
          </a:solidFill>
        </p:spPr>
        <p:txBody>
          <a:bodyPr wrap="square" lIns="0" tIns="0" rIns="0" bIns="0" rtlCol="0"/>
          <a:lstStyle/>
          <a:p>
            <a:endParaRPr/>
          </a:p>
        </p:txBody>
      </p:sp>
      <p:sp>
        <p:nvSpPr>
          <p:cNvPr id="11" name="object 11">
            <a:extLst>
              <a:ext uri="{FF2B5EF4-FFF2-40B4-BE49-F238E27FC236}">
                <a16:creationId xmlns:a16="http://schemas.microsoft.com/office/drawing/2014/main" id="{BE45D4E9-4E37-D19E-A157-CD7907A3BAD0}"/>
              </a:ext>
            </a:extLst>
          </p:cNvPr>
          <p:cNvSpPr/>
          <p:nvPr/>
        </p:nvSpPr>
        <p:spPr>
          <a:xfrm>
            <a:off x="2588934" y="2787055"/>
            <a:ext cx="1961705" cy="1362075"/>
          </a:xfrm>
          <a:custGeom>
            <a:avLst/>
            <a:gdLst/>
            <a:ahLst/>
            <a:cxnLst/>
            <a:rect l="l" t="t" r="r" b="b"/>
            <a:pathLst>
              <a:path w="1400175" h="1362075">
                <a:moveTo>
                  <a:pt x="0" y="226949"/>
                </a:moveTo>
                <a:lnTo>
                  <a:pt x="4610" y="181208"/>
                </a:lnTo>
                <a:lnTo>
                  <a:pt x="17833" y="138606"/>
                </a:lnTo>
                <a:lnTo>
                  <a:pt x="38757" y="100055"/>
                </a:lnTo>
                <a:lnTo>
                  <a:pt x="66468" y="66468"/>
                </a:lnTo>
                <a:lnTo>
                  <a:pt x="100055" y="38757"/>
                </a:lnTo>
                <a:lnTo>
                  <a:pt x="138606" y="17833"/>
                </a:lnTo>
                <a:lnTo>
                  <a:pt x="181208" y="4610"/>
                </a:lnTo>
                <a:lnTo>
                  <a:pt x="226949" y="0"/>
                </a:lnTo>
                <a:lnTo>
                  <a:pt x="1173099" y="0"/>
                </a:lnTo>
                <a:lnTo>
                  <a:pt x="1218845" y="4610"/>
                </a:lnTo>
                <a:lnTo>
                  <a:pt x="1261461" y="17833"/>
                </a:lnTo>
                <a:lnTo>
                  <a:pt x="1300032" y="38757"/>
                </a:lnTo>
                <a:lnTo>
                  <a:pt x="1333642" y="66468"/>
                </a:lnTo>
                <a:lnTo>
                  <a:pt x="1361377" y="100055"/>
                </a:lnTo>
                <a:lnTo>
                  <a:pt x="1382321" y="138606"/>
                </a:lnTo>
                <a:lnTo>
                  <a:pt x="1395559" y="181208"/>
                </a:lnTo>
                <a:lnTo>
                  <a:pt x="1400175" y="226949"/>
                </a:lnTo>
                <a:lnTo>
                  <a:pt x="1400175" y="1134999"/>
                </a:lnTo>
                <a:lnTo>
                  <a:pt x="1395559" y="1180745"/>
                </a:lnTo>
                <a:lnTo>
                  <a:pt x="1382321" y="1223361"/>
                </a:lnTo>
                <a:lnTo>
                  <a:pt x="1361377" y="1261932"/>
                </a:lnTo>
                <a:lnTo>
                  <a:pt x="1333642" y="1295542"/>
                </a:lnTo>
                <a:lnTo>
                  <a:pt x="1300032" y="1323277"/>
                </a:lnTo>
                <a:lnTo>
                  <a:pt x="1261461" y="1344221"/>
                </a:lnTo>
                <a:lnTo>
                  <a:pt x="1218845" y="1357459"/>
                </a:lnTo>
                <a:lnTo>
                  <a:pt x="1173099" y="1362075"/>
                </a:lnTo>
                <a:lnTo>
                  <a:pt x="226949" y="1362075"/>
                </a:lnTo>
                <a:lnTo>
                  <a:pt x="181208" y="1357459"/>
                </a:lnTo>
                <a:lnTo>
                  <a:pt x="138606" y="1344221"/>
                </a:lnTo>
                <a:lnTo>
                  <a:pt x="100055" y="1323277"/>
                </a:lnTo>
                <a:lnTo>
                  <a:pt x="66468" y="1295542"/>
                </a:lnTo>
                <a:lnTo>
                  <a:pt x="38757" y="1261932"/>
                </a:lnTo>
                <a:lnTo>
                  <a:pt x="17833" y="1223361"/>
                </a:lnTo>
                <a:lnTo>
                  <a:pt x="4610" y="1180745"/>
                </a:lnTo>
                <a:lnTo>
                  <a:pt x="0" y="1134999"/>
                </a:lnTo>
                <a:lnTo>
                  <a:pt x="0" y="226949"/>
                </a:lnTo>
                <a:close/>
              </a:path>
            </a:pathLst>
          </a:custGeom>
          <a:ln w="25400">
            <a:solidFill>
              <a:srgbClr val="00707C"/>
            </a:solidFill>
          </a:ln>
        </p:spPr>
        <p:txBody>
          <a:bodyPr wrap="square" lIns="0" tIns="0" rIns="0" bIns="0" rtlCol="0"/>
          <a:lstStyle/>
          <a:p>
            <a:endParaRPr/>
          </a:p>
        </p:txBody>
      </p:sp>
      <p:sp>
        <p:nvSpPr>
          <p:cNvPr id="13" name="object 13">
            <a:extLst>
              <a:ext uri="{FF2B5EF4-FFF2-40B4-BE49-F238E27FC236}">
                <a16:creationId xmlns:a16="http://schemas.microsoft.com/office/drawing/2014/main" id="{2CC0D573-AFB4-88DD-D2D0-284D7EEC78AC}"/>
              </a:ext>
            </a:extLst>
          </p:cNvPr>
          <p:cNvSpPr/>
          <p:nvPr/>
        </p:nvSpPr>
        <p:spPr>
          <a:xfrm>
            <a:off x="4767452" y="2777429"/>
            <a:ext cx="1400175" cy="1362075"/>
          </a:xfrm>
          <a:custGeom>
            <a:avLst/>
            <a:gdLst/>
            <a:ahLst/>
            <a:cxnLst/>
            <a:rect l="l" t="t" r="r" b="b"/>
            <a:pathLst>
              <a:path w="1400175" h="1362075">
                <a:moveTo>
                  <a:pt x="1173099" y="0"/>
                </a:moveTo>
                <a:lnTo>
                  <a:pt x="226949" y="0"/>
                </a:lnTo>
                <a:lnTo>
                  <a:pt x="181208" y="4610"/>
                </a:lnTo>
                <a:lnTo>
                  <a:pt x="138606" y="17833"/>
                </a:lnTo>
                <a:lnTo>
                  <a:pt x="100055" y="38757"/>
                </a:lnTo>
                <a:lnTo>
                  <a:pt x="66468" y="66468"/>
                </a:lnTo>
                <a:lnTo>
                  <a:pt x="38757" y="100055"/>
                </a:lnTo>
                <a:lnTo>
                  <a:pt x="17833" y="138606"/>
                </a:lnTo>
                <a:lnTo>
                  <a:pt x="4610" y="181208"/>
                </a:lnTo>
                <a:lnTo>
                  <a:pt x="0" y="226949"/>
                </a:lnTo>
                <a:lnTo>
                  <a:pt x="0" y="1134999"/>
                </a:lnTo>
                <a:lnTo>
                  <a:pt x="4610" y="1180745"/>
                </a:lnTo>
                <a:lnTo>
                  <a:pt x="17833" y="1223361"/>
                </a:lnTo>
                <a:lnTo>
                  <a:pt x="38757" y="1261932"/>
                </a:lnTo>
                <a:lnTo>
                  <a:pt x="66468" y="1295542"/>
                </a:lnTo>
                <a:lnTo>
                  <a:pt x="100055" y="1323277"/>
                </a:lnTo>
                <a:lnTo>
                  <a:pt x="138606" y="1344221"/>
                </a:lnTo>
                <a:lnTo>
                  <a:pt x="181208" y="1357459"/>
                </a:lnTo>
                <a:lnTo>
                  <a:pt x="226949" y="1362075"/>
                </a:lnTo>
                <a:lnTo>
                  <a:pt x="1173099" y="1362075"/>
                </a:lnTo>
                <a:lnTo>
                  <a:pt x="1218845" y="1357459"/>
                </a:lnTo>
                <a:lnTo>
                  <a:pt x="1261461" y="1344221"/>
                </a:lnTo>
                <a:lnTo>
                  <a:pt x="1300032" y="1323277"/>
                </a:lnTo>
                <a:lnTo>
                  <a:pt x="1333642" y="1295542"/>
                </a:lnTo>
                <a:lnTo>
                  <a:pt x="1361377" y="1261932"/>
                </a:lnTo>
                <a:lnTo>
                  <a:pt x="1382321" y="1223361"/>
                </a:lnTo>
                <a:lnTo>
                  <a:pt x="1395559" y="1180745"/>
                </a:lnTo>
                <a:lnTo>
                  <a:pt x="1400175" y="1134999"/>
                </a:lnTo>
                <a:lnTo>
                  <a:pt x="1400175" y="226949"/>
                </a:lnTo>
                <a:lnTo>
                  <a:pt x="1395559" y="181208"/>
                </a:lnTo>
                <a:lnTo>
                  <a:pt x="1382321" y="138606"/>
                </a:lnTo>
                <a:lnTo>
                  <a:pt x="1361377" y="100055"/>
                </a:lnTo>
                <a:lnTo>
                  <a:pt x="1333642" y="66468"/>
                </a:lnTo>
                <a:lnTo>
                  <a:pt x="1300032" y="38757"/>
                </a:lnTo>
                <a:lnTo>
                  <a:pt x="1261461" y="17833"/>
                </a:lnTo>
                <a:lnTo>
                  <a:pt x="1218845" y="4610"/>
                </a:lnTo>
                <a:lnTo>
                  <a:pt x="1173099" y="0"/>
                </a:lnTo>
                <a:close/>
              </a:path>
            </a:pathLst>
          </a:custGeom>
          <a:solidFill>
            <a:srgbClr val="DFF6FF"/>
          </a:solidFill>
        </p:spPr>
        <p:txBody>
          <a:bodyPr wrap="square" lIns="0" tIns="0" rIns="0" bIns="0" rtlCol="0"/>
          <a:lstStyle/>
          <a:p>
            <a:endParaRPr/>
          </a:p>
        </p:txBody>
      </p:sp>
      <p:sp>
        <p:nvSpPr>
          <p:cNvPr id="14" name="object 14">
            <a:extLst>
              <a:ext uri="{FF2B5EF4-FFF2-40B4-BE49-F238E27FC236}">
                <a16:creationId xmlns:a16="http://schemas.microsoft.com/office/drawing/2014/main" id="{EBBE92E6-85E1-CD82-A21C-A6FADC5CB17D}"/>
              </a:ext>
            </a:extLst>
          </p:cNvPr>
          <p:cNvSpPr/>
          <p:nvPr/>
        </p:nvSpPr>
        <p:spPr>
          <a:xfrm>
            <a:off x="4748276" y="2787055"/>
            <a:ext cx="1400175" cy="1362075"/>
          </a:xfrm>
          <a:custGeom>
            <a:avLst/>
            <a:gdLst/>
            <a:ahLst/>
            <a:cxnLst/>
            <a:rect l="l" t="t" r="r" b="b"/>
            <a:pathLst>
              <a:path w="1400175" h="1362075">
                <a:moveTo>
                  <a:pt x="0" y="226949"/>
                </a:moveTo>
                <a:lnTo>
                  <a:pt x="4610" y="181208"/>
                </a:lnTo>
                <a:lnTo>
                  <a:pt x="17833" y="138606"/>
                </a:lnTo>
                <a:lnTo>
                  <a:pt x="38757" y="100055"/>
                </a:lnTo>
                <a:lnTo>
                  <a:pt x="66468" y="66468"/>
                </a:lnTo>
                <a:lnTo>
                  <a:pt x="100055" y="38757"/>
                </a:lnTo>
                <a:lnTo>
                  <a:pt x="138606" y="17833"/>
                </a:lnTo>
                <a:lnTo>
                  <a:pt x="181208" y="4610"/>
                </a:lnTo>
                <a:lnTo>
                  <a:pt x="226949" y="0"/>
                </a:lnTo>
                <a:lnTo>
                  <a:pt x="1173099" y="0"/>
                </a:lnTo>
                <a:lnTo>
                  <a:pt x="1218845" y="4610"/>
                </a:lnTo>
                <a:lnTo>
                  <a:pt x="1261461" y="17833"/>
                </a:lnTo>
                <a:lnTo>
                  <a:pt x="1300032" y="38757"/>
                </a:lnTo>
                <a:lnTo>
                  <a:pt x="1333642" y="66468"/>
                </a:lnTo>
                <a:lnTo>
                  <a:pt x="1361377" y="100055"/>
                </a:lnTo>
                <a:lnTo>
                  <a:pt x="1382321" y="138606"/>
                </a:lnTo>
                <a:lnTo>
                  <a:pt x="1395559" y="181208"/>
                </a:lnTo>
                <a:lnTo>
                  <a:pt x="1400175" y="226949"/>
                </a:lnTo>
                <a:lnTo>
                  <a:pt x="1400175" y="1134999"/>
                </a:lnTo>
                <a:lnTo>
                  <a:pt x="1395559" y="1180745"/>
                </a:lnTo>
                <a:lnTo>
                  <a:pt x="1382321" y="1223361"/>
                </a:lnTo>
                <a:lnTo>
                  <a:pt x="1361377" y="1261932"/>
                </a:lnTo>
                <a:lnTo>
                  <a:pt x="1333642" y="1295542"/>
                </a:lnTo>
                <a:lnTo>
                  <a:pt x="1300032" y="1323277"/>
                </a:lnTo>
                <a:lnTo>
                  <a:pt x="1261461" y="1344221"/>
                </a:lnTo>
                <a:lnTo>
                  <a:pt x="1218845" y="1357459"/>
                </a:lnTo>
                <a:lnTo>
                  <a:pt x="1173099" y="1362075"/>
                </a:lnTo>
                <a:lnTo>
                  <a:pt x="226949" y="1362075"/>
                </a:lnTo>
                <a:lnTo>
                  <a:pt x="181208" y="1357459"/>
                </a:lnTo>
                <a:lnTo>
                  <a:pt x="138606" y="1344221"/>
                </a:lnTo>
                <a:lnTo>
                  <a:pt x="100055" y="1323277"/>
                </a:lnTo>
                <a:lnTo>
                  <a:pt x="66468" y="1295542"/>
                </a:lnTo>
                <a:lnTo>
                  <a:pt x="38757" y="1261932"/>
                </a:lnTo>
                <a:lnTo>
                  <a:pt x="17833" y="1223361"/>
                </a:lnTo>
                <a:lnTo>
                  <a:pt x="4610" y="1180745"/>
                </a:lnTo>
                <a:lnTo>
                  <a:pt x="0" y="1134999"/>
                </a:lnTo>
                <a:lnTo>
                  <a:pt x="0" y="226949"/>
                </a:lnTo>
                <a:close/>
              </a:path>
            </a:pathLst>
          </a:custGeom>
          <a:ln w="25400">
            <a:solidFill>
              <a:srgbClr val="00707C"/>
            </a:solidFill>
          </a:ln>
        </p:spPr>
        <p:txBody>
          <a:bodyPr wrap="square" lIns="0" tIns="0" rIns="0" bIns="0" rtlCol="0"/>
          <a:lstStyle/>
          <a:p>
            <a:endParaRPr/>
          </a:p>
        </p:txBody>
      </p:sp>
      <p:sp>
        <p:nvSpPr>
          <p:cNvPr id="16" name="object 16">
            <a:extLst>
              <a:ext uri="{FF2B5EF4-FFF2-40B4-BE49-F238E27FC236}">
                <a16:creationId xmlns:a16="http://schemas.microsoft.com/office/drawing/2014/main" id="{253CFB11-DF2A-9437-2292-0FAA16188470}"/>
              </a:ext>
            </a:extLst>
          </p:cNvPr>
          <p:cNvSpPr/>
          <p:nvPr/>
        </p:nvSpPr>
        <p:spPr>
          <a:xfrm>
            <a:off x="9932352" y="4231086"/>
            <a:ext cx="765774" cy="760847"/>
          </a:xfrm>
          <a:custGeom>
            <a:avLst/>
            <a:gdLst/>
            <a:ahLst/>
            <a:cxnLst/>
            <a:rect l="l" t="t" r="r" b="b"/>
            <a:pathLst>
              <a:path w="1400175" h="1362075">
                <a:moveTo>
                  <a:pt x="1173099" y="0"/>
                </a:moveTo>
                <a:lnTo>
                  <a:pt x="226949" y="0"/>
                </a:lnTo>
                <a:lnTo>
                  <a:pt x="181208" y="4610"/>
                </a:lnTo>
                <a:lnTo>
                  <a:pt x="138606" y="17833"/>
                </a:lnTo>
                <a:lnTo>
                  <a:pt x="100055" y="38757"/>
                </a:lnTo>
                <a:lnTo>
                  <a:pt x="66468" y="66468"/>
                </a:lnTo>
                <a:lnTo>
                  <a:pt x="38757" y="100055"/>
                </a:lnTo>
                <a:lnTo>
                  <a:pt x="17833" y="138606"/>
                </a:lnTo>
                <a:lnTo>
                  <a:pt x="4610" y="181208"/>
                </a:lnTo>
                <a:lnTo>
                  <a:pt x="0" y="226949"/>
                </a:lnTo>
                <a:lnTo>
                  <a:pt x="0" y="1134999"/>
                </a:lnTo>
                <a:lnTo>
                  <a:pt x="4610" y="1180745"/>
                </a:lnTo>
                <a:lnTo>
                  <a:pt x="17833" y="1223361"/>
                </a:lnTo>
                <a:lnTo>
                  <a:pt x="38757" y="1261932"/>
                </a:lnTo>
                <a:lnTo>
                  <a:pt x="66468" y="1295542"/>
                </a:lnTo>
                <a:lnTo>
                  <a:pt x="100055" y="1323277"/>
                </a:lnTo>
                <a:lnTo>
                  <a:pt x="138606" y="1344221"/>
                </a:lnTo>
                <a:lnTo>
                  <a:pt x="181208" y="1357459"/>
                </a:lnTo>
                <a:lnTo>
                  <a:pt x="226949" y="1362075"/>
                </a:lnTo>
                <a:lnTo>
                  <a:pt x="1173099" y="1362075"/>
                </a:lnTo>
                <a:lnTo>
                  <a:pt x="1218845" y="1357459"/>
                </a:lnTo>
                <a:lnTo>
                  <a:pt x="1261461" y="1344221"/>
                </a:lnTo>
                <a:lnTo>
                  <a:pt x="1300032" y="1323277"/>
                </a:lnTo>
                <a:lnTo>
                  <a:pt x="1333642" y="1295542"/>
                </a:lnTo>
                <a:lnTo>
                  <a:pt x="1361377" y="1261932"/>
                </a:lnTo>
                <a:lnTo>
                  <a:pt x="1382321" y="1223361"/>
                </a:lnTo>
                <a:lnTo>
                  <a:pt x="1395559" y="1180745"/>
                </a:lnTo>
                <a:lnTo>
                  <a:pt x="1400175" y="1134999"/>
                </a:lnTo>
                <a:lnTo>
                  <a:pt x="1400175" y="226949"/>
                </a:lnTo>
                <a:lnTo>
                  <a:pt x="1395559" y="181208"/>
                </a:lnTo>
                <a:lnTo>
                  <a:pt x="1382321" y="138606"/>
                </a:lnTo>
                <a:lnTo>
                  <a:pt x="1361377" y="100055"/>
                </a:lnTo>
                <a:lnTo>
                  <a:pt x="1333642" y="66468"/>
                </a:lnTo>
                <a:lnTo>
                  <a:pt x="1300032" y="38757"/>
                </a:lnTo>
                <a:lnTo>
                  <a:pt x="1261461" y="17833"/>
                </a:lnTo>
                <a:lnTo>
                  <a:pt x="1218845" y="4610"/>
                </a:lnTo>
                <a:lnTo>
                  <a:pt x="1173099" y="0"/>
                </a:lnTo>
                <a:close/>
              </a:path>
            </a:pathLst>
          </a:custGeom>
          <a:solidFill>
            <a:srgbClr val="DFF6FF"/>
          </a:solidFill>
        </p:spPr>
        <p:txBody>
          <a:bodyPr wrap="square" lIns="0" tIns="0" rIns="0" bIns="0" rtlCol="0"/>
          <a:lstStyle/>
          <a:p>
            <a:endParaRPr/>
          </a:p>
        </p:txBody>
      </p:sp>
      <p:sp>
        <p:nvSpPr>
          <p:cNvPr id="19" name="object 19">
            <a:extLst>
              <a:ext uri="{FF2B5EF4-FFF2-40B4-BE49-F238E27FC236}">
                <a16:creationId xmlns:a16="http://schemas.microsoft.com/office/drawing/2014/main" id="{827366E6-3794-0942-AF61-3C0A1B095D92}"/>
              </a:ext>
            </a:extLst>
          </p:cNvPr>
          <p:cNvSpPr/>
          <p:nvPr/>
        </p:nvSpPr>
        <p:spPr>
          <a:xfrm>
            <a:off x="823912" y="1614550"/>
            <a:ext cx="1591310" cy="957199"/>
          </a:xfrm>
          <a:custGeom>
            <a:avLst/>
            <a:gdLst/>
            <a:ahLst/>
            <a:cxnLst/>
            <a:rect l="l" t="t" r="r" b="b"/>
            <a:pathLst>
              <a:path w="1591310" h="533400">
                <a:moveTo>
                  <a:pt x="1501711" y="0"/>
                </a:moveTo>
                <a:lnTo>
                  <a:pt x="88900" y="0"/>
                </a:lnTo>
                <a:lnTo>
                  <a:pt x="54296" y="6979"/>
                </a:lnTo>
                <a:lnTo>
                  <a:pt x="26038" y="26019"/>
                </a:lnTo>
                <a:lnTo>
                  <a:pt x="6986" y="54274"/>
                </a:lnTo>
                <a:lnTo>
                  <a:pt x="0" y="88900"/>
                </a:lnTo>
                <a:lnTo>
                  <a:pt x="0" y="444373"/>
                </a:lnTo>
                <a:lnTo>
                  <a:pt x="6986" y="479018"/>
                </a:lnTo>
                <a:lnTo>
                  <a:pt x="26038" y="507317"/>
                </a:lnTo>
                <a:lnTo>
                  <a:pt x="54296" y="526401"/>
                </a:lnTo>
                <a:lnTo>
                  <a:pt x="88900" y="533400"/>
                </a:lnTo>
                <a:lnTo>
                  <a:pt x="1501711" y="533400"/>
                </a:lnTo>
                <a:lnTo>
                  <a:pt x="1536356" y="526401"/>
                </a:lnTo>
                <a:lnTo>
                  <a:pt x="1564655" y="507317"/>
                </a:lnTo>
                <a:lnTo>
                  <a:pt x="1583739" y="479018"/>
                </a:lnTo>
                <a:lnTo>
                  <a:pt x="1590738" y="444373"/>
                </a:lnTo>
                <a:lnTo>
                  <a:pt x="1590738" y="88900"/>
                </a:lnTo>
                <a:lnTo>
                  <a:pt x="1583739" y="54274"/>
                </a:lnTo>
                <a:lnTo>
                  <a:pt x="1564655" y="26019"/>
                </a:lnTo>
                <a:lnTo>
                  <a:pt x="1536356" y="6979"/>
                </a:lnTo>
                <a:lnTo>
                  <a:pt x="1501711" y="0"/>
                </a:lnTo>
                <a:close/>
              </a:path>
            </a:pathLst>
          </a:custGeom>
          <a:solidFill>
            <a:srgbClr val="DFF6FF"/>
          </a:solidFill>
        </p:spPr>
        <p:txBody>
          <a:bodyPr wrap="square" lIns="0" tIns="0" rIns="0" bIns="0" rtlCol="0"/>
          <a:lstStyle/>
          <a:p>
            <a:endParaRPr/>
          </a:p>
        </p:txBody>
      </p:sp>
      <p:sp>
        <p:nvSpPr>
          <p:cNvPr id="20" name="object 20">
            <a:extLst>
              <a:ext uri="{FF2B5EF4-FFF2-40B4-BE49-F238E27FC236}">
                <a16:creationId xmlns:a16="http://schemas.microsoft.com/office/drawing/2014/main" id="{D22CC9FC-BDCE-D3A8-B838-2E08A0D6F926}"/>
              </a:ext>
            </a:extLst>
          </p:cNvPr>
          <p:cNvSpPr/>
          <p:nvPr/>
        </p:nvSpPr>
        <p:spPr>
          <a:xfrm>
            <a:off x="823912" y="1614551"/>
            <a:ext cx="1591310" cy="957198"/>
          </a:xfrm>
          <a:custGeom>
            <a:avLst/>
            <a:gdLst/>
            <a:ahLst/>
            <a:cxnLst/>
            <a:rect l="l" t="t" r="r" b="b"/>
            <a:pathLst>
              <a:path w="1591310" h="533400">
                <a:moveTo>
                  <a:pt x="0" y="88900"/>
                </a:moveTo>
                <a:lnTo>
                  <a:pt x="6986" y="54274"/>
                </a:lnTo>
                <a:lnTo>
                  <a:pt x="26038" y="26019"/>
                </a:lnTo>
                <a:lnTo>
                  <a:pt x="54296" y="6979"/>
                </a:lnTo>
                <a:lnTo>
                  <a:pt x="88900" y="0"/>
                </a:lnTo>
                <a:lnTo>
                  <a:pt x="1501711" y="0"/>
                </a:lnTo>
                <a:lnTo>
                  <a:pt x="1536356" y="6979"/>
                </a:lnTo>
                <a:lnTo>
                  <a:pt x="1564655" y="26019"/>
                </a:lnTo>
                <a:lnTo>
                  <a:pt x="1583739" y="54274"/>
                </a:lnTo>
                <a:lnTo>
                  <a:pt x="1590738" y="88900"/>
                </a:lnTo>
                <a:lnTo>
                  <a:pt x="1590738" y="444373"/>
                </a:lnTo>
                <a:lnTo>
                  <a:pt x="1583739" y="479018"/>
                </a:lnTo>
                <a:lnTo>
                  <a:pt x="1564655" y="507317"/>
                </a:lnTo>
                <a:lnTo>
                  <a:pt x="1536356" y="526401"/>
                </a:lnTo>
                <a:lnTo>
                  <a:pt x="1501711" y="533400"/>
                </a:lnTo>
                <a:lnTo>
                  <a:pt x="88900" y="533400"/>
                </a:lnTo>
                <a:lnTo>
                  <a:pt x="54296" y="526401"/>
                </a:lnTo>
                <a:lnTo>
                  <a:pt x="26038" y="507317"/>
                </a:lnTo>
                <a:lnTo>
                  <a:pt x="6986" y="479018"/>
                </a:lnTo>
                <a:lnTo>
                  <a:pt x="0" y="444373"/>
                </a:lnTo>
                <a:lnTo>
                  <a:pt x="0" y="88900"/>
                </a:lnTo>
                <a:close/>
              </a:path>
            </a:pathLst>
          </a:custGeom>
          <a:ln w="25400">
            <a:solidFill>
              <a:srgbClr val="00707C"/>
            </a:solidFill>
          </a:ln>
        </p:spPr>
        <p:txBody>
          <a:bodyPr wrap="square" lIns="0" tIns="0" rIns="0" bIns="0" rtlCol="0"/>
          <a:lstStyle/>
          <a:p>
            <a:endParaRPr/>
          </a:p>
        </p:txBody>
      </p:sp>
      <p:grpSp>
        <p:nvGrpSpPr>
          <p:cNvPr id="22" name="object 22">
            <a:extLst>
              <a:ext uri="{FF2B5EF4-FFF2-40B4-BE49-F238E27FC236}">
                <a16:creationId xmlns:a16="http://schemas.microsoft.com/office/drawing/2014/main" id="{CA69DFD9-D181-EAAB-20BE-0DEA2F6E8001}"/>
              </a:ext>
            </a:extLst>
          </p:cNvPr>
          <p:cNvGrpSpPr/>
          <p:nvPr/>
        </p:nvGrpSpPr>
        <p:grpSpPr>
          <a:xfrm>
            <a:off x="2725801" y="1601850"/>
            <a:ext cx="1616075" cy="1009442"/>
            <a:chOff x="2725801" y="1601850"/>
            <a:chExt cx="1616075" cy="558800"/>
          </a:xfrm>
        </p:grpSpPr>
        <p:sp>
          <p:nvSpPr>
            <p:cNvPr id="23" name="object 23">
              <a:extLst>
                <a:ext uri="{FF2B5EF4-FFF2-40B4-BE49-F238E27FC236}">
                  <a16:creationId xmlns:a16="http://schemas.microsoft.com/office/drawing/2014/main" id="{67A042E1-A920-3F86-4A05-11FC7FD580FC}"/>
                </a:ext>
              </a:extLst>
            </p:cNvPr>
            <p:cNvSpPr/>
            <p:nvPr/>
          </p:nvSpPr>
          <p:spPr>
            <a:xfrm>
              <a:off x="2738501" y="1614550"/>
              <a:ext cx="1590675" cy="533400"/>
            </a:xfrm>
            <a:custGeom>
              <a:avLst/>
              <a:gdLst/>
              <a:ahLst/>
              <a:cxnLst/>
              <a:rect l="l" t="t" r="r" b="b"/>
              <a:pathLst>
                <a:path w="1590675" h="533400">
                  <a:moveTo>
                    <a:pt x="1501648" y="0"/>
                  </a:moveTo>
                  <a:lnTo>
                    <a:pt x="88900" y="0"/>
                  </a:lnTo>
                  <a:lnTo>
                    <a:pt x="54274" y="6979"/>
                  </a:lnTo>
                  <a:lnTo>
                    <a:pt x="26019" y="26019"/>
                  </a:lnTo>
                  <a:lnTo>
                    <a:pt x="6979" y="54274"/>
                  </a:lnTo>
                  <a:lnTo>
                    <a:pt x="0" y="88900"/>
                  </a:lnTo>
                  <a:lnTo>
                    <a:pt x="0" y="444373"/>
                  </a:lnTo>
                  <a:lnTo>
                    <a:pt x="6979" y="479018"/>
                  </a:lnTo>
                  <a:lnTo>
                    <a:pt x="26019" y="507317"/>
                  </a:lnTo>
                  <a:lnTo>
                    <a:pt x="54274" y="526401"/>
                  </a:lnTo>
                  <a:lnTo>
                    <a:pt x="88900" y="533400"/>
                  </a:lnTo>
                  <a:lnTo>
                    <a:pt x="1501648" y="533400"/>
                  </a:lnTo>
                  <a:lnTo>
                    <a:pt x="1536293" y="526401"/>
                  </a:lnTo>
                  <a:lnTo>
                    <a:pt x="1564592" y="507317"/>
                  </a:lnTo>
                  <a:lnTo>
                    <a:pt x="1583676" y="479018"/>
                  </a:lnTo>
                  <a:lnTo>
                    <a:pt x="1590675" y="444373"/>
                  </a:lnTo>
                  <a:lnTo>
                    <a:pt x="1590675" y="88900"/>
                  </a:lnTo>
                  <a:lnTo>
                    <a:pt x="1583676" y="54274"/>
                  </a:lnTo>
                  <a:lnTo>
                    <a:pt x="1564592" y="26019"/>
                  </a:lnTo>
                  <a:lnTo>
                    <a:pt x="1536293" y="6979"/>
                  </a:lnTo>
                  <a:lnTo>
                    <a:pt x="1501648" y="0"/>
                  </a:lnTo>
                  <a:close/>
                </a:path>
              </a:pathLst>
            </a:custGeom>
            <a:solidFill>
              <a:srgbClr val="DFF6FF"/>
            </a:solidFill>
          </p:spPr>
          <p:txBody>
            <a:bodyPr wrap="square" lIns="0" tIns="0" rIns="0" bIns="0" rtlCol="0"/>
            <a:lstStyle/>
            <a:p>
              <a:endParaRPr/>
            </a:p>
          </p:txBody>
        </p:sp>
        <p:sp>
          <p:nvSpPr>
            <p:cNvPr id="24" name="object 24">
              <a:extLst>
                <a:ext uri="{FF2B5EF4-FFF2-40B4-BE49-F238E27FC236}">
                  <a16:creationId xmlns:a16="http://schemas.microsoft.com/office/drawing/2014/main" id="{CD8105FE-F409-5409-6616-4FE07C7D57D8}"/>
                </a:ext>
              </a:extLst>
            </p:cNvPr>
            <p:cNvSpPr/>
            <p:nvPr/>
          </p:nvSpPr>
          <p:spPr>
            <a:xfrm>
              <a:off x="2738501" y="1614550"/>
              <a:ext cx="1590675" cy="533400"/>
            </a:xfrm>
            <a:custGeom>
              <a:avLst/>
              <a:gdLst/>
              <a:ahLst/>
              <a:cxnLst/>
              <a:rect l="l" t="t" r="r" b="b"/>
              <a:pathLst>
                <a:path w="1590675" h="533400">
                  <a:moveTo>
                    <a:pt x="0" y="88900"/>
                  </a:moveTo>
                  <a:lnTo>
                    <a:pt x="6979" y="54274"/>
                  </a:lnTo>
                  <a:lnTo>
                    <a:pt x="26019" y="26019"/>
                  </a:lnTo>
                  <a:lnTo>
                    <a:pt x="54274" y="6979"/>
                  </a:lnTo>
                  <a:lnTo>
                    <a:pt x="88900" y="0"/>
                  </a:lnTo>
                  <a:lnTo>
                    <a:pt x="1501648" y="0"/>
                  </a:lnTo>
                  <a:lnTo>
                    <a:pt x="1536293" y="6979"/>
                  </a:lnTo>
                  <a:lnTo>
                    <a:pt x="1564592" y="26019"/>
                  </a:lnTo>
                  <a:lnTo>
                    <a:pt x="1583676" y="54274"/>
                  </a:lnTo>
                  <a:lnTo>
                    <a:pt x="1590675" y="88900"/>
                  </a:lnTo>
                  <a:lnTo>
                    <a:pt x="1590675" y="444373"/>
                  </a:lnTo>
                  <a:lnTo>
                    <a:pt x="1583676" y="479018"/>
                  </a:lnTo>
                  <a:lnTo>
                    <a:pt x="1564592" y="507317"/>
                  </a:lnTo>
                  <a:lnTo>
                    <a:pt x="1536293" y="526401"/>
                  </a:lnTo>
                  <a:lnTo>
                    <a:pt x="1501648" y="533400"/>
                  </a:lnTo>
                  <a:lnTo>
                    <a:pt x="88900" y="533400"/>
                  </a:lnTo>
                  <a:lnTo>
                    <a:pt x="54274" y="526401"/>
                  </a:lnTo>
                  <a:lnTo>
                    <a:pt x="26019" y="507317"/>
                  </a:lnTo>
                  <a:lnTo>
                    <a:pt x="6979" y="479018"/>
                  </a:lnTo>
                  <a:lnTo>
                    <a:pt x="0" y="444373"/>
                  </a:lnTo>
                  <a:lnTo>
                    <a:pt x="0" y="88900"/>
                  </a:lnTo>
                  <a:close/>
                </a:path>
              </a:pathLst>
            </a:custGeom>
            <a:ln w="25400">
              <a:solidFill>
                <a:srgbClr val="00707C"/>
              </a:solidFill>
            </a:ln>
          </p:spPr>
          <p:txBody>
            <a:bodyPr wrap="square" lIns="0" tIns="0" rIns="0" bIns="0" rtlCol="0"/>
            <a:lstStyle/>
            <a:p>
              <a:endParaRPr/>
            </a:p>
          </p:txBody>
        </p:sp>
      </p:grpSp>
      <p:sp>
        <p:nvSpPr>
          <p:cNvPr id="25" name="object 25">
            <a:extLst>
              <a:ext uri="{FF2B5EF4-FFF2-40B4-BE49-F238E27FC236}">
                <a16:creationId xmlns:a16="http://schemas.microsoft.com/office/drawing/2014/main" id="{D0595F9E-0306-8051-6954-6DB77A557E99}"/>
              </a:ext>
            </a:extLst>
          </p:cNvPr>
          <p:cNvSpPr txBox="1"/>
          <p:nvPr/>
        </p:nvSpPr>
        <p:spPr>
          <a:xfrm>
            <a:off x="2833751" y="1636712"/>
            <a:ext cx="1400175" cy="965008"/>
          </a:xfrm>
          <a:prstGeom prst="rect">
            <a:avLst/>
          </a:prstGeom>
        </p:spPr>
        <p:txBody>
          <a:bodyPr vert="horz" wrap="square" lIns="0" tIns="15875" rIns="0" bIns="0" rtlCol="0">
            <a:spAutoFit/>
          </a:bodyPr>
          <a:lstStyle/>
          <a:p>
            <a:pPr marL="88900">
              <a:lnSpc>
                <a:spcPct val="100000"/>
              </a:lnSpc>
              <a:spcBef>
                <a:spcPts val="125"/>
              </a:spcBef>
            </a:pPr>
            <a:r>
              <a:rPr lang="en-US" sz="1200" b="1" spc="-10" dirty="0">
                <a:latin typeface="Calibri"/>
                <a:cs typeface="Calibri"/>
              </a:rPr>
              <a:t>Latency &amp; resource use: </a:t>
            </a:r>
          </a:p>
          <a:p>
            <a:pPr marL="88900">
              <a:lnSpc>
                <a:spcPct val="100000"/>
              </a:lnSpc>
              <a:spcBef>
                <a:spcPts val="125"/>
              </a:spcBef>
            </a:pPr>
            <a:r>
              <a:rPr lang="en-US" sz="1200" spc="-10" dirty="0">
                <a:latin typeface="Calibri"/>
                <a:cs typeface="Calibri"/>
              </a:rPr>
              <a:t>Word-error-rate (WER) </a:t>
            </a:r>
            <a:r>
              <a:rPr lang="en-US" sz="1200" dirty="0"/>
              <a:t>≤</a:t>
            </a:r>
            <a:r>
              <a:rPr lang="en-US" sz="1200" spc="-10" dirty="0">
                <a:latin typeface="Calibri"/>
                <a:cs typeface="Calibri"/>
              </a:rPr>
              <a:t> 0.25</a:t>
            </a:r>
          </a:p>
          <a:p>
            <a:pPr marL="88900">
              <a:lnSpc>
                <a:spcPct val="100000"/>
              </a:lnSpc>
              <a:spcBef>
                <a:spcPts val="125"/>
              </a:spcBef>
            </a:pPr>
            <a:endParaRPr sz="1200" dirty="0">
              <a:latin typeface="Calibri"/>
              <a:cs typeface="Calibri"/>
            </a:endParaRPr>
          </a:p>
        </p:txBody>
      </p:sp>
      <p:grpSp>
        <p:nvGrpSpPr>
          <p:cNvPr id="26" name="object 26">
            <a:extLst>
              <a:ext uri="{FF2B5EF4-FFF2-40B4-BE49-F238E27FC236}">
                <a16:creationId xmlns:a16="http://schemas.microsoft.com/office/drawing/2014/main" id="{B9A817D9-04E1-DD69-3A80-00676655B5A0}"/>
              </a:ext>
            </a:extLst>
          </p:cNvPr>
          <p:cNvGrpSpPr/>
          <p:nvPr/>
        </p:nvGrpSpPr>
        <p:grpSpPr>
          <a:xfrm>
            <a:off x="4640326" y="1601850"/>
            <a:ext cx="1616075" cy="986500"/>
            <a:chOff x="4640326" y="1601850"/>
            <a:chExt cx="1616075" cy="558800"/>
          </a:xfrm>
        </p:grpSpPr>
        <p:sp>
          <p:nvSpPr>
            <p:cNvPr id="27" name="object 27">
              <a:extLst>
                <a:ext uri="{FF2B5EF4-FFF2-40B4-BE49-F238E27FC236}">
                  <a16:creationId xmlns:a16="http://schemas.microsoft.com/office/drawing/2014/main" id="{B76C52D0-B0D9-4021-506E-B0A8A0D5341B}"/>
                </a:ext>
              </a:extLst>
            </p:cNvPr>
            <p:cNvSpPr/>
            <p:nvPr/>
          </p:nvSpPr>
          <p:spPr>
            <a:xfrm>
              <a:off x="4653026" y="1614550"/>
              <a:ext cx="1590675" cy="533400"/>
            </a:xfrm>
            <a:custGeom>
              <a:avLst/>
              <a:gdLst/>
              <a:ahLst/>
              <a:cxnLst/>
              <a:rect l="l" t="t" r="r" b="b"/>
              <a:pathLst>
                <a:path w="1590675" h="533400">
                  <a:moveTo>
                    <a:pt x="1501648" y="0"/>
                  </a:moveTo>
                  <a:lnTo>
                    <a:pt x="88900" y="0"/>
                  </a:lnTo>
                  <a:lnTo>
                    <a:pt x="54274" y="6979"/>
                  </a:lnTo>
                  <a:lnTo>
                    <a:pt x="26019" y="26019"/>
                  </a:lnTo>
                  <a:lnTo>
                    <a:pt x="6979" y="54274"/>
                  </a:lnTo>
                  <a:lnTo>
                    <a:pt x="0" y="88900"/>
                  </a:lnTo>
                  <a:lnTo>
                    <a:pt x="0" y="444373"/>
                  </a:lnTo>
                  <a:lnTo>
                    <a:pt x="6979" y="479018"/>
                  </a:lnTo>
                  <a:lnTo>
                    <a:pt x="26019" y="507317"/>
                  </a:lnTo>
                  <a:lnTo>
                    <a:pt x="54274" y="526401"/>
                  </a:lnTo>
                  <a:lnTo>
                    <a:pt x="88900" y="533400"/>
                  </a:lnTo>
                  <a:lnTo>
                    <a:pt x="1501648" y="533400"/>
                  </a:lnTo>
                  <a:lnTo>
                    <a:pt x="1536293" y="526401"/>
                  </a:lnTo>
                  <a:lnTo>
                    <a:pt x="1564592" y="507317"/>
                  </a:lnTo>
                  <a:lnTo>
                    <a:pt x="1583676" y="479018"/>
                  </a:lnTo>
                  <a:lnTo>
                    <a:pt x="1590675" y="444373"/>
                  </a:lnTo>
                  <a:lnTo>
                    <a:pt x="1590675" y="88900"/>
                  </a:lnTo>
                  <a:lnTo>
                    <a:pt x="1583676" y="54274"/>
                  </a:lnTo>
                  <a:lnTo>
                    <a:pt x="1564592" y="26019"/>
                  </a:lnTo>
                  <a:lnTo>
                    <a:pt x="1536293" y="6979"/>
                  </a:lnTo>
                  <a:lnTo>
                    <a:pt x="1501648" y="0"/>
                  </a:lnTo>
                  <a:close/>
                </a:path>
              </a:pathLst>
            </a:custGeom>
            <a:solidFill>
              <a:srgbClr val="DFF6FF"/>
            </a:solidFill>
          </p:spPr>
          <p:txBody>
            <a:bodyPr wrap="square" lIns="0" tIns="0" rIns="0" bIns="0" rtlCol="0"/>
            <a:lstStyle/>
            <a:p>
              <a:endParaRPr/>
            </a:p>
          </p:txBody>
        </p:sp>
        <p:sp>
          <p:nvSpPr>
            <p:cNvPr id="28" name="object 28">
              <a:extLst>
                <a:ext uri="{FF2B5EF4-FFF2-40B4-BE49-F238E27FC236}">
                  <a16:creationId xmlns:a16="http://schemas.microsoft.com/office/drawing/2014/main" id="{3DBC070E-07B6-BCDD-4EFC-1C5317CDB69D}"/>
                </a:ext>
              </a:extLst>
            </p:cNvPr>
            <p:cNvSpPr/>
            <p:nvPr/>
          </p:nvSpPr>
          <p:spPr>
            <a:xfrm>
              <a:off x="4653026" y="1614550"/>
              <a:ext cx="1590675" cy="533400"/>
            </a:xfrm>
            <a:custGeom>
              <a:avLst/>
              <a:gdLst/>
              <a:ahLst/>
              <a:cxnLst/>
              <a:rect l="l" t="t" r="r" b="b"/>
              <a:pathLst>
                <a:path w="1590675" h="533400">
                  <a:moveTo>
                    <a:pt x="0" y="88900"/>
                  </a:moveTo>
                  <a:lnTo>
                    <a:pt x="6979" y="54274"/>
                  </a:lnTo>
                  <a:lnTo>
                    <a:pt x="26019" y="26019"/>
                  </a:lnTo>
                  <a:lnTo>
                    <a:pt x="54274" y="6979"/>
                  </a:lnTo>
                  <a:lnTo>
                    <a:pt x="88900" y="0"/>
                  </a:lnTo>
                  <a:lnTo>
                    <a:pt x="1501648" y="0"/>
                  </a:lnTo>
                  <a:lnTo>
                    <a:pt x="1536293" y="6979"/>
                  </a:lnTo>
                  <a:lnTo>
                    <a:pt x="1564592" y="26019"/>
                  </a:lnTo>
                  <a:lnTo>
                    <a:pt x="1583676" y="54274"/>
                  </a:lnTo>
                  <a:lnTo>
                    <a:pt x="1590675" y="88900"/>
                  </a:lnTo>
                  <a:lnTo>
                    <a:pt x="1590675" y="444373"/>
                  </a:lnTo>
                  <a:lnTo>
                    <a:pt x="1583676" y="479018"/>
                  </a:lnTo>
                  <a:lnTo>
                    <a:pt x="1564592" y="507317"/>
                  </a:lnTo>
                  <a:lnTo>
                    <a:pt x="1536293" y="526401"/>
                  </a:lnTo>
                  <a:lnTo>
                    <a:pt x="1501648" y="533400"/>
                  </a:lnTo>
                  <a:lnTo>
                    <a:pt x="88900" y="533400"/>
                  </a:lnTo>
                  <a:lnTo>
                    <a:pt x="54274" y="526401"/>
                  </a:lnTo>
                  <a:lnTo>
                    <a:pt x="26019" y="507317"/>
                  </a:lnTo>
                  <a:lnTo>
                    <a:pt x="6979" y="479018"/>
                  </a:lnTo>
                  <a:lnTo>
                    <a:pt x="0" y="444373"/>
                  </a:lnTo>
                  <a:lnTo>
                    <a:pt x="0" y="88900"/>
                  </a:lnTo>
                  <a:close/>
                </a:path>
              </a:pathLst>
            </a:custGeom>
            <a:ln w="25400">
              <a:solidFill>
                <a:srgbClr val="00707C"/>
              </a:solidFill>
            </a:ln>
          </p:spPr>
          <p:txBody>
            <a:bodyPr wrap="square" lIns="0" tIns="0" rIns="0" bIns="0" rtlCol="0"/>
            <a:lstStyle/>
            <a:p>
              <a:endParaRPr/>
            </a:p>
          </p:txBody>
        </p:sp>
      </p:grpSp>
      <p:sp>
        <p:nvSpPr>
          <p:cNvPr id="29" name="object 29">
            <a:extLst>
              <a:ext uri="{FF2B5EF4-FFF2-40B4-BE49-F238E27FC236}">
                <a16:creationId xmlns:a16="http://schemas.microsoft.com/office/drawing/2014/main" id="{A07C2A03-0983-5EC6-D0B5-B769B07EB16F}"/>
              </a:ext>
            </a:extLst>
          </p:cNvPr>
          <p:cNvSpPr txBox="1"/>
          <p:nvPr/>
        </p:nvSpPr>
        <p:spPr>
          <a:xfrm>
            <a:off x="4786629" y="1636712"/>
            <a:ext cx="1361822" cy="776944"/>
          </a:xfrm>
          <a:prstGeom prst="rect">
            <a:avLst/>
          </a:prstGeom>
        </p:spPr>
        <p:txBody>
          <a:bodyPr vert="horz" wrap="square" lIns="0" tIns="10160" rIns="0" bIns="0" rtlCol="0">
            <a:spAutoFit/>
          </a:bodyPr>
          <a:lstStyle/>
          <a:p>
            <a:pPr marL="12700" marR="5080" indent="-12700">
              <a:lnSpc>
                <a:spcPct val="102800"/>
              </a:lnSpc>
              <a:spcBef>
                <a:spcPts val="80"/>
              </a:spcBef>
            </a:pPr>
            <a:r>
              <a:rPr lang="en-US" sz="1200" b="1" spc="-10" dirty="0" err="1">
                <a:latin typeface="Calibri"/>
                <a:cs typeface="Calibri"/>
              </a:rPr>
              <a:t>Arrow</a:t>
            </a:r>
            <a:r>
              <a:rPr lang="en-US" sz="1200" b="1" spc="-10" dirty="0" err="1">
                <a:latin typeface="Calibri"/>
                <a:cs typeface="Calibri"/>
                <a:sym typeface="Wingdings" panose="05000000000000000000" pitchFamily="2" charset="2"/>
              </a:rPr>
              <a:t>node</a:t>
            </a:r>
            <a:r>
              <a:rPr lang="en-US" sz="1200" b="1" spc="-10" dirty="0">
                <a:latin typeface="Calibri"/>
                <a:cs typeface="Calibri"/>
                <a:sym typeface="Wingdings" panose="05000000000000000000" pitchFamily="2" charset="2"/>
              </a:rPr>
              <a:t> mapping</a:t>
            </a:r>
            <a:r>
              <a:rPr lang="en-US" sz="1200" b="1" spc="-10" dirty="0">
                <a:latin typeface="Calibri"/>
                <a:cs typeface="Calibri"/>
              </a:rPr>
              <a:t>:</a:t>
            </a:r>
          </a:p>
          <a:p>
            <a:pPr marL="12700" marR="5080" indent="-12700">
              <a:lnSpc>
                <a:spcPct val="102800"/>
              </a:lnSpc>
              <a:spcBef>
                <a:spcPts val="80"/>
              </a:spcBef>
            </a:pPr>
            <a:r>
              <a:rPr lang="en-US" sz="1200" spc="-10" dirty="0">
                <a:latin typeface="Calibri"/>
                <a:cs typeface="Calibri"/>
              </a:rPr>
              <a:t>Precision ≥ 0.80, Recall ≥ 0.75</a:t>
            </a:r>
            <a:endParaRPr sz="1200" spc="-10" dirty="0">
              <a:latin typeface="Calibri"/>
              <a:cs typeface="Calibri"/>
            </a:endParaRPr>
          </a:p>
        </p:txBody>
      </p:sp>
      <p:grpSp>
        <p:nvGrpSpPr>
          <p:cNvPr id="30" name="object 30">
            <a:extLst>
              <a:ext uri="{FF2B5EF4-FFF2-40B4-BE49-F238E27FC236}">
                <a16:creationId xmlns:a16="http://schemas.microsoft.com/office/drawing/2014/main" id="{CF6AC333-1811-D2BA-E7BF-C4F32DB1A0B8}"/>
              </a:ext>
            </a:extLst>
          </p:cNvPr>
          <p:cNvGrpSpPr/>
          <p:nvPr/>
        </p:nvGrpSpPr>
        <p:grpSpPr>
          <a:xfrm>
            <a:off x="6905688" y="1615243"/>
            <a:ext cx="1625600" cy="986500"/>
            <a:chOff x="6545326" y="1601850"/>
            <a:chExt cx="1625600" cy="558800"/>
          </a:xfrm>
        </p:grpSpPr>
        <p:sp>
          <p:nvSpPr>
            <p:cNvPr id="31" name="object 31">
              <a:extLst>
                <a:ext uri="{FF2B5EF4-FFF2-40B4-BE49-F238E27FC236}">
                  <a16:creationId xmlns:a16="http://schemas.microsoft.com/office/drawing/2014/main" id="{8ABC7609-75E2-5338-6B82-33AD695421B0}"/>
                </a:ext>
              </a:extLst>
            </p:cNvPr>
            <p:cNvSpPr/>
            <p:nvPr/>
          </p:nvSpPr>
          <p:spPr>
            <a:xfrm>
              <a:off x="6558026" y="1614550"/>
              <a:ext cx="1600200" cy="533400"/>
            </a:xfrm>
            <a:custGeom>
              <a:avLst/>
              <a:gdLst/>
              <a:ahLst/>
              <a:cxnLst/>
              <a:rect l="l" t="t" r="r" b="b"/>
              <a:pathLst>
                <a:path w="1600200" h="533400">
                  <a:moveTo>
                    <a:pt x="1511173" y="0"/>
                  </a:moveTo>
                  <a:lnTo>
                    <a:pt x="88900" y="0"/>
                  </a:lnTo>
                  <a:lnTo>
                    <a:pt x="54274" y="6979"/>
                  </a:lnTo>
                  <a:lnTo>
                    <a:pt x="26019" y="26019"/>
                  </a:lnTo>
                  <a:lnTo>
                    <a:pt x="6979" y="54274"/>
                  </a:lnTo>
                  <a:lnTo>
                    <a:pt x="0" y="88900"/>
                  </a:lnTo>
                  <a:lnTo>
                    <a:pt x="0" y="444373"/>
                  </a:lnTo>
                  <a:lnTo>
                    <a:pt x="6979" y="479018"/>
                  </a:lnTo>
                  <a:lnTo>
                    <a:pt x="26019" y="507317"/>
                  </a:lnTo>
                  <a:lnTo>
                    <a:pt x="54274" y="526401"/>
                  </a:lnTo>
                  <a:lnTo>
                    <a:pt x="88900" y="533400"/>
                  </a:lnTo>
                  <a:lnTo>
                    <a:pt x="1511173" y="533400"/>
                  </a:lnTo>
                  <a:lnTo>
                    <a:pt x="1545818" y="526401"/>
                  </a:lnTo>
                  <a:lnTo>
                    <a:pt x="1574117" y="507317"/>
                  </a:lnTo>
                  <a:lnTo>
                    <a:pt x="1593201" y="479018"/>
                  </a:lnTo>
                  <a:lnTo>
                    <a:pt x="1600200" y="444373"/>
                  </a:lnTo>
                  <a:lnTo>
                    <a:pt x="1600200" y="88900"/>
                  </a:lnTo>
                  <a:lnTo>
                    <a:pt x="1593201" y="54274"/>
                  </a:lnTo>
                  <a:lnTo>
                    <a:pt x="1574117" y="26019"/>
                  </a:lnTo>
                  <a:lnTo>
                    <a:pt x="1545818" y="6979"/>
                  </a:lnTo>
                  <a:lnTo>
                    <a:pt x="1511173" y="0"/>
                  </a:lnTo>
                  <a:close/>
                </a:path>
              </a:pathLst>
            </a:custGeom>
            <a:solidFill>
              <a:srgbClr val="DFF6FF"/>
            </a:solidFill>
          </p:spPr>
          <p:txBody>
            <a:bodyPr wrap="square" lIns="0" tIns="0" rIns="0" bIns="0" rtlCol="0"/>
            <a:lstStyle/>
            <a:p>
              <a:endParaRPr/>
            </a:p>
          </p:txBody>
        </p:sp>
        <p:sp>
          <p:nvSpPr>
            <p:cNvPr id="32" name="object 32">
              <a:extLst>
                <a:ext uri="{FF2B5EF4-FFF2-40B4-BE49-F238E27FC236}">
                  <a16:creationId xmlns:a16="http://schemas.microsoft.com/office/drawing/2014/main" id="{234D89E8-873E-66A1-FA96-471A18C19FA8}"/>
                </a:ext>
              </a:extLst>
            </p:cNvPr>
            <p:cNvSpPr/>
            <p:nvPr/>
          </p:nvSpPr>
          <p:spPr>
            <a:xfrm>
              <a:off x="6558026" y="1614550"/>
              <a:ext cx="1600200" cy="533400"/>
            </a:xfrm>
            <a:custGeom>
              <a:avLst/>
              <a:gdLst/>
              <a:ahLst/>
              <a:cxnLst/>
              <a:rect l="l" t="t" r="r" b="b"/>
              <a:pathLst>
                <a:path w="1600200" h="533400">
                  <a:moveTo>
                    <a:pt x="0" y="88900"/>
                  </a:moveTo>
                  <a:lnTo>
                    <a:pt x="6979" y="54274"/>
                  </a:lnTo>
                  <a:lnTo>
                    <a:pt x="26019" y="26019"/>
                  </a:lnTo>
                  <a:lnTo>
                    <a:pt x="54274" y="6979"/>
                  </a:lnTo>
                  <a:lnTo>
                    <a:pt x="88900" y="0"/>
                  </a:lnTo>
                  <a:lnTo>
                    <a:pt x="1511173" y="0"/>
                  </a:lnTo>
                  <a:lnTo>
                    <a:pt x="1545818" y="6979"/>
                  </a:lnTo>
                  <a:lnTo>
                    <a:pt x="1574117" y="26019"/>
                  </a:lnTo>
                  <a:lnTo>
                    <a:pt x="1593201" y="54274"/>
                  </a:lnTo>
                  <a:lnTo>
                    <a:pt x="1600200" y="88900"/>
                  </a:lnTo>
                  <a:lnTo>
                    <a:pt x="1600200" y="444373"/>
                  </a:lnTo>
                  <a:lnTo>
                    <a:pt x="1593201" y="479018"/>
                  </a:lnTo>
                  <a:lnTo>
                    <a:pt x="1574117" y="507317"/>
                  </a:lnTo>
                  <a:lnTo>
                    <a:pt x="1545818" y="526401"/>
                  </a:lnTo>
                  <a:lnTo>
                    <a:pt x="1511173" y="533400"/>
                  </a:lnTo>
                  <a:lnTo>
                    <a:pt x="88900" y="533400"/>
                  </a:lnTo>
                  <a:lnTo>
                    <a:pt x="54274" y="526401"/>
                  </a:lnTo>
                  <a:lnTo>
                    <a:pt x="26019" y="507317"/>
                  </a:lnTo>
                  <a:lnTo>
                    <a:pt x="6979" y="479018"/>
                  </a:lnTo>
                  <a:lnTo>
                    <a:pt x="0" y="444373"/>
                  </a:lnTo>
                  <a:lnTo>
                    <a:pt x="0" y="88900"/>
                  </a:lnTo>
                  <a:close/>
                </a:path>
              </a:pathLst>
            </a:custGeom>
            <a:ln w="25400">
              <a:solidFill>
                <a:srgbClr val="00707C"/>
              </a:solidFill>
            </a:ln>
          </p:spPr>
          <p:txBody>
            <a:bodyPr wrap="square" lIns="0" tIns="0" rIns="0" bIns="0" rtlCol="0"/>
            <a:lstStyle/>
            <a:p>
              <a:endParaRPr/>
            </a:p>
          </p:txBody>
        </p:sp>
      </p:grpSp>
      <p:sp>
        <p:nvSpPr>
          <p:cNvPr id="42" name="object 42">
            <a:extLst>
              <a:ext uri="{FF2B5EF4-FFF2-40B4-BE49-F238E27FC236}">
                <a16:creationId xmlns:a16="http://schemas.microsoft.com/office/drawing/2014/main" id="{F62E05A5-62F8-6B0C-6D87-B19E199BF0C4}"/>
              </a:ext>
            </a:extLst>
          </p:cNvPr>
          <p:cNvSpPr txBox="1">
            <a:spLocks noGrp="1"/>
          </p:cNvSpPr>
          <p:nvPr>
            <p:ph type="sldNum" sz="quarter" idx="7"/>
          </p:nvPr>
        </p:nvSpPr>
        <p:spPr>
          <a:xfrm>
            <a:off x="7361908" y="4637727"/>
            <a:ext cx="1510029" cy="213995"/>
          </a:xfrm>
          <a:prstGeom prst="rect">
            <a:avLst/>
          </a:prstGeom>
        </p:spPr>
        <p:txBody>
          <a:bodyPr vert="horz" wrap="square" lIns="0" tIns="5715" rIns="0" bIns="0" rtlCol="0">
            <a:spAutoFit/>
          </a:bodyPr>
          <a:lstStyle/>
          <a:p>
            <a:pPr marL="1334770">
              <a:lnSpc>
                <a:spcPct val="100000"/>
              </a:lnSpc>
              <a:spcBef>
                <a:spcPts val="45"/>
              </a:spcBef>
            </a:pPr>
            <a:fld id="{81D60167-4931-47E6-BA6A-407CBD079E47}" type="slidenum">
              <a:rPr sz="1200" spc="-50" dirty="0"/>
              <a:t>7</a:t>
            </a:fld>
            <a:endParaRPr sz="1200"/>
          </a:p>
        </p:txBody>
      </p:sp>
      <p:sp>
        <p:nvSpPr>
          <p:cNvPr id="4" name="object 33">
            <a:extLst>
              <a:ext uri="{FF2B5EF4-FFF2-40B4-BE49-F238E27FC236}">
                <a16:creationId xmlns:a16="http://schemas.microsoft.com/office/drawing/2014/main" id="{F3C1A97B-B74B-6331-EBC9-7ED173C8D377}"/>
              </a:ext>
            </a:extLst>
          </p:cNvPr>
          <p:cNvSpPr txBox="1"/>
          <p:nvPr/>
        </p:nvSpPr>
        <p:spPr>
          <a:xfrm>
            <a:off x="7013638" y="1654323"/>
            <a:ext cx="1400175" cy="872996"/>
          </a:xfrm>
          <a:prstGeom prst="rect">
            <a:avLst/>
          </a:prstGeom>
        </p:spPr>
        <p:txBody>
          <a:bodyPr vert="horz" wrap="square" lIns="0" tIns="15875" rIns="0" bIns="0" rtlCol="0">
            <a:spAutoFit/>
          </a:bodyPr>
          <a:lstStyle/>
          <a:p>
            <a:pPr marR="17145" algn="l">
              <a:lnSpc>
                <a:spcPts val="1664"/>
              </a:lnSpc>
              <a:spcBef>
                <a:spcPts val="125"/>
              </a:spcBef>
            </a:pPr>
            <a:r>
              <a:rPr lang="en-US" sz="1200" b="1" spc="-10" dirty="0">
                <a:latin typeface="Calibri"/>
                <a:cs typeface="Calibri"/>
              </a:rPr>
              <a:t>Robustness to noise/rotation: </a:t>
            </a:r>
            <a:r>
              <a:rPr lang="en-US" sz="1200" dirty="0"/>
              <a:t>• </a:t>
            </a:r>
            <a:r>
              <a:rPr lang="en-US" sz="1200" dirty="0" err="1"/>
              <a:t>mAP</a:t>
            </a:r>
            <a:r>
              <a:rPr lang="en-US" sz="1200" dirty="0"/>
              <a:t> drop ≤ 10 %</a:t>
            </a:r>
            <a:br>
              <a:rPr lang="en-US" sz="1200" dirty="0"/>
            </a:br>
            <a:r>
              <a:rPr lang="en-US" sz="1200" dirty="0"/>
              <a:t>• WER rise ≤ 5 %</a:t>
            </a:r>
            <a:endParaRPr lang="en-US" sz="1200" spc="-10" dirty="0">
              <a:latin typeface="Calibri"/>
              <a:cs typeface="Calibri"/>
            </a:endParaRPr>
          </a:p>
        </p:txBody>
      </p:sp>
      <p:sp>
        <p:nvSpPr>
          <p:cNvPr id="12" name="object 33">
            <a:extLst>
              <a:ext uri="{FF2B5EF4-FFF2-40B4-BE49-F238E27FC236}">
                <a16:creationId xmlns:a16="http://schemas.microsoft.com/office/drawing/2014/main" id="{F69845E6-C5AF-F58B-968F-81690F8003AF}"/>
              </a:ext>
            </a:extLst>
          </p:cNvPr>
          <p:cNvSpPr txBox="1"/>
          <p:nvPr/>
        </p:nvSpPr>
        <p:spPr>
          <a:xfrm>
            <a:off x="919162" y="1634576"/>
            <a:ext cx="1503423" cy="912686"/>
          </a:xfrm>
          <a:prstGeom prst="rect">
            <a:avLst/>
          </a:prstGeom>
        </p:spPr>
        <p:txBody>
          <a:bodyPr vert="horz" wrap="square" lIns="0" tIns="15875" rIns="0" bIns="0" rtlCol="0">
            <a:spAutoFit/>
          </a:bodyPr>
          <a:lstStyle/>
          <a:p>
            <a:pPr marR="17145" algn="l">
              <a:lnSpc>
                <a:spcPts val="1664"/>
              </a:lnSpc>
              <a:spcBef>
                <a:spcPts val="125"/>
              </a:spcBef>
            </a:pPr>
            <a:r>
              <a:rPr lang="en-US" sz="1200" b="1" spc="-10" dirty="0">
                <a:latin typeface="Calibri"/>
                <a:cs typeface="Calibri"/>
              </a:rPr>
              <a:t>End-to-end text quality: </a:t>
            </a:r>
            <a:endParaRPr lang="en-US" sz="1200" spc="-10" dirty="0">
              <a:latin typeface="Calibri"/>
              <a:cs typeface="Calibri"/>
            </a:endParaRPr>
          </a:p>
          <a:p>
            <a:pPr marR="17145" algn="l">
              <a:lnSpc>
                <a:spcPts val="1664"/>
              </a:lnSpc>
              <a:spcBef>
                <a:spcPts val="125"/>
              </a:spcBef>
            </a:pPr>
            <a:r>
              <a:rPr lang="en-US" sz="1200" spc="-10" dirty="0">
                <a:latin typeface="Calibri"/>
                <a:cs typeface="Calibri"/>
              </a:rPr>
              <a:t>• BLEU ≥ 0.25</a:t>
            </a:r>
          </a:p>
          <a:p>
            <a:pPr marR="17145" algn="l">
              <a:lnSpc>
                <a:spcPts val="1664"/>
              </a:lnSpc>
              <a:spcBef>
                <a:spcPts val="125"/>
              </a:spcBef>
            </a:pPr>
            <a:r>
              <a:rPr lang="en-US" sz="1200" spc="-10" dirty="0">
                <a:latin typeface="Calibri"/>
                <a:cs typeface="Calibri"/>
              </a:rPr>
              <a:t>• ROUGE‑L ≥ 0.35</a:t>
            </a:r>
          </a:p>
          <a:p>
            <a:pPr marR="17145" algn="l">
              <a:lnSpc>
                <a:spcPts val="1664"/>
              </a:lnSpc>
              <a:spcBef>
                <a:spcPts val="125"/>
              </a:spcBef>
            </a:pPr>
            <a:r>
              <a:rPr lang="en-US" sz="1200" spc="-10" dirty="0">
                <a:latin typeface="Calibri"/>
                <a:cs typeface="Calibri"/>
              </a:rPr>
              <a:t>• </a:t>
            </a:r>
            <a:r>
              <a:rPr lang="en-US" sz="1200" spc="-10" dirty="0" err="1">
                <a:latin typeface="Calibri"/>
                <a:cs typeface="Calibri"/>
              </a:rPr>
              <a:t>BERTScore</a:t>
            </a:r>
            <a:r>
              <a:rPr lang="en-US" sz="1200" spc="-10" dirty="0">
                <a:latin typeface="Calibri"/>
                <a:cs typeface="Calibri"/>
              </a:rPr>
              <a:t> ≥ 0.85</a:t>
            </a:r>
          </a:p>
        </p:txBody>
      </p:sp>
      <p:sp>
        <p:nvSpPr>
          <p:cNvPr id="9" name="object 13">
            <a:extLst>
              <a:ext uri="{FF2B5EF4-FFF2-40B4-BE49-F238E27FC236}">
                <a16:creationId xmlns:a16="http://schemas.microsoft.com/office/drawing/2014/main" id="{31383E37-E6BF-FCC7-B890-BD9D7BFCAB0E}"/>
              </a:ext>
            </a:extLst>
          </p:cNvPr>
          <p:cNvSpPr/>
          <p:nvPr/>
        </p:nvSpPr>
        <p:spPr>
          <a:xfrm>
            <a:off x="6662801" y="2787055"/>
            <a:ext cx="2128399" cy="1362075"/>
          </a:xfrm>
          <a:custGeom>
            <a:avLst/>
            <a:gdLst/>
            <a:ahLst/>
            <a:cxnLst/>
            <a:rect l="l" t="t" r="r" b="b"/>
            <a:pathLst>
              <a:path w="1400175" h="1362075">
                <a:moveTo>
                  <a:pt x="1173099" y="0"/>
                </a:moveTo>
                <a:lnTo>
                  <a:pt x="226949" y="0"/>
                </a:lnTo>
                <a:lnTo>
                  <a:pt x="181208" y="4610"/>
                </a:lnTo>
                <a:lnTo>
                  <a:pt x="138606" y="17833"/>
                </a:lnTo>
                <a:lnTo>
                  <a:pt x="100055" y="38757"/>
                </a:lnTo>
                <a:lnTo>
                  <a:pt x="66468" y="66468"/>
                </a:lnTo>
                <a:lnTo>
                  <a:pt x="38757" y="100055"/>
                </a:lnTo>
                <a:lnTo>
                  <a:pt x="17833" y="138606"/>
                </a:lnTo>
                <a:lnTo>
                  <a:pt x="4610" y="181208"/>
                </a:lnTo>
                <a:lnTo>
                  <a:pt x="0" y="226949"/>
                </a:lnTo>
                <a:lnTo>
                  <a:pt x="0" y="1134999"/>
                </a:lnTo>
                <a:lnTo>
                  <a:pt x="4610" y="1180745"/>
                </a:lnTo>
                <a:lnTo>
                  <a:pt x="17833" y="1223361"/>
                </a:lnTo>
                <a:lnTo>
                  <a:pt x="38757" y="1261932"/>
                </a:lnTo>
                <a:lnTo>
                  <a:pt x="66468" y="1295542"/>
                </a:lnTo>
                <a:lnTo>
                  <a:pt x="100055" y="1323277"/>
                </a:lnTo>
                <a:lnTo>
                  <a:pt x="138606" y="1344221"/>
                </a:lnTo>
                <a:lnTo>
                  <a:pt x="181208" y="1357459"/>
                </a:lnTo>
                <a:lnTo>
                  <a:pt x="226949" y="1362075"/>
                </a:lnTo>
                <a:lnTo>
                  <a:pt x="1173099" y="1362075"/>
                </a:lnTo>
                <a:lnTo>
                  <a:pt x="1218845" y="1357459"/>
                </a:lnTo>
                <a:lnTo>
                  <a:pt x="1261461" y="1344221"/>
                </a:lnTo>
                <a:lnTo>
                  <a:pt x="1300032" y="1323277"/>
                </a:lnTo>
                <a:lnTo>
                  <a:pt x="1333642" y="1295542"/>
                </a:lnTo>
                <a:lnTo>
                  <a:pt x="1361377" y="1261932"/>
                </a:lnTo>
                <a:lnTo>
                  <a:pt x="1382321" y="1223361"/>
                </a:lnTo>
                <a:lnTo>
                  <a:pt x="1395559" y="1180745"/>
                </a:lnTo>
                <a:lnTo>
                  <a:pt x="1400175" y="1134999"/>
                </a:lnTo>
                <a:lnTo>
                  <a:pt x="1400175" y="226949"/>
                </a:lnTo>
                <a:lnTo>
                  <a:pt x="1395559" y="181208"/>
                </a:lnTo>
                <a:lnTo>
                  <a:pt x="1382321" y="138606"/>
                </a:lnTo>
                <a:lnTo>
                  <a:pt x="1361377" y="100055"/>
                </a:lnTo>
                <a:lnTo>
                  <a:pt x="1333642" y="66468"/>
                </a:lnTo>
                <a:lnTo>
                  <a:pt x="1300032" y="38757"/>
                </a:lnTo>
                <a:lnTo>
                  <a:pt x="1261461" y="17833"/>
                </a:lnTo>
                <a:lnTo>
                  <a:pt x="1218845" y="4610"/>
                </a:lnTo>
                <a:lnTo>
                  <a:pt x="1173099" y="0"/>
                </a:lnTo>
                <a:close/>
              </a:path>
            </a:pathLst>
          </a:custGeom>
          <a:solidFill>
            <a:srgbClr val="DFF6FF"/>
          </a:solidFill>
        </p:spPr>
        <p:txBody>
          <a:bodyPr wrap="square" lIns="0" tIns="0" rIns="0" bIns="0" rtlCol="0"/>
          <a:lstStyle/>
          <a:p>
            <a:endParaRPr/>
          </a:p>
        </p:txBody>
      </p:sp>
      <p:sp>
        <p:nvSpPr>
          <p:cNvPr id="18" name="object 14">
            <a:extLst>
              <a:ext uri="{FF2B5EF4-FFF2-40B4-BE49-F238E27FC236}">
                <a16:creationId xmlns:a16="http://schemas.microsoft.com/office/drawing/2014/main" id="{E33A80F4-E699-CE5C-C44F-E7EF434C6BFD}"/>
              </a:ext>
            </a:extLst>
          </p:cNvPr>
          <p:cNvSpPr/>
          <p:nvPr/>
        </p:nvSpPr>
        <p:spPr>
          <a:xfrm>
            <a:off x="6662801" y="2787055"/>
            <a:ext cx="2128399" cy="1362075"/>
          </a:xfrm>
          <a:custGeom>
            <a:avLst/>
            <a:gdLst/>
            <a:ahLst/>
            <a:cxnLst/>
            <a:rect l="l" t="t" r="r" b="b"/>
            <a:pathLst>
              <a:path w="1400175" h="1362075">
                <a:moveTo>
                  <a:pt x="0" y="226949"/>
                </a:moveTo>
                <a:lnTo>
                  <a:pt x="4610" y="181208"/>
                </a:lnTo>
                <a:lnTo>
                  <a:pt x="17833" y="138606"/>
                </a:lnTo>
                <a:lnTo>
                  <a:pt x="38757" y="100055"/>
                </a:lnTo>
                <a:lnTo>
                  <a:pt x="66468" y="66468"/>
                </a:lnTo>
                <a:lnTo>
                  <a:pt x="100055" y="38757"/>
                </a:lnTo>
                <a:lnTo>
                  <a:pt x="138606" y="17833"/>
                </a:lnTo>
                <a:lnTo>
                  <a:pt x="181208" y="4610"/>
                </a:lnTo>
                <a:lnTo>
                  <a:pt x="226949" y="0"/>
                </a:lnTo>
                <a:lnTo>
                  <a:pt x="1173099" y="0"/>
                </a:lnTo>
                <a:lnTo>
                  <a:pt x="1218845" y="4610"/>
                </a:lnTo>
                <a:lnTo>
                  <a:pt x="1261461" y="17833"/>
                </a:lnTo>
                <a:lnTo>
                  <a:pt x="1300032" y="38757"/>
                </a:lnTo>
                <a:lnTo>
                  <a:pt x="1333642" y="66468"/>
                </a:lnTo>
                <a:lnTo>
                  <a:pt x="1361377" y="100055"/>
                </a:lnTo>
                <a:lnTo>
                  <a:pt x="1382321" y="138606"/>
                </a:lnTo>
                <a:lnTo>
                  <a:pt x="1395559" y="181208"/>
                </a:lnTo>
                <a:lnTo>
                  <a:pt x="1400175" y="226949"/>
                </a:lnTo>
                <a:lnTo>
                  <a:pt x="1400175" y="1134999"/>
                </a:lnTo>
                <a:lnTo>
                  <a:pt x="1395559" y="1180745"/>
                </a:lnTo>
                <a:lnTo>
                  <a:pt x="1382321" y="1223361"/>
                </a:lnTo>
                <a:lnTo>
                  <a:pt x="1361377" y="1261932"/>
                </a:lnTo>
                <a:lnTo>
                  <a:pt x="1333642" y="1295542"/>
                </a:lnTo>
                <a:lnTo>
                  <a:pt x="1300032" y="1323277"/>
                </a:lnTo>
                <a:lnTo>
                  <a:pt x="1261461" y="1344221"/>
                </a:lnTo>
                <a:lnTo>
                  <a:pt x="1218845" y="1357459"/>
                </a:lnTo>
                <a:lnTo>
                  <a:pt x="1173099" y="1362075"/>
                </a:lnTo>
                <a:lnTo>
                  <a:pt x="226949" y="1362075"/>
                </a:lnTo>
                <a:lnTo>
                  <a:pt x="181208" y="1357459"/>
                </a:lnTo>
                <a:lnTo>
                  <a:pt x="138606" y="1344221"/>
                </a:lnTo>
                <a:lnTo>
                  <a:pt x="100055" y="1323277"/>
                </a:lnTo>
                <a:lnTo>
                  <a:pt x="66468" y="1295542"/>
                </a:lnTo>
                <a:lnTo>
                  <a:pt x="38757" y="1261932"/>
                </a:lnTo>
                <a:lnTo>
                  <a:pt x="17833" y="1223361"/>
                </a:lnTo>
                <a:lnTo>
                  <a:pt x="4610" y="1180745"/>
                </a:lnTo>
                <a:lnTo>
                  <a:pt x="0" y="1134999"/>
                </a:lnTo>
                <a:lnTo>
                  <a:pt x="0" y="226949"/>
                </a:lnTo>
                <a:close/>
              </a:path>
            </a:pathLst>
          </a:custGeom>
          <a:ln w="25400">
            <a:solidFill>
              <a:srgbClr val="00707C"/>
            </a:solidFill>
          </a:ln>
        </p:spPr>
        <p:txBody>
          <a:bodyPr wrap="square" lIns="0" tIns="0" rIns="0" bIns="0" rtlCol="0"/>
          <a:lstStyle/>
          <a:p>
            <a:endParaRPr/>
          </a:p>
        </p:txBody>
      </p:sp>
      <p:sp>
        <p:nvSpPr>
          <p:cNvPr id="17" name="TextBox 16">
            <a:extLst>
              <a:ext uri="{FF2B5EF4-FFF2-40B4-BE49-F238E27FC236}">
                <a16:creationId xmlns:a16="http://schemas.microsoft.com/office/drawing/2014/main" id="{18FCE268-A96E-DC03-03D9-92ED442EC181}"/>
              </a:ext>
            </a:extLst>
          </p:cNvPr>
          <p:cNvSpPr txBox="1"/>
          <p:nvPr/>
        </p:nvSpPr>
        <p:spPr>
          <a:xfrm>
            <a:off x="4684576" y="3055334"/>
            <a:ext cx="1483052" cy="646331"/>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Precision: 1.0</a:t>
            </a:r>
          </a:p>
          <a:p>
            <a:r>
              <a:rPr lang="en-US" sz="1200" dirty="0">
                <a:latin typeface="Courier New" panose="02070309020205020404" pitchFamily="49" charset="0"/>
                <a:cs typeface="Courier New" panose="02070309020205020404" pitchFamily="49" charset="0"/>
              </a:rPr>
              <a:t>Recall   : 1.0</a:t>
            </a:r>
          </a:p>
          <a:p>
            <a:r>
              <a:rPr lang="en-US" sz="1200" dirty="0">
                <a:latin typeface="Courier New" panose="02070309020205020404" pitchFamily="49" charset="0"/>
                <a:cs typeface="Courier New" panose="02070309020205020404" pitchFamily="49" charset="0"/>
              </a:rPr>
              <a:t>F1‑score : 1.0</a:t>
            </a:r>
          </a:p>
        </p:txBody>
      </p:sp>
      <p:pic>
        <p:nvPicPr>
          <p:cNvPr id="33" name="Graphic 32" descr="Checkmark with solid fill">
            <a:extLst>
              <a:ext uri="{FF2B5EF4-FFF2-40B4-BE49-F238E27FC236}">
                <a16:creationId xmlns:a16="http://schemas.microsoft.com/office/drawing/2014/main" id="{DE069A5A-3C25-955C-0654-F61E76C7E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36414" y="3014654"/>
            <a:ext cx="914400" cy="914400"/>
          </a:xfrm>
          <a:prstGeom prst="rect">
            <a:avLst/>
          </a:prstGeom>
        </p:spPr>
      </p:pic>
      <p:pic>
        <p:nvPicPr>
          <p:cNvPr id="34" name="Graphic 33" descr="Checkmark with solid fill">
            <a:extLst>
              <a:ext uri="{FF2B5EF4-FFF2-40B4-BE49-F238E27FC236}">
                <a16:creationId xmlns:a16="http://schemas.microsoft.com/office/drawing/2014/main" id="{DF2C27EE-CA25-DCC4-FD5C-481C019787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05688" y="3001266"/>
            <a:ext cx="914400" cy="914400"/>
          </a:xfrm>
          <a:prstGeom prst="rect">
            <a:avLst/>
          </a:prstGeom>
        </p:spPr>
      </p:pic>
      <p:pic>
        <p:nvPicPr>
          <p:cNvPr id="35" name="Graphic 34" descr="Checkmark with solid fill">
            <a:extLst>
              <a:ext uri="{FF2B5EF4-FFF2-40B4-BE49-F238E27FC236}">
                <a16:creationId xmlns:a16="http://schemas.microsoft.com/office/drawing/2014/main" id="{19E12A2B-3EA6-74CC-A84B-506E416824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86512" y="3001266"/>
            <a:ext cx="914400" cy="914400"/>
          </a:xfrm>
          <a:prstGeom prst="rect">
            <a:avLst/>
          </a:prstGeom>
        </p:spPr>
      </p:pic>
      <p:pic>
        <p:nvPicPr>
          <p:cNvPr id="36" name="Graphic 35" descr="Checkmark with solid fill">
            <a:extLst>
              <a:ext uri="{FF2B5EF4-FFF2-40B4-BE49-F238E27FC236}">
                <a16:creationId xmlns:a16="http://schemas.microsoft.com/office/drawing/2014/main" id="{933B7A13-A049-CE1A-7103-1797D4E0E4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3474" y="3001266"/>
            <a:ext cx="914400" cy="914400"/>
          </a:xfrm>
          <a:prstGeom prst="rect">
            <a:avLst/>
          </a:prstGeom>
        </p:spPr>
      </p:pic>
      <p:sp>
        <p:nvSpPr>
          <p:cNvPr id="38" name="TextBox 37">
            <a:extLst>
              <a:ext uri="{FF2B5EF4-FFF2-40B4-BE49-F238E27FC236}">
                <a16:creationId xmlns:a16="http://schemas.microsoft.com/office/drawing/2014/main" id="{D4D8417C-E08F-D9C7-6DE8-903035ED4DB1}"/>
              </a:ext>
            </a:extLst>
          </p:cNvPr>
          <p:cNvSpPr txBox="1"/>
          <p:nvPr/>
        </p:nvSpPr>
        <p:spPr>
          <a:xfrm>
            <a:off x="6672588" y="2950634"/>
            <a:ext cx="2199349" cy="1015663"/>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Clean recall      : 1.000</a:t>
            </a:r>
          </a:p>
          <a:p>
            <a:r>
              <a:rPr lang="en-US" sz="1000" dirty="0">
                <a:latin typeface="Courier New" panose="02070309020205020404" pitchFamily="49" charset="0"/>
                <a:cs typeface="Courier New" panose="02070309020205020404" pitchFamily="49" charset="0"/>
              </a:rPr>
              <a:t>Blur  recall drop : +58.3%</a:t>
            </a:r>
          </a:p>
          <a:p>
            <a:r>
              <a:rPr lang="en-US" sz="1000" dirty="0">
                <a:latin typeface="Courier New" panose="02070309020205020404" pitchFamily="49" charset="0"/>
                <a:cs typeface="Courier New" panose="02070309020205020404" pitchFamily="49" charset="0"/>
              </a:rPr>
              <a:t>Rotate recall drop: +90.3%</a:t>
            </a:r>
          </a:p>
          <a:p>
            <a:r>
              <a:rPr lang="en-US" sz="1000" dirty="0">
                <a:latin typeface="Courier New" panose="02070309020205020404" pitchFamily="49" charset="0"/>
                <a:cs typeface="Courier New" panose="02070309020205020404" pitchFamily="49" charset="0"/>
              </a:rPr>
              <a:t>Clean WER         : 1.547</a:t>
            </a:r>
          </a:p>
          <a:p>
            <a:r>
              <a:rPr lang="en-US" sz="1000" dirty="0">
                <a:latin typeface="Courier New" panose="02070309020205020404" pitchFamily="49" charset="0"/>
                <a:cs typeface="Courier New" panose="02070309020205020404" pitchFamily="49" charset="0"/>
              </a:rPr>
              <a:t>Blur  WER rise    : +28.9%</a:t>
            </a:r>
          </a:p>
          <a:p>
            <a:r>
              <a:rPr lang="en-US" sz="1000" dirty="0">
                <a:latin typeface="Courier New" panose="02070309020205020404" pitchFamily="49" charset="0"/>
                <a:cs typeface="Courier New" panose="02070309020205020404" pitchFamily="49" charset="0"/>
              </a:rPr>
              <a:t>Rotate WER rise   : -6.5%</a:t>
            </a:r>
          </a:p>
        </p:txBody>
      </p:sp>
      <p:sp>
        <p:nvSpPr>
          <p:cNvPr id="40" name="TextBox 39">
            <a:extLst>
              <a:ext uri="{FF2B5EF4-FFF2-40B4-BE49-F238E27FC236}">
                <a16:creationId xmlns:a16="http://schemas.microsoft.com/office/drawing/2014/main" id="{F4A62562-933E-3DAA-12F4-B1FB10F7CD6C}"/>
              </a:ext>
            </a:extLst>
          </p:cNvPr>
          <p:cNvSpPr txBox="1"/>
          <p:nvPr/>
        </p:nvSpPr>
        <p:spPr>
          <a:xfrm>
            <a:off x="2562096" y="2973201"/>
            <a:ext cx="2186179" cy="86177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Avg latency    : 4.40 s</a:t>
            </a:r>
          </a:p>
          <a:p>
            <a:r>
              <a:rPr lang="en-US" sz="1000" dirty="0">
                <a:latin typeface="Courier New" panose="02070309020205020404" pitchFamily="49" charset="0"/>
                <a:cs typeface="Courier New" panose="02070309020205020404" pitchFamily="49" charset="0"/>
              </a:rPr>
              <a:t>90th‑percentile: 4.96 s</a:t>
            </a:r>
          </a:p>
          <a:p>
            <a:r>
              <a:rPr lang="en-US" sz="1000" dirty="0">
                <a:latin typeface="Courier New" panose="02070309020205020404" pitchFamily="49" charset="0"/>
                <a:cs typeface="Courier New" panose="02070309020205020404" pitchFamily="49" charset="0"/>
              </a:rPr>
              <a:t>Peak VRAM mean : 7.96 GB</a:t>
            </a:r>
          </a:p>
          <a:p>
            <a:r>
              <a:rPr lang="en-US" sz="1000" dirty="0">
                <a:latin typeface="Courier New" panose="02070309020205020404" pitchFamily="49" charset="0"/>
                <a:cs typeface="Courier New" panose="02070309020205020404" pitchFamily="49" charset="0"/>
              </a:rPr>
              <a:t>Max VRAM peak  : 8.92 GB</a:t>
            </a:r>
          </a:p>
          <a:p>
            <a:r>
              <a:rPr lang="en-US" sz="1000" dirty="0">
                <a:latin typeface="Courier New" panose="02070309020205020404" pitchFamily="49" charset="0"/>
                <a:cs typeface="Courier New" panose="02070309020205020404" pitchFamily="49" charset="0"/>
              </a:rPr>
              <a:t>Avg OCR WER    : 0.800</a:t>
            </a:r>
          </a:p>
        </p:txBody>
      </p:sp>
      <p:sp>
        <p:nvSpPr>
          <p:cNvPr id="43" name="TextBox 42">
            <a:extLst>
              <a:ext uri="{FF2B5EF4-FFF2-40B4-BE49-F238E27FC236}">
                <a16:creationId xmlns:a16="http://schemas.microsoft.com/office/drawing/2014/main" id="{9C93554E-ED24-5443-BDC3-CAAC2B46656A}"/>
              </a:ext>
            </a:extLst>
          </p:cNvPr>
          <p:cNvSpPr txBox="1"/>
          <p:nvPr/>
        </p:nvSpPr>
        <p:spPr>
          <a:xfrm>
            <a:off x="896924" y="3118444"/>
            <a:ext cx="1873451" cy="646331"/>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BLEU   : 0.138</a:t>
            </a:r>
          </a:p>
          <a:p>
            <a:r>
              <a:rPr lang="en-US" sz="1200" dirty="0">
                <a:latin typeface="Courier New" panose="02070309020205020404" pitchFamily="49" charset="0"/>
                <a:cs typeface="Courier New" panose="02070309020205020404" pitchFamily="49" charset="0"/>
              </a:rPr>
              <a:t>ROUGE_L: 0.499</a:t>
            </a:r>
          </a:p>
          <a:p>
            <a:r>
              <a:rPr lang="en-US" sz="1200" dirty="0">
                <a:latin typeface="Courier New" panose="02070309020205020404" pitchFamily="49" charset="0"/>
                <a:cs typeface="Courier New" panose="02070309020205020404" pitchFamily="49" charset="0"/>
              </a:rPr>
              <a:t>BERT   : 0.858</a:t>
            </a:r>
          </a:p>
        </p:txBody>
      </p:sp>
    </p:spTree>
    <p:extLst>
      <p:ext uri="{BB962C8B-B14F-4D97-AF65-F5344CB8AC3E}">
        <p14:creationId xmlns:p14="http://schemas.microsoft.com/office/powerpoint/2010/main" val="50973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B5640-98FD-8E74-068B-EAA26B5F8611}"/>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9329CC37-9669-3355-D193-37A7C5E3D075}"/>
              </a:ext>
            </a:extLst>
          </p:cNvPr>
          <p:cNvPicPr/>
          <p:nvPr/>
        </p:nvPicPr>
        <p:blipFill>
          <a:blip r:embed="rId3" cstate="print"/>
          <a:stretch>
            <a:fillRect/>
          </a:stretch>
        </p:blipFill>
        <p:spPr>
          <a:xfrm>
            <a:off x="295274" y="4695825"/>
            <a:ext cx="1676400" cy="133350"/>
          </a:xfrm>
          <a:prstGeom prst="rect">
            <a:avLst/>
          </a:prstGeom>
        </p:spPr>
      </p:pic>
      <p:sp>
        <p:nvSpPr>
          <p:cNvPr id="3" name="object 3">
            <a:extLst>
              <a:ext uri="{FF2B5EF4-FFF2-40B4-BE49-F238E27FC236}">
                <a16:creationId xmlns:a16="http://schemas.microsoft.com/office/drawing/2014/main" id="{382F8C16-FA0A-7D8C-FF10-1C1E55F83207}"/>
              </a:ext>
            </a:extLst>
          </p:cNvPr>
          <p:cNvSpPr txBox="1">
            <a:spLocks noGrp="1"/>
          </p:cNvSpPr>
          <p:nvPr>
            <p:ph type="title"/>
          </p:nvPr>
        </p:nvSpPr>
        <p:spPr>
          <a:xfrm>
            <a:off x="765809" y="442849"/>
            <a:ext cx="4554991" cy="509114"/>
          </a:xfrm>
          <a:prstGeom prst="rect">
            <a:avLst/>
          </a:prstGeom>
        </p:spPr>
        <p:txBody>
          <a:bodyPr vert="horz" wrap="square" lIns="0" tIns="16510" rIns="0" bIns="0" rtlCol="0">
            <a:spAutoFit/>
          </a:bodyPr>
          <a:lstStyle/>
          <a:p>
            <a:pPr marL="12700">
              <a:lnSpc>
                <a:spcPct val="100000"/>
              </a:lnSpc>
              <a:spcBef>
                <a:spcPts val="130"/>
              </a:spcBef>
            </a:pPr>
            <a:r>
              <a:rPr lang="en-US" spc="-20" dirty="0"/>
              <a:t>Lessons Learned</a:t>
            </a:r>
            <a:endParaRPr spc="-20" dirty="0"/>
          </a:p>
        </p:txBody>
      </p:sp>
      <p:sp>
        <p:nvSpPr>
          <p:cNvPr id="5" name="object 5">
            <a:extLst>
              <a:ext uri="{FF2B5EF4-FFF2-40B4-BE49-F238E27FC236}">
                <a16:creationId xmlns:a16="http://schemas.microsoft.com/office/drawing/2014/main" id="{2703DC3F-9295-80DB-0886-079479EC0DC0}"/>
              </a:ext>
            </a:extLst>
          </p:cNvPr>
          <p:cNvSpPr/>
          <p:nvPr/>
        </p:nvSpPr>
        <p:spPr>
          <a:xfrm>
            <a:off x="800100" y="1143000"/>
            <a:ext cx="381000" cy="19050"/>
          </a:xfrm>
          <a:custGeom>
            <a:avLst/>
            <a:gdLst/>
            <a:ahLst/>
            <a:cxnLst/>
            <a:rect l="l" t="t" r="r" b="b"/>
            <a:pathLst>
              <a:path w="381000" h="19050">
                <a:moveTo>
                  <a:pt x="381000" y="0"/>
                </a:moveTo>
                <a:lnTo>
                  <a:pt x="0" y="0"/>
                </a:lnTo>
                <a:lnTo>
                  <a:pt x="0" y="19050"/>
                </a:lnTo>
                <a:lnTo>
                  <a:pt x="381000" y="19050"/>
                </a:lnTo>
                <a:lnTo>
                  <a:pt x="381000" y="0"/>
                </a:lnTo>
                <a:close/>
              </a:path>
            </a:pathLst>
          </a:custGeom>
          <a:solidFill>
            <a:srgbClr val="E47100"/>
          </a:solidFill>
        </p:spPr>
        <p:txBody>
          <a:bodyPr wrap="square" lIns="0" tIns="0" rIns="0" bIns="0" rtlCol="0"/>
          <a:lstStyle/>
          <a:p>
            <a:endParaRPr/>
          </a:p>
        </p:txBody>
      </p:sp>
      <p:sp>
        <p:nvSpPr>
          <p:cNvPr id="6" name="object 6">
            <a:extLst>
              <a:ext uri="{FF2B5EF4-FFF2-40B4-BE49-F238E27FC236}">
                <a16:creationId xmlns:a16="http://schemas.microsoft.com/office/drawing/2014/main" id="{1E249622-FDCC-4BD7-E914-84BB1E832808}"/>
              </a:ext>
            </a:extLst>
          </p:cNvPr>
          <p:cNvSpPr/>
          <p:nvPr/>
        </p:nvSpPr>
        <p:spPr>
          <a:xfrm>
            <a:off x="800100" y="1143000"/>
            <a:ext cx="381000" cy="19050"/>
          </a:xfrm>
          <a:custGeom>
            <a:avLst/>
            <a:gdLst/>
            <a:ahLst/>
            <a:cxnLst/>
            <a:rect l="l" t="t" r="r" b="b"/>
            <a:pathLst>
              <a:path w="381000" h="19050">
                <a:moveTo>
                  <a:pt x="0" y="19050"/>
                </a:moveTo>
                <a:lnTo>
                  <a:pt x="381000" y="19050"/>
                </a:lnTo>
                <a:lnTo>
                  <a:pt x="381000" y="0"/>
                </a:lnTo>
                <a:lnTo>
                  <a:pt x="0" y="0"/>
                </a:lnTo>
                <a:lnTo>
                  <a:pt x="0" y="19050"/>
                </a:lnTo>
                <a:close/>
              </a:path>
            </a:pathLst>
          </a:custGeom>
          <a:ln w="19050">
            <a:solidFill>
              <a:srgbClr val="E47100"/>
            </a:solidFill>
          </a:ln>
        </p:spPr>
        <p:txBody>
          <a:bodyPr wrap="square" lIns="0" tIns="0" rIns="0" bIns="0" rtlCol="0"/>
          <a:lstStyle/>
          <a:p>
            <a:endParaRPr/>
          </a:p>
        </p:txBody>
      </p:sp>
      <p:sp>
        <p:nvSpPr>
          <p:cNvPr id="9" name="object 9">
            <a:extLst>
              <a:ext uri="{FF2B5EF4-FFF2-40B4-BE49-F238E27FC236}">
                <a16:creationId xmlns:a16="http://schemas.microsoft.com/office/drawing/2014/main" id="{37146469-4545-A891-AB6E-B167E8F009B3}"/>
              </a:ext>
            </a:extLst>
          </p:cNvPr>
          <p:cNvSpPr txBox="1"/>
          <p:nvPr/>
        </p:nvSpPr>
        <p:spPr>
          <a:xfrm>
            <a:off x="825182" y="1442911"/>
            <a:ext cx="6871018" cy="2926379"/>
          </a:xfrm>
          <a:prstGeom prst="rect">
            <a:avLst/>
          </a:prstGeom>
        </p:spPr>
        <p:txBody>
          <a:bodyPr vert="horz" wrap="square" lIns="0" tIns="50800" rIns="0" bIns="0" rtlCol="0">
            <a:spAutoFit/>
          </a:bodyPr>
          <a:lstStyle/>
          <a:p>
            <a:pPr marL="297815" lvl="1" indent="-285115" defTabSz="341313">
              <a:lnSpc>
                <a:spcPct val="150000"/>
              </a:lnSpc>
              <a:buClr>
                <a:srgbClr val="E47100"/>
              </a:buClr>
              <a:buSzPct val="142857"/>
              <a:buFont typeface="Arial"/>
              <a:buChar char="•"/>
              <a:tabLst>
                <a:tab pos="297815" algn="l"/>
              </a:tabLst>
            </a:pPr>
            <a:r>
              <a:rPr lang="en-US" sz="1400" b="1" dirty="0">
                <a:solidFill>
                  <a:srgbClr val="1A2835"/>
                </a:solidFill>
                <a:latin typeface="Calibri"/>
                <a:cs typeface="Calibri"/>
              </a:rPr>
              <a:t>What we have been told was true: the preprocessing of the data took the most time</a:t>
            </a:r>
          </a:p>
          <a:p>
            <a:pPr marL="297815" lvl="1" indent="-285115" defTabSz="341313">
              <a:lnSpc>
                <a:spcPct val="150000"/>
              </a:lnSpc>
              <a:buClr>
                <a:srgbClr val="E47100"/>
              </a:buClr>
              <a:buSzPct val="142857"/>
              <a:buFont typeface="Arial"/>
              <a:buChar char="•"/>
              <a:tabLst>
                <a:tab pos="297815" algn="l"/>
              </a:tabLst>
            </a:pPr>
            <a:r>
              <a:rPr lang="en-US" sz="1400" b="1" dirty="0">
                <a:solidFill>
                  <a:srgbClr val="1A2835"/>
                </a:solidFill>
                <a:latin typeface="Calibri"/>
                <a:cs typeface="Calibri"/>
              </a:rPr>
              <a:t>Data Preprocessing for the </a:t>
            </a:r>
            <a:r>
              <a:rPr lang="en-US" sz="1400" b="1" dirty="0" err="1">
                <a:solidFill>
                  <a:srgbClr val="1A2835"/>
                </a:solidFill>
                <a:latin typeface="Calibri"/>
                <a:cs typeface="Calibri"/>
              </a:rPr>
              <a:t>FlowLearn</a:t>
            </a:r>
            <a:r>
              <a:rPr lang="en-US" sz="1400" b="1" dirty="0">
                <a:solidFill>
                  <a:srgbClr val="1A2835"/>
                </a:solidFill>
                <a:latin typeface="Calibri"/>
                <a:cs typeface="Calibri"/>
              </a:rPr>
              <a:t> Dataset was overly cumbersome and the synthetic nature of the images was not producing robust training – we had to abandon the dataset and use the Kaggle data instead</a:t>
            </a:r>
          </a:p>
          <a:p>
            <a:pPr marL="297815" lvl="1" indent="-285115" defTabSz="341313">
              <a:lnSpc>
                <a:spcPct val="150000"/>
              </a:lnSpc>
              <a:buClr>
                <a:srgbClr val="E47100"/>
              </a:buClr>
              <a:buSzPct val="142857"/>
              <a:buFont typeface="Arial"/>
              <a:buChar char="•"/>
              <a:tabLst>
                <a:tab pos="297815" algn="l"/>
              </a:tabLst>
            </a:pPr>
            <a:r>
              <a:rPr lang="en-US" sz="1400" b="1" dirty="0">
                <a:solidFill>
                  <a:srgbClr val="1A2835"/>
                </a:solidFill>
                <a:latin typeface="Calibri"/>
                <a:cs typeface="Calibri"/>
              </a:rPr>
              <a:t>Our proposed workflow was not what we used, in the end – we had to experiment with different tools and libraries and the order in which we called them</a:t>
            </a:r>
          </a:p>
          <a:p>
            <a:pPr marL="297815" lvl="1" indent="-285115" defTabSz="341313">
              <a:lnSpc>
                <a:spcPct val="150000"/>
              </a:lnSpc>
              <a:buClr>
                <a:srgbClr val="E47100"/>
              </a:buClr>
              <a:buSzPct val="142857"/>
              <a:buFont typeface="Arial"/>
              <a:buChar char="•"/>
              <a:tabLst>
                <a:tab pos="297815" algn="l"/>
              </a:tabLst>
            </a:pPr>
            <a:r>
              <a:rPr lang="en-US" sz="1400" b="1" dirty="0">
                <a:solidFill>
                  <a:srgbClr val="1A2835"/>
                </a:solidFill>
                <a:latin typeface="Calibri"/>
                <a:cs typeface="Calibri"/>
              </a:rPr>
              <a:t>Group (parallel) coding wasn’t the most useful – we had serial “hand offs” that worked better and avoided version control issues</a:t>
            </a:r>
          </a:p>
          <a:p>
            <a:pPr marL="297815" lvl="1" indent="-285115" defTabSz="341313">
              <a:lnSpc>
                <a:spcPct val="150000"/>
              </a:lnSpc>
              <a:buClr>
                <a:srgbClr val="E47100"/>
              </a:buClr>
              <a:buSzPct val="142857"/>
              <a:buFont typeface="Arial"/>
              <a:buChar char="•"/>
              <a:tabLst>
                <a:tab pos="297815" algn="l"/>
              </a:tabLst>
            </a:pPr>
            <a:endParaRPr sz="1400" dirty="0">
              <a:solidFill>
                <a:srgbClr val="1A2835"/>
              </a:solidFill>
              <a:latin typeface="Calibri"/>
              <a:cs typeface="Calibri"/>
            </a:endParaRPr>
          </a:p>
        </p:txBody>
      </p:sp>
      <p:sp>
        <p:nvSpPr>
          <p:cNvPr id="64" name="object 64">
            <a:extLst>
              <a:ext uri="{FF2B5EF4-FFF2-40B4-BE49-F238E27FC236}">
                <a16:creationId xmlns:a16="http://schemas.microsoft.com/office/drawing/2014/main" id="{136E98A6-E8B2-FFE7-7DB5-09A4EA56FC1D}"/>
              </a:ext>
            </a:extLst>
          </p:cNvPr>
          <p:cNvSpPr txBox="1">
            <a:spLocks noGrp="1"/>
          </p:cNvSpPr>
          <p:nvPr>
            <p:ph type="sldNum" sz="quarter" idx="7"/>
          </p:nvPr>
        </p:nvSpPr>
        <p:spPr>
          <a:prstGeom prst="rect">
            <a:avLst/>
          </a:prstGeom>
        </p:spPr>
        <p:txBody>
          <a:bodyPr vert="horz" wrap="square" lIns="0" tIns="5715" rIns="0" bIns="0" rtlCol="0">
            <a:spAutoFit/>
          </a:bodyPr>
          <a:lstStyle/>
          <a:p>
            <a:pPr marL="1334770">
              <a:lnSpc>
                <a:spcPct val="100000"/>
              </a:lnSpc>
              <a:spcBef>
                <a:spcPts val="45"/>
              </a:spcBef>
            </a:pPr>
            <a:fld id="{81D60167-4931-47E6-BA6A-407CBD079E47}" type="slidenum">
              <a:rPr sz="1200" spc="-50" dirty="0"/>
              <a:t>8</a:t>
            </a:fld>
            <a:endParaRPr sz="1200"/>
          </a:p>
        </p:txBody>
      </p:sp>
    </p:spTree>
    <p:extLst>
      <p:ext uri="{BB962C8B-B14F-4D97-AF65-F5344CB8AC3E}">
        <p14:creationId xmlns:p14="http://schemas.microsoft.com/office/powerpoint/2010/main" val="125624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21CC0-6A9C-8DB2-7954-9469F62C8EA3}"/>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C7168044-9A06-673D-3D0D-115A1C684991}"/>
              </a:ext>
            </a:extLst>
          </p:cNvPr>
          <p:cNvPicPr/>
          <p:nvPr/>
        </p:nvPicPr>
        <p:blipFill>
          <a:blip r:embed="rId3" cstate="print"/>
          <a:stretch>
            <a:fillRect/>
          </a:stretch>
        </p:blipFill>
        <p:spPr>
          <a:xfrm>
            <a:off x="295274" y="4695825"/>
            <a:ext cx="1676400" cy="133350"/>
          </a:xfrm>
          <a:prstGeom prst="rect">
            <a:avLst/>
          </a:prstGeom>
        </p:spPr>
      </p:pic>
      <p:sp>
        <p:nvSpPr>
          <p:cNvPr id="3" name="object 3">
            <a:extLst>
              <a:ext uri="{FF2B5EF4-FFF2-40B4-BE49-F238E27FC236}">
                <a16:creationId xmlns:a16="http://schemas.microsoft.com/office/drawing/2014/main" id="{A4737148-45F3-E637-F814-757134EF8087}"/>
              </a:ext>
            </a:extLst>
          </p:cNvPr>
          <p:cNvSpPr txBox="1">
            <a:spLocks noGrp="1"/>
          </p:cNvSpPr>
          <p:nvPr>
            <p:ph type="title"/>
          </p:nvPr>
        </p:nvSpPr>
        <p:spPr>
          <a:xfrm>
            <a:off x="765809" y="442849"/>
            <a:ext cx="4554991" cy="509114"/>
          </a:xfrm>
          <a:prstGeom prst="rect">
            <a:avLst/>
          </a:prstGeom>
        </p:spPr>
        <p:txBody>
          <a:bodyPr vert="horz" wrap="square" lIns="0" tIns="16510" rIns="0" bIns="0" rtlCol="0">
            <a:spAutoFit/>
          </a:bodyPr>
          <a:lstStyle/>
          <a:p>
            <a:pPr marL="12700">
              <a:lnSpc>
                <a:spcPct val="100000"/>
              </a:lnSpc>
              <a:spcBef>
                <a:spcPts val="130"/>
              </a:spcBef>
            </a:pPr>
            <a:r>
              <a:rPr lang="en-US" spc="-20" dirty="0"/>
              <a:t>Demo</a:t>
            </a:r>
            <a:endParaRPr spc="-20" dirty="0"/>
          </a:p>
        </p:txBody>
      </p:sp>
      <p:sp>
        <p:nvSpPr>
          <p:cNvPr id="5" name="object 5">
            <a:extLst>
              <a:ext uri="{FF2B5EF4-FFF2-40B4-BE49-F238E27FC236}">
                <a16:creationId xmlns:a16="http://schemas.microsoft.com/office/drawing/2014/main" id="{72BC4A11-1C2D-F8E1-F57E-3E49CDFBC579}"/>
              </a:ext>
            </a:extLst>
          </p:cNvPr>
          <p:cNvSpPr/>
          <p:nvPr/>
        </p:nvSpPr>
        <p:spPr>
          <a:xfrm>
            <a:off x="800100" y="1143000"/>
            <a:ext cx="381000" cy="19050"/>
          </a:xfrm>
          <a:custGeom>
            <a:avLst/>
            <a:gdLst/>
            <a:ahLst/>
            <a:cxnLst/>
            <a:rect l="l" t="t" r="r" b="b"/>
            <a:pathLst>
              <a:path w="381000" h="19050">
                <a:moveTo>
                  <a:pt x="381000" y="0"/>
                </a:moveTo>
                <a:lnTo>
                  <a:pt x="0" y="0"/>
                </a:lnTo>
                <a:lnTo>
                  <a:pt x="0" y="19050"/>
                </a:lnTo>
                <a:lnTo>
                  <a:pt x="381000" y="19050"/>
                </a:lnTo>
                <a:lnTo>
                  <a:pt x="381000" y="0"/>
                </a:lnTo>
                <a:close/>
              </a:path>
            </a:pathLst>
          </a:custGeom>
          <a:solidFill>
            <a:srgbClr val="E47100"/>
          </a:solidFill>
        </p:spPr>
        <p:txBody>
          <a:bodyPr wrap="square" lIns="0" tIns="0" rIns="0" bIns="0" rtlCol="0"/>
          <a:lstStyle/>
          <a:p>
            <a:endParaRPr/>
          </a:p>
        </p:txBody>
      </p:sp>
      <p:sp>
        <p:nvSpPr>
          <p:cNvPr id="6" name="object 6">
            <a:extLst>
              <a:ext uri="{FF2B5EF4-FFF2-40B4-BE49-F238E27FC236}">
                <a16:creationId xmlns:a16="http://schemas.microsoft.com/office/drawing/2014/main" id="{2DD8ED95-846A-2796-0BAF-3EC8A719CEF8}"/>
              </a:ext>
            </a:extLst>
          </p:cNvPr>
          <p:cNvSpPr/>
          <p:nvPr/>
        </p:nvSpPr>
        <p:spPr>
          <a:xfrm>
            <a:off x="800100" y="1143000"/>
            <a:ext cx="381000" cy="19050"/>
          </a:xfrm>
          <a:custGeom>
            <a:avLst/>
            <a:gdLst/>
            <a:ahLst/>
            <a:cxnLst/>
            <a:rect l="l" t="t" r="r" b="b"/>
            <a:pathLst>
              <a:path w="381000" h="19050">
                <a:moveTo>
                  <a:pt x="0" y="19050"/>
                </a:moveTo>
                <a:lnTo>
                  <a:pt x="381000" y="19050"/>
                </a:lnTo>
                <a:lnTo>
                  <a:pt x="381000" y="0"/>
                </a:lnTo>
                <a:lnTo>
                  <a:pt x="0" y="0"/>
                </a:lnTo>
                <a:lnTo>
                  <a:pt x="0" y="19050"/>
                </a:lnTo>
                <a:close/>
              </a:path>
            </a:pathLst>
          </a:custGeom>
          <a:ln w="19050">
            <a:solidFill>
              <a:srgbClr val="E47100"/>
            </a:solidFill>
          </a:ln>
        </p:spPr>
        <p:txBody>
          <a:bodyPr wrap="square" lIns="0" tIns="0" rIns="0" bIns="0" rtlCol="0"/>
          <a:lstStyle/>
          <a:p>
            <a:endParaRPr/>
          </a:p>
        </p:txBody>
      </p:sp>
      <p:sp>
        <p:nvSpPr>
          <p:cNvPr id="9" name="object 9">
            <a:extLst>
              <a:ext uri="{FF2B5EF4-FFF2-40B4-BE49-F238E27FC236}">
                <a16:creationId xmlns:a16="http://schemas.microsoft.com/office/drawing/2014/main" id="{623BF2D5-2ACB-365C-67EA-74AA4C4441F2}"/>
              </a:ext>
            </a:extLst>
          </p:cNvPr>
          <p:cNvSpPr txBox="1"/>
          <p:nvPr/>
        </p:nvSpPr>
        <p:spPr>
          <a:xfrm>
            <a:off x="825182" y="1442911"/>
            <a:ext cx="6871018" cy="664221"/>
          </a:xfrm>
          <a:prstGeom prst="rect">
            <a:avLst/>
          </a:prstGeom>
        </p:spPr>
        <p:txBody>
          <a:bodyPr vert="horz" wrap="square" lIns="0" tIns="50800" rIns="0" bIns="0" rtlCol="0">
            <a:spAutoFit/>
          </a:bodyPr>
          <a:lstStyle/>
          <a:p>
            <a:pPr marL="297815" lvl="1" indent="-285115" defTabSz="341313">
              <a:lnSpc>
                <a:spcPct val="150000"/>
              </a:lnSpc>
              <a:buClr>
                <a:srgbClr val="E47100"/>
              </a:buClr>
              <a:buSzPct val="142857"/>
              <a:buFont typeface="Arial"/>
              <a:buChar char="•"/>
              <a:tabLst>
                <a:tab pos="297815" algn="l"/>
              </a:tabLst>
            </a:pPr>
            <a:r>
              <a:rPr lang="en-US" sz="1400" b="1" dirty="0">
                <a:solidFill>
                  <a:srgbClr val="1A2835"/>
                </a:solidFill>
                <a:latin typeface="Calibri"/>
                <a:cs typeface="Calibri"/>
              </a:rPr>
              <a:t>URL: </a:t>
            </a:r>
            <a:r>
              <a:rPr lang="en-US" sz="1400" dirty="0">
                <a:solidFill>
                  <a:srgbClr val="1A2835"/>
                </a:solidFill>
                <a:latin typeface="Calibri"/>
                <a:cs typeface="Calibri"/>
              </a:rPr>
              <a:t>https://huggingface.co/spaces/venkatviswa/flowchart-to-text-v1</a:t>
            </a:r>
          </a:p>
          <a:p>
            <a:pPr marL="297815" lvl="1" indent="-285115" defTabSz="341313">
              <a:lnSpc>
                <a:spcPct val="150000"/>
              </a:lnSpc>
              <a:buClr>
                <a:srgbClr val="E47100"/>
              </a:buClr>
              <a:buSzPct val="142857"/>
              <a:buFont typeface="Arial"/>
              <a:buChar char="•"/>
              <a:tabLst>
                <a:tab pos="297815" algn="l"/>
              </a:tabLst>
            </a:pPr>
            <a:endParaRPr sz="1400" dirty="0">
              <a:solidFill>
                <a:srgbClr val="1A2835"/>
              </a:solidFill>
              <a:latin typeface="Calibri"/>
              <a:cs typeface="Calibri"/>
            </a:endParaRPr>
          </a:p>
        </p:txBody>
      </p:sp>
      <p:sp>
        <p:nvSpPr>
          <p:cNvPr id="64" name="object 64">
            <a:extLst>
              <a:ext uri="{FF2B5EF4-FFF2-40B4-BE49-F238E27FC236}">
                <a16:creationId xmlns:a16="http://schemas.microsoft.com/office/drawing/2014/main" id="{6A80F717-6A25-82AF-31F4-F2A620AAB662}"/>
              </a:ext>
            </a:extLst>
          </p:cNvPr>
          <p:cNvSpPr txBox="1">
            <a:spLocks noGrp="1"/>
          </p:cNvSpPr>
          <p:nvPr>
            <p:ph type="sldNum" sz="quarter" idx="7"/>
          </p:nvPr>
        </p:nvSpPr>
        <p:spPr>
          <a:prstGeom prst="rect">
            <a:avLst/>
          </a:prstGeom>
        </p:spPr>
        <p:txBody>
          <a:bodyPr vert="horz" wrap="square" lIns="0" tIns="5715" rIns="0" bIns="0" rtlCol="0">
            <a:spAutoFit/>
          </a:bodyPr>
          <a:lstStyle/>
          <a:p>
            <a:pPr marL="1334770">
              <a:lnSpc>
                <a:spcPct val="100000"/>
              </a:lnSpc>
              <a:spcBef>
                <a:spcPts val="45"/>
              </a:spcBef>
            </a:pPr>
            <a:fld id="{81D60167-4931-47E6-BA6A-407CBD079E47}" type="slidenum">
              <a:rPr sz="1200" spc="-50" dirty="0"/>
              <a:t>9</a:t>
            </a:fld>
            <a:endParaRPr sz="1200"/>
          </a:p>
        </p:txBody>
      </p:sp>
    </p:spTree>
    <p:extLst>
      <p:ext uri="{BB962C8B-B14F-4D97-AF65-F5344CB8AC3E}">
        <p14:creationId xmlns:p14="http://schemas.microsoft.com/office/powerpoint/2010/main" val="2470734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apstone Final Presentation template1" id="{0D2FA4FB-3C74-4F48-A04F-26E012844201}" vid="{4E1DC52B-E3E3-433D-812E-D8B299BF2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df0c8cb-2a22-42ed-80e2-bdf796a773a5" xsi:nil="true"/>
    <lcf76f155ced4ddcb4097134ff3c332f xmlns="08fa062e-fcbb-440f-bff8-57029ebf74d2">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8DC0C09B8D6DF40A63B7E9196D2D516" ma:contentTypeVersion="11" ma:contentTypeDescription="Create a new document." ma:contentTypeScope="" ma:versionID="71e02d4f28ea34094509038ee1b67065">
  <xsd:schema xmlns:xsd="http://www.w3.org/2001/XMLSchema" xmlns:xs="http://www.w3.org/2001/XMLSchema" xmlns:p="http://schemas.microsoft.com/office/2006/metadata/properties" xmlns:ns2="08fa062e-fcbb-440f-bff8-57029ebf74d2" xmlns:ns3="8df0c8cb-2a22-42ed-80e2-bdf796a773a5" targetNamespace="http://schemas.microsoft.com/office/2006/metadata/properties" ma:root="true" ma:fieldsID="e17e29179a2f1b0f040a5802df26cc83" ns2:_="" ns3:_="">
    <xsd:import namespace="08fa062e-fcbb-440f-bff8-57029ebf74d2"/>
    <xsd:import namespace="8df0c8cb-2a22-42ed-80e2-bdf796a773a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fa062e-fcbb-440f-bff8-57029ebf74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d038b50-52dc-447d-ac2e-a29bd036c4b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f0c8cb-2a22-42ed-80e2-bdf796a773a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9e98c12-9f7a-4454-8875-da838b7fca3f}" ma:internalName="TaxCatchAll" ma:showField="CatchAllData" ma:web="8df0c8cb-2a22-42ed-80e2-bdf796a773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8C67F4-2D90-4851-9559-23C15A2E24FD}">
  <ds:schemaRefs>
    <ds:schemaRef ds:uri="8df0c8cb-2a22-42ed-80e2-bdf796a773a5"/>
    <ds:schemaRef ds:uri="http://www.w3.org/XML/1998/namespace"/>
    <ds:schemaRef ds:uri="http://schemas.microsoft.com/office/2006/documentManagement/types"/>
    <ds:schemaRef ds:uri="http://schemas.openxmlformats.org/package/2006/metadata/core-properties"/>
    <ds:schemaRef ds:uri="08fa062e-fcbb-440f-bff8-57029ebf74d2"/>
    <ds:schemaRef ds:uri="http://purl.org/dc/terms/"/>
    <ds:schemaRef ds:uri="http://purl.org/dc/dcmitype/"/>
    <ds:schemaRef ds:uri="http://schemas.microsoft.com/office/2006/metadata/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2A582512-DBBA-4ADC-BA26-99E686FC8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fa062e-fcbb-440f-bff8-57029ebf74d2"/>
    <ds:schemaRef ds:uri="8df0c8cb-2a22-42ed-80e2-bdf796a773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6FC7CC-CF1B-4471-A288-A75AA30FD7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Capstone Final Presentation template2</Template>
  <TotalTime>2545</TotalTime>
  <Words>941</Words>
  <Application>Microsoft Office PowerPoint</Application>
  <PresentationFormat>On-screen Show (16:9)</PresentationFormat>
  <Paragraphs>106</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Flowchart-to-Text AI-Powered Narrative Generation</vt:lpstr>
      <vt:lpstr>Our Team</vt:lpstr>
      <vt:lpstr>Project Motivation</vt:lpstr>
      <vt:lpstr>Data</vt:lpstr>
      <vt:lpstr>Experiment 1: Kaggle Flowchart Detection &amp;     OCR Extraction</vt:lpstr>
      <vt:lpstr>Experiment 2: Deploy Flow-to-Text Web App</vt:lpstr>
      <vt:lpstr>Experiment 3: Benchmarking</vt:lpstr>
      <vt:lpstr>Lessons Learned</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Engagement Time Machine</dc:title>
  <dc:creator>Mary Evanston</dc:creator>
  <cp:lastModifiedBy>Evanston, Mary Catherine (hyu9dr)</cp:lastModifiedBy>
  <cp:revision>13</cp:revision>
  <dcterms:created xsi:type="dcterms:W3CDTF">2024-02-25T23:07:02Z</dcterms:created>
  <dcterms:modified xsi:type="dcterms:W3CDTF">2025-04-30T16:22:08Z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2023-04-29T00:00:00Z</vt:filetime>
  </property>
  <property fmtid="{D5CDD505-2E9C-101B-9397-08002B2CF9AE}" pid="3" name="LastSaved">
    <vt:filetime>2024-02-25T00:00:00Z</vt:filetime>
  </property>
  <property fmtid="{D5CDD505-2E9C-101B-9397-08002B2CF9AE}" pid="4" name="ContentTypeId">
    <vt:lpwstr>0x01010098DC0C09B8D6DF40A63B7E9196D2D516</vt:lpwstr>
  </property>
  <property fmtid="{D5CDD505-2E9C-101B-9397-08002B2CF9AE}" pid="5" name="MediaServiceImageTags">
    <vt:lpwstr/>
  </property>
</Properties>
</file>