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60" r:id="rId6"/>
    <p:sldId id="261" r:id="rId7"/>
    <p:sldId id="262" r:id="rId8"/>
    <p:sldId id="263" r:id="rId9"/>
    <p:sldId id="264" r:id="rId10"/>
    <p:sldId id="266" r:id="rId11"/>
    <p:sldId id="270" r:id="rId12"/>
    <p:sldId id="267" r:id="rId13"/>
    <p:sldId id="271" r:id="rId14"/>
    <p:sldId id="265" r:id="rId15"/>
    <p:sldId id="272" r:id="rId16"/>
    <p:sldId id="274" r:id="rId17"/>
    <p:sldId id="275" r:id="rId18"/>
    <p:sldId id="276" r:id="rId19"/>
    <p:sldId id="277" r:id="rId20"/>
    <p:sldId id="278" r:id="rId21"/>
    <p:sldId id="285" r:id="rId22"/>
    <p:sldId id="284" r:id="rId23"/>
    <p:sldId id="286" r:id="rId24"/>
    <p:sldId id="287"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ish"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6T22:29:21.116" idx="1">
    <p:pos x="6730" y="1097"/>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149"/>
        <p:cNvGrpSpPr/>
        <p:nvPr/>
      </p:nvGrpSpPr>
      <p:grpSpPr>
        <a:xfrm>
          <a:off x="0" y="0"/>
          <a:ext cx="0" cy="0"/>
          <a:chOff x="0" y="0"/>
          <a:chExt cx="0" cy="0"/>
        </a:xfrm>
      </p:grpSpPr>
      <p:sp>
        <p:nvSpPr>
          <p:cNvPr id="1048651" name="Google Shape;150;g4b08a40a92_0_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52" name="Google Shape;151;g4b08a40a92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55"/>
        <p:cNvGrpSpPr/>
        <p:nvPr/>
      </p:nvGrpSpPr>
      <p:grpSpPr>
        <a:xfrm>
          <a:off x="0" y="0"/>
          <a:ext cx="0" cy="0"/>
          <a:chOff x="0" y="0"/>
          <a:chExt cx="0" cy="0"/>
        </a:xfrm>
      </p:grpSpPr>
      <p:sp>
        <p:nvSpPr>
          <p:cNvPr id="1048660" name="Google Shape;156;g4b08a40a92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61" name="Google Shape;157;g4b08a40a92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25" name="Shape 28"/>
        <p:cNvGrpSpPr/>
        <p:nvPr/>
      </p:nvGrpSpPr>
      <p:grpSpPr>
        <a:xfrm>
          <a:off x="0" y="0"/>
          <a:ext cx="0" cy="0"/>
          <a:chOff x="0" y="0"/>
          <a:chExt cx="0" cy="0"/>
        </a:xfrm>
      </p:grpSpPr>
      <p:sp>
        <p:nvSpPr>
          <p:cNvPr id="1048581" name="Google Shape;35;p4"/>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lstStyle>
            <a:lvl1pPr lvl="0">
              <a:spcBef>
                <a:spcPts val="0"/>
              </a:spcBef>
              <a:spcAft>
                <a:spcPts val="0"/>
              </a:spcAft>
              <a:buSzPts val="3000"/>
              <a:buNone/>
            </a:lvl1pPr>
            <a:lvl2pPr lvl="1">
              <a:spcBef>
                <a:spcPts val="0"/>
              </a:spcBef>
              <a:spcAft>
                <a:spcPts val="0"/>
              </a:spcAft>
              <a:buSzPts val="3000"/>
              <a:buNone/>
            </a:lvl2pPr>
            <a:lvl3pPr lvl="2">
              <a:spcBef>
                <a:spcPts val="0"/>
              </a:spcBef>
              <a:spcAft>
                <a:spcPts val="0"/>
              </a:spcAft>
              <a:buSzPts val="3000"/>
              <a:buNone/>
            </a:lvl3pPr>
            <a:lvl4pPr lvl="3">
              <a:spcBef>
                <a:spcPts val="0"/>
              </a:spcBef>
              <a:spcAft>
                <a:spcPts val="0"/>
              </a:spcAft>
              <a:buSzPts val="3000"/>
              <a:buNone/>
            </a:lvl4pPr>
            <a:lvl5pPr lvl="4">
              <a:spcBef>
                <a:spcPts val="0"/>
              </a:spcBef>
              <a:spcAft>
                <a:spcPts val="0"/>
              </a:spcAft>
              <a:buSzPts val="3000"/>
              <a:buNone/>
            </a:lvl5pPr>
            <a:lvl6pPr lvl="5">
              <a:spcBef>
                <a:spcPts val="0"/>
              </a:spcBef>
              <a:spcAft>
                <a:spcPts val="0"/>
              </a:spcAft>
              <a:buSzPts val="3000"/>
              <a:buNone/>
            </a:lvl6pPr>
            <a:lvl7pPr lvl="6">
              <a:spcBef>
                <a:spcPts val="0"/>
              </a:spcBef>
              <a:spcAft>
                <a:spcPts val="0"/>
              </a:spcAft>
              <a:buSzPts val="3000"/>
              <a:buNone/>
            </a:lvl7pPr>
            <a:lvl8pPr lvl="7">
              <a:spcBef>
                <a:spcPts val="0"/>
              </a:spcBef>
              <a:spcAft>
                <a:spcPts val="0"/>
              </a:spcAft>
              <a:buSzPts val="3000"/>
              <a:buNone/>
            </a:lvl8pPr>
            <a:lvl9pPr lvl="8">
              <a:spcBef>
                <a:spcPts val="0"/>
              </a:spcBef>
              <a:spcAft>
                <a:spcPts val="0"/>
              </a:spcAft>
              <a:buSzPts val="3000"/>
              <a:buNone/>
            </a:lvl9pPr>
          </a:lstStyle>
          <a:p/>
        </p:txBody>
      </p:sp>
      <p:sp>
        <p:nvSpPr>
          <p:cNvPr id="1048582" name="Google Shape;36;p4"/>
          <p:cNvSpPr txBox="1">
            <a:spLocks noGrp="1"/>
          </p:cNvSpPr>
          <p:nvPr>
            <p:ph type="body" idx="1"/>
          </p:nvPr>
        </p:nvSpPr>
        <p:spPr>
          <a:xfrm>
            <a:off x="415600" y="1639833"/>
            <a:ext cx="11360800" cy="4452000"/>
          </a:xfrm>
          <a:prstGeom prst="rect">
            <a:avLst/>
          </a:prstGeom>
        </p:spPr>
        <p:txBody>
          <a:bodyPr spcFirstLastPara="1" wrap="square" lIns="91425" tIns="91425" rIns="91425" bIns="91425" anchor="t" anchorCtr="0"/>
          <a:lstStyle>
            <a:lvl1pPr marL="609600" lvl="0" indent="-457200">
              <a:spcBef>
                <a:spcPts val="0"/>
              </a:spcBef>
              <a:spcAft>
                <a:spcPts val="0"/>
              </a:spcAft>
              <a:buSzPts val="1800"/>
              <a:buChar char="●"/>
            </a:lvl1pPr>
            <a:lvl2pPr marL="1219200" lvl="1" indent="-423545">
              <a:spcBef>
                <a:spcPct val="427000"/>
              </a:spcBef>
              <a:spcAft>
                <a:spcPts val="0"/>
              </a:spcAft>
              <a:buSzPts val="1400"/>
              <a:buChar char="○"/>
            </a:lvl2pPr>
            <a:lvl3pPr marL="1828800" lvl="2" indent="-423545">
              <a:spcBef>
                <a:spcPct val="427000"/>
              </a:spcBef>
              <a:spcAft>
                <a:spcPts val="0"/>
              </a:spcAft>
              <a:buSzPts val="1400"/>
              <a:buChar char="■"/>
            </a:lvl3pPr>
            <a:lvl4pPr marL="2438400" lvl="3" indent="-423545">
              <a:spcBef>
                <a:spcPct val="427000"/>
              </a:spcBef>
              <a:spcAft>
                <a:spcPts val="0"/>
              </a:spcAft>
              <a:buSzPts val="1400"/>
              <a:buChar char="●"/>
            </a:lvl4pPr>
            <a:lvl5pPr marL="3048000" lvl="4" indent="-423545">
              <a:spcBef>
                <a:spcPct val="427000"/>
              </a:spcBef>
              <a:spcAft>
                <a:spcPts val="0"/>
              </a:spcAft>
              <a:buSzPts val="1400"/>
              <a:buChar char="○"/>
            </a:lvl5pPr>
            <a:lvl6pPr marL="3657600" lvl="5" indent="-423545">
              <a:spcBef>
                <a:spcPct val="427000"/>
              </a:spcBef>
              <a:spcAft>
                <a:spcPts val="0"/>
              </a:spcAft>
              <a:buSzPts val="1400"/>
              <a:buChar char="■"/>
            </a:lvl6pPr>
            <a:lvl7pPr marL="4267200" lvl="6" indent="-423545">
              <a:spcBef>
                <a:spcPct val="427000"/>
              </a:spcBef>
              <a:spcAft>
                <a:spcPts val="0"/>
              </a:spcAft>
              <a:buSzPts val="1400"/>
              <a:buChar char="●"/>
            </a:lvl7pPr>
            <a:lvl8pPr marL="4876800" lvl="7" indent="-423545">
              <a:spcBef>
                <a:spcPct val="427000"/>
              </a:spcBef>
              <a:spcAft>
                <a:spcPts val="0"/>
              </a:spcAft>
              <a:buSzPts val="1400"/>
              <a:buChar char="○"/>
            </a:lvl8pPr>
            <a:lvl9pPr marL="5486400" lvl="8" indent="-423545">
              <a:spcBef>
                <a:spcPct val="427000"/>
              </a:spcBef>
              <a:spcAft>
                <a:spcPts val="1600"/>
              </a:spcAft>
              <a:buSzPts val="1400"/>
              <a:buChar char="■"/>
            </a:lvl9pPr>
          </a:lstStyle>
          <a:p/>
        </p:txBody>
      </p:sp>
      <p:sp>
        <p:nvSpPr>
          <p:cNvPr id="1048583" name="Google Shape;37;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rgbClr val="00B0F0"/>
            </a:gs>
            <a:gs pos="100000">
              <a:srgbClr val="52762D"/>
            </a:gs>
          </a:gsLst>
          <a:lin ang="135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3690"/>
            <a:ext cx="9144000" cy="984250"/>
          </a:xfrm>
        </p:spPr>
        <p:txBody>
          <a:bodyPr>
            <a:normAutofit fontScale="90000"/>
          </a:bodyPr>
          <a:lstStyle/>
          <a:p>
            <a:r>
              <a:rPr lang="en-US" sz="4400" b="1" dirty="0">
                <a:solidFill>
                  <a:schemeClr val="tx1"/>
                </a:solidFill>
                <a:effectLst>
                  <a:outerShdw blurRad="38100" dist="19050" dir="2700000" algn="tl" rotWithShape="0">
                    <a:schemeClr val="dk1">
                      <a:alpha val="40000"/>
                    </a:schemeClr>
                  </a:outerShdw>
                </a:effectLst>
              </a:rPr>
              <a:t>FACE EMOTION BASED MUSIC PLAYER</a:t>
            </a:r>
            <a:r>
              <a:rPr lang="en-US" b="1" dirty="0">
                <a:ln w="10160">
                  <a:solidFill>
                    <a:schemeClr val="bg1"/>
                  </a:solidFill>
                  <a:prstDash val="solid"/>
                </a:ln>
                <a:solidFill>
                  <a:schemeClr val="bg1"/>
                </a:solidFill>
                <a:effectLst>
                  <a:outerShdw blurRad="38100" dist="22860" dir="5400000" algn="tl" rotWithShape="0">
                    <a:srgbClr val="000000">
                      <a:alpha val="30000"/>
                    </a:srgbClr>
                  </a:outerShdw>
                </a:effectLst>
              </a:rPr>
              <a:t> </a:t>
            </a:r>
            <a:endParaRPr lang="en-US" b="1" dirty="0">
              <a:ln w="10160">
                <a:solidFill>
                  <a:schemeClr val="bg1"/>
                </a:solidFill>
                <a:prstDash val="solid"/>
              </a:ln>
              <a:solidFill>
                <a:schemeClr val="bg1"/>
              </a:solidFill>
              <a:effectLst>
                <a:outerShdw blurRad="38100" dist="22860" dir="5400000" algn="tl" rotWithShape="0">
                  <a:srgbClr val="000000">
                    <a:alpha val="30000"/>
                  </a:srgbClr>
                </a:outerShdw>
              </a:effectLst>
            </a:endParaRPr>
          </a:p>
        </p:txBody>
      </p:sp>
      <p:sp>
        <p:nvSpPr>
          <p:cNvPr id="3" name="Subtitle 2"/>
          <p:cNvSpPr>
            <a:spLocks noGrp="1"/>
          </p:cNvSpPr>
          <p:nvPr>
            <p:ph type="subTitle" idx="1"/>
          </p:nvPr>
        </p:nvSpPr>
        <p:spPr>
          <a:xfrm>
            <a:off x="6643370" y="2081530"/>
            <a:ext cx="5388610" cy="4141470"/>
          </a:xfrm>
          <a:solidFill>
            <a:schemeClr val="tx1">
              <a:alpha val="82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4"/>
          </a:lnRef>
          <a:fillRef idx="1">
            <a:schemeClr val="lt1"/>
          </a:fillRef>
          <a:effectRef idx="0">
            <a:schemeClr val="accent4"/>
          </a:effectRef>
          <a:fontRef idx="minor">
            <a:schemeClr val="dk1"/>
          </a:fontRef>
        </p:style>
        <p:txBody>
          <a:bodyPr>
            <a:normAutofit fontScale="90000" lnSpcReduction="10000"/>
            <a:scene3d>
              <a:camera prst="orthographicFront"/>
              <a:lightRig rig="soft" dir="t">
                <a:rot lat="0" lon="0" rev="15600000"/>
              </a:lightRig>
            </a:scene3d>
            <a:sp3d extrusionH="57150" prstMaterial="softEdge">
              <a:bevelT w="25400" h="38100"/>
            </a:sp3d>
          </a:bodyPr>
          <a:lstStyle/>
          <a:p>
            <a:pPr algn="ctr">
              <a:lnSpc>
                <a:spcPct val="150000"/>
              </a:lnSpc>
            </a:pPr>
            <a:r>
              <a:rPr lang="en-US" b="1" dirty="0">
                <a:solidFill>
                  <a:schemeClr val="bg1"/>
                </a:solidFill>
                <a:effectLst/>
                <a:latin typeface="+mj-ea"/>
                <a:cs typeface="+mj-ea"/>
                <a:sym typeface="+mn-ea"/>
              </a:rPr>
              <a:t>STUDENT NAME</a:t>
            </a:r>
            <a:endParaRPr lang="en-US" b="1" dirty="0">
              <a:solidFill>
                <a:schemeClr val="bg1"/>
              </a:solidFill>
              <a:effectLst/>
              <a:latin typeface="+mj-ea"/>
              <a:cs typeface="+mj-ea"/>
              <a:sym typeface="+mn-ea"/>
            </a:endParaRPr>
          </a:p>
          <a:p>
            <a:pPr algn="ctr">
              <a:lnSpc>
                <a:spcPct val="150000"/>
              </a:lnSpc>
            </a:pPr>
            <a:r>
              <a:rPr lang="en-US" b="1" dirty="0">
                <a:solidFill>
                  <a:schemeClr val="bg1"/>
                </a:solidFill>
                <a:effectLst/>
                <a:latin typeface="+mj-ea"/>
                <a:cs typeface="+mj-ea"/>
                <a:sym typeface="+mn-ea"/>
              </a:rPr>
              <a:t>VENKATESH . R </a:t>
            </a:r>
            <a:endParaRPr lang="en-US" b="1" dirty="0">
              <a:solidFill>
                <a:schemeClr val="bg1"/>
              </a:solidFill>
              <a:effectLst/>
              <a:latin typeface="+mj-ea"/>
              <a:cs typeface="+mj-ea"/>
            </a:endParaRPr>
          </a:p>
          <a:p>
            <a:pPr algn="ctr">
              <a:lnSpc>
                <a:spcPct val="150000"/>
              </a:lnSpc>
            </a:pPr>
            <a:r>
              <a:rPr lang="en-US" b="1" dirty="0">
                <a:solidFill>
                  <a:schemeClr val="bg1"/>
                </a:solidFill>
                <a:effectLst/>
                <a:latin typeface="+mj-ea"/>
                <a:cs typeface="+mj-ea"/>
                <a:sym typeface="+mn-ea"/>
              </a:rPr>
              <a:t>C21PG171CSC021</a:t>
            </a:r>
            <a:endParaRPr lang="en-US" b="1" dirty="0">
              <a:solidFill>
                <a:schemeClr val="bg1"/>
              </a:solidFill>
              <a:effectLst/>
              <a:latin typeface="+mj-ea"/>
              <a:cs typeface="+mj-ea"/>
            </a:endParaRPr>
          </a:p>
          <a:p>
            <a:pPr algn="ctr">
              <a:lnSpc>
                <a:spcPct val="150000"/>
              </a:lnSpc>
            </a:pPr>
            <a:r>
              <a:rPr lang="en-US" b="1" dirty="0">
                <a:solidFill>
                  <a:schemeClr val="bg1"/>
                </a:solidFill>
                <a:effectLst/>
                <a:latin typeface="+mj-ea"/>
                <a:cs typeface="+mj-ea"/>
                <a:sym typeface="+mn-ea"/>
              </a:rPr>
              <a:t> II M.Sc.(CS)</a:t>
            </a:r>
            <a:endParaRPr lang="en-US" b="1" dirty="0">
              <a:solidFill>
                <a:schemeClr val="bg1"/>
              </a:solidFill>
              <a:effectLst/>
              <a:latin typeface="+mj-ea"/>
              <a:cs typeface="+mj-ea"/>
            </a:endParaRPr>
          </a:p>
          <a:p>
            <a:pPr algn="ctr">
              <a:lnSpc>
                <a:spcPct val="150000"/>
              </a:lnSpc>
            </a:pPr>
            <a:r>
              <a:rPr lang="en-US" b="1" dirty="0">
                <a:solidFill>
                  <a:schemeClr val="bg1"/>
                </a:solidFill>
                <a:effectLst/>
                <a:latin typeface="+mj-ea"/>
                <a:cs typeface="+mj-ea"/>
                <a:sym typeface="+mn-ea"/>
              </a:rPr>
              <a:t>Dept. of Computer Science </a:t>
            </a:r>
            <a:endParaRPr lang="en-US" b="1" dirty="0">
              <a:solidFill>
                <a:schemeClr val="bg1"/>
              </a:solidFill>
              <a:effectLst/>
              <a:latin typeface="+mj-ea"/>
              <a:cs typeface="+mj-ea"/>
            </a:endParaRPr>
          </a:p>
          <a:p>
            <a:pPr algn="ctr">
              <a:lnSpc>
                <a:spcPct val="150000"/>
              </a:lnSpc>
            </a:pPr>
            <a:r>
              <a:rPr lang="en-US" b="1" dirty="0">
                <a:solidFill>
                  <a:schemeClr val="bg1"/>
                </a:solidFill>
                <a:effectLst/>
                <a:latin typeface="+mj-ea"/>
                <a:cs typeface="+mj-ea"/>
                <a:sym typeface="+mn-ea"/>
              </a:rPr>
              <a:t>Govt.Art’s And Science College,</a:t>
            </a:r>
            <a:endParaRPr lang="en-US" b="1" dirty="0">
              <a:solidFill>
                <a:schemeClr val="bg1"/>
              </a:solidFill>
              <a:effectLst/>
              <a:latin typeface="+mj-ea"/>
              <a:cs typeface="+mj-ea"/>
            </a:endParaRPr>
          </a:p>
          <a:p>
            <a:pPr algn="ctr">
              <a:lnSpc>
                <a:spcPct val="150000"/>
              </a:lnSpc>
            </a:pPr>
            <a:r>
              <a:rPr lang="en-US" b="1" dirty="0">
                <a:solidFill>
                  <a:schemeClr val="bg1"/>
                </a:solidFill>
                <a:effectLst/>
                <a:latin typeface="+mj-ea"/>
                <a:cs typeface="+mj-ea"/>
                <a:sym typeface="+mn-ea"/>
              </a:rPr>
              <a:t>Pennagaram</a:t>
            </a:r>
            <a:endParaRPr lang="en-US" b="1" dirty="0">
              <a:solidFill>
                <a:schemeClr val="bg1"/>
              </a:solidFill>
              <a:effectLst/>
              <a:latin typeface="+mj-ea"/>
              <a:cs typeface="+mj-ea"/>
            </a:endParaRPr>
          </a:p>
          <a:p>
            <a:endParaRPr lang="en-US" b="1" dirty="0">
              <a:solidFill>
                <a:schemeClr val="bg1"/>
              </a:solidFill>
              <a:effectLst/>
              <a:latin typeface="+mj-ea"/>
              <a:cs typeface="+mj-ea"/>
            </a:endParaRPr>
          </a:p>
        </p:txBody>
      </p:sp>
      <p:sp>
        <p:nvSpPr>
          <p:cNvPr id="4" name="Subtitle 2"/>
          <p:cNvSpPr>
            <a:spLocks noGrp="1"/>
          </p:cNvSpPr>
          <p:nvPr/>
        </p:nvSpPr>
        <p:spPr>
          <a:xfrm>
            <a:off x="598170" y="2081530"/>
            <a:ext cx="5083810" cy="4141470"/>
          </a:xfrm>
          <a:prstGeom prst="rect">
            <a:avLst/>
          </a:prstGeom>
          <a:solidFill>
            <a:schemeClr val="tx1">
              <a:alpha val="82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marL="0" lvl="1" algn="ctr">
              <a:lnSpc>
                <a:spcPct val="150000"/>
              </a:lnSpc>
            </a:pPr>
            <a:r>
              <a:rPr lang="en-US" sz="2400" b="1" dirty="0">
                <a:solidFill>
                  <a:schemeClr val="bg1"/>
                </a:solidFill>
                <a:effectLst/>
                <a:latin typeface="Calibri" panose="020F0502020204030204" charset="0"/>
                <a:cs typeface="Calibri" panose="020F0502020204030204" charset="0"/>
                <a:sym typeface="+mn-ea"/>
              </a:rPr>
              <a:t>PROJECT GUIDE</a:t>
            </a:r>
            <a:endParaRPr lang="en-US" b="1" dirty="0">
              <a:solidFill>
                <a:schemeClr val="bg1"/>
              </a:solidFill>
              <a:effectLst/>
              <a:latin typeface="Calibri" panose="020F0502020204030204" charset="0"/>
              <a:cs typeface="Calibri" panose="020F0502020204030204" charset="0"/>
              <a:sym typeface="+mn-ea"/>
            </a:endParaRPr>
          </a:p>
          <a:p>
            <a:pPr algn="ctr">
              <a:lnSpc>
                <a:spcPct val="150000"/>
              </a:lnSpc>
            </a:pPr>
            <a:r>
              <a:rPr lang="en-US" b="1" dirty="0">
                <a:solidFill>
                  <a:schemeClr val="bg1"/>
                </a:solidFill>
                <a:effectLst/>
                <a:latin typeface="Calibri" panose="020F0502020204030204" charset="0"/>
                <a:cs typeface="Calibri" panose="020F0502020204030204" charset="0"/>
                <a:sym typeface="+mn-ea"/>
              </a:rPr>
              <a:t>Dr. K. SRINIVASAN,</a:t>
            </a:r>
            <a:endParaRPr lang="en-US" b="1" dirty="0">
              <a:solidFill>
                <a:schemeClr val="bg1"/>
              </a:solidFill>
              <a:effectLst/>
              <a:latin typeface="Calibri" panose="020F0502020204030204" charset="0"/>
              <a:cs typeface="Calibri" panose="020F0502020204030204" charset="0"/>
              <a:sym typeface="+mn-ea"/>
            </a:endParaRPr>
          </a:p>
          <a:p>
            <a:pPr algn="ctr">
              <a:lnSpc>
                <a:spcPct val="150000"/>
              </a:lnSpc>
            </a:pPr>
            <a:r>
              <a:rPr lang="en-US" b="1" dirty="0">
                <a:solidFill>
                  <a:schemeClr val="bg1"/>
                </a:solidFill>
                <a:effectLst/>
                <a:latin typeface="Calibri" panose="020F0502020204030204" charset="0"/>
                <a:cs typeface="Calibri" panose="020F0502020204030204" charset="0"/>
                <a:sym typeface="+mn-ea"/>
              </a:rPr>
              <a:t>Assistant Professor &amp; Head of the Department,</a:t>
            </a:r>
            <a:endParaRPr lang="en-US" b="1" dirty="0">
              <a:solidFill>
                <a:schemeClr val="bg1"/>
              </a:solidFill>
              <a:effectLst/>
              <a:latin typeface="Calibri" panose="020F0502020204030204" charset="0"/>
              <a:cs typeface="Calibri" panose="020F0502020204030204" charset="0"/>
              <a:sym typeface="+mn-ea"/>
            </a:endParaRPr>
          </a:p>
          <a:p>
            <a:pPr algn="ctr">
              <a:lnSpc>
                <a:spcPct val="150000"/>
              </a:lnSpc>
            </a:pPr>
            <a:r>
              <a:rPr lang="en-US" b="1" dirty="0">
                <a:solidFill>
                  <a:schemeClr val="bg1"/>
                </a:solidFill>
                <a:effectLst/>
                <a:latin typeface="Calibri" panose="020F0502020204030204" charset="0"/>
                <a:cs typeface="Calibri" panose="020F0502020204030204" charset="0"/>
                <a:sym typeface="+mn-ea"/>
              </a:rPr>
              <a:t>Department Of Computer Science,</a:t>
            </a:r>
            <a:endParaRPr lang="en-US" b="1" dirty="0">
              <a:solidFill>
                <a:schemeClr val="bg1"/>
              </a:solidFill>
              <a:effectLst/>
              <a:latin typeface="Calibri" panose="020F0502020204030204" charset="0"/>
              <a:cs typeface="Calibri" panose="020F0502020204030204" charset="0"/>
              <a:sym typeface="+mn-ea"/>
            </a:endParaRPr>
          </a:p>
          <a:p>
            <a:pPr algn="ctr">
              <a:lnSpc>
                <a:spcPct val="150000"/>
              </a:lnSpc>
            </a:pPr>
            <a:r>
              <a:rPr lang="en-US" b="1" dirty="0">
                <a:solidFill>
                  <a:schemeClr val="bg1"/>
                </a:solidFill>
                <a:effectLst/>
                <a:latin typeface="Calibri" panose="020F0502020204030204" charset="0"/>
                <a:cs typeface="Calibri" panose="020F0502020204030204" charset="0"/>
                <a:sym typeface="+mn-ea"/>
              </a:rPr>
              <a:t>Govt.Art’s And Science College,</a:t>
            </a:r>
            <a:endParaRPr lang="en-US" b="1" dirty="0">
              <a:solidFill>
                <a:schemeClr val="bg1"/>
              </a:solidFill>
              <a:effectLst/>
              <a:latin typeface="Calibri" panose="020F0502020204030204" charset="0"/>
              <a:cs typeface="Calibri" panose="020F0502020204030204" charset="0"/>
              <a:sym typeface="+mn-ea"/>
            </a:endParaRPr>
          </a:p>
          <a:p>
            <a:pPr algn="ctr">
              <a:lnSpc>
                <a:spcPct val="150000"/>
              </a:lnSpc>
            </a:pPr>
            <a:r>
              <a:rPr lang="en-US" b="1" dirty="0">
                <a:solidFill>
                  <a:schemeClr val="bg1"/>
                </a:solidFill>
                <a:effectLst/>
                <a:latin typeface="Calibri" panose="020F0502020204030204" charset="0"/>
                <a:cs typeface="Calibri" panose="020F0502020204030204" charset="0"/>
                <a:sym typeface="+mn-ea"/>
              </a:rPr>
              <a:t>Pennagaram.</a:t>
            </a:r>
            <a:endParaRPr lang="en-US" b="1" dirty="0">
              <a:solidFill>
                <a:schemeClr val="bg1"/>
              </a:solidFill>
              <a:effectLst/>
              <a:latin typeface="Calibri" panose="020F0502020204030204" charset="0"/>
              <a:cs typeface="Calibri" panose="020F05020202040302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55" name=""/>
        <p:cNvGrpSpPr/>
        <p:nvPr/>
      </p:nvGrpSpPr>
      <p:grpSpPr>
        <a:xfrm>
          <a:off x="0" y="0"/>
          <a:ext cx="0" cy="0"/>
          <a:chOff x="0" y="0"/>
          <a:chExt cx="0" cy="0"/>
        </a:xfrm>
      </p:grpSpPr>
      <p:sp>
        <p:nvSpPr>
          <p:cNvPr id="1048623" name="TextBox 1"/>
          <p:cNvSpPr txBox="1"/>
          <p:nvPr/>
        </p:nvSpPr>
        <p:spPr>
          <a:xfrm>
            <a:off x="1410335" y="1483360"/>
            <a:ext cx="9318625" cy="4080510"/>
          </a:xfrm>
          <a:prstGeom prst="rect">
            <a:avLst/>
          </a:prstGeom>
          <a:noFill/>
        </p:spPr>
        <p:txBody>
          <a:bodyPr wrap="square" rtlCol="0">
            <a:spAutoFit/>
          </a:bodyPr>
          <a:p>
            <a:pPr marL="0" lvl="2"/>
            <a:r>
              <a:rPr lang="en-US" sz="3735" dirty="0">
                <a:ln w="9525" cmpd="sng">
                  <a:solidFill>
                    <a:schemeClr val="tx1"/>
                  </a:solidFill>
                  <a:prstDash val="solid"/>
                </a:ln>
                <a:solidFill>
                  <a:schemeClr val="tx1"/>
                </a:solidFill>
                <a:effectLst>
                  <a:glow rad="38100">
                    <a:schemeClr val="accent1">
                      <a:alpha val="40000"/>
                    </a:schemeClr>
                  </a:glow>
                </a:effectLst>
              </a:rPr>
              <a:t>ADVANTAGES:</a:t>
            </a:r>
            <a:endParaRPr lang="en-US" sz="3735" dirty="0">
              <a:ln w="9525" cmpd="sng">
                <a:solidFill>
                  <a:schemeClr val="tx1"/>
                </a:solidFill>
                <a:prstDash val="solid"/>
              </a:ln>
              <a:solidFill>
                <a:schemeClr val="tx1"/>
              </a:solidFill>
              <a:effectLst>
                <a:glow rad="38100">
                  <a:schemeClr val="accent1">
                    <a:alpha val="40000"/>
                  </a:schemeClr>
                </a:glow>
              </a:effectLst>
            </a:endParaRPr>
          </a:p>
          <a:p>
            <a:pPr lvl="2">
              <a:lnSpc>
                <a:spcPct val="100000"/>
              </a:lnSpc>
            </a:pPr>
            <a:r>
              <a:rPr lang="en-US" sz="1865" dirty="0">
                <a:ln>
                  <a:solidFill>
                    <a:schemeClr val="tx1"/>
                  </a:solidFill>
                </a:ln>
                <a:solidFill>
                  <a:schemeClr val="tx1"/>
                </a:solidFill>
                <a:latin typeface="Times New Roman" panose="02020603050405020304" pitchFamily="18" charset="0"/>
                <a:cs typeface="Times New Roman" panose="02020603050405020304" pitchFamily="18" charset="0"/>
              </a:rPr>
              <a:t> </a:t>
            </a:r>
            <a:endParaRPr lang="en-US" sz="1865" dirty="0">
              <a:ln>
                <a:solidFill>
                  <a:schemeClr val="tx1"/>
                </a:solidFill>
              </a:ln>
              <a:solidFill>
                <a:schemeClr val="tx1"/>
              </a:solidFill>
              <a:latin typeface="Times New Roman" panose="02020603050405020304" pitchFamily="18" charset="0"/>
              <a:cs typeface="Times New Roman" panose="02020603050405020304" pitchFamily="18" charset="0"/>
            </a:endParaRPr>
          </a:p>
          <a:p>
            <a:pPr marL="1200150" lvl="2" indent="-285750">
              <a:lnSpc>
                <a:spcPct val="150000"/>
              </a:lnSpc>
              <a:buFont typeface="Wingdings" panose="05000000000000000000" charset="0"/>
              <a:buChar char="ü"/>
            </a:pPr>
            <a:r>
              <a:rPr lang="en-US" sz="2135" dirty="0">
                <a:ln>
                  <a:solidFill>
                    <a:schemeClr val="tx1"/>
                  </a:solidFill>
                </a:ln>
                <a:solidFill>
                  <a:schemeClr val="tx1"/>
                </a:solidFill>
                <a:latin typeface="Times New Roman" panose="02020603050405020304" pitchFamily="18" charset="0"/>
                <a:ea typeface="Roboto" panose="02000000000000000000"/>
                <a:cs typeface="Times New Roman" panose="02020603050405020304" pitchFamily="18" charset="0"/>
                <a:sym typeface="Roboto" panose="02000000000000000000"/>
              </a:rPr>
              <a:t>Discovery of new music</a:t>
            </a:r>
            <a:endParaRPr lang="en-US" sz="2135" dirty="0">
              <a:ln>
                <a:solidFill>
                  <a:schemeClr val="tx1"/>
                </a:solidFill>
              </a:ln>
              <a:solidFill>
                <a:schemeClr val="tx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1200150" lvl="2" indent="-285750">
              <a:lnSpc>
                <a:spcPct val="150000"/>
              </a:lnSpc>
              <a:buFont typeface="Wingdings" panose="05000000000000000000" charset="0"/>
              <a:buChar char="ü"/>
            </a:pPr>
            <a:r>
              <a:rPr lang="en-US" sz="2135" dirty="0">
                <a:ln>
                  <a:solidFill>
                    <a:schemeClr val="tx1"/>
                  </a:solidFill>
                </a:ln>
                <a:solidFill>
                  <a:schemeClr val="tx1"/>
                </a:solidFill>
                <a:latin typeface="Times New Roman" panose="02020603050405020304" pitchFamily="18" charset="0"/>
                <a:ea typeface="Roboto" panose="02000000000000000000"/>
                <a:cs typeface="Times New Roman" panose="02020603050405020304" pitchFamily="18" charset="0"/>
                <a:sym typeface="Roboto" panose="02000000000000000000"/>
              </a:rPr>
              <a:t>Time-saving</a:t>
            </a:r>
            <a:endParaRPr lang="en-US" sz="2135" dirty="0">
              <a:ln>
                <a:solidFill>
                  <a:schemeClr val="tx1"/>
                </a:solidFill>
              </a:ln>
              <a:solidFill>
                <a:schemeClr val="tx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1200150" lvl="2" indent="-285750">
              <a:lnSpc>
                <a:spcPct val="150000"/>
              </a:lnSpc>
              <a:buFont typeface="Wingdings" panose="05000000000000000000" charset="0"/>
              <a:buChar char="ü"/>
            </a:pPr>
            <a:r>
              <a:rPr lang="en-US" sz="2135" dirty="0">
                <a:ln>
                  <a:solidFill>
                    <a:schemeClr val="tx1"/>
                  </a:solidFill>
                </a:ln>
                <a:solidFill>
                  <a:schemeClr val="tx1"/>
                </a:solidFill>
                <a:latin typeface="Times New Roman" panose="02020603050405020304" pitchFamily="18" charset="0"/>
                <a:ea typeface="Roboto" panose="02000000000000000000"/>
                <a:cs typeface="Times New Roman" panose="02020603050405020304" pitchFamily="18" charset="0"/>
                <a:sym typeface="Roboto" panose="02000000000000000000"/>
              </a:rPr>
              <a:t>Convenient</a:t>
            </a:r>
            <a:endParaRPr lang="en-US" sz="2135" dirty="0">
              <a:ln>
                <a:solidFill>
                  <a:schemeClr val="tx1"/>
                </a:solidFill>
              </a:ln>
              <a:solidFill>
                <a:schemeClr val="tx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1200150" lvl="2" indent="-285750">
              <a:lnSpc>
                <a:spcPct val="150000"/>
              </a:lnSpc>
              <a:buFont typeface="Wingdings" panose="05000000000000000000" charset="0"/>
              <a:buChar char="ü"/>
            </a:pPr>
            <a:r>
              <a:rPr lang="en-US" sz="2135" dirty="0">
                <a:ln>
                  <a:solidFill>
                    <a:schemeClr val="tx1"/>
                  </a:solidFill>
                </a:ln>
                <a:solidFill>
                  <a:schemeClr val="tx1"/>
                </a:solidFill>
                <a:latin typeface="Times New Roman" panose="02020603050405020304" pitchFamily="18" charset="0"/>
                <a:ea typeface="Roboto" panose="02000000000000000000"/>
                <a:cs typeface="Times New Roman" panose="02020603050405020304" pitchFamily="18" charset="0"/>
                <a:sym typeface="Roboto" panose="02000000000000000000"/>
              </a:rPr>
              <a:t>Engagement</a:t>
            </a:r>
            <a:endParaRPr lang="en-US" sz="2135" dirty="0">
              <a:ln>
                <a:solidFill>
                  <a:schemeClr val="tx1"/>
                </a:solidFill>
              </a:ln>
              <a:solidFill>
                <a:schemeClr val="tx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1200150" lvl="2" indent="-285750">
              <a:lnSpc>
                <a:spcPct val="150000"/>
              </a:lnSpc>
              <a:buFont typeface="Wingdings" panose="05000000000000000000" charset="0"/>
              <a:buChar char="ü"/>
            </a:pPr>
            <a:r>
              <a:rPr lang="en-US" sz="2135" dirty="0">
                <a:ln>
                  <a:solidFill>
                    <a:schemeClr val="tx1"/>
                  </a:solidFill>
                </a:ln>
                <a:solidFill>
                  <a:schemeClr val="tx1"/>
                </a:solidFill>
                <a:latin typeface="Times New Roman" panose="02020603050405020304" pitchFamily="18" charset="0"/>
                <a:ea typeface="Roboto" panose="02000000000000000000"/>
                <a:cs typeface="Times New Roman" panose="02020603050405020304" pitchFamily="18" charset="0"/>
                <a:sym typeface="Roboto" panose="02000000000000000000"/>
              </a:rPr>
              <a:t>Personalized experience</a:t>
            </a:r>
            <a:endParaRPr lang="en-US" sz="2135" dirty="0">
              <a:ln>
                <a:solidFill>
                  <a:schemeClr val="tx1"/>
                </a:solidFill>
              </a:ln>
              <a:solidFill>
                <a:schemeClr val="tx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marL="1200150" lvl="2" indent="-285750">
              <a:lnSpc>
                <a:spcPct val="200000"/>
              </a:lnSpc>
              <a:buFont typeface="Courier New" panose="02070309020205020404" pitchFamily="49" charset="0"/>
              <a:buChar char="o"/>
            </a:pPr>
            <a:endParaRPr lang="en-US" sz="2135" dirty="0">
              <a:ln>
                <a:solidFill>
                  <a:schemeClr val="tx1"/>
                </a:solidFill>
              </a:ln>
              <a:solidFill>
                <a:schemeClr val="tx1"/>
              </a:solidFill>
              <a:effectLst>
                <a:outerShdw dist="38100" dir="2700000" algn="tl" rotWithShape="0">
                  <a:schemeClr val="accent2"/>
                </a:outerShdw>
              </a:effectLst>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sp>
        <p:nvSpPr>
          <p:cNvPr id="1048624" name="TextBox 3"/>
          <p:cNvSpPr txBox="1"/>
          <p:nvPr/>
        </p:nvSpPr>
        <p:spPr>
          <a:xfrm>
            <a:off x="3912093" y="358405"/>
            <a:ext cx="6096000" cy="748030"/>
          </a:xfrm>
          <a:prstGeom prst="rect">
            <a:avLst/>
          </a:prstGeom>
          <a:noFill/>
        </p:spPr>
        <p:txBody>
          <a:bodyPr wrap="square">
            <a:spAutoFit/>
          </a:bodyPr>
          <a:p>
            <a:r>
              <a:rPr lang="en-US" sz="4265"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PROPOSED SYSTEM</a:t>
            </a:r>
            <a:endParaRPr lang="en-US" sz="4265"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48623"/>
                                        </p:tgtEl>
                                        <p:attrNameLst>
                                          <p:attrName>style.visibility</p:attrName>
                                        </p:attrNameLst>
                                      </p:cBhvr>
                                      <p:to>
                                        <p:strVal val="visible"/>
                                      </p:to>
                                    </p:set>
                                    <p:anim calcmode="lin" valueType="num">
                                      <p:cBhvr>
                                        <p:cTn id="7" dur="500" fill="hold"/>
                                        <p:tgtEl>
                                          <p:spTgt spid="1048623"/>
                                        </p:tgtEl>
                                        <p:attrNameLst>
                                          <p:attrName>ppt_w</p:attrName>
                                        </p:attrNameLst>
                                      </p:cBhvr>
                                      <p:tavLst>
                                        <p:tav tm="0">
                                          <p:val>
                                            <p:fltVal val="0.0"/>
                                          </p:val>
                                        </p:tav>
                                        <p:tav tm="100000">
                                          <p:val>
                                            <p:strVal val="#ppt_w"/>
                                          </p:val>
                                        </p:tav>
                                      </p:tavLst>
                                    </p:anim>
                                    <p:anim calcmode="lin" valueType="num">
                                      <p:cBhvr>
                                        <p:cTn id="8" dur="500" fill="hold"/>
                                        <p:tgtEl>
                                          <p:spTgt spid="1048623"/>
                                        </p:tgtEl>
                                        <p:attrNameLst>
                                          <p:attrName>ppt_h</p:attrName>
                                        </p:attrNameLst>
                                      </p:cBhvr>
                                      <p:tavLst>
                                        <p:tav tm="0">
                                          <p:val>
                                            <p:fltVal val="0.0"/>
                                          </p:val>
                                        </p:tav>
                                        <p:tav tm="100000">
                                          <p:val>
                                            <p:strVal val="#ppt_h"/>
                                          </p:val>
                                        </p:tav>
                                      </p:tavLst>
                                    </p:anim>
                                    <p:animEffect transition="in" filter="fade">
                                      <p:cBhvr>
                                        <p:cTn id="9" dur="500"/>
                                        <p:tgtEl>
                                          <p:spTgt spid="1048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56" name=""/>
        <p:cNvGrpSpPr/>
        <p:nvPr/>
      </p:nvGrpSpPr>
      <p:grpSpPr>
        <a:xfrm>
          <a:off x="0" y="0"/>
          <a:ext cx="0" cy="0"/>
          <a:chOff x="0" y="0"/>
          <a:chExt cx="0" cy="0"/>
        </a:xfrm>
      </p:grpSpPr>
      <p:sp>
        <p:nvSpPr>
          <p:cNvPr id="1048625" name="Title 1"/>
          <p:cNvSpPr>
            <a:spLocks noGrp="1"/>
          </p:cNvSpPr>
          <p:nvPr>
            <p:ph type="title"/>
          </p:nvPr>
        </p:nvSpPr>
        <p:spPr>
          <a:xfrm>
            <a:off x="571499" y="546667"/>
            <a:ext cx="11204900" cy="810400"/>
          </a:xfrm>
        </p:spPr>
        <p:txBody>
          <a:bodyPr>
            <a:normAutofit fontScale="90000"/>
          </a:bodyPr>
          <a:p>
            <a:pPr algn="ctr"/>
            <a:r>
              <a:rPr lang="en-US" dirty="0">
                <a:ln>
                  <a:solidFill>
                    <a:srgbClr val="FF0000"/>
                  </a:solidFill>
                </a:ln>
                <a:solidFill>
                  <a:srgbClr val="FF0000"/>
                </a:solidFill>
              </a:rPr>
              <a:t>MODULE DESCRIPTION</a:t>
            </a:r>
            <a:endParaRPr lang="en-US" dirty="0">
              <a:ln>
                <a:solidFill>
                  <a:srgbClr val="FF0000"/>
                </a:solidFill>
              </a:ln>
              <a:solidFill>
                <a:srgbClr val="FF0000"/>
              </a:solidFill>
            </a:endParaRPr>
          </a:p>
        </p:txBody>
      </p:sp>
      <p:sp>
        <p:nvSpPr>
          <p:cNvPr id="1048626" name="Text Placeholder 2"/>
          <p:cNvSpPr>
            <a:spLocks noGrp="1"/>
          </p:cNvSpPr>
          <p:nvPr>
            <p:ph type="body" idx="1"/>
          </p:nvPr>
        </p:nvSpPr>
        <p:spPr/>
        <p:txBody>
          <a:bodyPr>
            <a:normAutofit fontScale="70000"/>
          </a:bodyPr>
          <a:p>
            <a:r>
              <a:rPr lang="en-US" sz="4570" dirty="0">
                <a:ln w="9525" cmpd="sng">
                  <a:solidFill>
                    <a:schemeClr val="tx1"/>
                  </a:solidFill>
                  <a:prstDash val="solid"/>
                </a:ln>
                <a:solidFill>
                  <a:schemeClr val="tx1"/>
                </a:solidFill>
                <a:effectLst>
                  <a:glow rad="38100">
                    <a:schemeClr val="accent1">
                      <a:alpha val="40000"/>
                    </a:schemeClr>
                  </a:glow>
                </a:effectLst>
              </a:rPr>
              <a:t>This project is divided into five modules. They are</a:t>
            </a:r>
            <a:endParaRPr lang="en-US" sz="4570" dirty="0">
              <a:ln w="9525" cmpd="sng">
                <a:solidFill>
                  <a:schemeClr val="tx1"/>
                </a:solidFill>
                <a:prstDash val="solid"/>
              </a:ln>
              <a:solidFill>
                <a:schemeClr val="tx1"/>
              </a:solidFill>
              <a:effectLst>
                <a:glow rad="38100">
                  <a:schemeClr val="accent1">
                    <a:alpha val="40000"/>
                  </a:schemeClr>
                </a:glow>
              </a:effectLst>
            </a:endParaRPr>
          </a:p>
          <a:p>
            <a:pPr marL="114300" indent="0">
              <a:buNone/>
            </a:pPr>
            <a:endParaRPr lang="en-US" dirty="0">
              <a:ln>
                <a:solidFill>
                  <a:schemeClr val="tx1"/>
                </a:solidFill>
              </a:ln>
              <a:solidFill>
                <a:schemeClr val="tx1"/>
              </a:solidFill>
            </a:endParaRPr>
          </a:p>
          <a:p>
            <a:pPr>
              <a:lnSpc>
                <a:spcPct val="150000"/>
              </a:lnSpc>
            </a:pPr>
            <a:r>
              <a:rPr lang="en-US" sz="4000" dirty="0">
                <a:ln>
                  <a:solidFill>
                    <a:schemeClr val="tx1"/>
                  </a:solidFill>
                </a:ln>
                <a:solidFill>
                  <a:schemeClr val="tx1"/>
                </a:solidFill>
                <a:effectLst/>
                <a:latin typeface="Times New Roman" panose="02020603050405020304" pitchFamily="18" charset="0"/>
                <a:cs typeface="Times New Roman" panose="02020603050405020304" pitchFamily="18" charset="0"/>
              </a:rPr>
              <a:t>Face Detection Module  </a:t>
            </a:r>
            <a:endParaRPr lang="en-US" sz="4000" dirty="0">
              <a:ln>
                <a:solidFill>
                  <a:schemeClr val="tx1"/>
                </a:solid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r>
              <a:rPr lang="en-US" sz="4000" dirty="0">
                <a:ln>
                  <a:solidFill>
                    <a:schemeClr val="tx1"/>
                  </a:solidFill>
                </a:ln>
                <a:solidFill>
                  <a:schemeClr val="tx1"/>
                </a:solidFill>
                <a:effectLst/>
                <a:latin typeface="Times New Roman" panose="02020603050405020304" pitchFamily="18" charset="0"/>
                <a:cs typeface="Times New Roman" panose="02020603050405020304" pitchFamily="18" charset="0"/>
              </a:rPr>
              <a:t>Emotion Recognition Module </a:t>
            </a:r>
            <a:endParaRPr lang="en-US" sz="4000" dirty="0">
              <a:ln>
                <a:solidFill>
                  <a:schemeClr val="tx1"/>
                </a:solid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r>
              <a:rPr lang="en-US" sz="4000" dirty="0">
                <a:ln>
                  <a:solidFill>
                    <a:schemeClr val="tx1"/>
                  </a:solidFill>
                </a:ln>
                <a:solidFill>
                  <a:schemeClr val="tx1"/>
                </a:solidFill>
                <a:effectLst/>
                <a:latin typeface="Times New Roman" panose="02020603050405020304" pitchFamily="18" charset="0"/>
                <a:cs typeface="Times New Roman" panose="02020603050405020304" pitchFamily="18" charset="0"/>
              </a:rPr>
              <a:t>Music recommendation module  </a:t>
            </a:r>
            <a:endParaRPr lang="en-US" sz="4000" dirty="0">
              <a:ln>
                <a:solidFill>
                  <a:schemeClr val="tx1"/>
                </a:solid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r>
              <a:rPr lang="en-US" sz="4000" dirty="0">
                <a:ln>
                  <a:solidFill>
                    <a:schemeClr val="tx1"/>
                  </a:solidFill>
                </a:ln>
                <a:solidFill>
                  <a:schemeClr val="tx1"/>
                </a:solidFill>
                <a:effectLst/>
                <a:latin typeface="Times New Roman" panose="02020603050405020304" pitchFamily="18" charset="0"/>
                <a:cs typeface="Times New Roman" panose="02020603050405020304" pitchFamily="18" charset="0"/>
              </a:rPr>
              <a:t>Music playback module  </a:t>
            </a:r>
            <a:endParaRPr lang="en-US" sz="4000" dirty="0">
              <a:ln>
                <a:solidFill>
                  <a:schemeClr val="tx1"/>
                </a:solid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r>
              <a:rPr lang="en-US" sz="4000" dirty="0">
                <a:ln>
                  <a:solidFill>
                    <a:schemeClr val="tx1"/>
                  </a:solidFill>
                </a:ln>
                <a:solidFill>
                  <a:schemeClr val="tx1"/>
                </a:solidFill>
                <a:effectLst/>
                <a:latin typeface="Times New Roman" panose="02020603050405020304" pitchFamily="18" charset="0"/>
                <a:cs typeface="Times New Roman" panose="02020603050405020304" pitchFamily="18" charset="0"/>
              </a:rPr>
              <a:t>User feedback module</a:t>
            </a:r>
            <a:endParaRPr lang="en-US" sz="4000" dirty="0">
              <a:ln>
                <a:solidFill>
                  <a:schemeClr val="tx1"/>
                </a:solidFill>
              </a:ln>
              <a:solidFill>
                <a:schemeClr val="tx1"/>
              </a:solidFill>
              <a:effectLst/>
              <a:latin typeface="Times New Roman" panose="02020603050405020304" pitchFamily="18" charset="0"/>
              <a:cs typeface="Times New Roman" panose="02020603050405020304" pitchFamily="18" charset="0"/>
            </a:endParaRPr>
          </a:p>
        </p:txBody>
      </p:sp>
      <p:sp>
        <p:nvSpPr>
          <p:cNvPr id="1048627" name="Rectangle 3"/>
          <p:cNvSpPr/>
          <p:nvPr/>
        </p:nvSpPr>
        <p:spPr>
          <a:xfrm>
            <a:off x="0" y="-1"/>
            <a:ext cx="12192000" cy="685800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a:xfrm>
            <a:off x="1087755" y="1717040"/>
            <a:ext cx="10017125" cy="4451985"/>
          </a:xfrm>
        </p:spPr>
        <p:txBody>
          <a:bodyPr>
            <a:normAutofit lnSpcReduction="10000"/>
          </a:bodyPr>
          <a:p>
            <a:pPr marL="152400" indent="0">
              <a:buNone/>
            </a:pPr>
            <a:r>
              <a:rPr lang="en-US" b="1">
                <a:solidFill>
                  <a:srgbClr val="FF0000"/>
                </a:solidFill>
                <a:effectLst>
                  <a:outerShdw blurRad="38100" dist="19050" dir="2700000" algn="tl" rotWithShape="0">
                    <a:schemeClr val="dk1">
                      <a:alpha val="40000"/>
                    </a:schemeClr>
                  </a:outerShdw>
                </a:effectLst>
              </a:rPr>
              <a:t>1. Face detection module:</a:t>
            </a:r>
            <a:endParaRPr lang="en-US" b="1">
              <a:solidFill>
                <a:srgbClr val="FF0000"/>
              </a:solidFill>
              <a:effectLst>
                <a:outerShdw blurRad="38100" dist="19050" dir="2700000" algn="tl" rotWithShape="0">
                  <a:schemeClr val="dk1">
                    <a:alpha val="40000"/>
                  </a:schemeClr>
                </a:outerShdw>
              </a:effectLst>
            </a:endParaRPr>
          </a:p>
          <a:p>
            <a:pPr marL="152400" indent="0">
              <a:buNone/>
            </a:pPr>
            <a:r>
              <a:rPr lang="en-US" b="1">
                <a:solidFill>
                  <a:schemeClr val="tx1"/>
                </a:solidFill>
                <a:effectLst>
                  <a:outerShdw blurRad="38100" dist="19050" dir="2700000" algn="tl" rotWithShape="0">
                    <a:schemeClr val="dk1">
                      <a:alpha val="40000"/>
                    </a:schemeClr>
                  </a:outerShdw>
                </a:effectLst>
              </a:rPr>
              <a:t>	</a:t>
            </a:r>
            <a:endParaRPr lang="en-US" b="1">
              <a:solidFill>
                <a:schemeClr val="tx1"/>
              </a:solidFill>
              <a:effectLst>
                <a:outerShdw blurRad="38100" dist="19050" dir="2700000" algn="tl" rotWithShape="0">
                  <a:schemeClr val="dk1">
                    <a:alpha val="40000"/>
                  </a:schemeClr>
                </a:outerShdw>
              </a:effectLst>
            </a:endParaRPr>
          </a:p>
          <a:p>
            <a:pPr marL="152400" indent="0">
              <a:lnSpc>
                <a:spcPct val="100000"/>
              </a:lnSpc>
              <a:buNone/>
            </a:pPr>
            <a:r>
              <a:rPr lang="en-US" sz="2400">
                <a:solidFill>
                  <a:schemeClr val="tx1"/>
                </a:solidFill>
                <a:effectLst>
                  <a:outerShdw blurRad="38100" dist="19050" dir="2700000" algn="tl" rotWithShape="0">
                    <a:schemeClr val="dk1">
                      <a:alpha val="40000"/>
                    </a:schemeClr>
                  </a:outerShdw>
                </a:effectLst>
              </a:rPr>
              <a:t>	This module would be responsible for detecting the user's face and locating the key facial features necessary for emotion recognition.</a:t>
            </a:r>
            <a:endParaRPr lang="en-US" sz="2400">
              <a:solidFill>
                <a:schemeClr val="tx1"/>
              </a:solidFill>
              <a:effectLst>
                <a:outerShdw blurRad="38100" dist="19050" dir="2700000" algn="tl" rotWithShape="0">
                  <a:schemeClr val="dk1">
                    <a:alpha val="40000"/>
                  </a:schemeClr>
                </a:outerShdw>
              </a:effectLst>
            </a:endParaRPr>
          </a:p>
          <a:p>
            <a:pPr>
              <a:buFont typeface="Wingdings" panose="05000000000000000000" charset="0"/>
              <a:buChar char="ü"/>
            </a:pPr>
            <a:endParaRPr lang="en-US" sz="2400">
              <a:solidFill>
                <a:schemeClr val="tx1"/>
              </a:solidFill>
              <a:effectLst>
                <a:outerShdw blurRad="38100" dist="19050" dir="2700000" algn="tl" rotWithShape="0">
                  <a:schemeClr val="dk1">
                    <a:alpha val="40000"/>
                  </a:schemeClr>
                </a:outerShdw>
              </a:effectLst>
            </a:endParaRPr>
          </a:p>
          <a:p>
            <a:pPr marL="152400" indent="0">
              <a:buFont typeface="Wingdings" panose="05000000000000000000" charset="0"/>
              <a:buNone/>
            </a:pPr>
            <a:r>
              <a:rPr lang="en-US" b="1">
                <a:solidFill>
                  <a:srgbClr val="FF0000"/>
                </a:solidFill>
                <a:effectLst>
                  <a:outerShdw blurRad="38100" dist="19050" dir="2700000" algn="tl" rotWithShape="0">
                    <a:schemeClr val="dk1">
                      <a:alpha val="40000"/>
                    </a:schemeClr>
                  </a:outerShdw>
                </a:effectLst>
              </a:rPr>
              <a:t>2. Emotion recognition module:</a:t>
            </a:r>
            <a:endParaRPr lang="en-US" b="1">
              <a:solidFill>
                <a:srgbClr val="FF0000"/>
              </a:solidFill>
              <a:effectLst>
                <a:outerShdw blurRad="38100" dist="19050" dir="2700000" algn="tl" rotWithShape="0">
                  <a:schemeClr val="dk1">
                    <a:alpha val="40000"/>
                  </a:schemeClr>
                </a:outerShdw>
              </a:effectLst>
            </a:endParaRPr>
          </a:p>
          <a:p>
            <a:pPr marL="152400" indent="0">
              <a:buFont typeface="Wingdings" panose="05000000000000000000" charset="0"/>
              <a:buNone/>
            </a:pPr>
            <a:endParaRPr lang="en-US" b="1">
              <a:solidFill>
                <a:schemeClr val="tx1"/>
              </a:solidFill>
              <a:effectLst>
                <a:outerShdw blurRad="38100" dist="19050" dir="2700000" algn="tl" rotWithShape="0">
                  <a:schemeClr val="dk1">
                    <a:alpha val="40000"/>
                  </a:schemeClr>
                </a:outerShdw>
              </a:effectLst>
            </a:endParaRPr>
          </a:p>
          <a:p>
            <a:pPr marL="152400" indent="0">
              <a:lnSpc>
                <a:spcPct val="100000"/>
              </a:lnSpc>
              <a:buFont typeface="Wingdings" panose="05000000000000000000" charset="0"/>
              <a:buNone/>
            </a:pPr>
            <a:r>
              <a:rPr lang="en-US" b="1">
                <a:solidFill>
                  <a:schemeClr val="tx1"/>
                </a:solidFill>
                <a:effectLst>
                  <a:outerShdw blurRad="38100" dist="19050" dir="2700000" algn="tl" rotWithShape="0">
                    <a:schemeClr val="dk1">
                      <a:alpha val="40000"/>
                    </a:schemeClr>
                  </a:outerShdw>
                </a:effectLst>
              </a:rPr>
              <a:t>	</a:t>
            </a:r>
            <a:r>
              <a:rPr lang="en-US" sz="2400">
                <a:solidFill>
                  <a:schemeClr val="tx1"/>
                </a:solidFill>
                <a:effectLst>
                  <a:outerShdw blurRad="38100" dist="19050" dir="2700000" algn="tl" rotWithShape="0">
                    <a:schemeClr val="dk1">
                      <a:alpha val="40000"/>
                    </a:schemeClr>
                  </a:outerShdw>
                </a:effectLst>
              </a:rPr>
              <a:t>This module would use machine learning algorithms to analyze the user's facial expressions and determine their emotional state. This could be done using facial landmarks, such as the position of the eyebrows, mouth, and eyes.</a:t>
            </a:r>
            <a:endParaRPr lang="en-US" b="1">
              <a:solidFill>
                <a:schemeClr val="tx1"/>
              </a:solidFill>
              <a:effectLst>
                <a:outerShdw blurRad="38100" dist="19050" dir="2700000" algn="tl" rotWithShape="0">
                  <a:schemeClr val="dk1">
                    <a:alpha val="40000"/>
                  </a:schemeClr>
                </a:outerShdw>
              </a:effectLst>
            </a:endParaRPr>
          </a:p>
          <a:p>
            <a:pPr marL="152400" indent="0">
              <a:buFont typeface="Wingdings" panose="05000000000000000000" charset="0"/>
              <a:buNone/>
            </a:pPr>
            <a:r>
              <a:rPr lang="en-US" b="1">
                <a:solidFill>
                  <a:schemeClr val="tx1"/>
                </a:solidFill>
                <a:effectLst>
                  <a:outerShdw blurRad="38100" dist="19050" dir="2700000" algn="tl" rotWithShape="0">
                    <a:schemeClr val="dk1">
                      <a:alpha val="40000"/>
                    </a:schemeClr>
                  </a:outerShdw>
                </a:effectLst>
              </a:rPr>
              <a:t>	</a:t>
            </a:r>
            <a:endParaRPr lang="en-US"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Text Placeholder 2"/>
          <p:cNvSpPr>
            <a:spLocks noGrp="1"/>
          </p:cNvSpPr>
          <p:nvPr>
            <p:ph type="body" idx="1"/>
          </p:nvPr>
        </p:nvSpPr>
        <p:spPr>
          <a:xfrm>
            <a:off x="415290" y="546735"/>
            <a:ext cx="11360785" cy="5544820"/>
          </a:xfrm>
        </p:spPr>
        <p:txBody>
          <a:bodyPr/>
          <a:p>
            <a:pPr marL="152400" indent="0">
              <a:buNone/>
            </a:pPr>
            <a:r>
              <a:rPr lang="en-US" b="1">
                <a:solidFill>
                  <a:srgbClr val="FF0000"/>
                </a:solidFill>
              </a:rPr>
              <a:t>3. Music recommendation module:</a:t>
            </a:r>
            <a:endParaRPr lang="en-US" b="1">
              <a:solidFill>
                <a:srgbClr val="FF0000"/>
              </a:solidFill>
            </a:endParaRPr>
          </a:p>
          <a:p>
            <a:pPr marL="152400" indent="0">
              <a:buNone/>
            </a:pPr>
            <a:r>
              <a:rPr lang="en-US">
                <a:solidFill>
                  <a:srgbClr val="FF0000"/>
                </a:solidFill>
              </a:rPr>
              <a:t>	</a:t>
            </a:r>
            <a:r>
              <a:rPr lang="en-US" sz="2400">
                <a:solidFill>
                  <a:schemeClr val="tx1"/>
                </a:solidFill>
                <a:effectLst>
                  <a:outerShdw blurRad="38100" dist="19050" dir="2700000" algn="tl" rotWithShape="0">
                    <a:schemeClr val="dk1">
                      <a:alpha val="40000"/>
                    </a:schemeClr>
                  </a:outerShdw>
                </a:effectLst>
              </a:rPr>
              <a:t>Once the user's emotional state has been determined, this module would suggest music that is likely to fit their mood. This could be done by analyzing the tempo, rhythm, and tone of different songs and selecting the most appropriate ones.</a:t>
            </a:r>
            <a:endParaRPr lang="en-US" sz="2400">
              <a:solidFill>
                <a:srgbClr val="FF0000"/>
              </a:solidFill>
            </a:endParaRPr>
          </a:p>
          <a:p>
            <a:pPr marL="152400" indent="0">
              <a:buNone/>
            </a:pPr>
            <a:endParaRPr lang="en-US" b="1">
              <a:solidFill>
                <a:srgbClr val="FF0000"/>
              </a:solidFill>
            </a:endParaRPr>
          </a:p>
          <a:p>
            <a:pPr marL="152400" indent="0">
              <a:buNone/>
            </a:pPr>
            <a:r>
              <a:rPr lang="en-US" b="1">
                <a:solidFill>
                  <a:srgbClr val="FF0000"/>
                </a:solidFill>
              </a:rPr>
              <a:t>4. Music playback module:</a:t>
            </a:r>
            <a:endParaRPr lang="en-US" b="1">
              <a:solidFill>
                <a:srgbClr val="FF0000"/>
              </a:solidFill>
            </a:endParaRPr>
          </a:p>
          <a:p>
            <a:pPr marL="152400" indent="0">
              <a:buNone/>
            </a:pPr>
            <a:r>
              <a:rPr lang="en-US" sz="2400">
                <a:solidFill>
                  <a:srgbClr val="FF0000"/>
                </a:solidFill>
              </a:rPr>
              <a:t>	</a:t>
            </a:r>
            <a:r>
              <a:rPr lang="en-US" sz="2400">
                <a:solidFill>
                  <a:schemeClr val="tx1"/>
                </a:solidFill>
                <a:effectLst>
                  <a:outerShdw blurRad="38100" dist="19050" dir="2700000" algn="tl" rotWithShape="0">
                    <a:schemeClr val="dk1">
                      <a:alpha val="40000"/>
                    </a:schemeClr>
                  </a:outerShdw>
                </a:effectLst>
              </a:rPr>
              <a:t>This module would be responsible for playing the selected music, adjusting the volume and other playback settings as needed. </a:t>
            </a:r>
            <a:endParaRPr lang="en-US" sz="2400">
              <a:solidFill>
                <a:schemeClr val="tx1"/>
              </a:solidFill>
              <a:effectLst>
                <a:outerShdw blurRad="38100" dist="19050" dir="2700000" algn="tl" rotWithShape="0">
                  <a:schemeClr val="dk1">
                    <a:alpha val="40000"/>
                  </a:schemeClr>
                </a:outerShdw>
              </a:effectLst>
            </a:endParaRPr>
          </a:p>
          <a:p>
            <a:pPr marL="152400" indent="0">
              <a:buNone/>
            </a:pPr>
            <a:endParaRPr lang="en-US" sz="2400">
              <a:solidFill>
                <a:srgbClr val="FF0000"/>
              </a:solidFill>
            </a:endParaRPr>
          </a:p>
          <a:p>
            <a:pPr marL="152400" indent="0">
              <a:buNone/>
            </a:pPr>
            <a:r>
              <a:rPr lang="en-US" b="1">
                <a:solidFill>
                  <a:srgbClr val="FF0000"/>
                </a:solidFill>
              </a:rPr>
              <a:t>5. User feedback module:</a:t>
            </a:r>
            <a:endParaRPr lang="en-US" b="1">
              <a:solidFill>
                <a:srgbClr val="FF0000"/>
              </a:solidFill>
            </a:endParaRPr>
          </a:p>
          <a:p>
            <a:pPr marL="152400" indent="0">
              <a:buNone/>
            </a:pPr>
            <a:r>
              <a:rPr lang="en-US" sz="2400">
                <a:solidFill>
                  <a:srgbClr val="FF0000"/>
                </a:solidFill>
              </a:rPr>
              <a:t>	</a:t>
            </a:r>
            <a:r>
              <a:rPr lang="en-US" sz="2400">
                <a:solidFill>
                  <a:schemeClr val="tx1"/>
                </a:solidFill>
                <a:effectLst>
                  <a:outerShdw blurRad="38100" dist="19050" dir="2700000" algn="tl" rotWithShape="0">
                    <a:schemeClr val="dk1">
                      <a:alpha val="40000"/>
                    </a:schemeClr>
                  </a:outerShdw>
                </a:effectLst>
              </a:rPr>
              <a:t>Finally, this module would allow the user to provide feedback on the music selection and adjust the system's recommendations over time based on their preferences.</a:t>
            </a:r>
            <a:endParaRPr lang="en-US" sz="240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2" name=""/>
        <p:cNvGrpSpPr/>
        <p:nvPr/>
      </p:nvGrpSpPr>
      <p:grpSpPr>
        <a:xfrm>
          <a:off x="0" y="0"/>
          <a:ext cx="0" cy="0"/>
          <a:chOff x="0" y="0"/>
          <a:chExt cx="0" cy="0"/>
        </a:xfrm>
      </p:grpSpPr>
      <p:sp>
        <p:nvSpPr>
          <p:cNvPr id="1048642" name="Title 1"/>
          <p:cNvSpPr>
            <a:spLocks noGrp="1"/>
          </p:cNvSpPr>
          <p:nvPr>
            <p:ph type="title"/>
          </p:nvPr>
        </p:nvSpPr>
        <p:spPr/>
        <p:txBody>
          <a:bodyPr>
            <a:normAutofit/>
          </a:bodyPr>
          <a:p>
            <a:pPr lvl="0" algn="ctr"/>
            <a:r>
              <a:rPr lang="en-US" sz="4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FLOW DIAGRAM</a:t>
            </a:r>
            <a:endParaRPr lang="en-US" sz="48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Content Placeholder 1"/>
          <p:cNvPicPr>
            <a:picLocks noChangeAspect="1"/>
          </p:cNvPicPr>
          <p:nvPr>
            <p:ph sz="half" idx="2"/>
          </p:nvPr>
        </p:nvPicPr>
        <p:blipFill>
          <a:blip r:embed="rId1"/>
          <a:stretch>
            <a:fillRect/>
          </a:stretch>
        </p:blipFill>
        <p:spPr>
          <a:xfrm>
            <a:off x="1150620" y="1691640"/>
            <a:ext cx="8966835" cy="4337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642"/>
                                        </p:tgtEl>
                                        <p:attrNameLst>
                                          <p:attrName>style.visibility</p:attrName>
                                        </p:attrNameLst>
                                      </p:cBhvr>
                                      <p:to>
                                        <p:strVal val="visible"/>
                                      </p:to>
                                    </p:set>
                                    <p:animEffect transition="in" filter="barn(inVertical)">
                                      <p:cBhvr>
                                        <p:cTn id="7" dur="500"/>
                                        <p:tgtEl>
                                          <p:spTgt spid="1048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3" name=""/>
        <p:cNvGrpSpPr/>
        <p:nvPr/>
      </p:nvGrpSpPr>
      <p:grpSpPr>
        <a:xfrm>
          <a:off x="0" y="0"/>
          <a:ext cx="0" cy="0"/>
          <a:chOff x="0" y="0"/>
          <a:chExt cx="0" cy="0"/>
        </a:xfrm>
      </p:grpSpPr>
      <p:sp>
        <p:nvSpPr>
          <p:cNvPr id="1048643" name="Title 1"/>
          <p:cNvSpPr>
            <a:spLocks noGrp="1"/>
          </p:cNvSpPr>
          <p:nvPr>
            <p:ph type="title"/>
          </p:nvPr>
        </p:nvSpPr>
        <p:spPr>
          <a:xfrm>
            <a:off x="415290" y="141605"/>
            <a:ext cx="11776710" cy="810260"/>
          </a:xfrm>
        </p:spPr>
        <p:txBody>
          <a:bodyPr>
            <a:noAutofit/>
          </a:bodyPr>
          <a:p>
            <a:pPr algn="ctr"/>
            <a:r>
              <a:rPr lang="en-US" sz="5335" dirty="0">
                <a:ln>
                  <a:solidFill>
                    <a:srgbClr val="FF0000"/>
                  </a:solidFill>
                </a:ln>
                <a:solidFill>
                  <a:srgbClr val="FF0000"/>
                </a:solidFill>
                <a:effectLst>
                  <a:outerShdw blurRad="38100" dist="38100" dir="2700000" algn="tl">
                    <a:srgbClr val="000000">
                      <a:alpha val="43137"/>
                    </a:srgbClr>
                  </a:outerShdw>
                </a:effectLst>
              </a:rPr>
              <a:t>TESTING</a:t>
            </a:r>
            <a:endParaRPr lang="en-US" sz="5335" dirty="0">
              <a:ln>
                <a:solidFill>
                  <a:srgbClr val="FF0000"/>
                </a:solidFill>
              </a:ln>
              <a:solidFill>
                <a:srgbClr val="FF0000"/>
              </a:solidFill>
              <a:effectLst>
                <a:outerShdw blurRad="38100" dist="38100" dir="2700000" algn="tl">
                  <a:srgbClr val="000000">
                    <a:alpha val="43137"/>
                  </a:srgbClr>
                </a:outerShdw>
              </a:effectLst>
            </a:endParaRPr>
          </a:p>
        </p:txBody>
      </p:sp>
      <p:sp>
        <p:nvSpPr>
          <p:cNvPr id="1048644" name="Text Placeholder 2"/>
          <p:cNvSpPr>
            <a:spLocks noGrp="1"/>
          </p:cNvSpPr>
          <p:nvPr>
            <p:ph type="body" idx="1"/>
          </p:nvPr>
        </p:nvSpPr>
        <p:spPr>
          <a:xfrm>
            <a:off x="415600" y="951867"/>
            <a:ext cx="11776400" cy="5906133"/>
          </a:xfrm>
        </p:spPr>
        <p:txBody>
          <a:bodyPr>
            <a:normAutofit fontScale="90000" lnSpcReduction="10000"/>
          </a:bodyPr>
          <a:p>
            <a:pPr marL="114300" indent="0" algn="ctr">
              <a:lnSpc>
                <a:spcPct val="110000"/>
              </a:lnSpc>
              <a:buFont typeface="Wingdings" panose="05000000000000000000" pitchFamily="2" charset="2"/>
              <a:buNone/>
            </a:pPr>
            <a:r>
              <a:rPr lang="en-US" dirty="0">
                <a:solidFill>
                  <a:srgbClr val="C00000"/>
                </a:solidFill>
              </a:rPr>
              <a:t> </a:t>
            </a:r>
            <a:r>
              <a:rPr lang="en-US" sz="3735" b="1" dirty="0">
                <a:solidFill>
                  <a:srgbClr val="C00000"/>
                </a:solidFill>
              </a:rPr>
              <a:t>UNIT TESTING</a:t>
            </a:r>
            <a:endParaRPr lang="en-US" b="1" dirty="0">
              <a:solidFill>
                <a:srgbClr val="C00000"/>
              </a:solidFill>
            </a:endParaRPr>
          </a:p>
          <a:p>
            <a:pPr>
              <a:lnSpc>
                <a:spcPct val="110000"/>
              </a:lnSpc>
              <a:buFont typeface="Wingdings" panose="05000000000000000000" pitchFamily="2" charset="2"/>
              <a:buChar char="Ø"/>
            </a:pPr>
            <a:r>
              <a:rPr lang="en-US" dirty="0"/>
              <a:t>It focuses on the</a:t>
            </a:r>
            <a:r>
              <a:rPr lang="en-US" dirty="0">
                <a:solidFill>
                  <a:srgbClr val="0070C0"/>
                </a:solidFill>
              </a:rPr>
              <a:t> </a:t>
            </a:r>
            <a:r>
              <a:rPr lang="en-US" dirty="0">
                <a:ln>
                  <a:solidFill>
                    <a:srgbClr val="FF0000"/>
                  </a:solidFill>
                </a:ln>
                <a:solidFill>
                  <a:srgbClr val="0070C0"/>
                </a:solidFill>
              </a:rPr>
              <a:t>smallest unit of software design</a:t>
            </a:r>
            <a:r>
              <a:rPr lang="en-US" dirty="0"/>
              <a:t>. In this, we test an </a:t>
            </a:r>
            <a:r>
              <a:rPr lang="en-US" dirty="0">
                <a:solidFill>
                  <a:srgbClr val="C00000"/>
                </a:solidFill>
              </a:rPr>
              <a:t>individual unit or group of interrelated units. </a:t>
            </a:r>
            <a:endParaRPr lang="en-US" dirty="0">
              <a:solidFill>
                <a:srgbClr val="C00000"/>
              </a:solidFill>
            </a:endParaRPr>
          </a:p>
          <a:p>
            <a:pPr>
              <a:lnSpc>
                <a:spcPct val="110000"/>
              </a:lnSpc>
              <a:buFont typeface="Wingdings" panose="05000000000000000000" pitchFamily="2" charset="2"/>
              <a:buChar char="Ø"/>
            </a:pPr>
            <a:r>
              <a:rPr lang="en-US" dirty="0"/>
              <a:t>It is often done by the programmer by using sample input and observing its corresponding outputs.</a:t>
            </a:r>
            <a:endParaRPr lang="en-US" dirty="0"/>
          </a:p>
          <a:p>
            <a:pPr>
              <a:lnSpc>
                <a:spcPct val="110000"/>
              </a:lnSpc>
              <a:buFont typeface="Wingdings" panose="05000000000000000000" pitchFamily="2" charset="2"/>
              <a:buChar char="Ø"/>
            </a:pPr>
            <a:endParaRPr lang="en-US" dirty="0"/>
          </a:p>
          <a:p>
            <a:r>
              <a:rPr lang="en-US" dirty="0">
                <a:ln>
                  <a:solidFill>
                    <a:srgbClr val="002060"/>
                  </a:solidFill>
                </a:ln>
                <a:solidFill>
                  <a:schemeClr val="tx1"/>
                </a:solidFill>
              </a:rPr>
              <a:t>def getEmotion(): face_classifier=cv2.CascadeClassifier('./keras/haarcascade_frontalface_default.xml') </a:t>
            </a:r>
            <a:endParaRPr lang="en-US" dirty="0">
              <a:ln>
                <a:solidFill>
                  <a:srgbClr val="002060"/>
                </a:solidFill>
              </a:ln>
              <a:solidFill>
                <a:schemeClr val="tx1"/>
              </a:solidFill>
            </a:endParaRPr>
          </a:p>
          <a:p>
            <a:r>
              <a:rPr lang="en-US" dirty="0">
                <a:ln>
                  <a:solidFill>
                    <a:srgbClr val="002060"/>
                  </a:solidFill>
                </a:ln>
                <a:solidFill>
                  <a:schemeClr val="tx1"/>
                </a:solidFill>
              </a:rPr>
              <a:t>classifier =load_model('./keras/Emotion_Detection.h5') </a:t>
            </a:r>
            <a:endParaRPr lang="en-US" dirty="0">
              <a:ln>
                <a:solidFill>
                  <a:srgbClr val="002060"/>
                </a:solidFill>
              </a:ln>
              <a:solidFill>
                <a:schemeClr val="tx1"/>
              </a:solidFill>
            </a:endParaRPr>
          </a:p>
          <a:p>
            <a:r>
              <a:rPr lang="en-US" dirty="0">
                <a:ln>
                  <a:solidFill>
                    <a:srgbClr val="002060"/>
                  </a:solidFill>
                </a:ln>
                <a:solidFill>
                  <a:schemeClr val="tx1"/>
                </a:solidFill>
              </a:rPr>
              <a:t>class_labels = ['angry','happy','neutral','sad','Surprise'] </a:t>
            </a:r>
            <a:endParaRPr lang="en-US" dirty="0">
              <a:ln>
                <a:solidFill>
                  <a:srgbClr val="002060"/>
                </a:solidFill>
              </a:ln>
              <a:solidFill>
                <a:schemeClr val="tx1"/>
              </a:solidFill>
            </a:endParaRPr>
          </a:p>
          <a:p>
            <a:r>
              <a:rPr lang="en-US" dirty="0">
                <a:ln>
                  <a:solidFill>
                    <a:srgbClr val="002060"/>
                  </a:solidFill>
                </a:ln>
                <a:solidFill>
                  <a:schemeClr val="tx1"/>
                </a:solidFill>
              </a:rPr>
              <a:t>cap = cv2.VideoCapture(0) </a:t>
            </a:r>
            <a:endParaRPr lang="en-US" dirty="0">
              <a:ln>
                <a:solidFill>
                  <a:srgbClr val="002060"/>
                </a:solidFill>
              </a:ln>
              <a:solidFill>
                <a:schemeClr val="tx1"/>
              </a:solidFill>
            </a:endParaRPr>
          </a:p>
          <a:p>
            <a:r>
              <a:rPr lang="en-US" dirty="0">
                <a:ln>
                  <a:solidFill>
                    <a:srgbClr val="002060"/>
                  </a:solidFill>
                </a:ln>
                <a:solidFill>
                  <a:schemeClr val="tx1"/>
                </a:solidFill>
              </a:rPr>
              <a:t>while True: </a:t>
            </a:r>
            <a:endParaRPr lang="en-US" dirty="0">
              <a:ln>
                <a:solidFill>
                  <a:srgbClr val="002060"/>
                </a:solidFill>
              </a:ln>
              <a:solidFill>
                <a:schemeClr val="tx1"/>
              </a:solidFill>
            </a:endParaRPr>
          </a:p>
          <a:p>
            <a:r>
              <a:rPr lang="en-US" dirty="0">
                <a:ln>
                  <a:solidFill>
                    <a:srgbClr val="002060"/>
                  </a:solidFill>
                </a:ln>
                <a:solidFill>
                  <a:schemeClr val="tx1"/>
                </a:solidFill>
              </a:rPr>
              <a:t>label="" # Grab a single frame of video ret, </a:t>
            </a:r>
            <a:endParaRPr lang="en-US" dirty="0">
              <a:ln>
                <a:solidFill>
                  <a:srgbClr val="002060"/>
                </a:solidFill>
              </a:ln>
              <a:solidFill>
                <a:schemeClr val="tx1"/>
              </a:solidFill>
            </a:endParaRPr>
          </a:p>
          <a:p>
            <a:r>
              <a:rPr lang="en-US" dirty="0">
                <a:ln>
                  <a:solidFill>
                    <a:srgbClr val="002060"/>
                  </a:solidFill>
                </a:ln>
                <a:solidFill>
                  <a:schemeClr val="tx1"/>
                </a:solidFill>
              </a:rPr>
              <a:t>frame = cap.read() labels = [] </a:t>
            </a:r>
            <a:endParaRPr lang="en-US" dirty="0">
              <a:ln>
                <a:solidFill>
                  <a:srgbClr val="002060"/>
                </a:solidFill>
              </a:ln>
              <a:solidFill>
                <a:schemeClr val="tx1"/>
              </a:solidFill>
            </a:endParaRPr>
          </a:p>
          <a:p>
            <a:r>
              <a:rPr lang="en-US" dirty="0">
                <a:ln>
                  <a:solidFill>
                    <a:srgbClr val="002060"/>
                  </a:solidFill>
                </a:ln>
                <a:solidFill>
                  <a:schemeClr val="tx1"/>
                </a:solidFill>
              </a:rPr>
              <a:t>gray = cv2.cvtColor(frame,cv2.COLOR_BGR2GRAY) </a:t>
            </a:r>
            <a:endParaRPr lang="en-US" dirty="0">
              <a:ln>
                <a:solidFill>
                  <a:srgbClr val="002060"/>
                </a:solidFill>
              </a:ln>
              <a:solidFill>
                <a:schemeClr val="tx1"/>
              </a:solidFill>
            </a:endParaRPr>
          </a:p>
          <a:p>
            <a:r>
              <a:rPr lang="en-US" dirty="0">
                <a:ln>
                  <a:solidFill>
                    <a:srgbClr val="002060"/>
                  </a:solidFill>
                </a:ln>
                <a:solidFill>
                  <a:schemeClr val="tx1"/>
                </a:solidFill>
              </a:rPr>
              <a:t>faces = face_classifier.detectMultiScale(gray,1.3,5)</a:t>
            </a:r>
            <a:endParaRPr lang="en-US" dirty="0">
              <a:ln>
                <a:solidFill>
                  <a:srgbClr val="002060"/>
                </a:solidFill>
              </a:ln>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4" name=""/>
        <p:cNvGrpSpPr/>
        <p:nvPr/>
      </p:nvGrpSpPr>
      <p:grpSpPr/>
      <p:sp>
        <p:nvSpPr>
          <p:cNvPr id="1048645" name="Title 1"/>
          <p:cNvSpPr>
            <a:spLocks noGrp="1"/>
          </p:cNvSpPr>
          <p:nvPr>
            <p:ph type="title"/>
          </p:nvPr>
        </p:nvSpPr>
        <p:spPr>
          <a:xfrm>
            <a:off x="415600" y="237633"/>
            <a:ext cx="11360800" cy="810400"/>
          </a:xfrm>
        </p:spPr>
        <p:txBody>
          <a:bodyPr>
            <a:normAutofit fontScale="90000"/>
          </a:bodyPr>
          <a:p>
            <a:pPr algn="ctr"/>
            <a:r>
              <a:rPr lang="en-US" dirty="0">
                <a:solidFill>
                  <a:srgbClr val="C00000"/>
                </a:solidFill>
                <a:sym typeface="+mn-ea"/>
              </a:rPr>
              <a:t>VALIDATION TESTING</a:t>
            </a:r>
            <a:br>
              <a:rPr lang="en-US" dirty="0">
                <a:solidFill>
                  <a:srgbClr val="C00000"/>
                </a:solidFill>
              </a:rPr>
            </a:br>
            <a:endParaRPr lang="en-US"/>
          </a:p>
        </p:txBody>
      </p:sp>
      <p:sp>
        <p:nvSpPr>
          <p:cNvPr id="1048646" name="Text Placeholder 2"/>
          <p:cNvSpPr>
            <a:spLocks noGrp="1"/>
          </p:cNvSpPr>
          <p:nvPr>
            <p:ph type="body" idx="1"/>
          </p:nvPr>
        </p:nvSpPr>
        <p:spPr>
          <a:xfrm>
            <a:off x="415600" y="1048013"/>
            <a:ext cx="11360800" cy="4452000"/>
          </a:xfrm>
        </p:spPr>
        <p:txBody>
          <a:bodyPr>
            <a:normAutofit lnSpcReduction="20000"/>
          </a:bodyPr>
          <a:p>
            <a:pPr>
              <a:lnSpc>
                <a:spcPct val="110000"/>
              </a:lnSpc>
              <a:buFont typeface="Wingdings" panose="05000000000000000000" pitchFamily="2" charset="2"/>
              <a:buChar char="Ø"/>
            </a:pPr>
            <a:r>
              <a:rPr lang="en-US" dirty="0">
                <a:sym typeface="+mn-ea"/>
              </a:rPr>
              <a:t>User </a:t>
            </a:r>
            <a:r>
              <a:rPr lang="en-US" dirty="0">
                <a:ln>
                  <a:solidFill>
                    <a:srgbClr val="FF0000"/>
                  </a:solidFill>
                </a:ln>
                <a:solidFill>
                  <a:srgbClr val="0070C0"/>
                </a:solidFill>
                <a:sym typeface="+mn-ea"/>
              </a:rPr>
              <a:t>Acceptance Testing</a:t>
            </a:r>
            <a:r>
              <a:rPr lang="en-US" dirty="0">
                <a:solidFill>
                  <a:srgbClr val="0070C0"/>
                </a:solidFill>
                <a:sym typeface="+mn-ea"/>
              </a:rPr>
              <a:t> </a:t>
            </a:r>
            <a:r>
              <a:rPr lang="en-US" dirty="0">
                <a:sym typeface="+mn-ea"/>
              </a:rPr>
              <a:t>is a critical phase of any project and </a:t>
            </a:r>
            <a:r>
              <a:rPr lang="en-US" dirty="0">
                <a:solidFill>
                  <a:srgbClr val="C00000"/>
                </a:solidFill>
                <a:sym typeface="+mn-ea"/>
              </a:rPr>
              <a:t>requires significant participation by the end user.</a:t>
            </a:r>
            <a:endParaRPr lang="en-US" dirty="0">
              <a:solidFill>
                <a:srgbClr val="C00000"/>
              </a:solidFill>
            </a:endParaRPr>
          </a:p>
          <a:p>
            <a:pPr>
              <a:lnSpc>
                <a:spcPct val="110000"/>
              </a:lnSpc>
              <a:buFont typeface="Wingdings" panose="05000000000000000000" pitchFamily="2" charset="2"/>
              <a:buChar char="Ø"/>
            </a:pPr>
            <a:r>
              <a:rPr lang="en-US" dirty="0">
                <a:sym typeface="+mn-ea"/>
              </a:rPr>
              <a:t> </a:t>
            </a:r>
            <a:r>
              <a:rPr lang="en-US" dirty="0">
                <a:ln>
                  <a:solidFill>
                    <a:srgbClr val="002060"/>
                  </a:solidFill>
                </a:ln>
                <a:solidFill>
                  <a:srgbClr val="002060"/>
                </a:solidFill>
                <a:sym typeface="+mn-ea"/>
              </a:rPr>
              <a:t>if(!songrun){ </a:t>
            </a:r>
            <a:endParaRPr lang="en-US" dirty="0">
              <a:ln>
                <a:solidFill>
                  <a:srgbClr val="002060"/>
                </a:solidFill>
              </a:ln>
              <a:solidFill>
                <a:srgbClr val="002060"/>
              </a:solidFill>
              <a:sym typeface="+mn-ea"/>
            </a:endParaRPr>
          </a:p>
          <a:p>
            <a:pPr>
              <a:lnSpc>
                <a:spcPct val="110000"/>
              </a:lnSpc>
              <a:buFont typeface="Wingdings" panose="05000000000000000000" pitchFamily="2" charset="2"/>
              <a:buChar char="Ø"/>
            </a:pPr>
            <a:r>
              <a:rPr lang="en-US" dirty="0">
                <a:ln>
                  <a:solidFill>
                    <a:srgbClr val="002060"/>
                  </a:solidFill>
                </a:ln>
                <a:solidFill>
                  <a:srgbClr val="002060"/>
                </a:solidFill>
                <a:sym typeface="+mn-ea"/>
              </a:rPr>
              <a:t>var z=songs[x][0]; document.getElementById("sname").innerHTML=sname[x]; document.getElementById("sel").src= z; document.getElementById("main_slider").load(); document.getElementById("main_slider").play();</a:t>
            </a:r>
            <a:endParaRPr lang="en-US" dirty="0">
              <a:ln>
                <a:solidFill>
                  <a:srgbClr val="002060"/>
                </a:solidFill>
              </a:ln>
              <a:solidFill>
                <a:srgbClr val="002060"/>
              </a:solidFill>
              <a:sym typeface="+mn-ea"/>
            </a:endParaRPr>
          </a:p>
          <a:p>
            <a:pPr>
              <a:lnSpc>
                <a:spcPct val="110000"/>
              </a:lnSpc>
              <a:buFont typeface="Wingdings" panose="05000000000000000000" pitchFamily="2" charset="2"/>
              <a:buChar char="Ø"/>
            </a:pPr>
            <a:r>
              <a:rPr lang="en-US" dirty="0">
                <a:ln>
                  <a:solidFill>
                    <a:srgbClr val="002060"/>
                  </a:solidFill>
                </a:ln>
                <a:solidFill>
                  <a:srgbClr val="002060"/>
                </a:solidFill>
                <a:sym typeface="+mn-ea"/>
              </a:rPr>
              <a:t>document.getElementById("emoji").style.backgroundImage="url('"+songs[x][ 3]+"')";</a:t>
            </a:r>
            <a:endParaRPr lang="en-US" dirty="0">
              <a:ln>
                <a:solidFill>
                  <a:srgbClr val="002060"/>
                </a:solidFill>
              </a:ln>
              <a:solidFill>
                <a:srgbClr val="002060"/>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5" name=""/>
        <p:cNvGrpSpPr/>
        <p:nvPr/>
      </p:nvGrpSpPr>
      <p:grpSpPr/>
      <p:sp>
        <p:nvSpPr>
          <p:cNvPr id="1048647" name="Title 1"/>
          <p:cNvSpPr>
            <a:spLocks noGrp="1"/>
          </p:cNvSpPr>
          <p:nvPr>
            <p:ph type="title"/>
          </p:nvPr>
        </p:nvSpPr>
        <p:spPr>
          <a:xfrm>
            <a:off x="415600" y="392362"/>
            <a:ext cx="11360800" cy="810400"/>
          </a:xfrm>
        </p:spPr>
        <p:txBody>
          <a:bodyPr>
            <a:normAutofit fontScale="90000"/>
          </a:bodyPr>
          <a:p>
            <a:pPr algn="ctr"/>
            <a:r>
              <a:rPr lang="en-US" b="1">
                <a:ln>
                  <a:solidFill>
                    <a:srgbClr val="FF0000"/>
                  </a:solidFill>
                </a:ln>
                <a:solidFill>
                  <a:srgbClr val="FF0000"/>
                </a:solidFill>
              </a:rPr>
              <a:t>SAMPLE CODING</a:t>
            </a:r>
            <a:endParaRPr lang="en-US" b="1">
              <a:ln>
                <a:solidFill>
                  <a:srgbClr val="FF0000"/>
                </a:solidFill>
              </a:ln>
              <a:solidFill>
                <a:srgbClr val="FF0000"/>
              </a:solidFill>
            </a:endParaRPr>
          </a:p>
        </p:txBody>
      </p:sp>
      <p:sp>
        <p:nvSpPr>
          <p:cNvPr id="1048648" name="Text Placeholder 2"/>
          <p:cNvSpPr>
            <a:spLocks noGrp="1"/>
          </p:cNvSpPr>
          <p:nvPr>
            <p:ph type="body" idx="1"/>
          </p:nvPr>
        </p:nvSpPr>
        <p:spPr>
          <a:xfrm>
            <a:off x="415290" y="1356995"/>
            <a:ext cx="11360785" cy="4734560"/>
          </a:xfrm>
        </p:spPr>
        <p:txBody>
          <a:bodyPr>
            <a:normAutofit fontScale="90000"/>
            <a:scene3d>
              <a:camera prst="orthographicFront"/>
              <a:lightRig rig="threePt" dir="t"/>
            </a:scene3d>
          </a:bodyPr>
          <a:p>
            <a:r>
              <a:rPr lang="en-US"/>
              <a:t> </a:t>
            </a:r>
            <a:r>
              <a:rPr lang="en-US">
                <a:ln>
                  <a:solidFill>
                    <a:schemeClr val="tx1"/>
                  </a:solidFill>
                </a:ln>
                <a:solidFill>
                  <a:schemeClr val="tx1"/>
                </a:solidFill>
                <a:effectLst>
                  <a:outerShdw blurRad="38100" dist="19050" dir="2700000" algn="tl" rotWithShape="0">
                    <a:schemeClr val="dk1">
                      <a:alpha val="40000"/>
                    </a:schemeClr>
                  </a:outerShdw>
                </a:effectLst>
              </a:rPr>
              <a:t>&lt;!DOCTYPE html&gt; &lt;html&gt;</a:t>
            </a:r>
            <a:endParaRPr lang="en-US">
              <a:ln>
                <a:solidFill>
                  <a:schemeClr val="tx1"/>
                </a:solidFill>
              </a:ln>
              <a:solidFill>
                <a:schemeClr val="tx1"/>
              </a:solidFill>
              <a:effectLst>
                <a:outerShdw blurRad="38100" dist="19050" dir="2700000" algn="tl" rotWithShape="0">
                  <a:schemeClr val="dk1">
                    <a:alpha val="40000"/>
                  </a:schemeClr>
                </a:outerShdw>
              </a:effectLst>
            </a:endParaRPr>
          </a:p>
          <a:p>
            <a:r>
              <a:rPr lang="en-US">
                <a:ln>
                  <a:solidFill>
                    <a:schemeClr val="tx1"/>
                  </a:solidFill>
                </a:ln>
                <a:solidFill>
                  <a:schemeClr val="tx1"/>
                </a:solidFill>
                <a:effectLst>
                  <a:outerShdw blurRad="38100" dist="19050" dir="2700000" algn="tl" rotWithShape="0">
                    <a:schemeClr val="dk1">
                      <a:alpha val="40000"/>
                    </a:schemeClr>
                  </a:outerShdw>
                </a:effectLst>
              </a:rPr>
              <a:t> &lt;head&gt; &lt;meta charset="UTF-8"&gt; &lt;title&gt;E Music Player &lt;/title&gt;</a:t>
            </a:r>
            <a:endParaRPr lang="en-US">
              <a:ln>
                <a:solidFill>
                  <a:schemeClr val="tx1"/>
                </a:solidFill>
              </a:ln>
              <a:solidFill>
                <a:schemeClr val="tx1"/>
              </a:solidFill>
              <a:effectLst>
                <a:outerShdw blurRad="38100" dist="19050" dir="2700000" algn="tl" rotWithShape="0">
                  <a:schemeClr val="dk1">
                    <a:alpha val="40000"/>
                  </a:schemeClr>
                </a:outerShdw>
              </a:effectLst>
            </a:endParaRPr>
          </a:p>
          <a:p>
            <a:r>
              <a:rPr lang="en-US">
                <a:ln>
                  <a:solidFill>
                    <a:schemeClr val="tx1"/>
                  </a:solidFill>
                </a:ln>
                <a:solidFill>
                  <a:schemeClr val="tx1"/>
                </a:solidFill>
                <a:effectLst>
                  <a:outerShdw blurRad="38100" dist="19050" dir="2700000" algn="tl" rotWithShape="0">
                    <a:schemeClr val="dk1">
                      <a:alpha val="40000"/>
                    </a:schemeClr>
                  </a:outerShdw>
                </a:effectLst>
              </a:rPr>
              <a:t> &lt;script type="text/javascript" src="/eel.js"&gt;&lt;/script&gt;</a:t>
            </a:r>
            <a:endParaRPr lang="en-US">
              <a:ln>
                <a:solidFill>
                  <a:schemeClr val="tx1"/>
                </a:solidFill>
              </a:ln>
              <a:solidFill>
                <a:schemeClr val="tx1"/>
              </a:solidFill>
              <a:effectLst>
                <a:outerShdw blurRad="38100" dist="19050" dir="2700000" algn="tl" rotWithShape="0">
                  <a:schemeClr val="dk1">
                    <a:alpha val="40000"/>
                  </a:schemeClr>
                </a:outerShdw>
              </a:effectLst>
            </a:endParaRPr>
          </a:p>
          <a:p>
            <a:r>
              <a:rPr lang="en-US">
                <a:ln>
                  <a:solidFill>
                    <a:schemeClr val="tx1"/>
                  </a:solidFill>
                </a:ln>
                <a:solidFill>
                  <a:schemeClr val="tx1"/>
                </a:solidFill>
                <a:effectLst>
                  <a:outerShdw blurRad="38100" dist="19050" dir="2700000" algn="tl" rotWithShape="0">
                    <a:schemeClr val="dk1">
                      <a:alpha val="40000"/>
                    </a:schemeClr>
                  </a:outerShdw>
                </a:effectLst>
              </a:rPr>
              <a:t> &lt;link rel="stylesheet" type="text/css" href="header.css"&gt; </a:t>
            </a:r>
            <a:endParaRPr lang="en-US">
              <a:ln>
                <a:solidFill>
                  <a:schemeClr val="tx1"/>
                </a:solidFill>
              </a:ln>
              <a:solidFill>
                <a:schemeClr val="tx1"/>
              </a:solidFill>
              <a:effectLst>
                <a:outerShdw blurRad="38100" dist="19050" dir="2700000" algn="tl" rotWithShape="0">
                  <a:schemeClr val="dk1">
                    <a:alpha val="40000"/>
                  </a:schemeClr>
                </a:outerShdw>
              </a:effectLst>
            </a:endParaRPr>
          </a:p>
          <a:p>
            <a:r>
              <a:rPr lang="en-US">
                <a:ln>
                  <a:solidFill>
                    <a:schemeClr val="tx1"/>
                  </a:solidFill>
                </a:ln>
                <a:solidFill>
                  <a:schemeClr val="tx1"/>
                </a:solidFill>
                <a:effectLst>
                  <a:outerShdw blurRad="38100" dist="19050" dir="2700000" algn="tl" rotWithShape="0">
                    <a:schemeClr val="dk1">
                      <a:alpha val="40000"/>
                    </a:schemeClr>
                  </a:outerShdw>
                </a:effectLst>
              </a:rPr>
              <a:t>&lt;link rel="stylesheet" type="text/css" href="background.css"&gt; </a:t>
            </a:r>
            <a:endParaRPr lang="en-US">
              <a:ln>
                <a:solidFill>
                  <a:schemeClr val="tx1"/>
                </a:solidFill>
              </a:ln>
              <a:solidFill>
                <a:schemeClr val="tx1"/>
              </a:solidFill>
              <a:effectLst>
                <a:outerShdw blurRad="38100" dist="19050" dir="2700000" algn="tl" rotWithShape="0">
                  <a:schemeClr val="dk1">
                    <a:alpha val="40000"/>
                  </a:schemeClr>
                </a:outerShdw>
              </a:effectLst>
            </a:endParaRPr>
          </a:p>
          <a:p>
            <a:r>
              <a:rPr lang="en-US">
                <a:ln>
                  <a:solidFill>
                    <a:schemeClr val="tx1"/>
                  </a:solidFill>
                </a:ln>
                <a:solidFill>
                  <a:schemeClr val="tx1"/>
                </a:solidFill>
                <a:effectLst>
                  <a:outerShdw blurRad="38100" dist="19050" dir="2700000" algn="tl" rotWithShape="0">
                    <a:schemeClr val="dk1">
                      <a:alpha val="40000"/>
                    </a:schemeClr>
                  </a:outerShdw>
                </a:effectLst>
              </a:rPr>
              <a:t>&lt;link rel="stylesheet" type="text/css" href="player.css"&gt; </a:t>
            </a:r>
            <a:endParaRPr lang="en-US">
              <a:ln>
                <a:solidFill>
                  <a:schemeClr val="tx1"/>
                </a:solidFill>
              </a:ln>
              <a:solidFill>
                <a:schemeClr val="tx1"/>
              </a:solidFill>
              <a:effectLst>
                <a:outerShdw blurRad="38100" dist="19050" dir="2700000" algn="tl" rotWithShape="0">
                  <a:schemeClr val="dk1">
                    <a:alpha val="40000"/>
                  </a:schemeClr>
                </a:outerShdw>
              </a:effectLst>
            </a:endParaRPr>
          </a:p>
          <a:p>
            <a:r>
              <a:rPr lang="en-US">
                <a:ln>
                  <a:solidFill>
                    <a:schemeClr val="tx1"/>
                  </a:solidFill>
                </a:ln>
                <a:solidFill>
                  <a:schemeClr val="tx1"/>
                </a:solidFill>
                <a:effectLst>
                  <a:outerShdw blurRad="38100" dist="19050" dir="2700000" algn="tl" rotWithShape="0">
                    <a:schemeClr val="dk1">
                      <a:alpha val="40000"/>
                    </a:schemeClr>
                  </a:outerShdw>
                </a:effectLst>
              </a:rPr>
              <a:t>&lt;style&gt; body{ margin: 0; }&lt;/style&gt; </a:t>
            </a:r>
            <a:endParaRPr lang="en-US">
              <a:ln>
                <a:solidFill>
                  <a:schemeClr val="tx1"/>
                </a:solidFill>
              </a:ln>
              <a:solidFill>
                <a:schemeClr val="tx1"/>
              </a:solidFill>
              <a:effectLst>
                <a:outerShdw blurRad="38100" dist="19050" dir="2700000" algn="tl" rotWithShape="0">
                  <a:schemeClr val="dk1">
                    <a:alpha val="40000"/>
                  </a:schemeClr>
                </a:outerShdw>
              </a:effectLst>
            </a:endParaRPr>
          </a:p>
          <a:p>
            <a:r>
              <a:rPr lang="en-US">
                <a:ln>
                  <a:solidFill>
                    <a:schemeClr val="tx1"/>
                  </a:solidFill>
                </a:ln>
                <a:solidFill>
                  <a:schemeClr val="tx1"/>
                </a:solidFill>
                <a:effectLst>
                  <a:outerShdw blurRad="38100" dist="19050" dir="2700000" algn="tl" rotWithShape="0">
                    <a:schemeClr val="dk1">
                      <a:alpha val="40000"/>
                    </a:schemeClr>
                  </a:outerShdw>
                </a:effectLst>
              </a:rPr>
              <a:t>&lt;link rel="icon" type="image/png" href="./bg/i.png"&gt;</a:t>
            </a:r>
            <a:endParaRPr lang="en-US">
              <a:ln>
                <a:solidFill>
                  <a:schemeClr val="tx1"/>
                </a:solidFill>
              </a:ln>
              <a:solidFill>
                <a:schemeClr val="tx1"/>
              </a:solidFill>
              <a:effectLst>
                <a:outerShdw blurRad="38100" dist="19050" dir="2700000" algn="tl" rotWithShape="0">
                  <a:schemeClr val="dk1">
                    <a:alpha val="40000"/>
                  </a:schemeClr>
                </a:outerShdw>
              </a:effectLst>
            </a:endParaRPr>
          </a:p>
          <a:p>
            <a:r>
              <a:rPr lang="en-US">
                <a:ln>
                  <a:solidFill>
                    <a:schemeClr val="tx1"/>
                  </a:solidFill>
                </a:ln>
                <a:solidFill>
                  <a:schemeClr val="tx1"/>
                </a:solidFill>
                <a:effectLst>
                  <a:outerShdw blurRad="38100" dist="19050" dir="2700000" algn="tl" rotWithShape="0">
                    <a:schemeClr val="dk1">
                      <a:alpha val="40000"/>
                    </a:schemeClr>
                  </a:outerShdw>
                </a:effectLst>
              </a:rPr>
              <a:t> &lt;/head&gt; &lt;body&gt; &lt;br&gt;&lt;br&gt;&lt;br&gt;&lt;br&gt;&lt;br&gt; </a:t>
            </a:r>
            <a:endParaRPr lang="en-US">
              <a:ln>
                <a:solidFill>
                  <a:schemeClr val="tx1"/>
                </a:solidFill>
              </a:ln>
              <a:solidFill>
                <a:schemeClr val="tx1"/>
              </a:solidFill>
              <a:effectLst>
                <a:outerShdw blurRad="38100" dist="19050" dir="2700000" algn="tl" rotWithShape="0">
                  <a:schemeClr val="dk1">
                    <a:alpha val="40000"/>
                  </a:schemeClr>
                </a:outerShdw>
              </a:effectLst>
            </a:endParaRPr>
          </a:p>
          <a:p>
            <a:r>
              <a:rPr lang="en-US">
                <a:ln>
                  <a:solidFill>
                    <a:schemeClr val="tx1"/>
                  </a:solidFill>
                </a:ln>
                <a:solidFill>
                  <a:schemeClr val="tx1"/>
                </a:solidFill>
                <a:effectLst>
                  <a:outerShdw blurRad="38100" dist="19050" dir="2700000" algn="tl" rotWithShape="0">
                    <a:schemeClr val="dk1">
                      <a:alpha val="40000"/>
                    </a:schemeClr>
                  </a:outerShdw>
                </a:effectLst>
              </a:rPr>
              <a:t>&lt;div id="first"&gt; &lt;h1 font-family="verdana" align="center" style="font-size: 40px;color: white;margin: 0;"&gt;Venkey Music Player&lt;h1&gt; &lt;/div&gt; 20</a:t>
            </a:r>
            <a:endParaRPr lang="en-US">
              <a:ln>
                <a:solidFill>
                  <a:schemeClr val="tx1"/>
                </a:solidFill>
              </a:ln>
              <a:solidFill>
                <a:schemeClr val="tx1"/>
              </a:solidFill>
              <a:effectLst>
                <a:outerShdw blurRad="38100" dist="19050" dir="2700000" algn="tl" rotWithShape="0">
                  <a:schemeClr val="dk1">
                    <a:alpha val="40000"/>
                  </a:schemeClr>
                </a:outerShdw>
              </a:effectLst>
            </a:endParaRPr>
          </a:p>
          <a:p>
            <a:r>
              <a:rPr lang="en-US">
                <a:ln>
                  <a:solidFill>
                    <a:schemeClr val="tx1"/>
                  </a:solidFill>
                </a:ln>
                <a:solidFill>
                  <a:schemeClr val="tx1"/>
                </a:solidFill>
                <a:effectLst>
                  <a:outerShdw blurRad="38100" dist="19050" dir="2700000" algn="tl" rotWithShape="0">
                    <a:schemeClr val="dk1">
                      <a:alpha val="40000"/>
                    </a:schemeClr>
                  </a:outerShdw>
                </a:effectLst>
              </a:rPr>
              <a:t>21 &lt;script src="code.js"&gt;&lt;/script&gt;</a:t>
            </a:r>
            <a:endParaRPr lang="en-US">
              <a:ln>
                <a:solidFill>
                  <a:schemeClr val="tx1"/>
                </a:solidFill>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6" name="Shape 152"/>
        <p:cNvGrpSpPr/>
        <p:nvPr/>
      </p:nvGrpSpPr>
      <p:grpSpPr>
        <a:xfrm>
          <a:off x="0" y="0"/>
          <a:ext cx="0" cy="0"/>
          <a:chOff x="0" y="0"/>
          <a:chExt cx="0" cy="0"/>
        </a:xfrm>
      </p:grpSpPr>
      <p:sp>
        <p:nvSpPr>
          <p:cNvPr id="1048649" name="Google Shape;153;p24"/>
          <p:cNvSpPr txBox="1">
            <a:spLocks noGrp="1"/>
          </p:cNvSpPr>
          <p:nvPr>
            <p:ph type="title"/>
          </p:nvPr>
        </p:nvSpPr>
        <p:spPr>
          <a:xfrm>
            <a:off x="838200" y="349885"/>
            <a:ext cx="10515600" cy="1325563"/>
          </a:xfrm>
          <a:prstGeom prst="rect">
            <a:avLst/>
          </a:prstGeom>
        </p:spPr>
        <p:txBody>
          <a:bodyPr spcFirstLastPara="1" wrap="square" lIns="121900" tIns="121900" rIns="121900" bIns="121900" anchor="t" anchorCtr="0">
            <a:noAutofit/>
          </a:bodyPr>
          <a:p>
            <a:pPr marL="0" lvl="0" indent="0" algn="ctr" rtl="0">
              <a:spcBef>
                <a:spcPts val="0"/>
              </a:spcBef>
              <a:spcAft>
                <a:spcPts val="0"/>
              </a:spcAft>
              <a:buNone/>
            </a:pPr>
            <a:r>
              <a:rPr lang="en-GB" b="1" dirty="0">
                <a:ln>
                  <a:solidFill>
                    <a:schemeClr val="tx1"/>
                  </a:solidFill>
                </a:ln>
                <a:solidFill>
                  <a:schemeClr val="tx1"/>
                </a:solidFill>
              </a:rPr>
              <a:t>INPUT</a:t>
            </a:r>
            <a:endParaRPr lang="en-GB" b="1" dirty="0">
              <a:ln>
                <a:solidFill>
                  <a:schemeClr val="tx1"/>
                </a:solidFill>
              </a:ln>
              <a:solidFill>
                <a:schemeClr val="tx1"/>
              </a:solidFill>
            </a:endParaRPr>
          </a:p>
        </p:txBody>
      </p:sp>
      <p:sp>
        <p:nvSpPr>
          <p:cNvPr id="1048650" name="Rectangle 2"/>
          <p:cNvSpPr/>
          <p:nvPr/>
        </p:nvSpPr>
        <p:spPr>
          <a:xfrm>
            <a:off x="0" y="-1"/>
            <a:ext cx="12192000" cy="685800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pic>
        <p:nvPicPr>
          <p:cNvPr id="2" name="Content Placeholder 1"/>
          <p:cNvPicPr>
            <a:picLocks noChangeAspect="1"/>
          </p:cNvPicPr>
          <p:nvPr>
            <p:ph sz="half" idx="2"/>
          </p:nvPr>
        </p:nvPicPr>
        <p:blipFill>
          <a:blip r:embed="rId1"/>
          <a:stretch>
            <a:fillRect/>
          </a:stretch>
        </p:blipFill>
        <p:spPr>
          <a:xfrm>
            <a:off x="1367155" y="1323340"/>
            <a:ext cx="9986645" cy="48602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48649"/>
                                        </p:tgtEl>
                                        <p:attrNameLst>
                                          <p:attrName>style.visibility</p:attrName>
                                        </p:attrNameLst>
                                      </p:cBhvr>
                                      <p:to>
                                        <p:strVal val="visible"/>
                                      </p:to>
                                    </p:set>
                                    <p:animEffect transition="in" filter="circle(in)">
                                      <p:cBhvr>
                                        <p:cTn id="7" dur="2000"/>
                                        <p:tgtEl>
                                          <p:spTgt spid="1048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normAutofit fontScale="90000"/>
          </a:bodyPr>
          <a:p>
            <a:pPr algn="ctr"/>
            <a:r>
              <a:rPr lang="en-GB" b="1" dirty="0">
                <a:ln>
                  <a:solidFill>
                    <a:schemeClr val="tx1"/>
                  </a:solidFill>
                </a:ln>
                <a:sym typeface="+mn-ea"/>
              </a:rPr>
              <a:t>INPUT</a:t>
            </a:r>
            <a:br>
              <a:rPr lang="en-GB" b="1" dirty="0">
                <a:ln>
                  <a:solidFill>
                    <a:schemeClr val="tx1"/>
                  </a:solidFill>
                </a:ln>
                <a:solidFill>
                  <a:schemeClr val="tx1"/>
                </a:solidFill>
              </a:rPr>
            </a:br>
            <a:endParaRPr lang="en-US"/>
          </a:p>
        </p:txBody>
      </p:sp>
      <p:pic>
        <p:nvPicPr>
          <p:cNvPr id="5" name="Content Placeholder 4"/>
          <p:cNvPicPr>
            <a:picLocks noChangeAspect="1"/>
          </p:cNvPicPr>
          <p:nvPr>
            <p:ph sz="half" idx="1"/>
          </p:nvPr>
        </p:nvPicPr>
        <p:blipFill>
          <a:blip r:embed="rId1"/>
          <a:stretch>
            <a:fillRect/>
          </a:stretch>
        </p:blipFill>
        <p:spPr>
          <a:xfrm>
            <a:off x="1083310" y="1532890"/>
            <a:ext cx="10101580" cy="48914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44" name=""/>
        <p:cNvGrpSpPr/>
        <p:nvPr/>
      </p:nvGrpSpPr>
      <p:grpSpPr>
        <a:xfrm>
          <a:off x="0" y="0"/>
          <a:ext cx="0" cy="0"/>
          <a:chOff x="0" y="0"/>
          <a:chExt cx="0" cy="0"/>
        </a:xfrm>
      </p:grpSpPr>
      <p:sp>
        <p:nvSpPr>
          <p:cNvPr id="1048592" name="Title 1"/>
          <p:cNvSpPr>
            <a:spLocks noGrp="1"/>
          </p:cNvSpPr>
          <p:nvPr>
            <p:ph type="title"/>
          </p:nvPr>
        </p:nvSpPr>
        <p:spPr>
          <a:xfrm>
            <a:off x="1845809" y="351591"/>
            <a:ext cx="3834229" cy="886264"/>
          </a:xfrm>
          <a:noFill/>
          <a:ln w="34925" cap="flat" cmpd="sng" algn="ctr">
            <a:noFill/>
            <a:prstDash val="solid"/>
            <a:round/>
            <a:headEnd type="none" w="med" len="med"/>
            <a:tailEnd type="none" w="med" len="med"/>
          </a:ln>
          <a:effectLst>
            <a:glow rad="101600">
              <a:schemeClr val="accent1">
                <a:satMod val="175000"/>
                <a:alpha val="40000"/>
              </a:schemeClr>
            </a:glow>
            <a:outerShdw blurRad="190500" dist="228600" dir="2700000" algn="ctr">
              <a:srgbClr val="000000">
                <a:alpha val="30000"/>
              </a:srgbClr>
            </a:outerShdw>
          </a:effectLst>
          <a:scene3d>
            <a:camera prst="orthographicFront"/>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accent1"/>
          </a:fontRef>
        </p:style>
        <p:txBody>
          <a:bodyPr>
            <a:normAutofit fontScale="90000"/>
          </a:bodyPr>
          <a:p>
            <a:r>
              <a:rPr lang="en-US" sz="4800" b="1" u="sng" spc="300" dirty="0">
                <a:ln w="12700" cmpd="sng">
                  <a:solidFill>
                    <a:schemeClr val="tx1"/>
                  </a:solidFill>
                  <a:prstDash val="solid"/>
                </a:ln>
                <a:solidFill>
                  <a:schemeClr val="tx1"/>
                </a:solidFill>
                <a:effectLst/>
              </a:rPr>
              <a:t>CONTENTS</a:t>
            </a:r>
            <a:endParaRPr lang="en-US" sz="4800" b="1" u="sng" spc="300" dirty="0">
              <a:ln w="12700" cmpd="sng">
                <a:solidFill>
                  <a:schemeClr val="tx1"/>
                </a:solidFill>
                <a:prstDash val="solid"/>
              </a:ln>
              <a:solidFill>
                <a:schemeClr val="tx1"/>
              </a:solidFill>
              <a:effectLst/>
            </a:endParaRPr>
          </a:p>
        </p:txBody>
      </p:sp>
      <p:sp>
        <p:nvSpPr>
          <p:cNvPr id="1048593" name="TextBox 4"/>
          <p:cNvSpPr txBox="1"/>
          <p:nvPr/>
        </p:nvSpPr>
        <p:spPr>
          <a:xfrm>
            <a:off x="5971540" y="212"/>
            <a:ext cx="4428913" cy="7293610"/>
          </a:xfrm>
          <a:prstGeom prst="rect">
            <a:avLst/>
          </a:prstGeom>
          <a:noFill/>
          <a:ln w="34925">
            <a:solidFill>
              <a:srgbClr val="FFFFFF"/>
            </a:solidFill>
          </a:ln>
          <a:effectLst>
            <a:glow rad="25400">
              <a:schemeClr val="accent1">
                <a:satMod val="175000"/>
                <a:alpha val="57000"/>
              </a:schemeClr>
            </a:glow>
            <a:outerShdw blurRad="317500" dir="2700000" algn="ctr">
              <a:srgbClr val="000000">
                <a:alpha val="43000"/>
              </a:srgbClr>
            </a:outerShdw>
          </a:effectLst>
        </p:spPr>
        <p:txBody>
          <a:bodyPr wrap="square" rtlCol="0">
            <a:spAutoFit/>
            <a:scene3d>
              <a:camera prst="orthographicFront"/>
              <a:lightRig rig="threePt" dir="t"/>
            </a:scene3d>
          </a:bodyPr>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Synopsis</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Introduction </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Exiting System </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Proposed System </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Module Description</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Block Diagram</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Testing </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Source Code</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Input / Output </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Final Result</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Conclusion</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Ø"/>
            </a:pPr>
            <a:r>
              <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Feature Enhancement </a:t>
            </a:r>
            <a:endParaRPr lang="en-US" sz="2400"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a:p>
            <a:pPr>
              <a:lnSpc>
                <a:spcPct val="150000"/>
              </a:lnSpc>
            </a:pPr>
            <a:endParaRPr lang="en-US" sz="2400" b="1" dirty="0">
              <a:ln w="6600">
                <a:solidFill>
                  <a:schemeClr val="tx1"/>
                </a:solidFill>
                <a:prstDash val="solid"/>
              </a:ln>
              <a:solidFill>
                <a:schemeClr val="tx1"/>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
        <p:nvSpPr>
          <p:cNvPr id="1048594" name="Rectangle 5"/>
          <p:cNvSpPr/>
          <p:nvPr/>
        </p:nvSpPr>
        <p:spPr>
          <a:xfrm>
            <a:off x="0" y="-1"/>
            <a:ext cx="12192000" cy="685800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2000" fill="hold">
                                          <p:stCondLst>
                                            <p:cond delay="0"/>
                                          </p:stCondLst>
                                        </p:cTn>
                                        <p:tgtEl>
                                          <p:spTgt spid="1048593"/>
                                        </p:tgtEl>
                                        <p:attrNameLst>
                                          <p:attrName>style.visibility</p:attrName>
                                        </p:attrNameLst>
                                      </p:cBhvr>
                                      <p:to>
                                        <p:strVal val="visible"/>
                                      </p:to>
                                    </p:set>
                                    <p:animEffect transition="in" filter="checkerboard(across)">
                                      <p:cBhvr>
                                        <p:cTn id="7" dur="2000"/>
                                        <p:tgtEl>
                                          <p:spTgt spid="1048593"/>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1048592"/>
                                        </p:tgtEl>
                                        <p:attrNameLst>
                                          <p:attrName>style.visibility</p:attrName>
                                        </p:attrNameLst>
                                      </p:cBhvr>
                                      <p:to>
                                        <p:strVal val="visible"/>
                                      </p:to>
                                    </p:set>
                                    <p:animEffect transition="in" filter="circle(out)">
                                      <p:cBhvr>
                                        <p:cTn id="10" dur="2000"/>
                                        <p:tgtEl>
                                          <p:spTgt spid="1048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P spid="1048593" grpId="1" animBg="1"/>
      <p:bldP spid="1048592" grpId="0" bldLvl="0" animBg="1"/>
      <p:bldP spid="104859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tx1"/>
                </a:solidFill>
                <a:effectLst>
                  <a:outerShdw blurRad="38100" dist="19050" dir="2700000" algn="tl" rotWithShape="0">
                    <a:schemeClr val="dk1">
                      <a:alpha val="40000"/>
                    </a:schemeClr>
                  </a:outerShdw>
                </a:effectLst>
              </a:rPr>
              <a:t>OUTPUT</a:t>
            </a:r>
            <a:endParaRPr lang="en-US" b="1">
              <a:solidFill>
                <a:schemeClr val="tx1"/>
              </a:solidFill>
              <a:effectLst>
                <a:outerShdw blurRad="38100" dist="19050" dir="2700000" algn="tl" rotWithShape="0">
                  <a:schemeClr val="dk1">
                    <a:alpha val="40000"/>
                  </a:schemeClr>
                </a:outerShdw>
              </a:effectLst>
            </a:endParaRPr>
          </a:p>
        </p:txBody>
      </p:sp>
      <p:pic>
        <p:nvPicPr>
          <p:cNvPr id="5" name="Content Placeholder 4"/>
          <p:cNvPicPr>
            <a:picLocks noChangeAspect="1"/>
          </p:cNvPicPr>
          <p:nvPr>
            <p:ph sz="half" idx="1"/>
          </p:nvPr>
        </p:nvPicPr>
        <p:blipFill>
          <a:blip r:embed="rId1"/>
          <a:stretch>
            <a:fillRect/>
          </a:stretch>
        </p:blipFill>
        <p:spPr>
          <a:xfrm>
            <a:off x="1259205" y="1378585"/>
            <a:ext cx="9638665" cy="47986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normAutofit fontScale="90000"/>
          </a:bodyPr>
          <a:p>
            <a:pPr algn="ctr"/>
            <a:r>
              <a:rPr lang="en-US" b="1">
                <a:solidFill>
                  <a:schemeClr val="tx1"/>
                </a:solidFill>
                <a:effectLst>
                  <a:outerShdw blurRad="38100" dist="19050" dir="2700000" algn="tl" rotWithShape="0">
                    <a:schemeClr val="dk1">
                      <a:alpha val="40000"/>
                    </a:schemeClr>
                  </a:outerShdw>
                </a:effectLst>
                <a:sym typeface="+mn-ea"/>
              </a:rPr>
              <a:t>OUTPUT</a:t>
            </a:r>
            <a:br>
              <a:rPr lang="en-US" b="1">
                <a:solidFill>
                  <a:schemeClr val="tx1"/>
                </a:solidFill>
                <a:effectLst>
                  <a:outerShdw blurRad="38100" dist="19050" dir="2700000" algn="tl" rotWithShape="0">
                    <a:schemeClr val="dk1">
                      <a:alpha val="40000"/>
                    </a:schemeClr>
                  </a:outerShdw>
                </a:effectLst>
              </a:rPr>
            </a:br>
            <a:endParaRPr lang="en-US" b="1"/>
          </a:p>
        </p:txBody>
      </p:sp>
      <p:pic>
        <p:nvPicPr>
          <p:cNvPr id="5" name="Content Placeholder 4"/>
          <p:cNvPicPr>
            <a:picLocks noChangeAspect="1"/>
          </p:cNvPicPr>
          <p:nvPr>
            <p:ph sz="half" idx="1"/>
          </p:nvPr>
        </p:nvPicPr>
        <p:blipFill>
          <a:blip r:embed="rId1"/>
          <a:stretch>
            <a:fillRect/>
          </a:stretch>
        </p:blipFill>
        <p:spPr>
          <a:xfrm>
            <a:off x="1082040" y="1381760"/>
            <a:ext cx="10071735" cy="50584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pPr algn="ctr"/>
            <a:r>
              <a:rPr lang="en-US" b="1">
                <a:solidFill>
                  <a:schemeClr val="tx1"/>
                </a:solidFill>
                <a:effectLst>
                  <a:outerShdw blurRad="38100" dist="19050" dir="2700000" algn="tl" rotWithShape="0">
                    <a:schemeClr val="dk1">
                      <a:alpha val="40000"/>
                    </a:schemeClr>
                  </a:outerShdw>
                </a:effectLst>
              </a:rPr>
              <a:t>Conclusion</a:t>
            </a:r>
            <a:endParaRPr lang="en-US"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838200" y="1691005"/>
            <a:ext cx="10187305" cy="4486275"/>
          </a:xfrm>
        </p:spPr>
        <p:txBody>
          <a:bodyPr/>
          <a:p>
            <a:r>
              <a:rPr lang="en-US">
                <a:solidFill>
                  <a:srgbClr val="FF0000"/>
                </a:solidFill>
                <a:effectLst>
                  <a:outerShdw blurRad="38100" dist="25400" dir="5400000" algn="ctr" rotWithShape="0">
                    <a:srgbClr val="6E747A">
                      <a:alpha val="43000"/>
                    </a:srgbClr>
                  </a:outerShdw>
                </a:effectLst>
              </a:rPr>
              <a:t>The Emotion based music player has been developed. </a:t>
            </a:r>
            <a:endParaRPr lang="en-US">
              <a:solidFill>
                <a:srgbClr val="FF0000"/>
              </a:solidFill>
              <a:effectLst>
                <a:outerShdw blurRad="38100" dist="25400" dir="5400000" algn="ctr" rotWithShape="0">
                  <a:srgbClr val="6E747A">
                    <a:alpha val="43000"/>
                  </a:srgbClr>
                </a:outerShdw>
              </a:effectLst>
            </a:endParaRPr>
          </a:p>
          <a:p>
            <a:r>
              <a:rPr lang="en-US">
                <a:solidFill>
                  <a:srgbClr val="FF0000"/>
                </a:solidFill>
                <a:effectLst>
                  <a:outerShdw blurRad="38100" dist="25400" dir="5400000" algn="ctr" rotWithShape="0">
                    <a:srgbClr val="6E747A">
                      <a:alpha val="43000"/>
                    </a:srgbClr>
                  </a:outerShdw>
                </a:effectLst>
              </a:rPr>
              <a:t>The music player provides custom playlist of music according to users emotion by real-time analysis of the Facial emotion ex- pressed and according to the emotion the playlist is generated.</a:t>
            </a:r>
            <a:endParaRPr lang="en-US">
              <a:solidFill>
                <a:srgbClr val="FF0000"/>
              </a:solidFill>
              <a:effectLst>
                <a:outerShdw blurRad="38100" dist="25400" dir="5400000" algn="ctr" rotWithShape="0">
                  <a:srgbClr val="6E747A">
                    <a:alpha val="43000"/>
                  </a:srgbClr>
                </a:outerShdw>
              </a:effectLst>
            </a:endParaRPr>
          </a:p>
          <a:p>
            <a:r>
              <a:rPr lang="en-US">
                <a:solidFill>
                  <a:srgbClr val="FF0000"/>
                </a:solidFill>
                <a:effectLst>
                  <a:outerShdw blurRad="38100" dist="25400" dir="5400000" algn="ctr" rotWithShape="0">
                    <a:srgbClr val="6E747A">
                      <a:alpha val="43000"/>
                    </a:srgbClr>
                  </a:outerShdw>
                </a:effectLst>
              </a:rPr>
              <a:t>There are four moods deployed that is Happy, Sad, Neutral, Angry. When the user clicks on the emoji, the song will be played.</a:t>
            </a:r>
            <a:endParaRPr lang="en-US">
              <a:solidFill>
                <a:srgbClr val="FF0000"/>
              </a:solidFill>
              <a:effectLst>
                <a:outerShdw blurRad="38100" dist="25400" dir="5400000" algn="ctr" rotWithShape="0">
                  <a:srgbClr val="6E747A">
                    <a:alpha val="43000"/>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70" name=""/>
        <p:cNvGrpSpPr/>
        <p:nvPr/>
      </p:nvGrpSpPr>
      <p:grpSpPr>
        <a:xfrm>
          <a:off x="0" y="0"/>
          <a:ext cx="0" cy="0"/>
          <a:chOff x="0" y="0"/>
          <a:chExt cx="0" cy="0"/>
        </a:xfrm>
      </p:grpSpPr>
      <p:sp>
        <p:nvSpPr>
          <p:cNvPr id="1048655" name="Title 1"/>
          <p:cNvSpPr>
            <a:spLocks noGrp="1"/>
          </p:cNvSpPr>
          <p:nvPr>
            <p:ph type="title"/>
          </p:nvPr>
        </p:nvSpPr>
        <p:spPr>
          <a:xfrm>
            <a:off x="415600" y="392362"/>
            <a:ext cx="11360800" cy="810400"/>
          </a:xfrm>
          <a:effectLst>
            <a:outerShdw blurRad="50800" dist="38100" dir="13500000" algn="br" rotWithShape="0">
              <a:prstClr val="black">
                <a:alpha val="40000"/>
              </a:prstClr>
            </a:outerShdw>
          </a:effectLst>
        </p:spPr>
        <p:txBody>
          <a:bodyPr>
            <a:normAutofit fontScale="90000"/>
          </a:bodyPr>
          <a:p>
            <a:pPr algn="ctr"/>
            <a:r>
              <a:rPr lang="en-US" b="1" dirty="0">
                <a:solidFill>
                  <a:schemeClr val="tx1"/>
                </a:solidFill>
                <a:effectLst>
                  <a:outerShdw blurRad="38100" dist="19050" dir="2700000" algn="tl" rotWithShape="0">
                    <a:schemeClr val="dk1">
                      <a:alpha val="40000"/>
                    </a:schemeClr>
                  </a:outerShdw>
                </a:effectLst>
              </a:rPr>
              <a:t>FEATURE ENHANCEMENT</a:t>
            </a:r>
            <a:endParaRPr lang="en-US" b="1" dirty="0">
              <a:solidFill>
                <a:schemeClr val="tx1"/>
              </a:solidFill>
              <a:effectLst>
                <a:outerShdw blurRad="38100" dist="19050" dir="2700000" algn="tl" rotWithShape="0">
                  <a:schemeClr val="dk1">
                    <a:alpha val="40000"/>
                  </a:schemeClr>
                </a:outerShdw>
              </a:effectLst>
            </a:endParaRPr>
          </a:p>
        </p:txBody>
      </p:sp>
      <p:sp>
        <p:nvSpPr>
          <p:cNvPr id="1048656" name="Text Placeholder 2"/>
          <p:cNvSpPr>
            <a:spLocks noGrp="1"/>
          </p:cNvSpPr>
          <p:nvPr>
            <p:ph type="body" idx="1"/>
          </p:nvPr>
        </p:nvSpPr>
        <p:spPr>
          <a:xfrm>
            <a:off x="328301" y="1102672"/>
            <a:ext cx="11535396" cy="5218168"/>
          </a:xfrm>
        </p:spPr>
        <p:txBody>
          <a:bodyPr>
            <a:normAutofit/>
          </a:bodyPr>
          <a:p>
            <a:pPr marL="548640" algn="just">
              <a:lnSpc>
                <a:spcPct val="120000"/>
              </a:lnSpc>
            </a:pPr>
            <a:r>
              <a:rPr lang="en-US" sz="2535" dirty="0">
                <a:ln w="9525" cmpd="sng">
                  <a:solidFill>
                    <a:srgbClr val="FF0000"/>
                  </a:solidFill>
                  <a:prstDash val="solid"/>
                </a:ln>
                <a:solidFill>
                  <a:srgbClr val="FF0000"/>
                </a:solidFill>
                <a:effectLst>
                  <a:glow rad="38100">
                    <a:schemeClr val="accent1">
                      <a:alpha val="40000"/>
                    </a:schemeClr>
                  </a:glow>
                </a:effectLst>
                <a:latin typeface="Times New Roman" panose="02020603050405020304" pitchFamily="18" charset="0"/>
                <a:cs typeface="Times New Roman" panose="02020603050405020304" pitchFamily="18" charset="0"/>
              </a:rPr>
              <a:t>Songs can be exported to a cloud database so that customers can download whatever song they desire because mobile applications have a finite amount of memory. </a:t>
            </a:r>
            <a:endParaRPr lang="en-US" sz="2535" dirty="0">
              <a:ln w="9525" cmpd="sng">
                <a:solidFill>
                  <a:srgbClr val="FF0000"/>
                </a:solidFill>
                <a:prstDash val="solid"/>
              </a:ln>
              <a:solidFill>
                <a:srgbClr val="FF0000"/>
              </a:solidFill>
              <a:effectLst>
                <a:glow rad="38100">
                  <a:schemeClr val="accent1">
                    <a:alpha val="40000"/>
                  </a:schemeClr>
                </a:glow>
              </a:effectLst>
              <a:latin typeface="Times New Roman" panose="02020603050405020304" pitchFamily="18" charset="0"/>
              <a:cs typeface="Times New Roman" panose="02020603050405020304" pitchFamily="18" charset="0"/>
            </a:endParaRPr>
          </a:p>
          <a:p>
            <a:pPr marL="548640" algn="just">
              <a:lnSpc>
                <a:spcPct val="120000"/>
              </a:lnSpc>
            </a:pPr>
            <a:r>
              <a:rPr lang="en-US" sz="2535" dirty="0">
                <a:ln w="9525" cmpd="sng">
                  <a:solidFill>
                    <a:srgbClr val="FF0000"/>
                  </a:solidFill>
                  <a:prstDash val="solid"/>
                </a:ln>
                <a:solidFill>
                  <a:srgbClr val="FF0000"/>
                </a:solidFill>
                <a:effectLst>
                  <a:glow rad="38100">
                    <a:schemeClr val="accent1">
                      <a:alpha val="40000"/>
                    </a:schemeClr>
                  </a:glow>
                </a:effectLst>
                <a:latin typeface="Times New Roman" panose="02020603050405020304" pitchFamily="18" charset="0"/>
                <a:cs typeface="Times New Roman" panose="02020603050405020304" pitchFamily="18" charset="0"/>
              </a:rPr>
              <a:t>When we can only use cloud storage for additional memory needs, it is not practical to store a tonne of music inside an app.</a:t>
            </a:r>
            <a:endParaRPr lang="en-US" sz="2535" dirty="0">
              <a:ln w="9525" cmpd="sng">
                <a:solidFill>
                  <a:srgbClr val="FF0000"/>
                </a:solidFill>
                <a:prstDash val="solid"/>
              </a:ln>
              <a:solidFill>
                <a:srgbClr val="FF0000"/>
              </a:solidFill>
              <a:effectLst>
                <a:glow rad="38100">
                  <a:schemeClr val="accent1">
                    <a:alpha val="40000"/>
                  </a:schemeClr>
                </a:glow>
              </a:effectLst>
              <a:latin typeface="Times New Roman" panose="02020603050405020304" pitchFamily="18" charset="0"/>
              <a:cs typeface="Times New Roman" panose="02020603050405020304" pitchFamily="18" charset="0"/>
            </a:endParaRPr>
          </a:p>
          <a:p>
            <a:pPr marL="548640" algn="just">
              <a:lnSpc>
                <a:spcPct val="120000"/>
              </a:lnSpc>
            </a:pPr>
            <a:r>
              <a:rPr lang="en-US" sz="2535" dirty="0">
                <a:ln w="9525" cmpd="sng">
                  <a:solidFill>
                    <a:srgbClr val="FF0000"/>
                  </a:solidFill>
                  <a:prstDash val="solid"/>
                </a:ln>
                <a:solidFill>
                  <a:srgbClr val="FF0000"/>
                </a:solidFill>
                <a:effectLst>
                  <a:glow rad="38100">
                    <a:schemeClr val="accent1">
                      <a:alpha val="40000"/>
                    </a:schemeClr>
                  </a:glow>
                </a:effectLst>
                <a:latin typeface="Times New Roman" panose="02020603050405020304" pitchFamily="18" charset="0"/>
                <a:cs typeface="Times New Roman" panose="02020603050405020304" pitchFamily="18" charset="0"/>
              </a:rPr>
              <a:t>Analyzing the song lyrics and estimate the emotion of the song and combine the emotion with the emotion of the song. </a:t>
            </a:r>
            <a:endParaRPr lang="en-US" sz="2535" dirty="0">
              <a:ln w="9525" cmpd="sng">
                <a:solidFill>
                  <a:srgbClr val="FF0000"/>
                </a:solidFill>
                <a:prstDash val="solid"/>
              </a:ln>
              <a:solidFill>
                <a:srgbClr val="FF0000"/>
              </a:solidFill>
              <a:effectLst>
                <a:glow rad="38100">
                  <a:schemeClr val="accent1">
                    <a:alpha val="40000"/>
                  </a:schemeClr>
                </a:glow>
              </a:effectLst>
              <a:latin typeface="Times New Roman" panose="02020603050405020304" pitchFamily="18" charset="0"/>
              <a:cs typeface="Times New Roman" panose="02020603050405020304" pitchFamily="18" charset="0"/>
            </a:endParaRPr>
          </a:p>
          <a:p>
            <a:pPr marL="548640" algn="just">
              <a:lnSpc>
                <a:spcPct val="120000"/>
              </a:lnSpc>
            </a:pPr>
            <a:r>
              <a:rPr lang="en-US" sz="2535" dirty="0">
                <a:ln w="9525" cmpd="sng">
                  <a:solidFill>
                    <a:srgbClr val="FF0000"/>
                  </a:solidFill>
                  <a:prstDash val="solid"/>
                </a:ln>
                <a:solidFill>
                  <a:srgbClr val="FF0000"/>
                </a:solidFill>
                <a:effectLst>
                  <a:glow rad="38100">
                    <a:schemeClr val="accent1">
                      <a:alpha val="40000"/>
                    </a:schemeClr>
                  </a:glow>
                </a:effectLst>
                <a:latin typeface="Times New Roman" panose="02020603050405020304" pitchFamily="18" charset="0"/>
                <a:cs typeface="Times New Roman" panose="02020603050405020304" pitchFamily="18" charset="0"/>
              </a:rPr>
              <a:t>Including voice input for faster emotion recognition.</a:t>
            </a:r>
            <a:endParaRPr lang="en-US" sz="2535" dirty="0">
              <a:ln w="9525" cmpd="sng">
                <a:solidFill>
                  <a:srgbClr val="FF0000"/>
                </a:solidFill>
                <a:prstDash val="solid"/>
              </a:ln>
              <a:solidFill>
                <a:srgbClr val="FF0000"/>
              </a:solidFill>
              <a:effectLst>
                <a:glow rad="38100">
                  <a:schemeClr val="accent1">
                    <a:alpha val="40000"/>
                  </a:schemeClr>
                </a:glow>
              </a:effectLst>
              <a:latin typeface="Times New Roman" panose="02020603050405020304" pitchFamily="18" charset="0"/>
              <a:cs typeface="Times New Roman" panose="02020603050405020304" pitchFamily="18" charset="0"/>
            </a:endParaRPr>
          </a:p>
        </p:txBody>
      </p:sp>
      <p:sp>
        <p:nvSpPr>
          <p:cNvPr id="1048657" name="Rectangle 3"/>
          <p:cNvSpPr/>
          <p:nvPr/>
        </p:nvSpPr>
        <p:spPr>
          <a:xfrm>
            <a:off x="0" y="-1"/>
            <a:ext cx="12192000" cy="685800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48655"/>
                                        </p:tgtEl>
                                        <p:attrNameLst>
                                          <p:attrName>style.visibility</p:attrName>
                                        </p:attrNameLst>
                                      </p:cBhvr>
                                      <p:to>
                                        <p:strVal val="visible"/>
                                      </p:to>
                                    </p:set>
                                    <p:animEffect transition="in" filter="circle(in)">
                                      <p:cBhvr>
                                        <p:cTn id="7" dur="2000"/>
                                        <p:tgtEl>
                                          <p:spTgt spid="1048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71" name="Shape 158"/>
        <p:cNvGrpSpPr/>
        <p:nvPr/>
      </p:nvGrpSpPr>
      <p:grpSpPr>
        <a:xfrm>
          <a:off x="0" y="0"/>
          <a:ext cx="0" cy="0"/>
          <a:chOff x="0" y="0"/>
          <a:chExt cx="0" cy="0"/>
        </a:xfrm>
      </p:grpSpPr>
      <p:sp>
        <p:nvSpPr>
          <p:cNvPr id="1048658" name="Google Shape;159;p25"/>
          <p:cNvSpPr txBox="1">
            <a:spLocks noGrp="1"/>
          </p:cNvSpPr>
          <p:nvPr>
            <p:ph type="title"/>
          </p:nvPr>
        </p:nvSpPr>
        <p:spPr>
          <a:xfrm>
            <a:off x="415600" y="2611085"/>
            <a:ext cx="11360800" cy="810400"/>
          </a:xfrm>
          <a:prstGeom prst="rect">
            <a:avLst/>
          </a:prstGeom>
        </p:spPr>
        <p:txBody>
          <a:bodyPr spcFirstLastPara="1" wrap="square" lIns="121900" tIns="121900" rIns="121900" bIns="121900" anchor="t" anchorCtr="0">
            <a:noAutofit/>
          </a:bodyPr>
          <a:p>
            <a:pPr marL="0" lvl="0" indent="0" algn="ctr" rtl="0">
              <a:spcBef>
                <a:spcPts val="0"/>
              </a:spcBef>
              <a:spcAft>
                <a:spcPts val="0"/>
              </a:spcAft>
              <a:buNone/>
            </a:pPr>
            <a:r>
              <a:rPr lang="en-GB" sz="6400" dirty="0">
                <a:ln w="10160">
                  <a:solidFill>
                    <a:srgbClr val="00B0F0"/>
                  </a:solidFill>
                  <a:prstDash val="solid"/>
                </a:ln>
                <a:solidFill>
                  <a:srgbClr val="00B0F0"/>
                </a:solidFill>
                <a:effectLst>
                  <a:glow rad="228600">
                    <a:schemeClr val="accent3">
                      <a:satMod val="175000"/>
                      <a:alpha val="40000"/>
                    </a:schemeClr>
                  </a:glow>
                  <a:outerShdw blurRad="38100" dist="22860" dir="5400000" algn="tl" rotWithShape="0">
                    <a:srgbClr val="000000">
                      <a:alpha val="30000"/>
                    </a:srgbClr>
                  </a:outerShdw>
                </a:effectLst>
              </a:rPr>
              <a:t>Thank you!!</a:t>
            </a:r>
            <a:endParaRPr lang="en-GB" sz="6400" dirty="0">
              <a:ln w="10160">
                <a:solidFill>
                  <a:srgbClr val="00B0F0"/>
                </a:solidFill>
                <a:prstDash val="solid"/>
              </a:ln>
              <a:solidFill>
                <a:srgbClr val="00B0F0"/>
              </a:solidFill>
              <a:effectLst>
                <a:glow rad="228600">
                  <a:schemeClr val="accent3">
                    <a:satMod val="175000"/>
                    <a:alpha val="40000"/>
                  </a:schemeClr>
                </a:glow>
                <a:outerShdw blurRad="38100" dist="22860" dir="5400000" algn="tl" rotWithShape="0">
                  <a:srgbClr val="000000">
                    <a:alpha val="30000"/>
                  </a:srgbClr>
                </a:outerShdw>
              </a:effectLst>
            </a:endParaRPr>
          </a:p>
        </p:txBody>
      </p:sp>
      <p:sp>
        <p:nvSpPr>
          <p:cNvPr id="1048659" name="Rectangle 2"/>
          <p:cNvSpPr/>
          <p:nvPr/>
        </p:nvSpPr>
        <p:spPr>
          <a:xfrm>
            <a:off x="0" y="-1"/>
            <a:ext cx="12192000" cy="685800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1048658"/>
                                        </p:tgtEl>
                                      </p:cBhvr>
                                    </p:animEffect>
                                    <p:set>
                                      <p:cBhvr>
                                        <p:cTn id="7" dur="1" fill="hold">
                                          <p:stCondLst>
                                            <p:cond delay="499"/>
                                          </p:stCondLst>
                                        </p:cTn>
                                        <p:tgtEl>
                                          <p:spTgt spid="10486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45" name=""/>
        <p:cNvGrpSpPr/>
        <p:nvPr/>
      </p:nvGrpSpPr>
      <p:grpSpPr>
        <a:xfrm>
          <a:off x="0" y="0"/>
          <a:ext cx="0" cy="0"/>
          <a:chOff x="0" y="0"/>
          <a:chExt cx="0" cy="0"/>
        </a:xfrm>
      </p:grpSpPr>
      <p:sp>
        <p:nvSpPr>
          <p:cNvPr id="1048595" name="Title 1"/>
          <p:cNvSpPr>
            <a:spLocks noGrp="1"/>
          </p:cNvSpPr>
          <p:nvPr>
            <p:ph type="title"/>
          </p:nvPr>
        </p:nvSpPr>
        <p:spPr>
          <a:xfrm>
            <a:off x="415600" y="330767"/>
            <a:ext cx="11360800" cy="810400"/>
          </a:xfrm>
        </p:spPr>
        <p:txBody>
          <a:bodyPr>
            <a:normAutofit fontScale="90000"/>
            <a:scene3d>
              <a:camera prst="orthographicFront"/>
              <a:lightRig rig="soft" dir="t">
                <a:rot lat="0" lon="0" rev="15600000"/>
              </a:lightRig>
            </a:scene3d>
            <a:sp3d extrusionH="57150" prstMaterial="softEdge">
              <a:bevelT w="25400" h="38100"/>
            </a:sp3d>
          </a:bodyPr>
          <a:p>
            <a:pPr algn="ctr"/>
            <a:r>
              <a:rPr lang="en-US" b="1" dirty="0">
                <a:ln>
                  <a:solidFill>
                    <a:schemeClr val="tx1"/>
                  </a:solidFill>
                </a:ln>
                <a:solidFill>
                  <a:schemeClr val="accent1"/>
                </a:solidFill>
                <a:effectLst/>
              </a:rPr>
              <a:t>SYNOPSIS</a:t>
            </a:r>
            <a:endParaRPr lang="en-US" b="1" dirty="0">
              <a:ln>
                <a:solidFill>
                  <a:schemeClr val="tx1"/>
                </a:solidFill>
              </a:ln>
              <a:solidFill>
                <a:schemeClr val="accent1"/>
              </a:solidFill>
              <a:effectLst/>
            </a:endParaRPr>
          </a:p>
        </p:txBody>
      </p:sp>
      <p:sp>
        <p:nvSpPr>
          <p:cNvPr id="1048596" name="Text Placeholder 2"/>
          <p:cNvSpPr>
            <a:spLocks noGrp="1"/>
          </p:cNvSpPr>
          <p:nvPr>
            <p:ph type="body" idx="1"/>
          </p:nvPr>
        </p:nvSpPr>
        <p:spPr>
          <a:xfrm>
            <a:off x="415600" y="1141068"/>
            <a:ext cx="11360800" cy="5505537"/>
          </a:xfrm>
        </p:spPr>
        <p:txBody>
          <a:bodyPr>
            <a:normAutofit/>
          </a:bodyPr>
          <a:p>
            <a:pPr marL="114300" indent="0" algn="just">
              <a:lnSpc>
                <a:spcPct val="170000"/>
              </a:lnSpc>
              <a:buNone/>
            </a:pPr>
            <a:r>
              <a:rPr lang="en-US" dirty="0">
                <a:ln>
                  <a:solidFill>
                    <a:schemeClr val="tx1"/>
                  </a:solidFill>
                </a:ln>
                <a:solidFill>
                  <a:schemeClr val="tx1"/>
                </a:solidFill>
                <a:effectLst/>
                <a:latin typeface="Times New Roman" panose="02020603050405020304" pitchFamily="18" charset="0"/>
                <a:cs typeface="Times New Roman" panose="02020603050405020304" pitchFamily="18" charset="0"/>
              </a:rPr>
              <a:t>  		</a:t>
            </a:r>
            <a:r>
              <a:rPr lang="en-US" b="1" dirty="0">
                <a:ln>
                  <a:solidFill>
                    <a:schemeClr val="tx1"/>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Face Emotions Based Music Player is an artificial intelligence-based music player that uses facial recognition technology to detect human emotions and match the user's current emotional state with an appropriate song. By analyzing the user's facial expressions, the AI-based Music Player can interpret their emotional state and then provide a personalized list of tracks tailored to the individual’s emotion.</a:t>
            </a:r>
            <a:endParaRPr lang="en-US" b="1" dirty="0">
              <a:ln>
                <a:solidFill>
                  <a:schemeClr val="tx1"/>
                </a:solidFill>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48597" name="Rectangle 3"/>
          <p:cNvSpPr/>
          <p:nvPr/>
        </p:nvSpPr>
        <p:spPr>
          <a:xfrm>
            <a:off x="0" y="-1"/>
            <a:ext cx="12192000" cy="685800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32" fill="hold" grpId="0" nodeType="withEffect">
                                  <p:stCondLst>
                                    <p:cond delay="0"/>
                                  </p:stCondLst>
                                  <p:childTnLst>
                                    <p:animEffect transition="out" filter="diamond(out)">
                                      <p:cBhvr>
                                        <p:cTn id="6" dur="2000"/>
                                        <p:tgtEl>
                                          <p:spTgt spid="1048595"/>
                                        </p:tgtEl>
                                      </p:cBhvr>
                                    </p:animEffect>
                                    <p:set>
                                      <p:cBhvr>
                                        <p:cTn id="7" dur="1" fill="hold">
                                          <p:stCondLst>
                                            <p:cond delay="1999"/>
                                          </p:stCondLst>
                                        </p:cTn>
                                        <p:tgtEl>
                                          <p:spTgt spid="10485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p:bldP spid="1048595"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46" name=""/>
        <p:cNvGrpSpPr/>
        <p:nvPr/>
      </p:nvGrpSpPr>
      <p:grpSpPr>
        <a:xfrm>
          <a:off x="0" y="0"/>
          <a:ext cx="0" cy="0"/>
          <a:chOff x="0" y="0"/>
          <a:chExt cx="0" cy="0"/>
        </a:xfrm>
      </p:grpSpPr>
      <p:sp>
        <p:nvSpPr>
          <p:cNvPr id="1048598" name="Text Placeholder 2"/>
          <p:cNvSpPr>
            <a:spLocks noGrp="1"/>
          </p:cNvSpPr>
          <p:nvPr>
            <p:ph type="body" idx="1"/>
          </p:nvPr>
        </p:nvSpPr>
        <p:spPr>
          <a:xfrm>
            <a:off x="233464" y="995109"/>
            <a:ext cx="11542936" cy="6861320"/>
          </a:xfrm>
        </p:spPr>
        <p:txBody>
          <a:bodyPr>
            <a:normAutofit/>
          </a:bodyPr>
          <a:p>
            <a:pPr>
              <a:lnSpc>
                <a:spcPct val="150000"/>
              </a:lnSpc>
              <a:buFont typeface="Wingdings" panose="05000000000000000000" charset="0"/>
              <a:buChar char="ü"/>
            </a:pPr>
            <a:r>
              <a:rPr lang="en-US" sz="2400" dirty="0">
                <a:ln>
                  <a:solidFill>
                    <a:schemeClr val="tx1"/>
                  </a:solidFill>
                </a:ln>
                <a:solidFill>
                  <a:schemeClr val="tx1"/>
                </a:solidFill>
                <a:latin typeface="Times New Roman" panose="02020603050405020304" pitchFamily="18" charset="0"/>
                <a:cs typeface="Times New Roman" panose="02020603050405020304" pitchFamily="18" charset="0"/>
              </a:rPr>
              <a:t>Introducing a face emotion-based music player! This innovative music player uses facial recognition technology to detect the user's emotions and plays music that matches their mood.</a:t>
            </a:r>
            <a:endParaRPr lang="en-US" sz="2400" dirty="0">
              <a:ln>
                <a:solidFill>
                  <a:schemeClr val="tx1"/>
                </a:solidFill>
              </a:ln>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ü"/>
            </a:pPr>
            <a:endParaRPr lang="en-US" sz="2400" dirty="0">
              <a:ln>
                <a:solidFill>
                  <a:schemeClr val="tx1"/>
                </a:solidFill>
              </a:ln>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ü"/>
            </a:pPr>
            <a:r>
              <a:rPr lang="en-US" sz="2400" dirty="0">
                <a:ln>
                  <a:solidFill>
                    <a:schemeClr val="tx1"/>
                  </a:solidFill>
                </a:ln>
                <a:solidFill>
                  <a:schemeClr val="tx1"/>
                </a:solidFill>
                <a:latin typeface="Times New Roman" panose="02020603050405020304" pitchFamily="18" charset="0"/>
                <a:cs typeface="Times New Roman" panose="02020603050405020304" pitchFamily="18" charset="0"/>
              </a:rPr>
              <a:t>The concept is simple: the music player uses the camera on the user's device to capture their facial expressions and then analyzes the data to determine their emotional state. Based on this information, the music player selects and plays songs that match the user's current mood.</a:t>
            </a:r>
            <a:endParaRPr lang="en-US" sz="2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1048599" name="Google Shape;91;p14"/>
          <p:cNvSpPr txBox="1">
            <a:spLocks noGrp="1"/>
          </p:cNvSpPr>
          <p:nvPr>
            <p:ph type="title"/>
          </p:nvPr>
        </p:nvSpPr>
        <p:spPr>
          <a:xfrm>
            <a:off x="415600" y="184420"/>
            <a:ext cx="11360800" cy="810400"/>
          </a:xfrm>
          <a:prstGeom prst="rect">
            <a:avLst/>
          </a:prstGeom>
        </p:spPr>
        <p:txBody>
          <a:bodyPr spcFirstLastPara="1" wrap="square" lIns="121900" tIns="121900" rIns="121900" bIns="121900" anchor="t" anchorCtr="0">
            <a:noAutofit/>
          </a:bodyPr>
          <a:p>
            <a:pPr marL="0" lvl="0" indent="0" algn="ctr" rtl="0">
              <a:spcBef>
                <a:spcPts val="0"/>
              </a:spcBef>
              <a:spcAft>
                <a:spcPts val="0"/>
              </a:spcAft>
              <a:buNone/>
            </a:pPr>
            <a:r>
              <a:rPr lang="en-GB" b="1" dirty="0">
                <a:ln w="12700" cmpd="sng">
                  <a:solidFill>
                    <a:schemeClr val="tx1"/>
                  </a:solidFill>
                  <a:prstDash val="solid"/>
                </a:ln>
                <a:solidFill>
                  <a:schemeClr val="tx1"/>
                </a:solidFill>
                <a:effectLst/>
              </a:rPr>
              <a:t>INTRODUCTION</a:t>
            </a:r>
            <a:endParaRPr lang="en-GB" b="1" dirty="0">
              <a:ln w="12700" cmpd="sng">
                <a:solidFill>
                  <a:schemeClr val="tx1"/>
                </a:solidFill>
                <a:prstDash val="solid"/>
              </a:ln>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48599"/>
                                        </p:tgtEl>
                                        <p:attrNameLst>
                                          <p:attrName>style.visibility</p:attrName>
                                        </p:attrNameLst>
                                      </p:cBhvr>
                                      <p:to>
                                        <p:strVal val="visible"/>
                                      </p:to>
                                    </p:set>
                                    <p:animEffect transition="in" filter="circle(in)">
                                      <p:cBhvr>
                                        <p:cTn id="7" dur="2000"/>
                                        <p:tgtEl>
                                          <p:spTgt spid="104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49" name=""/>
        <p:cNvGrpSpPr/>
        <p:nvPr/>
      </p:nvGrpSpPr>
      <p:grpSpPr>
        <a:xfrm>
          <a:off x="0" y="0"/>
          <a:ext cx="0" cy="0"/>
          <a:chOff x="0" y="0"/>
          <a:chExt cx="0" cy="0"/>
        </a:xfrm>
      </p:grpSpPr>
      <p:sp>
        <p:nvSpPr>
          <p:cNvPr id="1048606" name="Title 1"/>
          <p:cNvSpPr>
            <a:spLocks noGrp="1"/>
          </p:cNvSpPr>
          <p:nvPr>
            <p:ph type="title"/>
          </p:nvPr>
        </p:nvSpPr>
        <p:spPr/>
        <p:txBody>
          <a:bodyPr>
            <a:normAutofit fontScale="90000"/>
          </a:bodyPr>
          <a:p>
            <a:pPr algn="ctr"/>
            <a:r>
              <a:rPr lang="en-US" b="1" dirty="0">
                <a:solidFill>
                  <a:schemeClr val="tx1"/>
                </a:solidFill>
                <a:effectLst>
                  <a:outerShdw blurRad="38100" dist="19050" dir="2700000" algn="tl" rotWithShape="0">
                    <a:schemeClr val="dk1">
                      <a:alpha val="40000"/>
                    </a:schemeClr>
                  </a:outerShdw>
                </a:effectLst>
              </a:rPr>
              <a:t>SYSTEM SPECIFICATION</a:t>
            </a:r>
            <a:endParaRPr lang="en-US" b="1" dirty="0">
              <a:solidFill>
                <a:schemeClr val="tx1"/>
              </a:solidFill>
              <a:effectLst>
                <a:outerShdw blurRad="38100" dist="19050" dir="2700000" algn="tl" rotWithShape="0">
                  <a:schemeClr val="dk1">
                    <a:alpha val="40000"/>
                  </a:schemeClr>
                </a:outerShdw>
              </a:effectLst>
            </a:endParaRPr>
          </a:p>
        </p:txBody>
      </p:sp>
      <p:sp>
        <p:nvSpPr>
          <p:cNvPr id="1048607" name="Rectangle 5"/>
          <p:cNvSpPr/>
          <p:nvPr/>
        </p:nvSpPr>
        <p:spPr>
          <a:xfrm>
            <a:off x="0" y="-1"/>
            <a:ext cx="12192000" cy="685800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sp>
        <p:nvSpPr>
          <p:cNvPr id="1048608" name="TextBox 7"/>
          <p:cNvSpPr txBox="1"/>
          <p:nvPr/>
        </p:nvSpPr>
        <p:spPr>
          <a:xfrm>
            <a:off x="1052029" y="1513643"/>
            <a:ext cx="8489003" cy="4523105"/>
          </a:xfrm>
          <a:prstGeom prst="rect">
            <a:avLst/>
          </a:prstGeom>
          <a:noFill/>
        </p:spPr>
        <p:txBody>
          <a:bodyPr wrap="square">
            <a:spAutoFit/>
          </a:bodyPr>
          <a:p>
            <a:pPr>
              <a:lnSpc>
                <a:spcPct val="150000"/>
              </a:lnSpc>
            </a:pPr>
            <a:r>
              <a:rPr lang="en-US" sz="3200" dirty="0">
                <a:ln>
                  <a:solidFill>
                    <a:schemeClr val="tx1"/>
                  </a:solidFill>
                </a:ln>
                <a:solidFill>
                  <a:schemeClr val="tx1"/>
                </a:solidFill>
              </a:rPr>
              <a:t>HARDWARE SPECIFICATION :</a:t>
            </a:r>
            <a:endParaRPr lang="en-US" sz="2400" dirty="0">
              <a:ln>
                <a:solidFill>
                  <a:schemeClr val="tx1"/>
                </a:solidFill>
              </a:ln>
              <a:solidFill>
                <a:schemeClr val="tx1"/>
              </a:solidFill>
            </a:endParaRPr>
          </a:p>
          <a:p>
            <a:pPr marL="742950" lvl="1" indent="-285750">
              <a:lnSpc>
                <a:spcPct val="200000"/>
              </a:lnSpc>
              <a:buFont typeface="Wingdings" panose="05000000000000000000" pitchFamily="2" charset="2"/>
              <a:buChar char="Ø"/>
            </a:pPr>
            <a:r>
              <a:rPr lang="en-US" sz="2400" dirty="0">
                <a:ln>
                  <a:solidFill>
                    <a:schemeClr val="tx1"/>
                  </a:solidFill>
                </a:ln>
                <a:solidFill>
                  <a:schemeClr val="tx1"/>
                </a:solidFill>
              </a:rPr>
              <a:t>System 		             : Lenovo E41-25 Notebook</a:t>
            </a:r>
            <a:endParaRPr lang="en-US" sz="2400" dirty="0">
              <a:ln>
                <a:solidFill>
                  <a:schemeClr val="tx1"/>
                </a:solidFill>
              </a:ln>
              <a:solidFill>
                <a:schemeClr val="tx1"/>
              </a:solidFill>
            </a:endParaRPr>
          </a:p>
          <a:p>
            <a:pPr marL="742950" lvl="1" indent="-285750">
              <a:lnSpc>
                <a:spcPct val="200000"/>
              </a:lnSpc>
              <a:buFont typeface="Wingdings" panose="05000000000000000000" pitchFamily="2" charset="2"/>
              <a:buChar char="Ø"/>
            </a:pPr>
            <a:r>
              <a:rPr lang="en-US" sz="2400" dirty="0">
                <a:ln>
                  <a:solidFill>
                    <a:schemeClr val="tx1"/>
                  </a:solidFill>
                </a:ln>
                <a:solidFill>
                  <a:schemeClr val="tx1"/>
                </a:solidFill>
              </a:rPr>
              <a:t>Hard Disk		: 500 GB</a:t>
            </a:r>
            <a:endParaRPr lang="en-US" sz="2400" dirty="0">
              <a:ln>
                <a:solidFill>
                  <a:schemeClr val="tx1"/>
                </a:solidFill>
              </a:ln>
              <a:solidFill>
                <a:schemeClr val="tx1"/>
              </a:solidFill>
            </a:endParaRPr>
          </a:p>
          <a:p>
            <a:pPr marL="742950" lvl="1" indent="-285750">
              <a:lnSpc>
                <a:spcPct val="200000"/>
              </a:lnSpc>
              <a:buFont typeface="Wingdings" panose="05000000000000000000" pitchFamily="2" charset="2"/>
              <a:buChar char="Ø"/>
            </a:pPr>
            <a:r>
              <a:rPr lang="en-US" sz="2400" dirty="0">
                <a:ln>
                  <a:solidFill>
                    <a:schemeClr val="tx1"/>
                  </a:solidFill>
                </a:ln>
                <a:solidFill>
                  <a:schemeClr val="tx1"/>
                </a:solidFill>
              </a:rPr>
              <a:t>Processor 		: 2.00 GHz</a:t>
            </a:r>
            <a:endParaRPr lang="en-US" sz="2400" dirty="0">
              <a:ln>
                <a:solidFill>
                  <a:schemeClr val="tx1"/>
                </a:solidFill>
              </a:ln>
              <a:solidFill>
                <a:schemeClr val="tx1"/>
              </a:solidFill>
            </a:endParaRPr>
          </a:p>
          <a:p>
            <a:pPr marL="742950" lvl="1" indent="-285750">
              <a:lnSpc>
                <a:spcPct val="200000"/>
              </a:lnSpc>
              <a:buFont typeface="Wingdings" panose="05000000000000000000" pitchFamily="2" charset="2"/>
              <a:buChar char="Ø"/>
            </a:pPr>
            <a:r>
              <a:rPr lang="en-US" sz="2400" dirty="0">
                <a:ln>
                  <a:solidFill>
                    <a:schemeClr val="tx1"/>
                  </a:solidFill>
                </a:ln>
                <a:solidFill>
                  <a:schemeClr val="tx1"/>
                </a:solidFill>
              </a:rPr>
              <a:t>RAM 			: 4.00GB</a:t>
            </a:r>
            <a:endParaRPr lang="en-US" sz="2400" dirty="0">
              <a:ln>
                <a:solidFill>
                  <a:schemeClr val="tx1"/>
                </a:solidFill>
              </a:ln>
              <a:solidFill>
                <a:schemeClr val="tx1"/>
              </a:solidFill>
            </a:endParaRPr>
          </a:p>
          <a:p>
            <a:pPr marL="742950" lvl="1" indent="-285750">
              <a:lnSpc>
                <a:spcPct val="200000"/>
              </a:lnSpc>
              <a:buFont typeface="Wingdings" panose="05000000000000000000" pitchFamily="2" charset="2"/>
              <a:buChar char="Ø"/>
            </a:pPr>
            <a:r>
              <a:rPr lang="en-US" sz="2400" dirty="0">
                <a:ln>
                  <a:solidFill>
                    <a:schemeClr val="tx1"/>
                  </a:solidFill>
                </a:ln>
                <a:solidFill>
                  <a:schemeClr val="tx1"/>
                </a:solidFill>
              </a:rPr>
              <a:t>System type 		: 64 bit (operating system )</a:t>
            </a:r>
            <a:endParaRPr lang="en-US" sz="2400" dirty="0">
              <a:ln>
                <a:solidFill>
                  <a:schemeClr val="tx1"/>
                </a:solidFill>
              </a:l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48606"/>
                                        </p:tgtEl>
                                        <p:attrNameLst>
                                          <p:attrName>style.visibility</p:attrName>
                                        </p:attrNameLst>
                                      </p:cBhvr>
                                      <p:to>
                                        <p:strVal val="visible"/>
                                      </p:to>
                                    </p:set>
                                    <p:animEffect transition="in" filter="circle(in)">
                                      <p:cBhvr>
                                        <p:cTn id="7" dur="2000"/>
                                        <p:tgtEl>
                                          <p:spTgt spid="104860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48608"/>
                                        </p:tgtEl>
                                        <p:attrNameLst>
                                          <p:attrName>style.visibility</p:attrName>
                                        </p:attrNameLst>
                                      </p:cBhvr>
                                      <p:to>
                                        <p:strVal val="visible"/>
                                      </p:to>
                                    </p:set>
                                    <p:animEffect transition="in" filter="randombar(horizontal)">
                                      <p:cBhvr>
                                        <p:cTn id="10" dur="500"/>
                                        <p:tgtEl>
                                          <p:spTgt spid="1048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6" grpId="0"/>
      <p:bldP spid="104860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50" name=""/>
        <p:cNvGrpSpPr/>
        <p:nvPr/>
      </p:nvGrpSpPr>
      <p:grpSpPr>
        <a:xfrm>
          <a:off x="0" y="0"/>
          <a:ext cx="0" cy="0"/>
          <a:chOff x="0" y="0"/>
          <a:chExt cx="0" cy="0"/>
        </a:xfrm>
      </p:grpSpPr>
      <p:sp>
        <p:nvSpPr>
          <p:cNvPr id="1048609" name="Title 1"/>
          <p:cNvSpPr>
            <a:spLocks noGrp="1"/>
          </p:cNvSpPr>
          <p:nvPr>
            <p:ph type="title"/>
          </p:nvPr>
        </p:nvSpPr>
        <p:spPr/>
        <p:txBody>
          <a:bodyPr>
            <a:normAutofit fontScale="90000"/>
          </a:bodyPr>
          <a:p>
            <a:r>
              <a:rPr lang="en-US" sz="3600" dirty="0">
                <a:solidFill>
                  <a:srgbClr val="FF0000"/>
                </a:solidFill>
                <a:latin typeface="+mn-lt"/>
                <a:ea typeface="+mn-ea"/>
                <a:cs typeface="+mn-cs"/>
              </a:rPr>
              <a:t>SOFTWARE SPECIFICATION:</a:t>
            </a:r>
            <a:br>
              <a:rPr lang="en-US" sz="2400" dirty="0">
                <a:solidFill>
                  <a:srgbClr val="FF0000"/>
                </a:solidFill>
                <a:latin typeface="+mn-lt"/>
                <a:ea typeface="+mn-ea"/>
                <a:cs typeface="+mn-cs"/>
              </a:rPr>
            </a:br>
            <a:endParaRPr lang="en-US" sz="2400" dirty="0">
              <a:solidFill>
                <a:srgbClr val="FF0000"/>
              </a:solidFill>
              <a:latin typeface="+mn-lt"/>
              <a:ea typeface="+mn-ea"/>
              <a:cs typeface="+mn-cs"/>
            </a:endParaRPr>
          </a:p>
        </p:txBody>
      </p:sp>
      <p:sp>
        <p:nvSpPr>
          <p:cNvPr id="1048610" name="Text Placeholder 2"/>
          <p:cNvSpPr>
            <a:spLocks noGrp="1"/>
          </p:cNvSpPr>
          <p:nvPr>
            <p:ph type="body" idx="1"/>
          </p:nvPr>
        </p:nvSpPr>
        <p:spPr>
          <a:xfrm>
            <a:off x="415600" y="1336713"/>
            <a:ext cx="11360800" cy="4452000"/>
          </a:xfrm>
        </p:spPr>
        <p:txBody>
          <a:bodyPr>
            <a:normAutofit fontScale="80000"/>
          </a:bodyPr>
          <a:p>
            <a:pPr>
              <a:lnSpc>
                <a:spcPct val="250000"/>
              </a:lnSpc>
              <a:buFont typeface="Wingdings" panose="05000000000000000000" pitchFamily="2" charset="2"/>
              <a:buChar char="Ø"/>
            </a:pPr>
            <a:r>
              <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cs typeface="Times New Roman" panose="02020603050405020304" pitchFamily="18" charset="0"/>
              </a:rPr>
              <a:t>  :  </a:t>
            </a:r>
            <a:r>
              <a:rPr lang="en-US" dirty="0">
                <a:ln>
                  <a:solidFill>
                    <a:srgbClr val="002060"/>
                  </a:solidFill>
                </a:ln>
                <a:solidFill>
                  <a:srgbClr val="002060"/>
                </a:solidFill>
                <a:latin typeface="Times New Roman" panose="02020603050405020304" pitchFamily="18" charset="0"/>
                <a:cs typeface="Times New Roman" panose="02020603050405020304" pitchFamily="18" charset="0"/>
              </a:rPr>
              <a:t>Windows 10</a:t>
            </a:r>
            <a:endParaRPr lang="en-US" dirty="0">
              <a:solidFill>
                <a:srgbClr val="0070C0"/>
              </a:solidFill>
              <a:latin typeface="Times New Roman" panose="02020603050405020304" pitchFamily="18" charset="0"/>
              <a:cs typeface="Times New Roman" panose="02020603050405020304" pitchFamily="18" charset="0"/>
            </a:endParaRPr>
          </a:p>
          <a:p>
            <a:pPr>
              <a:lnSpc>
                <a:spcPct val="250000"/>
              </a:lnSpc>
              <a:buFont typeface="Wingdings" panose="05000000000000000000" pitchFamily="2" charset="2"/>
              <a:buChar char="Ø"/>
            </a:pPr>
            <a:r>
              <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Code Language</a:t>
            </a:r>
            <a:r>
              <a:rPr lang="en-US" dirty="0">
                <a:latin typeface="Times New Roman" panose="02020603050405020304" pitchFamily="18" charset="0"/>
                <a:cs typeface="Times New Roman" panose="02020603050405020304" pitchFamily="18" charset="0"/>
              </a:rPr>
              <a:t>     :  </a:t>
            </a:r>
            <a:r>
              <a:rPr lang="en-US" dirty="0">
                <a:ln>
                  <a:solidFill>
                    <a:srgbClr val="002060"/>
                  </a:solidFill>
                </a:ln>
                <a:solidFill>
                  <a:srgbClr val="002060"/>
                </a:solidFill>
                <a:latin typeface="Times New Roman" panose="02020603050405020304" pitchFamily="18" charset="0"/>
                <a:cs typeface="Times New Roman" panose="02020603050405020304" pitchFamily="18" charset="0"/>
              </a:rPr>
              <a:t>Python and Javascript</a:t>
            </a:r>
            <a:endParaRPr lang="en-US" dirty="0">
              <a:solidFill>
                <a:srgbClr val="0070C0"/>
              </a:solidFill>
              <a:latin typeface="Times New Roman" panose="02020603050405020304" pitchFamily="18" charset="0"/>
              <a:cs typeface="Times New Roman" panose="02020603050405020304" pitchFamily="18" charset="0"/>
            </a:endParaRPr>
          </a:p>
          <a:p>
            <a:pPr>
              <a:lnSpc>
                <a:spcPct val="250000"/>
              </a:lnSpc>
              <a:buFont typeface="Wingdings" panose="05000000000000000000" pitchFamily="2" charset="2"/>
              <a:buChar char="Ø"/>
            </a:pPr>
            <a:r>
              <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IDE     </a:t>
            </a:r>
            <a:r>
              <a:rPr lang="en-US" dirty="0">
                <a:latin typeface="Times New Roman" panose="02020603050405020304" pitchFamily="18" charset="0"/>
                <a:cs typeface="Times New Roman" panose="02020603050405020304" pitchFamily="18" charset="0"/>
              </a:rPr>
              <a:t>                  	:  </a:t>
            </a:r>
            <a:r>
              <a:rPr lang="en-US" dirty="0">
                <a:ln>
                  <a:solidFill>
                    <a:srgbClr val="002060"/>
                  </a:solidFill>
                </a:ln>
                <a:solidFill>
                  <a:srgbClr val="002060"/>
                </a:solidFill>
                <a:latin typeface="Times New Roman" panose="02020603050405020304" pitchFamily="18" charset="0"/>
                <a:cs typeface="Times New Roman" panose="02020603050405020304" pitchFamily="18" charset="0"/>
              </a:rPr>
              <a:t>Pycharm</a:t>
            </a:r>
            <a:endParaRPr lang="en-US" dirty="0">
              <a:solidFill>
                <a:srgbClr val="0070C0"/>
              </a:solidFill>
              <a:latin typeface="Times New Roman" panose="02020603050405020304" pitchFamily="18" charset="0"/>
              <a:cs typeface="Times New Roman" panose="02020603050405020304" pitchFamily="18" charset="0"/>
            </a:endParaRPr>
          </a:p>
          <a:p>
            <a:pPr>
              <a:lnSpc>
                <a:spcPct val="250000"/>
              </a:lnSpc>
              <a:buFont typeface="Wingdings" panose="05000000000000000000" pitchFamily="2" charset="2"/>
              <a:buChar char="Ø"/>
            </a:pPr>
            <a:r>
              <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Front End  </a:t>
            </a:r>
            <a:r>
              <a:rPr lang="en-US" dirty="0">
                <a:latin typeface="Times New Roman" panose="02020603050405020304" pitchFamily="18" charset="0"/>
                <a:cs typeface="Times New Roman" panose="02020603050405020304" pitchFamily="18" charset="0"/>
              </a:rPr>
              <a:t>            	:  </a:t>
            </a:r>
            <a:r>
              <a:rPr lang="en-US" dirty="0">
                <a:ln>
                  <a:solidFill>
                    <a:srgbClr val="002060"/>
                  </a:solidFill>
                </a:ln>
                <a:solidFill>
                  <a:srgbClr val="002060"/>
                </a:solidFill>
                <a:latin typeface="Times New Roman" panose="02020603050405020304" pitchFamily="18" charset="0"/>
                <a:cs typeface="Times New Roman" panose="02020603050405020304" pitchFamily="18" charset="0"/>
              </a:rPr>
              <a:t>Html and css</a:t>
            </a:r>
            <a:endParaRPr lang="en-US" dirty="0">
              <a:ln>
                <a:solidFill>
                  <a:srgbClr val="002060"/>
                </a:solidFill>
              </a:ln>
              <a:solidFill>
                <a:srgbClr val="002060"/>
              </a:solidFill>
              <a:latin typeface="Times New Roman" panose="02020603050405020304" pitchFamily="18" charset="0"/>
              <a:cs typeface="Times New Roman" panose="02020603050405020304" pitchFamily="18" charset="0"/>
            </a:endParaRPr>
          </a:p>
          <a:p>
            <a:pPr>
              <a:lnSpc>
                <a:spcPct val="250000"/>
              </a:lnSpc>
              <a:buFont typeface="Wingdings" panose="05000000000000000000" pitchFamily="2" charset="2"/>
              <a:buChar char="Ø"/>
            </a:pPr>
            <a:r>
              <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Back End  </a:t>
            </a:r>
            <a:r>
              <a:rPr lang="en-US" dirty="0">
                <a:ln>
                  <a:solidFill>
                    <a:srgbClr val="002060"/>
                  </a:solidFill>
                </a:ln>
                <a:solidFill>
                  <a:srgbClr val="002060"/>
                </a:solidFill>
                <a:latin typeface="Times New Roman" panose="02020603050405020304" pitchFamily="18" charset="0"/>
                <a:cs typeface="Times New Roman" panose="02020603050405020304" pitchFamily="18" charset="0"/>
              </a:rPr>
              <a:t>          </a:t>
            </a:r>
            <a:r>
              <a:rPr lang="en-US" b="1" dirty="0">
                <a:ln>
                  <a:solidFill>
                    <a:srgbClr val="002060"/>
                  </a:solidFill>
                </a:ln>
                <a:solidFill>
                  <a:srgbClr val="002060"/>
                </a:solidFill>
                <a:latin typeface="Times New Roman" panose="02020603050405020304" pitchFamily="18" charset="0"/>
                <a:cs typeface="Times New Roman" panose="02020603050405020304" pitchFamily="18" charset="0"/>
              </a:rPr>
              <a:t>  </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r>
              <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dirty="0">
                <a:ln>
                  <a:solidFill>
                    <a:srgbClr val="002060"/>
                  </a:solidFill>
                </a:ln>
                <a:solidFill>
                  <a:srgbClr val="002060"/>
                </a:solidFill>
                <a:latin typeface="Times New Roman" panose="02020603050405020304" pitchFamily="18" charset="0"/>
                <a:cs typeface="Times New Roman" panose="02020603050405020304" pitchFamily="18" charset="0"/>
              </a:rPr>
              <a:t> JavaScript and Python</a:t>
            </a:r>
            <a:endParaRPr lang="en-US" dirty="0">
              <a:ln>
                <a:solidFill>
                  <a:srgbClr val="002060"/>
                </a:solidFill>
              </a:ln>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000" fill="hold">
                                          <p:stCondLst>
                                            <p:cond delay="0"/>
                                          </p:stCondLst>
                                        </p:cTn>
                                        <p:tgtEl>
                                          <p:spTgt spid="1048609"/>
                                        </p:tgtEl>
                                        <p:attrNameLst>
                                          <p:attrName>style.visibility</p:attrName>
                                        </p:attrNameLst>
                                      </p:cBhvr>
                                      <p:to>
                                        <p:strVal val="visible"/>
                                      </p:to>
                                    </p:set>
                                    <p:animEffect transition="in" filter="circle(in)">
                                      <p:cBhvr>
                                        <p:cTn id="7" dur="1000"/>
                                        <p:tgtEl>
                                          <p:spTgt spid="1048609"/>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1048610">
                                            <p:txEl>
                                              <p:pRg st="0" end="0"/>
                                            </p:txEl>
                                          </p:spTgt>
                                        </p:tgtEl>
                                        <p:attrNameLst>
                                          <p:attrName>style.visibility</p:attrName>
                                        </p:attrNameLst>
                                      </p:cBhvr>
                                      <p:to>
                                        <p:strVal val="visible"/>
                                      </p:to>
                                    </p:set>
                                    <p:animEffect transition="in" filter="barn(inVertical)">
                                      <p:cBhvr>
                                        <p:cTn id="11" dur="500"/>
                                        <p:tgtEl>
                                          <p:spTgt spid="1048610">
                                            <p:txEl>
                                              <p:pRg st="0" end="0"/>
                                            </p:txEl>
                                          </p:spTgt>
                                        </p:tgtEl>
                                      </p:cBhvr>
                                    </p:animEffect>
                                  </p:childTnLst>
                                </p:cTn>
                              </p:par>
                            </p:childTnLst>
                          </p:cTn>
                        </p:par>
                        <p:par>
                          <p:cTn id="12" fill="hold">
                            <p:stCondLst>
                              <p:cond delay="1500"/>
                            </p:stCondLst>
                            <p:childTnLst>
                              <p:par>
                                <p:cTn id="13" presetID="16" presetClass="entr" presetSubtype="21" fill="hold" grpId="0" nodeType="afterEffect">
                                  <p:stCondLst>
                                    <p:cond delay="0"/>
                                  </p:stCondLst>
                                  <p:childTnLst>
                                    <p:set>
                                      <p:cBhvr>
                                        <p:cTn id="14" dur="1" fill="hold">
                                          <p:stCondLst>
                                            <p:cond delay="0"/>
                                          </p:stCondLst>
                                        </p:cTn>
                                        <p:tgtEl>
                                          <p:spTgt spid="1048610">
                                            <p:txEl>
                                              <p:pRg st="1" end="1"/>
                                            </p:txEl>
                                          </p:spTgt>
                                        </p:tgtEl>
                                        <p:attrNameLst>
                                          <p:attrName>style.visibility</p:attrName>
                                        </p:attrNameLst>
                                      </p:cBhvr>
                                      <p:to>
                                        <p:strVal val="visible"/>
                                      </p:to>
                                    </p:set>
                                    <p:animEffect transition="in" filter="barn(inVertical)">
                                      <p:cBhvr>
                                        <p:cTn id="15" dur="500"/>
                                        <p:tgtEl>
                                          <p:spTgt spid="1048610">
                                            <p:txEl>
                                              <p:pRg st="1" end="1"/>
                                            </p:txEl>
                                          </p:spTgt>
                                        </p:tgtEl>
                                      </p:cBhvr>
                                    </p:animEffect>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1048610">
                                            <p:txEl>
                                              <p:pRg st="2" end="2"/>
                                            </p:txEl>
                                          </p:spTgt>
                                        </p:tgtEl>
                                        <p:attrNameLst>
                                          <p:attrName>style.visibility</p:attrName>
                                        </p:attrNameLst>
                                      </p:cBhvr>
                                      <p:to>
                                        <p:strVal val="visible"/>
                                      </p:to>
                                    </p:set>
                                    <p:animEffect transition="in" filter="barn(inVertical)">
                                      <p:cBhvr>
                                        <p:cTn id="19" dur="500"/>
                                        <p:tgtEl>
                                          <p:spTgt spid="1048610">
                                            <p:txEl>
                                              <p:pRg st="2" end="2"/>
                                            </p:txEl>
                                          </p:spTgt>
                                        </p:tgtEl>
                                      </p:cBhvr>
                                    </p:animEffect>
                                  </p:childTnLst>
                                </p:cTn>
                              </p:par>
                            </p:childTnLst>
                          </p:cTn>
                        </p:par>
                        <p:par>
                          <p:cTn id="20" fill="hold">
                            <p:stCondLst>
                              <p:cond delay="2500"/>
                            </p:stCondLst>
                            <p:childTnLst>
                              <p:par>
                                <p:cTn id="21" presetID="16" presetClass="entr" presetSubtype="21" fill="hold" grpId="0" nodeType="afterEffect">
                                  <p:stCondLst>
                                    <p:cond delay="0"/>
                                  </p:stCondLst>
                                  <p:childTnLst>
                                    <p:set>
                                      <p:cBhvr>
                                        <p:cTn id="22" dur="1" fill="hold">
                                          <p:stCondLst>
                                            <p:cond delay="0"/>
                                          </p:stCondLst>
                                        </p:cTn>
                                        <p:tgtEl>
                                          <p:spTgt spid="1048610">
                                            <p:txEl>
                                              <p:pRg st="3" end="3"/>
                                            </p:txEl>
                                          </p:spTgt>
                                        </p:tgtEl>
                                        <p:attrNameLst>
                                          <p:attrName>style.visibility</p:attrName>
                                        </p:attrNameLst>
                                      </p:cBhvr>
                                      <p:to>
                                        <p:strVal val="visible"/>
                                      </p:to>
                                    </p:set>
                                    <p:animEffect transition="in" filter="barn(inVertical)">
                                      <p:cBhvr>
                                        <p:cTn id="23" dur="500"/>
                                        <p:tgtEl>
                                          <p:spTgt spid="1048610">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48610">
                                            <p:txEl>
                                              <p:pRg st="4" end="4"/>
                                            </p:txEl>
                                          </p:spTgt>
                                        </p:tgtEl>
                                        <p:attrNameLst>
                                          <p:attrName>style.visibility</p:attrName>
                                        </p:attrNameLst>
                                      </p:cBhvr>
                                      <p:to>
                                        <p:strVal val="visible"/>
                                      </p:to>
                                    </p:set>
                                    <p:animEffect transition="in" filter="barn(inVertical)">
                                      <p:cBhvr>
                                        <p:cTn id="28" dur="500"/>
                                        <p:tgtEl>
                                          <p:spTgt spid="10486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p:bldP spid="104861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51" name=""/>
        <p:cNvGrpSpPr/>
        <p:nvPr/>
      </p:nvGrpSpPr>
      <p:grpSpPr>
        <a:xfrm>
          <a:off x="0" y="0"/>
          <a:ext cx="0" cy="0"/>
          <a:chOff x="0" y="0"/>
          <a:chExt cx="0" cy="0"/>
        </a:xfrm>
      </p:grpSpPr>
      <p:sp>
        <p:nvSpPr>
          <p:cNvPr id="1048611" name="Title 1"/>
          <p:cNvSpPr>
            <a:spLocks noGrp="1"/>
          </p:cNvSpPr>
          <p:nvPr>
            <p:ph type="title"/>
          </p:nvPr>
        </p:nvSpPr>
        <p:spPr>
          <a:solidFill>
            <a:schemeClr val="accent6">
              <a:lumMod val="20000"/>
              <a:lumOff val="80000"/>
            </a:schemeClr>
          </a:solidFill>
        </p:spPr>
        <p:txBody>
          <a:bodyPr>
            <a:normAutofit fontScale="90000"/>
          </a:bodyPr>
          <a:p>
            <a:pPr algn="ctr"/>
            <a:r>
              <a:rPr lang="en-US" b="1" dirty="0">
                <a:ln>
                  <a:solidFill>
                    <a:schemeClr val="tx1"/>
                  </a:solidFill>
                </a:ln>
                <a:solidFill>
                  <a:schemeClr val="tx1"/>
                </a:solidFill>
                <a:effectLst>
                  <a:outerShdw blurRad="38100" dist="38100" dir="2700000" algn="tl">
                    <a:srgbClr val="000000">
                      <a:alpha val="43137"/>
                    </a:srgbClr>
                  </a:outerShdw>
                </a:effectLst>
              </a:rPr>
              <a:t>EXISTING SYSTEM</a:t>
            </a:r>
            <a:endParaRPr lang="en-US" b="1" dirty="0">
              <a:ln>
                <a:solidFill>
                  <a:schemeClr val="tx1"/>
                </a:solidFill>
              </a:ln>
              <a:solidFill>
                <a:schemeClr val="tx1"/>
              </a:solidFill>
              <a:effectLst>
                <a:outerShdw blurRad="38100" dist="38100" dir="2700000" algn="tl">
                  <a:srgbClr val="000000">
                    <a:alpha val="43137"/>
                  </a:srgbClr>
                </a:outerShdw>
              </a:effectLst>
            </a:endParaRPr>
          </a:p>
        </p:txBody>
      </p:sp>
      <p:sp>
        <p:nvSpPr>
          <p:cNvPr id="1048613" name="Rectangle 4"/>
          <p:cNvSpPr/>
          <p:nvPr/>
        </p:nvSpPr>
        <p:spPr>
          <a:xfrm>
            <a:off x="0" y="-1"/>
            <a:ext cx="12192000" cy="685800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sp>
        <p:nvSpPr>
          <p:cNvPr id="1048614" name="TextBox 9"/>
          <p:cNvSpPr txBox="1"/>
          <p:nvPr/>
        </p:nvSpPr>
        <p:spPr>
          <a:xfrm>
            <a:off x="995680" y="1734820"/>
            <a:ext cx="10392833" cy="2861310"/>
          </a:xfrm>
          <a:prstGeom prst="rect">
            <a:avLst/>
          </a:prstGeom>
          <a:noFill/>
        </p:spPr>
        <p:txBody>
          <a:bodyPr wrap="square">
            <a:spAutoFit/>
          </a:bodyPr>
          <a:p>
            <a:pPr marL="285750" indent="-285750">
              <a:lnSpc>
                <a:spcPct val="150000"/>
              </a:lnSpc>
              <a:buFont typeface="Wingdings" panose="05000000000000000000" pitchFamily="2" charset="2"/>
              <a:buChar char="Ø"/>
            </a:pPr>
            <a:r>
              <a:rPr lang="en-US" sz="2400" dirty="0">
                <a:ln>
                  <a:solidFill>
                    <a:srgbClr val="FF0000"/>
                  </a:solidFill>
                </a:ln>
                <a:solidFill>
                  <a:srgbClr val="FF0000"/>
                </a:solidFill>
                <a:latin typeface="Times New Roman" panose="02020603050405020304" pitchFamily="18" charset="0"/>
                <a:cs typeface="Times New Roman" panose="02020603050405020304" pitchFamily="18" charset="0"/>
              </a:rPr>
              <a:t>Spotify :</a:t>
            </a:r>
            <a:endParaRPr lang="en-US" sz="2400" dirty="0">
              <a:ln>
                <a:solidFill>
                  <a:srgbClr val="FF0000"/>
                </a:solidFill>
              </a:ln>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sz="2400" dirty="0">
              <a:ln>
                <a:solidFill>
                  <a:srgbClr val="FF0000"/>
                </a:solidFill>
              </a:ln>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400" dirty="0">
                <a:ln>
                  <a:solidFill>
                    <a:srgbClr val="FF0000"/>
                  </a:solidFill>
                </a:ln>
                <a:solidFill>
                  <a:srgbClr val="FF0000"/>
                </a:solidFill>
                <a:latin typeface="Times New Roman" panose="02020603050405020304" pitchFamily="18" charset="0"/>
                <a:cs typeface="Times New Roman" panose="02020603050405020304" pitchFamily="18" charset="0"/>
              </a:rPr>
              <a:t>Moodfuse :</a:t>
            </a:r>
            <a:endParaRPr lang="en-US" sz="2400" dirty="0">
              <a:ln>
                <a:solidFill>
                  <a:srgbClr val="FF0000"/>
                </a:solidFill>
              </a:ln>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sz="2400" dirty="0">
              <a:ln>
                <a:solidFill>
                  <a:srgbClr val="FF0000"/>
                </a:solidFill>
              </a:ln>
              <a:solidFill>
                <a:srgbClr val="FF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400" dirty="0">
                <a:ln>
                  <a:solidFill>
                    <a:srgbClr val="FF0000"/>
                  </a:solidFill>
                </a:ln>
                <a:solidFill>
                  <a:srgbClr val="FF0000"/>
                </a:solidFill>
                <a:latin typeface="Times New Roman" panose="02020603050405020304" pitchFamily="18" charset="0"/>
                <a:cs typeface="Times New Roman" panose="02020603050405020304" pitchFamily="18" charset="0"/>
              </a:rPr>
              <a:t>YouTube Music :</a:t>
            </a:r>
            <a:endParaRPr lang="en-US" sz="2400" dirty="0">
              <a:ln>
                <a:solidFill>
                  <a:srgbClr val="FF0000"/>
                </a:solidFill>
              </a:ln>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48611"/>
                                        </p:tgtEl>
                                        <p:attrNameLst>
                                          <p:attrName>style.visibility</p:attrName>
                                        </p:attrNameLst>
                                      </p:cBhvr>
                                      <p:to>
                                        <p:strVal val="visible"/>
                                      </p:to>
                                    </p:set>
                                    <p:animEffect transition="in" filter="circle(in)">
                                      <p:cBhvr>
                                        <p:cTn id="7" dur="2000"/>
                                        <p:tgtEl>
                                          <p:spTgt spid="10486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48614"/>
                                        </p:tgtEl>
                                        <p:attrNameLst>
                                          <p:attrName>style.visibility</p:attrName>
                                        </p:attrNameLst>
                                      </p:cBhvr>
                                      <p:to>
                                        <p:strVal val="visible"/>
                                      </p:to>
                                    </p:set>
                                    <p:animEffect transition="in" filter="wipe(down)">
                                      <p:cBhvr>
                                        <p:cTn id="10" dur="500"/>
                                        <p:tgtEl>
                                          <p:spTgt spid="104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1" grpId="0" bldLvl="0" animBg="1"/>
      <p:bldP spid="10486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52" name=""/>
        <p:cNvGrpSpPr/>
        <p:nvPr/>
      </p:nvGrpSpPr>
      <p:grpSpPr/>
      <p:sp>
        <p:nvSpPr>
          <p:cNvPr id="1048615" name="Text Placeholder 2"/>
          <p:cNvSpPr>
            <a:spLocks noGrp="1"/>
          </p:cNvSpPr>
          <p:nvPr>
            <p:ph type="body" idx="1"/>
          </p:nvPr>
        </p:nvSpPr>
        <p:spPr>
          <a:xfrm>
            <a:off x="321945" y="511175"/>
            <a:ext cx="11360785" cy="1130300"/>
          </a:xfrm>
        </p:spPr>
        <p:txBody>
          <a:bodyPr>
            <a:normAutofit/>
          </a:bodyPr>
          <a:p>
            <a:pPr marL="114300" indent="0" algn="ctr">
              <a:buNone/>
            </a:pPr>
            <a:r>
              <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 </a:t>
            </a:r>
            <a:r>
              <a:rPr lang="en-US" sz="4000" b="1">
                <a:ln w="12700" cmpd="sng">
                  <a:solidFill>
                    <a:schemeClr val="accent4"/>
                  </a:solidFill>
                  <a:prstDash val="solid"/>
                </a:ln>
                <a:solidFill>
                  <a:srgbClr val="FF0000"/>
                </a:solidFill>
                <a:effectLst/>
              </a:rPr>
              <a:t>DISADVANTAGES</a:t>
            </a:r>
            <a:endParaRPr lang="en-US" sz="4000" b="1">
              <a:ln w="12700" cmpd="sng">
                <a:solidFill>
                  <a:schemeClr val="accent4"/>
                </a:solidFill>
                <a:prstDash val="solid"/>
              </a:ln>
              <a:solidFill>
                <a:srgbClr val="FF0000"/>
              </a:solidFill>
              <a:effectLst/>
            </a:endParaRPr>
          </a:p>
        </p:txBody>
      </p:sp>
      <p:sp>
        <p:nvSpPr>
          <p:cNvPr id="1048616" name="TextBox 8"/>
          <p:cNvSpPr txBox="1"/>
          <p:nvPr/>
        </p:nvSpPr>
        <p:spPr>
          <a:xfrm>
            <a:off x="415008" y="1641235"/>
            <a:ext cx="11173837" cy="4399915"/>
          </a:xfrm>
          <a:prstGeom prst="rect">
            <a:avLst/>
          </a:prstGeom>
          <a:noFill/>
        </p:spPr>
        <p:txBody>
          <a:bodyPr wrap="square">
            <a:spAutoFit/>
            <a:scene3d>
              <a:camera prst="orthographicFront"/>
              <a:lightRig rig="threePt" dir="t"/>
            </a:scene3d>
          </a:bodyPr>
          <a:p>
            <a:pPr marL="800100" lvl="1" indent="-342900">
              <a:lnSpc>
                <a:spcPct val="200000"/>
              </a:lnSpc>
              <a:buFont typeface="Wingdings" panose="05000000000000000000" charset="0"/>
              <a:buChar char="q"/>
            </a:pPr>
            <a:r>
              <a:rPr lang="en-US" sz="2800" b="1" dirty="0">
                <a:ln>
                  <a:solidFill>
                    <a:schemeClr val="tx1">
                      <a:lumMod val="95000"/>
                      <a:lumOff val="5000"/>
                    </a:schemeClr>
                  </a:solidFill>
                </a:ln>
                <a:solidFill>
                  <a:srgbClr val="7030A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Limited mood regulation</a:t>
            </a:r>
            <a:endParaRPr lang="en-US" sz="2800" b="1" dirty="0">
              <a:ln>
                <a:solidFill>
                  <a:schemeClr val="tx1">
                    <a:lumMod val="95000"/>
                    <a:lumOff val="5000"/>
                  </a:schemeClr>
                </a:solidFill>
              </a:ln>
              <a:solidFill>
                <a:srgbClr val="7030A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charset="0"/>
              <a:buChar char="q"/>
            </a:pPr>
            <a:r>
              <a:rPr lang="en-US" sz="2800" b="1" dirty="0">
                <a:ln>
                  <a:solidFill>
                    <a:schemeClr val="tx1">
                      <a:lumMod val="95000"/>
                      <a:lumOff val="5000"/>
                    </a:schemeClr>
                  </a:solidFill>
                </a:ln>
                <a:solidFill>
                  <a:srgbClr val="7030A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Limited engagement</a:t>
            </a:r>
            <a:endParaRPr lang="en-US" sz="2800" b="1" dirty="0">
              <a:ln>
                <a:solidFill>
                  <a:schemeClr val="tx1">
                    <a:lumMod val="95000"/>
                    <a:lumOff val="5000"/>
                  </a:schemeClr>
                </a:solidFill>
              </a:ln>
              <a:solidFill>
                <a:srgbClr val="7030A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charset="0"/>
              <a:buChar char="q"/>
            </a:pPr>
            <a:r>
              <a:rPr lang="en-US" sz="2800" b="1" dirty="0">
                <a:ln>
                  <a:solidFill>
                    <a:schemeClr val="tx1">
                      <a:lumMod val="95000"/>
                      <a:lumOff val="5000"/>
                    </a:schemeClr>
                  </a:solidFill>
                </a:ln>
                <a:solidFill>
                  <a:srgbClr val="7030A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Potential for mental health issues</a:t>
            </a:r>
            <a:endParaRPr lang="en-US" sz="2800" b="1" dirty="0">
              <a:ln>
                <a:solidFill>
                  <a:schemeClr val="tx1">
                    <a:lumMod val="95000"/>
                    <a:lumOff val="5000"/>
                  </a:schemeClr>
                </a:solidFill>
              </a:ln>
              <a:solidFill>
                <a:srgbClr val="7030A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charset="0"/>
              <a:buChar char="q"/>
            </a:pPr>
            <a:r>
              <a:rPr lang="en-US" sz="2800" b="1" dirty="0">
                <a:ln>
                  <a:solidFill>
                    <a:schemeClr val="tx1">
                      <a:lumMod val="95000"/>
                      <a:lumOff val="5000"/>
                    </a:schemeClr>
                  </a:solidFill>
                </a:ln>
                <a:solidFill>
                  <a:srgbClr val="7030A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Limited discovery</a:t>
            </a:r>
            <a:endParaRPr lang="en-US" sz="2800" b="1" dirty="0">
              <a:ln>
                <a:solidFill>
                  <a:schemeClr val="tx1">
                    <a:lumMod val="95000"/>
                    <a:lumOff val="5000"/>
                  </a:schemeClr>
                </a:solidFill>
              </a:ln>
              <a:solidFill>
                <a:srgbClr val="7030A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a:p>
            <a:pPr marL="800100" lvl="1" indent="-342900">
              <a:lnSpc>
                <a:spcPct val="200000"/>
              </a:lnSpc>
              <a:buFont typeface="Wingdings" panose="05000000000000000000" charset="0"/>
              <a:buChar char="q"/>
            </a:pPr>
            <a:r>
              <a:rPr lang="en-US" sz="2800" b="1" dirty="0">
                <a:ln>
                  <a:solidFill>
                    <a:schemeClr val="tx1">
                      <a:lumMod val="95000"/>
                      <a:lumOff val="5000"/>
                    </a:schemeClr>
                  </a:solidFill>
                </a:ln>
                <a:solidFill>
                  <a:srgbClr val="7030A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Repetitiveness    </a:t>
            </a:r>
            <a:endParaRPr lang="en-US" sz="2800" b="1" dirty="0">
              <a:ln>
                <a:solidFill>
                  <a:schemeClr val="tx1">
                    <a:lumMod val="95000"/>
                    <a:lumOff val="5000"/>
                  </a:schemeClr>
                </a:solidFill>
              </a:ln>
              <a:solidFill>
                <a:srgbClr val="7030A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048616"/>
                                        </p:tgtEl>
                                        <p:attrNameLst>
                                          <p:attrName>style.visibility</p:attrName>
                                        </p:attrNameLst>
                                      </p:cBhvr>
                                      <p:to>
                                        <p:strVal val="visible"/>
                                      </p:to>
                                    </p:set>
                                    <p:animEffect transition="in" filter="circle(in)">
                                      <p:cBhvr>
                                        <p:cTn id="7" dur="2000"/>
                                        <p:tgtEl>
                                          <p:spTgt spid="104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53" name=""/>
        <p:cNvGrpSpPr/>
        <p:nvPr/>
      </p:nvGrpSpPr>
      <p:grpSpPr>
        <a:xfrm>
          <a:off x="0" y="0"/>
          <a:ext cx="0" cy="0"/>
          <a:chOff x="0" y="0"/>
          <a:chExt cx="0" cy="0"/>
        </a:xfrm>
      </p:grpSpPr>
      <p:sp>
        <p:nvSpPr>
          <p:cNvPr id="1048617" name="Title 1"/>
          <p:cNvSpPr>
            <a:spLocks noGrp="1"/>
          </p:cNvSpPr>
          <p:nvPr>
            <p:ph type="title"/>
          </p:nvPr>
        </p:nvSpPr>
        <p:spPr/>
        <p:txBody>
          <a:bodyPr>
            <a:normAutofit fontScale="90000"/>
          </a:bodyPr>
          <a:p>
            <a:pPr algn="ctr"/>
            <a:r>
              <a:rPr lang="en-US" b="1" dirty="0">
                <a:solidFill>
                  <a:srgbClr val="FF0000"/>
                </a:solidFill>
                <a:effectLst>
                  <a:outerShdw blurRad="38100" dist="38100" dir="2700000" algn="tl">
                    <a:srgbClr val="000000">
                      <a:alpha val="43137"/>
                    </a:srgbClr>
                  </a:outerShdw>
                </a:effectLst>
              </a:rPr>
              <a:t>PROPOSED SYSTEM</a:t>
            </a:r>
            <a:endParaRPr lang="en-US" b="1" dirty="0">
              <a:solidFill>
                <a:srgbClr val="FF0000"/>
              </a:solidFill>
              <a:effectLst>
                <a:outerShdw blurRad="38100" dist="38100" dir="2700000" algn="tl">
                  <a:srgbClr val="000000">
                    <a:alpha val="43137"/>
                  </a:srgbClr>
                </a:outerShdw>
              </a:effectLst>
            </a:endParaRPr>
          </a:p>
        </p:txBody>
      </p:sp>
      <p:sp>
        <p:nvSpPr>
          <p:cNvPr id="1048618" name="Text Placeholder 2"/>
          <p:cNvSpPr>
            <a:spLocks noGrp="1"/>
          </p:cNvSpPr>
          <p:nvPr>
            <p:ph type="body" idx="1"/>
          </p:nvPr>
        </p:nvSpPr>
        <p:spPr>
          <a:xfrm>
            <a:off x="415600" y="1357067"/>
            <a:ext cx="11360800" cy="5289540"/>
          </a:xfrm>
          <a:noFill/>
        </p:spPr>
        <p:style>
          <a:lnRef idx="2">
            <a:schemeClr val="dk1">
              <a:shade val="50000"/>
            </a:schemeClr>
          </a:lnRef>
          <a:fillRef idx="1">
            <a:schemeClr val="dk1"/>
          </a:fillRef>
          <a:effectRef idx="0">
            <a:schemeClr val="dk1"/>
          </a:effectRef>
          <a:fontRef idx="minor">
            <a:schemeClr val="lt1"/>
          </a:fontRef>
        </p:style>
        <p:txBody>
          <a:bodyPr/>
          <a:p>
            <a:pPr>
              <a:lnSpc>
                <a:spcPct val="150000"/>
              </a:lnSpc>
            </a:pPr>
            <a:r>
              <a:rPr lang="en-US" sz="2135" b="1" dirty="0">
                <a:ln w="12700">
                  <a:solidFill>
                    <a:schemeClr val="tx1"/>
                  </a:solidFill>
                  <a:prstDash val="solid"/>
                </a:ln>
                <a:solidFill>
                  <a:schemeClr val="tx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The primary goal of an emotion-based music player is to provide user- preferred music with emotion identification by automatically playing songs based on the user’s feelings. </a:t>
            </a:r>
            <a:endParaRPr lang="en-US" sz="2135" b="1" dirty="0">
              <a:ln w="12700">
                <a:solidFill>
                  <a:schemeClr val="tx1"/>
                </a:solidFill>
                <a:prstDash val="solid"/>
              </a:ln>
              <a:solidFill>
                <a:schemeClr val="tx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a:p>
            <a:pPr>
              <a:lnSpc>
                <a:spcPct val="150000"/>
              </a:lnSpc>
            </a:pPr>
            <a:r>
              <a:rPr lang="en-US" sz="2135" b="1" dirty="0">
                <a:ln w="12700">
                  <a:solidFill>
                    <a:schemeClr val="tx1"/>
                  </a:solidFill>
                  <a:prstDash val="solid"/>
                </a:ln>
                <a:solidFill>
                  <a:schemeClr val="tx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In the current system, the user must manually choose the tunes because songs generated at random may not suit the user’s mood. </a:t>
            </a:r>
            <a:endParaRPr lang="en-US" sz="2135" b="1" dirty="0">
              <a:ln w="12700">
                <a:solidFill>
                  <a:schemeClr val="tx1"/>
                </a:solidFill>
                <a:prstDash val="solid"/>
              </a:ln>
              <a:solidFill>
                <a:schemeClr val="tx1"/>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a:p>
            <a:pPr>
              <a:lnSpc>
                <a:spcPct val="150000"/>
              </a:lnSpc>
            </a:pPr>
            <a:r>
              <a:rPr lang="en-US" sz="2135" b="1" dirty="0">
                <a:ln w="9525">
                  <a:solidFill>
                    <a:schemeClr val="tx1"/>
                  </a:solidFill>
                  <a:prstDash val="solid"/>
                </a:ln>
                <a:solidFill>
                  <a:schemeClr val="tx1"/>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The music will be played from the predetermined folders in accordance with the emotion detected.</a:t>
            </a:r>
            <a:r>
              <a:rPr lang="en-US" sz="2135" b="1" dirty="0">
                <a:ln>
                  <a:solidFill>
                    <a:schemeClr val="tx1"/>
                  </a:solidFill>
                </a:ln>
                <a:solidFill>
                  <a:schemeClr val="tx1"/>
                </a:solidFill>
                <a:latin typeface="Times New Roman" panose="02020603050405020304" pitchFamily="18" charset="0"/>
                <a:cs typeface="Times New Roman" panose="02020603050405020304" pitchFamily="18" charset="0"/>
              </a:rPr>
              <a:t> </a:t>
            </a:r>
            <a:endParaRPr lang="en-US" sz="2135" b="1"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1048619" name="Rectangle 4"/>
          <p:cNvSpPr/>
          <p:nvPr/>
        </p:nvSpPr>
        <p:spPr>
          <a:xfrm>
            <a:off x="0" y="-1"/>
            <a:ext cx="12192000" cy="685800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6312</Words>
  <Application>WPS Presentation</Application>
  <PresentationFormat>Widescreen</PresentationFormat>
  <Paragraphs>184</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Calibri</vt:lpstr>
      <vt:lpstr>Times New Roman</vt:lpstr>
      <vt:lpstr>Wingdings</vt:lpstr>
      <vt:lpstr>Roboto</vt:lpstr>
      <vt:lpstr>Wide Latin</vt:lpstr>
      <vt:lpstr>Courier New</vt:lpstr>
      <vt:lpstr>Calibri Light</vt:lpstr>
      <vt:lpstr>Microsoft YaHei</vt:lpstr>
      <vt:lpstr>Arial Unicode MS</vt:lpstr>
      <vt:lpstr>Office Theme</vt:lpstr>
      <vt:lpstr>FACE EMOTION BASED MUSIC PLAYER </vt:lpstr>
      <vt:lpstr>CONTENTS</vt:lpstr>
      <vt:lpstr>SYNOPSIS</vt:lpstr>
      <vt:lpstr>INTRODUCTION</vt:lpstr>
      <vt:lpstr>SYSTEM SPECIFICATION</vt:lpstr>
      <vt:lpstr>SOFTWARE SPECIFICATION: </vt:lpstr>
      <vt:lpstr>EXISTING SYSTEM</vt:lpstr>
      <vt:lpstr>PowerPoint 演示文稿</vt:lpstr>
      <vt:lpstr>PROPOSED SYSTEM</vt:lpstr>
      <vt:lpstr>PowerPoint 演示文稿</vt:lpstr>
      <vt:lpstr>MODULE DESCRIPTION</vt:lpstr>
      <vt:lpstr>PowerPoint 演示文稿</vt:lpstr>
      <vt:lpstr>PowerPoint 演示文稿</vt:lpstr>
      <vt:lpstr>SYSTEM FLOW DIAGRAM</vt:lpstr>
      <vt:lpstr>TESTING</vt:lpstr>
      <vt:lpstr>VALIDATION TESTING </vt:lpstr>
      <vt:lpstr>SAMPLE CODING</vt:lpstr>
      <vt:lpstr>INPUT</vt:lpstr>
      <vt:lpstr>INPUT </vt:lpstr>
      <vt:lpstr>OUTPUT</vt:lpstr>
      <vt:lpstr>OUTPUT </vt:lpstr>
      <vt:lpstr>Conclusion</vt:lpstr>
      <vt:lpstr>FEATURE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EMOTION BASED MUSIC PLAYER </dc:title>
  <dc:creator/>
  <cp:lastModifiedBy>sathish</cp:lastModifiedBy>
  <cp:revision>8</cp:revision>
  <dcterms:created xsi:type="dcterms:W3CDTF">2023-04-26T17:45:00Z</dcterms:created>
  <dcterms:modified xsi:type="dcterms:W3CDTF">2023-05-04T04:41:58Z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284345D8FE36472485589B91405CB5FA</vt:lpwstr>
  </property>
  <property fmtid="{D5CDD505-2E9C-101B-9397-08002B2CF9AE}" pid="3" name="KSOProductBuildVer">
    <vt:lpwstr>1033-11.2.0.11388</vt:lpwstr>
  </property>
</Properties>
</file>