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20"/>
  </p:notesMasterIdLst>
  <p:sldIdLst>
    <p:sldId id="256" r:id="rId3"/>
    <p:sldId id="25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3" r:id="rId17"/>
    <p:sldId id="274" r:id="rId18"/>
    <p:sldId id="275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Corbel" panose="020B0503020204020204" pitchFamily="34" charset="0"/>
      <p:regular r:id="rId29"/>
      <p:bold r:id="rId30"/>
      <p:italic r:id="rId31"/>
      <p:boldItalic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  <p:embeddedFont>
      <p:font typeface="Helvetica Neue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jolg0GO0Af7Vso1bg69hx3Mrvk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viewProps" Target="viewProps.xml"/><Relationship Id="rId2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2144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894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8134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190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9464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7479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52921c9a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52921c9a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f52921c9a9_0_5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52921c9a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52921c9a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52921c9a9_0_10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796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439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585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60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868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6933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6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52921c9a9_0_9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f52921c9a9_0_9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gf52921c9a9_0_9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2921c9a9_0_9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6933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82" name="Google Shape;82;gf52921c9a9_0_9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3733">
                <a:solidFill>
                  <a:srgbClr val="039BE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3" name="Google Shape;83;gf52921c9a9_0_9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&amp; source">
  <p:cSld name="Title, body &amp; sourc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52921c9a9_0_10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f52921c9a9_0_10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gf52921c9a9_0_10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8" name="Google Shape;88;gf52921c9a9_0_100"/>
          <p:cNvSpPr txBox="1">
            <a:spLocks noGrp="1"/>
          </p:cNvSpPr>
          <p:nvPr>
            <p:ph type="subTitle" idx="2"/>
          </p:nvPr>
        </p:nvSpPr>
        <p:spPr>
          <a:xfrm>
            <a:off x="196400" y="6452633"/>
            <a:ext cx="20133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13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52921c9a9_0_6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52921c9a9_0_69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3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55" name="Google Shape;55;gf52921c9a9_0_69"/>
          <p:cNvCxnSpPr/>
          <p:nvPr/>
        </p:nvCxnSpPr>
        <p:spPr>
          <a:xfrm>
            <a:off x="622300" y="1143000"/>
            <a:ext cx="109473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gf52921c9a9_0_69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52921c9a9_0_73"/>
          <p:cNvSpPr txBox="1"/>
          <p:nvPr/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IN" sz="6933" b="0" i="0" u="none" strike="noStrike" cap="non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-IN" sz="693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IN" sz="6933" b="0" i="0" u="none" strike="noStrike" cap="non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sz="6933" b="0" i="0" u="none" strike="noStrike" cap="non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" name="Google Shape;59;gf52921c9a9_0_73"/>
          <p:cNvSpPr txBox="1"/>
          <p:nvPr/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733" b="0" i="0" u="none" strike="noStrike" cap="non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sz="3733" b="0" i="0" u="none" strike="noStrike" cap="non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52921c9a9_0_7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gf52921c9a9_0_7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gf52921c9a9_0_7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gf52921c9a9_0_7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gf52921c9a9_0_7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f52921c9a9_0_7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52921c9a9_0_8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gf52921c9a9_0_8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gf52921c9a9_0_8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gf52921c9a9_0_83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gf52921c9a9_0_83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gf52921c9a9_0_8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gf52921c9a9_0_8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gf52921c9a9_0_8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52921c9a9_0_5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gf52921c9a9_0_5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f52921c9a9_0_5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f52921c9a9_0_5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gf52921c9a9_0_5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f52921c9a9_0_59"/>
          <p:cNvSpPr txBox="1"/>
          <p:nvPr/>
        </p:nvSpPr>
        <p:spPr>
          <a:xfrm>
            <a:off x="0" y="0"/>
            <a:ext cx="5079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f52921c9a9_0_59"/>
          <p:cNvSpPr txBox="1"/>
          <p:nvPr/>
        </p:nvSpPr>
        <p:spPr>
          <a:xfrm>
            <a:off x="0" y="685800"/>
            <a:ext cx="5079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1922417" y="2944486"/>
            <a:ext cx="8347166" cy="9690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44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-567035" y="4067767"/>
            <a:ext cx="13326601" cy="6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IN" sz="3200" b="1" i="0" u="none" strike="noStrike" cap="none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endParaRPr sz="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FE298-5957-E246-BECE-DD7E6BF8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Visualization – One Variable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24C6E5-2B8D-4CF5-830E-F46BFF5BA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603" y="1244201"/>
            <a:ext cx="9362793" cy="51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3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lvl="0">
              <a:buSzPts val="3200"/>
            </a:pPr>
            <a:r>
              <a:rPr lang="en-IN" sz="32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Visualization – One Variable</a:t>
            </a:r>
            <a:endParaRPr lang="en-IN"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88CA09-49EC-4CF6-98F6-57E1CF6F3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115" y="1520703"/>
            <a:ext cx="9131769" cy="47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4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lvl="0">
              <a:buSzPts val="3200"/>
            </a:pPr>
            <a:r>
              <a:rPr lang="en-IN" sz="32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Visualization – Two Variable</a:t>
            </a:r>
            <a:endParaRPr lang="en-IN"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334154-C3BC-4BA1-A37A-1255704AB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641" y="1463555"/>
            <a:ext cx="9112718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6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lvl="0">
              <a:buSzPts val="3200"/>
            </a:pPr>
            <a:r>
              <a:rPr lang="en-IN" sz="32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Visualization – Two Variable</a:t>
            </a:r>
            <a:endParaRPr lang="en-IN"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2C10C4-CFC2-4CA0-A02D-51CC07AA7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064" y="1673103"/>
            <a:ext cx="9169871" cy="47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7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lvl="0">
              <a:buSzPts val="3200"/>
            </a:pPr>
            <a:r>
              <a:rPr lang="en-IN" sz="32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Visualization – Multiple Variable</a:t>
            </a:r>
            <a:endParaRPr lang="en-IN"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5637A9-2483-4F5B-AFA3-4CBD1CF9B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956" y="1574684"/>
            <a:ext cx="8503087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4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sp>
        <p:nvSpPr>
          <p:cNvPr id="5" name="Google Shape;156;p23">
            <a:extLst>
              <a:ext uri="{FF2B5EF4-FFF2-40B4-BE49-F238E27FC236}">
                <a16:creationId xmlns:a16="http://schemas.microsoft.com/office/drawing/2014/main" id="{4E6A8177-E73D-41C9-BCD0-78D0DE81BF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300" y="1463905"/>
            <a:ext cx="9212100" cy="23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44500"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Discussed visualization techniques in Python.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Matplotlib and use of </a:t>
            </a:r>
            <a:r>
              <a:rPr lang="en-IN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Pyplot</a:t>
            </a:r>
            <a:r>
              <a:rPr lang="en-IN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module.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Different plots associated with Matplotlib.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Seaborn in Python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Different plots associated with Seaborn.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246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2921c9a9_0_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latin typeface="Calibri"/>
                <a:ea typeface="Calibri"/>
                <a:cs typeface="Calibri"/>
                <a:sym typeface="Calibri"/>
              </a:rPr>
              <a:t>Hands-On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B5699-B258-6E44-BC0B-63CAB34C1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2921c9a9_0_10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50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br>
              <a:rPr lang="en-IN" sz="50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50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Happy Learning ☺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1A2B0-AB82-3B47-80D7-580E131F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Table of Content</a:t>
            </a:r>
            <a:endParaRPr lang="en-IN"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sp>
        <p:nvSpPr>
          <p:cNvPr id="5" name="Google Shape;55;p16">
            <a:extLst>
              <a:ext uri="{FF2B5EF4-FFF2-40B4-BE49-F238E27FC236}">
                <a16:creationId xmlns:a16="http://schemas.microsoft.com/office/drawing/2014/main" id="{69E20CC8-2ABC-46E3-A15B-0E6235F3F925}"/>
              </a:ext>
            </a:extLst>
          </p:cNvPr>
          <p:cNvSpPr txBox="1"/>
          <p:nvPr/>
        </p:nvSpPr>
        <p:spPr>
          <a:xfrm>
            <a:off x="708934" y="1414031"/>
            <a:ext cx="9229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IN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in Python</a:t>
            </a:r>
            <a:endParaRPr sz="20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8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IN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Matplotlib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8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IN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Pyplot</a:t>
            </a:r>
            <a:endParaRPr lang="en-IN"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</a:ext>
              </a:extLst>
            </a:endParaRPr>
          </a:p>
          <a:p>
            <a:pPr marL="342900" lvl="8" indent="-342900">
              <a:lnSpc>
                <a:spcPct val="150000"/>
              </a:lnSpc>
              <a:buSzPts val="2000"/>
              <a:buFont typeface="Calibri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  <a:endParaRPr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8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IN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plots in Matplotlib</a:t>
            </a:r>
            <a:endParaRPr sz="20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plots in Seaborn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IN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Python Visualization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sp>
        <p:nvSpPr>
          <p:cNvPr id="6" name="Google Shape;61;p18">
            <a:extLst>
              <a:ext uri="{FF2B5EF4-FFF2-40B4-BE49-F238E27FC236}">
                <a16:creationId xmlns:a16="http://schemas.microsoft.com/office/drawing/2014/main" id="{DD50DA6C-DED4-4401-A412-A1831A727D1A}"/>
              </a:ext>
            </a:extLst>
          </p:cNvPr>
          <p:cNvSpPr txBox="1"/>
          <p:nvPr/>
        </p:nvSpPr>
        <p:spPr>
          <a:xfrm>
            <a:off x="556525" y="1324625"/>
            <a:ext cx="93186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4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 description of data.</a:t>
            </a:r>
            <a:endParaRPr dirty="0"/>
          </a:p>
          <a:p>
            <a:pPr marL="444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better understanding of data.</a:t>
            </a:r>
            <a:endParaRPr dirty="0"/>
          </a:p>
          <a:p>
            <a:pPr marL="444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provides variety of libraries, e.g.: Matplotlib, Seaborn, </a:t>
            </a: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Plotly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 dirty="0"/>
          </a:p>
          <a:p>
            <a:pPr marL="444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Helps to explore patterns, trends, and correlations.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Helps to present reports, outcomes, and inferences in visual format.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99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>
              <a:buSzPts val="3200"/>
            </a:pPr>
            <a:r>
              <a:rPr lang="en-IN" sz="3200" b="1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br>
              <a:rPr lang="en-US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sp>
        <p:nvSpPr>
          <p:cNvPr id="5" name="Google Shape;67;gf536658f3e_1_65">
            <a:extLst>
              <a:ext uri="{FF2B5EF4-FFF2-40B4-BE49-F238E27FC236}">
                <a16:creationId xmlns:a16="http://schemas.microsoft.com/office/drawing/2014/main" id="{F5872764-8F0F-4421-825B-26B238FBA775}"/>
              </a:ext>
            </a:extLst>
          </p:cNvPr>
          <p:cNvSpPr txBox="1"/>
          <p:nvPr/>
        </p:nvSpPr>
        <p:spPr>
          <a:xfrm>
            <a:off x="579950" y="1342575"/>
            <a:ext cx="50430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4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library for visualization</a:t>
            </a:r>
            <a:endParaRPr dirty="0"/>
          </a:p>
          <a:p>
            <a:pPr marL="444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Build on NumPy arrays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IN" sz="2000" b="0" i="0" u="none" strike="noStrike" cap="none" dirty="0" err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conda</a:t>
            </a:r>
            <a:r>
              <a:rPr lang="en-IN" sz="2000" b="0" i="0" u="none" strike="noStrike" cap="none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install -c </a:t>
            </a:r>
            <a:r>
              <a:rPr lang="en-IN" sz="2000" b="0" i="0" u="none" strike="noStrike" cap="none" dirty="0" err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conda</a:t>
            </a:r>
            <a:r>
              <a:rPr lang="en-IN" sz="2000" b="0" i="0" u="none" strike="noStrike" cap="none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-forge matplotlib”</a:t>
            </a:r>
            <a:endParaRPr dirty="0"/>
          </a:p>
          <a:p>
            <a:pPr marL="444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Pyplot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 supports wide variety of plots</a:t>
            </a:r>
            <a:endParaRPr dirty="0"/>
          </a:p>
          <a:p>
            <a:pPr marL="571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8;gf536658f3e_1_65">
            <a:extLst>
              <a:ext uri="{FF2B5EF4-FFF2-40B4-BE49-F238E27FC236}">
                <a16:creationId xmlns:a16="http://schemas.microsoft.com/office/drawing/2014/main" id="{AF9E1BDC-8CC2-45A0-8A6B-123E433BCEA8}"/>
              </a:ext>
            </a:extLst>
          </p:cNvPr>
          <p:cNvSpPr/>
          <p:nvPr/>
        </p:nvSpPr>
        <p:spPr>
          <a:xfrm>
            <a:off x="8217423" y="2854596"/>
            <a:ext cx="1170900" cy="8844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9;gf536658f3e_1_65">
            <a:extLst>
              <a:ext uri="{FF2B5EF4-FFF2-40B4-BE49-F238E27FC236}">
                <a16:creationId xmlns:a16="http://schemas.microsoft.com/office/drawing/2014/main" id="{D3704524-7FF2-4AA3-8C2A-B533C629D9C2}"/>
              </a:ext>
            </a:extLst>
          </p:cNvPr>
          <p:cNvSpPr/>
          <p:nvPr/>
        </p:nvSpPr>
        <p:spPr>
          <a:xfrm>
            <a:off x="8160157" y="1391775"/>
            <a:ext cx="1323600" cy="1009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 plot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0;gf536658f3e_1_65">
            <a:extLst>
              <a:ext uri="{FF2B5EF4-FFF2-40B4-BE49-F238E27FC236}">
                <a16:creationId xmlns:a16="http://schemas.microsoft.com/office/drawing/2014/main" id="{25A3026B-7B2C-42C2-A266-FB1431865BE9}"/>
              </a:ext>
            </a:extLst>
          </p:cNvPr>
          <p:cNvSpPr/>
          <p:nvPr/>
        </p:nvSpPr>
        <p:spPr>
          <a:xfrm>
            <a:off x="6096000" y="2280334"/>
            <a:ext cx="1323600" cy="1009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Polar plot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1;gf536658f3e_1_65">
            <a:extLst>
              <a:ext uri="{FF2B5EF4-FFF2-40B4-BE49-F238E27FC236}">
                <a16:creationId xmlns:a16="http://schemas.microsoft.com/office/drawing/2014/main" id="{08446E65-3076-401C-92C0-28F2F28AE4E9}"/>
              </a:ext>
            </a:extLst>
          </p:cNvPr>
          <p:cNvSpPr/>
          <p:nvPr/>
        </p:nvSpPr>
        <p:spPr>
          <a:xfrm>
            <a:off x="8160169" y="4192514"/>
            <a:ext cx="1323600" cy="1009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Histogram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72;gf536658f3e_1_65">
            <a:extLst>
              <a:ext uri="{FF2B5EF4-FFF2-40B4-BE49-F238E27FC236}">
                <a16:creationId xmlns:a16="http://schemas.microsoft.com/office/drawing/2014/main" id="{64359411-F440-44E7-A605-F28ACB52190C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10800000">
            <a:off x="8802769" y="3738914"/>
            <a:ext cx="19200" cy="4536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73;gf536658f3e_1_65">
            <a:extLst>
              <a:ext uri="{FF2B5EF4-FFF2-40B4-BE49-F238E27FC236}">
                <a16:creationId xmlns:a16="http://schemas.microsoft.com/office/drawing/2014/main" id="{60382E26-D1C9-4898-ADB1-CA169E538EE6}"/>
              </a:ext>
            </a:extLst>
          </p:cNvPr>
          <p:cNvSpPr/>
          <p:nvPr/>
        </p:nvSpPr>
        <p:spPr>
          <a:xfrm>
            <a:off x="10098587" y="2280324"/>
            <a:ext cx="1323600" cy="1009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Scatter plot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4;gf536658f3e_1_65">
            <a:extLst>
              <a:ext uri="{FF2B5EF4-FFF2-40B4-BE49-F238E27FC236}">
                <a16:creationId xmlns:a16="http://schemas.microsoft.com/office/drawing/2014/main" id="{F4F4478C-1E03-4E5B-93CB-4ECC1827A7A3}"/>
              </a:ext>
            </a:extLst>
          </p:cNvPr>
          <p:cNvSpPr/>
          <p:nvPr/>
        </p:nvSpPr>
        <p:spPr>
          <a:xfrm>
            <a:off x="9973674" y="3738929"/>
            <a:ext cx="1323600" cy="1009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 plot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5;gf536658f3e_1_65">
            <a:extLst>
              <a:ext uri="{FF2B5EF4-FFF2-40B4-BE49-F238E27FC236}">
                <a16:creationId xmlns:a16="http://schemas.microsoft.com/office/drawing/2014/main" id="{33006BA4-95D6-49A2-A2AC-A4F34EF365B1}"/>
              </a:ext>
            </a:extLst>
          </p:cNvPr>
          <p:cNvSpPr/>
          <p:nvPr/>
        </p:nvSpPr>
        <p:spPr>
          <a:xfrm>
            <a:off x="6286846" y="3437310"/>
            <a:ext cx="1323600" cy="1009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Pie chart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76;gf536658f3e_1_65">
            <a:extLst>
              <a:ext uri="{FF2B5EF4-FFF2-40B4-BE49-F238E27FC236}">
                <a16:creationId xmlns:a16="http://schemas.microsoft.com/office/drawing/2014/main" id="{8A612276-63ED-4D40-A0B6-FAE24F59E177}"/>
              </a:ext>
            </a:extLst>
          </p:cNvPr>
          <p:cNvCxnSpPr>
            <a:stCxn id="13" idx="6"/>
            <a:endCxn id="6" idx="1"/>
          </p:cNvCxnSpPr>
          <p:nvPr/>
        </p:nvCxnSpPr>
        <p:spPr>
          <a:xfrm rot="10800000" flipH="1">
            <a:off x="7610446" y="3296910"/>
            <a:ext cx="606900" cy="6450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77;gf536658f3e_1_65">
            <a:extLst>
              <a:ext uri="{FF2B5EF4-FFF2-40B4-BE49-F238E27FC236}">
                <a16:creationId xmlns:a16="http://schemas.microsoft.com/office/drawing/2014/main" id="{BAB81EB3-F5A5-4E9A-B2CA-5645EBE4975B}"/>
              </a:ext>
            </a:extLst>
          </p:cNvPr>
          <p:cNvCxnSpPr>
            <a:stCxn id="8" idx="6"/>
            <a:endCxn id="6" idx="1"/>
          </p:cNvCxnSpPr>
          <p:nvPr/>
        </p:nvCxnSpPr>
        <p:spPr>
          <a:xfrm>
            <a:off x="7419600" y="2784934"/>
            <a:ext cx="797700" cy="51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78;gf536658f3e_1_65">
            <a:extLst>
              <a:ext uri="{FF2B5EF4-FFF2-40B4-BE49-F238E27FC236}">
                <a16:creationId xmlns:a16="http://schemas.microsoft.com/office/drawing/2014/main" id="{5B109E3A-8936-43B3-AEBF-BA950889DC63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9388323" y="3296796"/>
            <a:ext cx="779100" cy="58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79;gf536658f3e_1_65">
            <a:extLst>
              <a:ext uri="{FF2B5EF4-FFF2-40B4-BE49-F238E27FC236}">
                <a16:creationId xmlns:a16="http://schemas.microsoft.com/office/drawing/2014/main" id="{03024C7D-1EEE-46EB-950E-EA9AB6B0326F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rot="10800000" flipH="1">
            <a:off x="9388323" y="2784996"/>
            <a:ext cx="710400" cy="51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80;gf536658f3e_1_65">
            <a:extLst>
              <a:ext uri="{FF2B5EF4-FFF2-40B4-BE49-F238E27FC236}">
                <a16:creationId xmlns:a16="http://schemas.microsoft.com/office/drawing/2014/main" id="{65093596-03F4-49AA-BA66-9D427B03A5FB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8802757" y="2400975"/>
            <a:ext cx="19200" cy="4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8195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lvl="0">
              <a:buSzPts val="3200"/>
            </a:pPr>
            <a:r>
              <a:rPr lang="en-IN" sz="3200" b="1" dirty="0" err="1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Pyplot</a:t>
            </a:r>
            <a:br>
              <a:rPr lang="en-IN" sz="3200" b="1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32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CDB2D479-148E-43DC-B499-EC955393665B}"/>
              </a:ext>
            </a:extLst>
          </p:cNvPr>
          <p:cNvSpPr txBox="1"/>
          <p:nvPr/>
        </p:nvSpPr>
        <p:spPr>
          <a:xfrm>
            <a:off x="708934" y="1280161"/>
            <a:ext cx="4819996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4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Matplotlib module 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collection of functions for plotting</a:t>
            </a:r>
            <a:endParaRPr dirty="0"/>
          </a:p>
          <a:p>
            <a:pPr marL="444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Gives MATLAB like interface to matplotlib</a:t>
            </a:r>
            <a:endParaRPr dirty="0"/>
          </a:p>
          <a:p>
            <a:pPr marL="571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7;p17">
            <a:extLst>
              <a:ext uri="{FF2B5EF4-FFF2-40B4-BE49-F238E27FC236}">
                <a16:creationId xmlns:a16="http://schemas.microsoft.com/office/drawing/2014/main" id="{57ADDB2C-8172-4309-BFA3-1D79F5D5B8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5759" y="1356361"/>
            <a:ext cx="4262982" cy="505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66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>
              <a:buSzPts val="3200"/>
            </a:pPr>
            <a:r>
              <a:rPr lang="en-IN" sz="3200" b="1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Different Plots In Matplotlib </a:t>
            </a:r>
            <a:endParaRPr lang="en-IN" sz="32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IN"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pic>
        <p:nvPicPr>
          <p:cNvPr id="8" name="Google Shape;92;p20">
            <a:extLst>
              <a:ext uri="{FF2B5EF4-FFF2-40B4-BE49-F238E27FC236}">
                <a16:creationId xmlns:a16="http://schemas.microsoft.com/office/drawing/2014/main" id="{150C68BE-3F77-4F13-93C0-65080D5ED5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5585" y="1239686"/>
            <a:ext cx="4353606" cy="468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3;p20">
            <a:extLst>
              <a:ext uri="{FF2B5EF4-FFF2-40B4-BE49-F238E27FC236}">
                <a16:creationId xmlns:a16="http://schemas.microsoft.com/office/drawing/2014/main" id="{1197FE17-DE5C-4D7E-B6DC-1A1A3AA10A8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8350" y="1239681"/>
            <a:ext cx="4540607" cy="483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79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sp>
        <p:nvSpPr>
          <p:cNvPr id="5" name="Google Shape;101;p2">
            <a:extLst>
              <a:ext uri="{FF2B5EF4-FFF2-40B4-BE49-F238E27FC236}">
                <a16:creationId xmlns:a16="http://schemas.microsoft.com/office/drawing/2014/main" id="{85BB9BB4-870E-4A1B-9AB6-E79A046B3C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300" y="1469493"/>
            <a:ext cx="5271100" cy="188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Build on top of Matplotlib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Integrated with Pandas data structure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Command : </a:t>
            </a:r>
            <a:r>
              <a:rPr lang="en-IN" sz="2000" dirty="0" err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conda</a:t>
            </a:r>
            <a:r>
              <a:rPr lang="en-IN" sz="20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install -c anaconda seaborn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Makes statistical plots more attractive</a:t>
            </a:r>
            <a:endParaRPr dirty="0"/>
          </a:p>
        </p:txBody>
      </p:sp>
      <p:sp>
        <p:nvSpPr>
          <p:cNvPr id="6" name="Google Shape;103;p2">
            <a:extLst>
              <a:ext uri="{FF2B5EF4-FFF2-40B4-BE49-F238E27FC236}">
                <a16:creationId xmlns:a16="http://schemas.microsoft.com/office/drawing/2014/main" id="{C0164E52-266A-4957-9C64-6E6955AB3C7F}"/>
              </a:ext>
            </a:extLst>
          </p:cNvPr>
          <p:cNvSpPr/>
          <p:nvPr/>
        </p:nvSpPr>
        <p:spPr>
          <a:xfrm>
            <a:off x="8015881" y="2922516"/>
            <a:ext cx="1134600" cy="9276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  <a:endParaRPr sz="160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4;p2">
            <a:extLst>
              <a:ext uri="{FF2B5EF4-FFF2-40B4-BE49-F238E27FC236}">
                <a16:creationId xmlns:a16="http://schemas.microsoft.com/office/drawing/2014/main" id="{48C1BB65-8BF8-45AF-8B1A-A0A8BA5A7BF3}"/>
              </a:ext>
            </a:extLst>
          </p:cNvPr>
          <p:cNvSpPr/>
          <p:nvPr/>
        </p:nvSpPr>
        <p:spPr>
          <a:xfrm>
            <a:off x="7960400" y="1388125"/>
            <a:ext cx="1674000" cy="10587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Distribution plot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5;p2">
            <a:extLst>
              <a:ext uri="{FF2B5EF4-FFF2-40B4-BE49-F238E27FC236}">
                <a16:creationId xmlns:a16="http://schemas.microsoft.com/office/drawing/2014/main" id="{3C045EBD-F334-451A-9AFD-D437F31D09C2}"/>
              </a:ext>
            </a:extLst>
          </p:cNvPr>
          <p:cNvSpPr/>
          <p:nvPr/>
        </p:nvSpPr>
        <p:spPr>
          <a:xfrm>
            <a:off x="5960000" y="2320153"/>
            <a:ext cx="1282500" cy="10587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Heat map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6;p2">
            <a:extLst>
              <a:ext uri="{FF2B5EF4-FFF2-40B4-BE49-F238E27FC236}">
                <a16:creationId xmlns:a16="http://schemas.microsoft.com/office/drawing/2014/main" id="{96B1BC9C-E825-4BDD-9AA6-23F3B2C8CE72}"/>
              </a:ext>
            </a:extLst>
          </p:cNvPr>
          <p:cNvSpPr/>
          <p:nvPr/>
        </p:nvSpPr>
        <p:spPr>
          <a:xfrm>
            <a:off x="7960400" y="4325900"/>
            <a:ext cx="1392900" cy="10587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IN"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istplot() 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107;p2">
            <a:extLst>
              <a:ext uri="{FF2B5EF4-FFF2-40B4-BE49-F238E27FC236}">
                <a16:creationId xmlns:a16="http://schemas.microsoft.com/office/drawing/2014/main" id="{FA2C274C-97BC-491B-9FA5-60A4E96C0ED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10800000">
            <a:off x="8583050" y="3850100"/>
            <a:ext cx="73800" cy="4758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08;p2">
            <a:extLst>
              <a:ext uri="{FF2B5EF4-FFF2-40B4-BE49-F238E27FC236}">
                <a16:creationId xmlns:a16="http://schemas.microsoft.com/office/drawing/2014/main" id="{A8C88C88-F03F-400F-9FD4-2A7A16CC1D7E}"/>
              </a:ext>
            </a:extLst>
          </p:cNvPr>
          <p:cNvSpPr/>
          <p:nvPr/>
        </p:nvSpPr>
        <p:spPr>
          <a:xfrm>
            <a:off x="9838927" y="2320143"/>
            <a:ext cx="1282500" cy="10587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Pair plot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9;p2">
            <a:extLst>
              <a:ext uri="{FF2B5EF4-FFF2-40B4-BE49-F238E27FC236}">
                <a16:creationId xmlns:a16="http://schemas.microsoft.com/office/drawing/2014/main" id="{42917F29-B5FF-4647-965C-ECFCE8F8B466}"/>
              </a:ext>
            </a:extLst>
          </p:cNvPr>
          <p:cNvSpPr/>
          <p:nvPr/>
        </p:nvSpPr>
        <p:spPr>
          <a:xfrm>
            <a:off x="9717872" y="3850122"/>
            <a:ext cx="1282500" cy="10587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Swarm plot 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B4402245-8DC0-4B1B-87DF-E010BFF5A703}"/>
              </a:ext>
            </a:extLst>
          </p:cNvPr>
          <p:cNvSpPr/>
          <p:nvPr/>
        </p:nvSpPr>
        <p:spPr>
          <a:xfrm>
            <a:off x="6144950" y="3533744"/>
            <a:ext cx="1282500" cy="10587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 plot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11;p2">
            <a:extLst>
              <a:ext uri="{FF2B5EF4-FFF2-40B4-BE49-F238E27FC236}">
                <a16:creationId xmlns:a16="http://schemas.microsoft.com/office/drawing/2014/main" id="{697C79CD-24B7-4C31-B970-F84E54B6D57C}"/>
              </a:ext>
            </a:extLst>
          </p:cNvPr>
          <p:cNvCxnSpPr>
            <a:stCxn id="13" idx="6"/>
            <a:endCxn id="6" idx="1"/>
          </p:cNvCxnSpPr>
          <p:nvPr/>
        </p:nvCxnSpPr>
        <p:spPr>
          <a:xfrm rot="10800000" flipH="1">
            <a:off x="7427450" y="3386294"/>
            <a:ext cx="588300" cy="6768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12;p2">
            <a:extLst>
              <a:ext uri="{FF2B5EF4-FFF2-40B4-BE49-F238E27FC236}">
                <a16:creationId xmlns:a16="http://schemas.microsoft.com/office/drawing/2014/main" id="{8F84C19C-1B1E-4368-BC99-927BAFD36F72}"/>
              </a:ext>
            </a:extLst>
          </p:cNvPr>
          <p:cNvCxnSpPr>
            <a:stCxn id="8" idx="6"/>
            <a:endCxn id="6" idx="1"/>
          </p:cNvCxnSpPr>
          <p:nvPr/>
        </p:nvCxnSpPr>
        <p:spPr>
          <a:xfrm>
            <a:off x="7242500" y="2849503"/>
            <a:ext cx="773400" cy="5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13;p2">
            <a:extLst>
              <a:ext uri="{FF2B5EF4-FFF2-40B4-BE49-F238E27FC236}">
                <a16:creationId xmlns:a16="http://schemas.microsoft.com/office/drawing/2014/main" id="{3D2C4854-8643-4C50-A2BC-116F0A472019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9150481" y="3386316"/>
            <a:ext cx="755100" cy="6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14;p2">
            <a:extLst>
              <a:ext uri="{FF2B5EF4-FFF2-40B4-BE49-F238E27FC236}">
                <a16:creationId xmlns:a16="http://schemas.microsoft.com/office/drawing/2014/main" id="{BAC439B5-C688-4AF0-8D41-276CEE178B85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rot="10800000" flipH="1">
            <a:off x="9150481" y="2849616"/>
            <a:ext cx="688500" cy="5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15;p2">
            <a:extLst>
              <a:ext uri="{FF2B5EF4-FFF2-40B4-BE49-F238E27FC236}">
                <a16:creationId xmlns:a16="http://schemas.microsoft.com/office/drawing/2014/main" id="{CB4FDF3A-FDBB-40B4-9E92-D5E624D7D762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8583200" y="2446825"/>
            <a:ext cx="2142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7415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lvl="0">
              <a:buSzPts val="3200"/>
            </a:pPr>
            <a:r>
              <a:rPr lang="en-IN" sz="3200" b="1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Different Plots In Seaborn</a:t>
            </a:r>
            <a:endParaRPr lang="en-IN"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0C0ABD19-C62A-4DAB-9B45-7690FE6BEB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350" y="1394700"/>
            <a:ext cx="4417483" cy="4266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44500" indent="-342900">
              <a:buSzPts val="2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Distribution plot for continuous data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01700" lvl="1" indent="-342900">
              <a:spcBef>
                <a:spcPts val="640"/>
              </a:spcBef>
              <a:buSzPts val="2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displot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01700" lvl="1" indent="-342900">
              <a:buSzPts val="2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histplot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01700" lvl="1" indent="-342900">
              <a:buSzPts val="2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kdeplot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44500" indent="-342900">
              <a:buSzPts val="2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Categorical plots for categorical data</a:t>
            </a:r>
            <a:endParaRPr sz="2000" dirty="0"/>
          </a:p>
          <a:p>
            <a:pPr marL="901700" lvl="1" indent="-342900">
              <a:buSzPts val="2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barplot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dirty="0"/>
          </a:p>
          <a:p>
            <a:pPr marL="901700" lvl="1" indent="-342900">
              <a:buSzPts val="2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countplot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dirty="0"/>
          </a:p>
          <a:p>
            <a:pPr marL="901700" lvl="1" indent="-342900">
              <a:buSzPts val="2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boxplot()</a:t>
            </a:r>
            <a:endParaRPr sz="2000" dirty="0"/>
          </a:p>
          <a:p>
            <a:pPr marL="901700" lvl="1" indent="-342900">
              <a:buSzPts val="2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violinplot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dirty="0"/>
          </a:p>
          <a:p>
            <a:pPr marL="901700" lvl="1" indent="-342900">
              <a:buSzPts val="2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swarmplot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dirty="0"/>
          </a:p>
          <a:p>
            <a:pPr marL="901700" lvl="1" indent="-342900">
              <a:buSzPts val="2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stripplot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6;gf5f5c0efc0_0_0">
            <a:extLst>
              <a:ext uri="{FF2B5EF4-FFF2-40B4-BE49-F238E27FC236}">
                <a16:creationId xmlns:a16="http://schemas.microsoft.com/office/drawing/2014/main" id="{783AD9FE-5A17-461D-9A0C-750103099AAD}"/>
              </a:ext>
            </a:extLst>
          </p:cNvPr>
          <p:cNvSpPr txBox="1">
            <a:spLocks/>
          </p:cNvSpPr>
          <p:nvPr/>
        </p:nvSpPr>
        <p:spPr>
          <a:xfrm>
            <a:off x="5959845" y="1394700"/>
            <a:ext cx="4842835" cy="341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55600">
              <a:spcBef>
                <a:spcPts val="56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Relational plots for checking relationship between two or more variables</a:t>
            </a:r>
            <a:endParaRPr lang="en-US" sz="2000"/>
          </a:p>
          <a:p>
            <a:pPr lvl="1" indent="-355600"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joinplot()</a:t>
            </a:r>
          </a:p>
          <a:p>
            <a:pPr lvl="1" indent="-355600"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pairplot()</a:t>
            </a:r>
          </a:p>
          <a:p>
            <a:pPr lvl="1" indent="-355600"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scatterplot()</a:t>
            </a:r>
            <a:endParaRPr lang="en-US" sz="2000"/>
          </a:p>
          <a:p>
            <a:pPr lvl="1" indent="-355600"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relplot()</a:t>
            </a:r>
          </a:p>
          <a:p>
            <a:pPr lvl="1" indent="-355600"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lineplot()</a:t>
            </a:r>
            <a:endParaRPr lang="en-US" sz="2000"/>
          </a:p>
          <a:p>
            <a:pPr lvl="1" indent="-355600"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heatmap()</a:t>
            </a:r>
          </a:p>
          <a:p>
            <a:pPr marL="0" indent="0">
              <a:buFont typeface="Arial"/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39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08934" y="311014"/>
            <a:ext cx="11233683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>
              <a:buSzPts val="3200"/>
            </a:pPr>
            <a:r>
              <a:rPr lang="en-IN" sz="3200" b="1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Different Plots In Seaborn</a:t>
            </a:r>
            <a:endParaRPr lang="en-IN"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A97E7-BE60-BE4A-AFC7-B4A5FFB9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253" y="134557"/>
            <a:ext cx="1676449" cy="368819"/>
          </a:xfrm>
          <a:prstGeom prst="rect">
            <a:avLst/>
          </a:prstGeom>
        </p:spPr>
      </p:pic>
      <p:pic>
        <p:nvPicPr>
          <p:cNvPr id="5" name="Google Shape;134;gf536658f3e_1_96">
            <a:extLst>
              <a:ext uri="{FF2B5EF4-FFF2-40B4-BE49-F238E27FC236}">
                <a16:creationId xmlns:a16="http://schemas.microsoft.com/office/drawing/2014/main" id="{1BC95A45-68B4-472D-9B60-C9E1FD6A65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125" y="1330750"/>
            <a:ext cx="3659252" cy="46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5;gf536658f3e_1_96">
            <a:extLst>
              <a:ext uri="{FF2B5EF4-FFF2-40B4-BE49-F238E27FC236}">
                <a16:creationId xmlns:a16="http://schemas.microsoft.com/office/drawing/2014/main" id="{B57E80E9-F8FE-42FF-B412-CC6BDD14770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6021" y="1254553"/>
            <a:ext cx="4750254" cy="4196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03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287</Words>
  <Application>Microsoft Office PowerPoint</Application>
  <PresentationFormat>Widescreen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Corbel</vt:lpstr>
      <vt:lpstr>Calibri</vt:lpstr>
      <vt:lpstr>Arial</vt:lpstr>
      <vt:lpstr>Candara</vt:lpstr>
      <vt:lpstr>Helvetica Neue</vt:lpstr>
      <vt:lpstr>Helvetica Neue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</vt:lpstr>
      <vt:lpstr>THANK YOU Happy Learning 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Mehra</dc:creator>
  <cp:lastModifiedBy>Aakash Barwad</cp:lastModifiedBy>
  <cp:revision>6</cp:revision>
  <dcterms:modified xsi:type="dcterms:W3CDTF">2023-03-06T13:57:07Z</dcterms:modified>
</cp:coreProperties>
</file>