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75" r:id="rId16"/>
    <p:sldId id="276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ndara" panose="020E0502030303020204" pitchFamily="34" charset="0"/>
      <p:regular r:id="rId23"/>
      <p:bold r:id="rId24"/>
      <p:italic r:id="rId25"/>
      <p:boldItalic r:id="rId26"/>
    </p:embeddedFont>
    <p:embeddedFont>
      <p:font typeface="Corbel" panose="020B05030202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zBxZCJ+ZD2ajTVwen+7sNbU+2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608FCE-0DE2-43D7-8C7B-4CD5EBECBA9D}">
  <a:tblStyle styleId="{60608FCE-0DE2-43D7-8C7B-4CD5EBECBA9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13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1922417" y="2944486"/>
            <a:ext cx="8347166" cy="9690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PROGRAMMING WITH </a:t>
            </a:r>
            <a:r>
              <a:rPr lang="en-IN" sz="44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44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-567035" y="4067767"/>
            <a:ext cx="133266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IN" sz="3200" b="1" i="0" u="none" strike="noStrike" cap="none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Data Pre Processing</a:t>
            </a:r>
            <a:endParaRPr sz="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96756-62D2-2F4A-AE97-CA303888A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583" y="150391"/>
            <a:ext cx="1669090" cy="3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0DBF7-620A-4032-A48D-7A351AA9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Data Normalization And Scaling</a:t>
            </a:r>
            <a:endParaRPr lang="en-US" dirty="0"/>
          </a:p>
        </p:txBody>
      </p:sp>
      <p:sp>
        <p:nvSpPr>
          <p:cNvPr id="4" name="Google Shape;182;p9">
            <a:extLst>
              <a:ext uri="{FF2B5EF4-FFF2-40B4-BE49-F238E27FC236}">
                <a16:creationId xmlns:a16="http://schemas.microsoft.com/office/drawing/2014/main" id="{2C02929F-45FB-40B1-A1CE-01D5F3E85C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4701" y="1303213"/>
            <a:ext cx="5192660" cy="288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Data normalization – Transforms different scaled data to common scale</a:t>
            </a:r>
            <a:endParaRPr dirty="0"/>
          </a:p>
          <a:p>
            <a:pPr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Min max scaling (fixed range 0 to 1)</a:t>
            </a:r>
            <a:endParaRPr dirty="0"/>
          </a:p>
          <a:p>
            <a:pPr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Standard scaling also called - z– score (ranges from -3 to 3)</a:t>
            </a:r>
            <a:endParaRPr dirty="0"/>
          </a:p>
          <a:p>
            <a:pPr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Max absolute scaling (ranges between -1 to 1)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84;p9">
            <a:extLst>
              <a:ext uri="{FF2B5EF4-FFF2-40B4-BE49-F238E27FC236}">
                <a16:creationId xmlns:a16="http://schemas.microsoft.com/office/drawing/2014/main" id="{E00EB38D-EDB4-4C0F-B807-4688BDBB496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77040" y="1303214"/>
            <a:ext cx="5192660" cy="4331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95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0DBF7-620A-4032-A48D-7A351AA9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IN" sz="34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r>
              <a:rPr lang="en-IN" sz="3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 One Hot Encoding</a:t>
            </a:r>
            <a:endParaRPr lang="en-US" sz="3400" dirty="0"/>
          </a:p>
        </p:txBody>
      </p:sp>
      <p:sp>
        <p:nvSpPr>
          <p:cNvPr id="4" name="Google Shape;190;p19">
            <a:extLst>
              <a:ext uri="{FF2B5EF4-FFF2-40B4-BE49-F238E27FC236}">
                <a16:creationId xmlns:a16="http://schemas.microsoft.com/office/drawing/2014/main" id="{EE4FA523-4AE2-40CB-BE20-9C51E2F5A3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2299" y="1374600"/>
            <a:ext cx="5225608" cy="37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Almost all machine learning algorithms needs categorical conversion</a:t>
            </a:r>
            <a:endParaRPr dirty="0"/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Categorical to integer number mapping</a:t>
            </a:r>
            <a:endParaRPr dirty="0"/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Each categorical value is mapped to new columns with binary values 0 or 1</a:t>
            </a:r>
            <a:endParaRPr dirty="0"/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Useful for data which has no relations</a:t>
            </a:r>
            <a:endParaRPr dirty="0"/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Pandas </a:t>
            </a: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get_dummies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 method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44500" indent="-342900"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Other methods:-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01700" lvl="1" indent="-342900">
              <a:spcBef>
                <a:spcPts val="64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Manual encoding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01700" lvl="1" indent="-342900">
              <a:spcBef>
                <a:spcPts val="64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Label encoding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92;p19">
            <a:extLst>
              <a:ext uri="{FF2B5EF4-FFF2-40B4-BE49-F238E27FC236}">
                <a16:creationId xmlns:a16="http://schemas.microsoft.com/office/drawing/2014/main" id="{07771B84-4BE2-4536-88DF-2E01CA0252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0" y="1374600"/>
            <a:ext cx="5633279" cy="4009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375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0DBF7-620A-4032-A48D-7A351AA9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Missing Values Imputation</a:t>
            </a:r>
            <a:br>
              <a:rPr lang="en-IN" sz="3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400" dirty="0"/>
          </a:p>
        </p:txBody>
      </p:sp>
      <p:sp>
        <p:nvSpPr>
          <p:cNvPr id="4" name="Google Shape;198;p22">
            <a:extLst>
              <a:ext uri="{FF2B5EF4-FFF2-40B4-BE49-F238E27FC236}">
                <a16:creationId xmlns:a16="http://schemas.microsoft.com/office/drawing/2014/main" id="{DE2EA39C-4A0B-4AB2-823A-4609891827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2299" y="1374607"/>
            <a:ext cx="5000428" cy="3188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For unknown reasons data contain missing values</a:t>
            </a:r>
            <a:endParaRPr dirty="0"/>
          </a:p>
          <a:p>
            <a:pPr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Blank space, nan values</a:t>
            </a:r>
            <a:endParaRPr dirty="0"/>
          </a:p>
          <a:p>
            <a:pPr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With price of losing data, one can discard missing value rows and/or columns</a:t>
            </a:r>
            <a:endParaRPr dirty="0"/>
          </a:p>
          <a:p>
            <a:pPr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Better approach is to impute missing values with mean, median, mode or a constant</a:t>
            </a:r>
            <a:endParaRPr dirty="0"/>
          </a:p>
          <a:p>
            <a:pPr marL="571500" indent="-342900">
              <a:buSzPct val="120000"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200;p22">
            <a:extLst>
              <a:ext uri="{FF2B5EF4-FFF2-40B4-BE49-F238E27FC236}">
                <a16:creationId xmlns:a16="http://schemas.microsoft.com/office/drawing/2014/main" id="{AE8B2DA7-66FE-4C7C-B062-3DAD372D0B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22727" y="1257649"/>
            <a:ext cx="5946973" cy="3193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26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0DBF7-620A-4032-A48D-7A351AA9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Dealing With Outliers</a:t>
            </a:r>
            <a:endParaRPr lang="en-US" dirty="0"/>
          </a:p>
        </p:txBody>
      </p:sp>
      <p:sp>
        <p:nvSpPr>
          <p:cNvPr id="4" name="Google Shape;206;p31">
            <a:extLst>
              <a:ext uri="{FF2B5EF4-FFF2-40B4-BE49-F238E27FC236}">
                <a16:creationId xmlns:a16="http://schemas.microsoft.com/office/drawing/2014/main" id="{EFDC7D2D-1B65-46FA-AD5A-1397C4960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2299" y="1283880"/>
            <a:ext cx="6342027" cy="4035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“Odd one Out”</a:t>
            </a:r>
            <a:endParaRPr dirty="0"/>
          </a:p>
          <a:p>
            <a:pPr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Mean – only measure which is affected which in turns affect Standard deviation</a:t>
            </a:r>
            <a:endParaRPr dirty="0"/>
          </a:p>
          <a:p>
            <a:pPr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Negatively affects training data of a  machine learning model</a:t>
            </a:r>
            <a:endParaRPr dirty="0"/>
          </a:p>
          <a:p>
            <a:pPr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Can be identified through – Box plot, z-score, Interquartile range (IQR)</a:t>
            </a:r>
            <a:endParaRPr dirty="0"/>
          </a:p>
          <a:p>
            <a:pPr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Can be removed or imputed </a:t>
            </a:r>
            <a:endParaRPr dirty="0"/>
          </a:p>
          <a:p>
            <a:pPr marL="571500" indent="-342900">
              <a:buSzPct val="120000"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571500" indent="-342900">
              <a:buSzPct val="120000"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571500" indent="-342900">
              <a:buSzPct val="120000"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208;p31">
            <a:extLst>
              <a:ext uri="{FF2B5EF4-FFF2-40B4-BE49-F238E27FC236}">
                <a16:creationId xmlns:a16="http://schemas.microsoft.com/office/drawing/2014/main" id="{BBC38E85-04CE-435A-B9D7-59384831FB5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89898" y="1283880"/>
            <a:ext cx="4590684" cy="4797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76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0DBF7-620A-4032-A48D-7A351AA9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lang="en-US" sz="3400" dirty="0"/>
          </a:p>
        </p:txBody>
      </p:sp>
      <p:sp>
        <p:nvSpPr>
          <p:cNvPr id="4" name="Google Shape;213;p23">
            <a:extLst>
              <a:ext uri="{FF2B5EF4-FFF2-40B4-BE49-F238E27FC236}">
                <a16:creationId xmlns:a16="http://schemas.microsoft.com/office/drawing/2014/main" id="{32CEC71D-3724-4B0D-A1EE-C10A704BB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2300" y="1507615"/>
            <a:ext cx="9212100" cy="188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444500" indent="-342900"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Discussed univariate, bivariate and multivariate 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nalysis.</a:t>
            </a:r>
            <a:endParaRPr dirty="0"/>
          </a:p>
          <a:p>
            <a:pPr marL="444500" indent="-342900"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Normalization and scaling in Python.</a:t>
            </a:r>
            <a:endParaRPr dirty="0"/>
          </a:p>
          <a:p>
            <a:pPr marL="444500" indent="-342900"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such as one hot encoding, missing value imputation, dealing with outliers.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indent="-342900">
              <a:buSzPct val="120000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064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622300" y="318029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Hands 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2495C-56C9-874A-8CA9-41F8CB3F3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648" y="332858"/>
            <a:ext cx="1676449" cy="3688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>
            <a:spLocks noGrp="1"/>
          </p:cNvSpPr>
          <p:nvPr>
            <p:ph type="title"/>
          </p:nvPr>
        </p:nvSpPr>
        <p:spPr>
          <a:xfrm>
            <a:off x="622300" y="2635899"/>
            <a:ext cx="10947400" cy="158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THANK YOU</a:t>
            </a:r>
            <a:br>
              <a:rPr lang="en-IN"/>
            </a:br>
            <a:r>
              <a:rPr lang="en-IN"/>
              <a:t>Happy Learning ☺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5DDDB-877D-7940-A7D8-135439CC4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648" y="332858"/>
            <a:ext cx="1676449" cy="368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0DBF7-620A-4032-A48D-7A351AA9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>
                <a:latin typeface="Calibri"/>
                <a:ea typeface="Calibri"/>
                <a:cs typeface="Calibri"/>
                <a:sym typeface="Calibri"/>
              </a:rPr>
              <a:t>Agenda</a:t>
            </a:r>
            <a:endParaRPr lang="en-US" sz="3400" dirty="0"/>
          </a:p>
        </p:txBody>
      </p:sp>
      <p:sp>
        <p:nvSpPr>
          <p:cNvPr id="4" name="Google Shape;55;p16">
            <a:extLst>
              <a:ext uri="{FF2B5EF4-FFF2-40B4-BE49-F238E27FC236}">
                <a16:creationId xmlns:a16="http://schemas.microsoft.com/office/drawing/2014/main" id="{3CEF65E4-2649-4BE5-BA67-C63A52915CE6}"/>
              </a:ext>
            </a:extLst>
          </p:cNvPr>
          <p:cNvSpPr txBox="1"/>
          <p:nvPr/>
        </p:nvSpPr>
        <p:spPr>
          <a:xfrm>
            <a:off x="708934" y="1414031"/>
            <a:ext cx="9229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 in Python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Univariate, bivariate and multivariate analysis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normalization and scaling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hot encoding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values imputation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outliers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317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0DBF7-620A-4032-A48D-7A351AA9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Analysis In Python</a:t>
            </a:r>
            <a:br>
              <a:rPr lang="en-IN" sz="3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dirty="0"/>
          </a:p>
        </p:txBody>
      </p:sp>
      <p:sp>
        <p:nvSpPr>
          <p:cNvPr id="4" name="Google Shape;61;p18">
            <a:extLst>
              <a:ext uri="{FF2B5EF4-FFF2-40B4-BE49-F238E27FC236}">
                <a16:creationId xmlns:a16="http://schemas.microsoft.com/office/drawing/2014/main" id="{5B236D15-B94B-4398-B57E-EF0E81679443}"/>
              </a:ext>
            </a:extLst>
          </p:cNvPr>
          <p:cNvSpPr txBox="1"/>
          <p:nvPr/>
        </p:nvSpPr>
        <p:spPr>
          <a:xfrm>
            <a:off x="513851" y="1466925"/>
            <a:ext cx="6871688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Visualization - Fastest way of </a:t>
            </a:r>
            <a:r>
              <a:rPr lang="en-I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analyzing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Helps in understanding distribution of variables in the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Correlation – helps in </a:t>
            </a:r>
            <a:r>
              <a:rPr lang="en-I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analyzing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correlation between each variable in the dataset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visualization libraries – Matplotlib, Seaborn, </a:t>
            </a:r>
            <a:r>
              <a:rPr lang="en-I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Plotly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Variables category : Univariate, Bivariate, Multivariate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oogle Shape;62;p18">
            <a:extLst>
              <a:ext uri="{FF2B5EF4-FFF2-40B4-BE49-F238E27FC236}">
                <a16:creationId xmlns:a16="http://schemas.microsoft.com/office/drawing/2014/main" id="{1C9595C7-B391-4919-AE55-25167F72B60F}"/>
              </a:ext>
            </a:extLst>
          </p:cNvPr>
          <p:cNvGrpSpPr/>
          <p:nvPr/>
        </p:nvGrpSpPr>
        <p:grpSpPr>
          <a:xfrm>
            <a:off x="7188499" y="1536846"/>
            <a:ext cx="4624273" cy="2035693"/>
            <a:chOff x="-75209" y="492627"/>
            <a:chExt cx="3405823" cy="1347018"/>
          </a:xfrm>
        </p:grpSpPr>
        <p:sp>
          <p:nvSpPr>
            <p:cNvPr id="6" name="Google Shape;63;p18">
              <a:extLst>
                <a:ext uri="{FF2B5EF4-FFF2-40B4-BE49-F238E27FC236}">
                  <a16:creationId xmlns:a16="http://schemas.microsoft.com/office/drawing/2014/main" id="{A47E3FA2-0D97-4CD7-90F5-43023AA7A5F0}"/>
                </a:ext>
              </a:extLst>
            </p:cNvPr>
            <p:cNvSpPr/>
            <p:nvPr/>
          </p:nvSpPr>
          <p:spPr>
            <a:xfrm>
              <a:off x="1544320" y="1119157"/>
              <a:ext cx="1092617" cy="1896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" name="Google Shape;64;p18">
              <a:extLst>
                <a:ext uri="{FF2B5EF4-FFF2-40B4-BE49-F238E27FC236}">
                  <a16:creationId xmlns:a16="http://schemas.microsoft.com/office/drawing/2014/main" id="{63881908-FA33-4410-AB18-3BF8158DC124}"/>
                </a:ext>
              </a:extLst>
            </p:cNvPr>
            <p:cNvSpPr/>
            <p:nvPr/>
          </p:nvSpPr>
          <p:spPr>
            <a:xfrm>
              <a:off x="1498599" y="1119157"/>
              <a:ext cx="91440" cy="1896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" name="Google Shape;65;p18">
              <a:extLst>
                <a:ext uri="{FF2B5EF4-FFF2-40B4-BE49-F238E27FC236}">
                  <a16:creationId xmlns:a16="http://schemas.microsoft.com/office/drawing/2014/main" id="{957D4074-67E0-46AC-9189-86CABB841FD2}"/>
                </a:ext>
              </a:extLst>
            </p:cNvPr>
            <p:cNvSpPr/>
            <p:nvPr/>
          </p:nvSpPr>
          <p:spPr>
            <a:xfrm>
              <a:off x="451702" y="1119157"/>
              <a:ext cx="1092617" cy="1896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" name="Google Shape;66;p18">
              <a:extLst>
                <a:ext uri="{FF2B5EF4-FFF2-40B4-BE49-F238E27FC236}">
                  <a16:creationId xmlns:a16="http://schemas.microsoft.com/office/drawing/2014/main" id="{3BE54C83-B737-414B-9EC0-603929AE430E}"/>
                </a:ext>
              </a:extLst>
            </p:cNvPr>
            <p:cNvSpPr/>
            <p:nvPr/>
          </p:nvSpPr>
          <p:spPr>
            <a:xfrm>
              <a:off x="998010" y="492627"/>
              <a:ext cx="1058872" cy="62652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67;p18">
              <a:extLst>
                <a:ext uri="{FF2B5EF4-FFF2-40B4-BE49-F238E27FC236}">
                  <a16:creationId xmlns:a16="http://schemas.microsoft.com/office/drawing/2014/main" id="{E3706B71-D21C-44BE-821A-F831DB922573}"/>
                </a:ext>
              </a:extLst>
            </p:cNvPr>
            <p:cNvSpPr txBox="1"/>
            <p:nvPr/>
          </p:nvSpPr>
          <p:spPr>
            <a:xfrm>
              <a:off x="1057250" y="541787"/>
              <a:ext cx="974137" cy="528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 analysis</a:t>
              </a: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8;p18">
              <a:extLst>
                <a:ext uri="{FF2B5EF4-FFF2-40B4-BE49-F238E27FC236}">
                  <a16:creationId xmlns:a16="http://schemas.microsoft.com/office/drawing/2014/main" id="{6D04398F-F9FD-4BA2-9FFB-4B8879E7346C}"/>
                </a:ext>
              </a:extLst>
            </p:cNvPr>
            <p:cNvSpPr/>
            <p:nvPr/>
          </p:nvSpPr>
          <p:spPr>
            <a:xfrm>
              <a:off x="-75209" y="1308784"/>
              <a:ext cx="978405" cy="53015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69;p18">
              <a:extLst>
                <a:ext uri="{FF2B5EF4-FFF2-40B4-BE49-F238E27FC236}">
                  <a16:creationId xmlns:a16="http://schemas.microsoft.com/office/drawing/2014/main" id="{77957BDE-C3DF-4A6F-A3F1-387392DB1A94}"/>
                </a:ext>
              </a:extLst>
            </p:cNvPr>
            <p:cNvSpPr txBox="1"/>
            <p:nvPr/>
          </p:nvSpPr>
          <p:spPr>
            <a:xfrm>
              <a:off x="-40185" y="1348112"/>
              <a:ext cx="9030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Univariate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70;p18">
              <a:extLst>
                <a:ext uri="{FF2B5EF4-FFF2-40B4-BE49-F238E27FC236}">
                  <a16:creationId xmlns:a16="http://schemas.microsoft.com/office/drawing/2014/main" id="{69FF0735-B2BC-4878-94A0-865DBBE35785}"/>
                </a:ext>
              </a:extLst>
            </p:cNvPr>
            <p:cNvSpPr/>
            <p:nvPr/>
          </p:nvSpPr>
          <p:spPr>
            <a:xfrm>
              <a:off x="1057251" y="1308785"/>
              <a:ext cx="938564" cy="53086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71;p18">
              <a:extLst>
                <a:ext uri="{FF2B5EF4-FFF2-40B4-BE49-F238E27FC236}">
                  <a16:creationId xmlns:a16="http://schemas.microsoft.com/office/drawing/2014/main" id="{D9279031-A73F-44EB-ABAD-B5C59171A0B5}"/>
                </a:ext>
              </a:extLst>
            </p:cNvPr>
            <p:cNvSpPr txBox="1"/>
            <p:nvPr/>
          </p:nvSpPr>
          <p:spPr>
            <a:xfrm>
              <a:off x="1069963" y="1359972"/>
              <a:ext cx="902989" cy="4514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Bivariate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72;p18">
              <a:extLst>
                <a:ext uri="{FF2B5EF4-FFF2-40B4-BE49-F238E27FC236}">
                  <a16:creationId xmlns:a16="http://schemas.microsoft.com/office/drawing/2014/main" id="{A466EC0F-F12A-450A-B485-726514152675}"/>
                </a:ext>
              </a:extLst>
            </p:cNvPr>
            <p:cNvSpPr/>
            <p:nvPr/>
          </p:nvSpPr>
          <p:spPr>
            <a:xfrm>
              <a:off x="2185442" y="1308784"/>
              <a:ext cx="1122312" cy="53086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3;p18">
              <a:extLst>
                <a:ext uri="{FF2B5EF4-FFF2-40B4-BE49-F238E27FC236}">
                  <a16:creationId xmlns:a16="http://schemas.microsoft.com/office/drawing/2014/main" id="{4BF44660-1EE0-400D-B6C0-B6BDF13BB992}"/>
                </a:ext>
              </a:extLst>
            </p:cNvPr>
            <p:cNvSpPr txBox="1"/>
            <p:nvPr/>
          </p:nvSpPr>
          <p:spPr>
            <a:xfrm>
              <a:off x="2162582" y="1359972"/>
              <a:ext cx="1168032" cy="4514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Multivariate</a:t>
              </a: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85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0DBF7-620A-4032-A48D-7A351AA9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Calibri"/>
                <a:ea typeface="Calibri"/>
                <a:cs typeface="Calibri"/>
                <a:sym typeface="Calibri"/>
              </a:rPr>
              <a:t>Univariate Analysis</a:t>
            </a:r>
            <a:endParaRPr lang="en-US" dirty="0"/>
          </a:p>
        </p:txBody>
      </p:sp>
      <p:sp>
        <p:nvSpPr>
          <p:cNvPr id="4" name="Google Shape;79;p2">
            <a:extLst>
              <a:ext uri="{FF2B5EF4-FFF2-40B4-BE49-F238E27FC236}">
                <a16:creationId xmlns:a16="http://schemas.microsoft.com/office/drawing/2014/main" id="{CE016B98-FB43-481A-98E4-56A2337105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32700" y="1576250"/>
            <a:ext cx="4137000" cy="257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Simplest form of </a:t>
            </a: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analyzing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 data</a:t>
            </a:r>
            <a:endParaRPr dirty="0"/>
          </a:p>
          <a:p>
            <a: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Helps to understand visible and descriptive details of a “single” variable involved</a:t>
            </a:r>
            <a:endParaRPr dirty="0"/>
          </a:p>
          <a:p>
            <a: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Mainly describes pattern in data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120000"/>
              <a:buFont typeface="Arial" panose="020B0604020202020204" pitchFamily="34" charset="0"/>
              <a:buChar char="•"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571500" indent="-342900">
              <a:buSzPct val="120000"/>
              <a:buFont typeface="Arial" panose="020B0604020202020204" pitchFamily="34" charset="0"/>
              <a:buChar char="•"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oogle Shape;81;p2">
            <a:extLst>
              <a:ext uri="{FF2B5EF4-FFF2-40B4-BE49-F238E27FC236}">
                <a16:creationId xmlns:a16="http://schemas.microsoft.com/office/drawing/2014/main" id="{170B6E9D-24BF-4B14-804A-9D3C040E3CE7}"/>
              </a:ext>
            </a:extLst>
          </p:cNvPr>
          <p:cNvGrpSpPr/>
          <p:nvPr/>
        </p:nvGrpSpPr>
        <p:grpSpPr>
          <a:xfrm>
            <a:off x="462682" y="1394477"/>
            <a:ext cx="6620915" cy="4752803"/>
            <a:chOff x="395143" y="-50234"/>
            <a:chExt cx="3519704" cy="3409716"/>
          </a:xfrm>
        </p:grpSpPr>
        <p:sp>
          <p:nvSpPr>
            <p:cNvPr id="6" name="Google Shape;82;p2">
              <a:extLst>
                <a:ext uri="{FF2B5EF4-FFF2-40B4-BE49-F238E27FC236}">
                  <a16:creationId xmlns:a16="http://schemas.microsoft.com/office/drawing/2014/main" id="{888078FE-096C-4687-B41B-C0E962B2DE58}"/>
                </a:ext>
              </a:extLst>
            </p:cNvPr>
            <p:cNvSpPr/>
            <p:nvPr/>
          </p:nvSpPr>
          <p:spPr>
            <a:xfrm>
              <a:off x="395143" y="1387028"/>
              <a:ext cx="1059870" cy="59482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3;p2">
              <a:extLst>
                <a:ext uri="{FF2B5EF4-FFF2-40B4-BE49-F238E27FC236}">
                  <a16:creationId xmlns:a16="http://schemas.microsoft.com/office/drawing/2014/main" id="{C9903AB3-263E-4257-A150-16FC8C3145F0}"/>
                </a:ext>
              </a:extLst>
            </p:cNvPr>
            <p:cNvSpPr txBox="1"/>
            <p:nvPr/>
          </p:nvSpPr>
          <p:spPr>
            <a:xfrm>
              <a:off x="464710" y="1549765"/>
              <a:ext cx="920736" cy="3348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Univariate plots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;p2">
              <a:extLst>
                <a:ext uri="{FF2B5EF4-FFF2-40B4-BE49-F238E27FC236}">
                  <a16:creationId xmlns:a16="http://schemas.microsoft.com/office/drawing/2014/main" id="{19024FB1-370F-45B9-A043-6F7C438A0AEB}"/>
                </a:ext>
              </a:extLst>
            </p:cNvPr>
            <p:cNvSpPr/>
            <p:nvPr/>
          </p:nvSpPr>
          <p:spPr>
            <a:xfrm rot="-4249260">
              <a:off x="1177913" y="1227414"/>
              <a:ext cx="884353" cy="198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5;p2">
              <a:extLst>
                <a:ext uri="{FF2B5EF4-FFF2-40B4-BE49-F238E27FC236}">
                  <a16:creationId xmlns:a16="http://schemas.microsoft.com/office/drawing/2014/main" id="{40B318E2-089F-4C4B-870E-21E087D506A6}"/>
                </a:ext>
              </a:extLst>
            </p:cNvPr>
            <p:cNvSpPr txBox="1"/>
            <p:nvPr/>
          </p:nvSpPr>
          <p:spPr>
            <a:xfrm rot="-4249260">
              <a:off x="1683675" y="1203908"/>
              <a:ext cx="44217" cy="44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6;p2">
              <a:extLst>
                <a:ext uri="{FF2B5EF4-FFF2-40B4-BE49-F238E27FC236}">
                  <a16:creationId xmlns:a16="http://schemas.microsoft.com/office/drawing/2014/main" id="{15AEAEDD-3499-4235-AF87-C3D2B5F30EFB}"/>
                </a:ext>
              </a:extLst>
            </p:cNvPr>
            <p:cNvSpPr/>
            <p:nvPr/>
          </p:nvSpPr>
          <p:spPr>
            <a:xfrm>
              <a:off x="1733929" y="626802"/>
              <a:ext cx="843439" cy="41374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7;p2">
              <a:extLst>
                <a:ext uri="{FF2B5EF4-FFF2-40B4-BE49-F238E27FC236}">
                  <a16:creationId xmlns:a16="http://schemas.microsoft.com/office/drawing/2014/main" id="{607A1705-7279-4D92-A2C0-DF3D5ADCA129}"/>
                </a:ext>
              </a:extLst>
            </p:cNvPr>
            <p:cNvSpPr txBox="1"/>
            <p:nvPr/>
          </p:nvSpPr>
          <p:spPr>
            <a:xfrm>
              <a:off x="1785166" y="670366"/>
              <a:ext cx="705046" cy="341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Summary plots 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8;p2">
              <a:extLst>
                <a:ext uri="{FF2B5EF4-FFF2-40B4-BE49-F238E27FC236}">
                  <a16:creationId xmlns:a16="http://schemas.microsoft.com/office/drawing/2014/main" id="{57197916-7F0E-4D2D-9CF2-24A6C0D16106}"/>
                </a:ext>
              </a:extLst>
            </p:cNvPr>
            <p:cNvSpPr/>
            <p:nvPr/>
          </p:nvSpPr>
          <p:spPr>
            <a:xfrm rot="-3907178">
              <a:off x="2377362" y="485214"/>
              <a:ext cx="690542" cy="198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9;p2">
              <a:extLst>
                <a:ext uri="{FF2B5EF4-FFF2-40B4-BE49-F238E27FC236}">
                  <a16:creationId xmlns:a16="http://schemas.microsoft.com/office/drawing/2014/main" id="{5AB5CA75-8C28-49AD-9E4C-D6B94889B5E0}"/>
                </a:ext>
              </a:extLst>
            </p:cNvPr>
            <p:cNvSpPr txBox="1"/>
            <p:nvPr/>
          </p:nvSpPr>
          <p:spPr>
            <a:xfrm rot="-3907178">
              <a:off x="2705369" y="477893"/>
              <a:ext cx="34527" cy="34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0;p2">
              <a:extLst>
                <a:ext uri="{FF2B5EF4-FFF2-40B4-BE49-F238E27FC236}">
                  <a16:creationId xmlns:a16="http://schemas.microsoft.com/office/drawing/2014/main" id="{CCE339F2-7F8A-4120-86FF-E0D46088050B}"/>
                </a:ext>
              </a:extLst>
            </p:cNvPr>
            <p:cNvSpPr/>
            <p:nvPr/>
          </p:nvSpPr>
          <p:spPr>
            <a:xfrm>
              <a:off x="2867896" y="-50234"/>
              <a:ext cx="986187" cy="41374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1;p2">
              <a:extLst>
                <a:ext uri="{FF2B5EF4-FFF2-40B4-BE49-F238E27FC236}">
                  <a16:creationId xmlns:a16="http://schemas.microsoft.com/office/drawing/2014/main" id="{7AE1789C-6DDA-4E8E-8D31-DEA808D4F7E3}"/>
                </a:ext>
              </a:extLst>
            </p:cNvPr>
            <p:cNvSpPr txBox="1"/>
            <p:nvPr/>
          </p:nvSpPr>
          <p:spPr>
            <a:xfrm>
              <a:off x="2939269" y="-43344"/>
              <a:ext cx="843440" cy="416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Displot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2;p2">
              <a:extLst>
                <a:ext uri="{FF2B5EF4-FFF2-40B4-BE49-F238E27FC236}">
                  <a16:creationId xmlns:a16="http://schemas.microsoft.com/office/drawing/2014/main" id="{1195369A-3601-4D2F-BB29-6DD799E6DDA5}"/>
                </a:ext>
              </a:extLst>
            </p:cNvPr>
            <p:cNvSpPr/>
            <p:nvPr/>
          </p:nvSpPr>
          <p:spPr>
            <a:xfrm rot="-2142401">
              <a:off x="2543739" y="694031"/>
              <a:ext cx="357786" cy="198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3;p2">
              <a:extLst>
                <a:ext uri="{FF2B5EF4-FFF2-40B4-BE49-F238E27FC236}">
                  <a16:creationId xmlns:a16="http://schemas.microsoft.com/office/drawing/2014/main" id="{137B71BC-D475-4FCA-A83E-9FC261E25F43}"/>
                </a:ext>
              </a:extLst>
            </p:cNvPr>
            <p:cNvSpPr txBox="1"/>
            <p:nvPr/>
          </p:nvSpPr>
          <p:spPr>
            <a:xfrm rot="-2142401">
              <a:off x="2713688" y="695029"/>
              <a:ext cx="17889" cy="178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;p2">
              <a:extLst>
                <a:ext uri="{FF2B5EF4-FFF2-40B4-BE49-F238E27FC236}">
                  <a16:creationId xmlns:a16="http://schemas.microsoft.com/office/drawing/2014/main" id="{AC2ECC89-E812-40E0-9943-2787FDB4AA5F}"/>
                </a:ext>
              </a:extLst>
            </p:cNvPr>
            <p:cNvSpPr/>
            <p:nvPr/>
          </p:nvSpPr>
          <p:spPr>
            <a:xfrm>
              <a:off x="2867897" y="397203"/>
              <a:ext cx="986186" cy="39556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5;p2">
              <a:extLst>
                <a:ext uri="{FF2B5EF4-FFF2-40B4-BE49-F238E27FC236}">
                  <a16:creationId xmlns:a16="http://schemas.microsoft.com/office/drawing/2014/main" id="{94EDCDF7-BA20-45C1-9B5F-C4DBB2782E8B}"/>
                </a:ext>
              </a:extLst>
            </p:cNvPr>
            <p:cNvSpPr txBox="1"/>
            <p:nvPr/>
          </p:nvSpPr>
          <p:spPr>
            <a:xfrm>
              <a:off x="3006290" y="445755"/>
              <a:ext cx="773029" cy="3898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Histogram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6;p2">
              <a:extLst>
                <a:ext uri="{FF2B5EF4-FFF2-40B4-BE49-F238E27FC236}">
                  <a16:creationId xmlns:a16="http://schemas.microsoft.com/office/drawing/2014/main" id="{DDA582EB-5663-4D8E-B489-91E7133AA58B}"/>
                </a:ext>
              </a:extLst>
            </p:cNvPr>
            <p:cNvSpPr/>
            <p:nvPr/>
          </p:nvSpPr>
          <p:spPr>
            <a:xfrm rot="2142401">
              <a:off x="2543739" y="902849"/>
              <a:ext cx="357786" cy="198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7;p2">
              <a:extLst>
                <a:ext uri="{FF2B5EF4-FFF2-40B4-BE49-F238E27FC236}">
                  <a16:creationId xmlns:a16="http://schemas.microsoft.com/office/drawing/2014/main" id="{3E83A935-F626-48EF-B1BE-C07FE672BCDD}"/>
                </a:ext>
              </a:extLst>
            </p:cNvPr>
            <p:cNvSpPr txBox="1"/>
            <p:nvPr/>
          </p:nvSpPr>
          <p:spPr>
            <a:xfrm rot="2142401">
              <a:off x="2713688" y="903846"/>
              <a:ext cx="17889" cy="178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8;p2">
              <a:extLst>
                <a:ext uri="{FF2B5EF4-FFF2-40B4-BE49-F238E27FC236}">
                  <a16:creationId xmlns:a16="http://schemas.microsoft.com/office/drawing/2014/main" id="{642CEE75-5569-4C3E-A5DF-CD81CF3D65B8}"/>
                </a:ext>
              </a:extLst>
            </p:cNvPr>
            <p:cNvSpPr/>
            <p:nvPr/>
          </p:nvSpPr>
          <p:spPr>
            <a:xfrm>
              <a:off x="2867897" y="835617"/>
              <a:ext cx="986186" cy="39251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9;p2">
              <a:extLst>
                <a:ext uri="{FF2B5EF4-FFF2-40B4-BE49-F238E27FC236}">
                  <a16:creationId xmlns:a16="http://schemas.microsoft.com/office/drawing/2014/main" id="{91E906F0-0F8D-4BAB-9DE9-A713746A98AC}"/>
                </a:ext>
              </a:extLst>
            </p:cNvPr>
            <p:cNvSpPr txBox="1"/>
            <p:nvPr/>
          </p:nvSpPr>
          <p:spPr>
            <a:xfrm>
              <a:off x="3034664" y="894683"/>
              <a:ext cx="705046" cy="29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Boxplot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0;p2">
              <a:extLst>
                <a:ext uri="{FF2B5EF4-FFF2-40B4-BE49-F238E27FC236}">
                  <a16:creationId xmlns:a16="http://schemas.microsoft.com/office/drawing/2014/main" id="{3E0E0CDC-0A56-416F-AEB4-A757EB17B3F9}"/>
                </a:ext>
              </a:extLst>
            </p:cNvPr>
            <p:cNvSpPr/>
            <p:nvPr/>
          </p:nvSpPr>
          <p:spPr>
            <a:xfrm rot="3907178">
              <a:off x="2377362" y="1111666"/>
              <a:ext cx="690542" cy="198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1;p2">
              <a:extLst>
                <a:ext uri="{FF2B5EF4-FFF2-40B4-BE49-F238E27FC236}">
                  <a16:creationId xmlns:a16="http://schemas.microsoft.com/office/drawing/2014/main" id="{8E97E0C7-9AD4-4E10-BF6A-7C8AA961EB1E}"/>
                </a:ext>
              </a:extLst>
            </p:cNvPr>
            <p:cNvSpPr txBox="1"/>
            <p:nvPr/>
          </p:nvSpPr>
          <p:spPr>
            <a:xfrm rot="3907178">
              <a:off x="2705369" y="1104345"/>
              <a:ext cx="34527" cy="34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2;p2">
              <a:extLst>
                <a:ext uri="{FF2B5EF4-FFF2-40B4-BE49-F238E27FC236}">
                  <a16:creationId xmlns:a16="http://schemas.microsoft.com/office/drawing/2014/main" id="{1EC85117-B05E-4229-98B3-CA201041D478}"/>
                </a:ext>
              </a:extLst>
            </p:cNvPr>
            <p:cNvSpPr/>
            <p:nvPr/>
          </p:nvSpPr>
          <p:spPr>
            <a:xfrm>
              <a:off x="2867897" y="1234089"/>
              <a:ext cx="986186" cy="38232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3;p2">
              <a:extLst>
                <a:ext uri="{FF2B5EF4-FFF2-40B4-BE49-F238E27FC236}">
                  <a16:creationId xmlns:a16="http://schemas.microsoft.com/office/drawing/2014/main" id="{E1200B62-92FB-4933-95C4-01F6ADF71D58}"/>
                </a:ext>
              </a:extLst>
            </p:cNvPr>
            <p:cNvSpPr txBox="1"/>
            <p:nvPr/>
          </p:nvSpPr>
          <p:spPr>
            <a:xfrm>
              <a:off x="2823312" y="1303843"/>
              <a:ext cx="1091535" cy="218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Violin plot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4;p2">
              <a:extLst>
                <a:ext uri="{FF2B5EF4-FFF2-40B4-BE49-F238E27FC236}">
                  <a16:creationId xmlns:a16="http://schemas.microsoft.com/office/drawing/2014/main" id="{8FE4AEE1-C98B-4AD8-A28A-58334559F192}"/>
                </a:ext>
              </a:extLst>
            </p:cNvPr>
            <p:cNvSpPr/>
            <p:nvPr/>
          </p:nvSpPr>
          <p:spPr>
            <a:xfrm rot="4249260">
              <a:off x="1174695" y="2071381"/>
              <a:ext cx="884353" cy="198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5;p2">
              <a:extLst>
                <a:ext uri="{FF2B5EF4-FFF2-40B4-BE49-F238E27FC236}">
                  <a16:creationId xmlns:a16="http://schemas.microsoft.com/office/drawing/2014/main" id="{F8DF24AA-AA5E-4D8C-A3F2-281852EC21CF}"/>
                </a:ext>
              </a:extLst>
            </p:cNvPr>
            <p:cNvSpPr txBox="1"/>
            <p:nvPr/>
          </p:nvSpPr>
          <p:spPr>
            <a:xfrm rot="4249260">
              <a:off x="1683675" y="2039177"/>
              <a:ext cx="44217" cy="44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6;p2">
              <a:extLst>
                <a:ext uri="{FF2B5EF4-FFF2-40B4-BE49-F238E27FC236}">
                  <a16:creationId xmlns:a16="http://schemas.microsoft.com/office/drawing/2014/main" id="{CE49F981-BF26-404B-AC59-EFFECDC2C433}"/>
                </a:ext>
              </a:extLst>
            </p:cNvPr>
            <p:cNvSpPr/>
            <p:nvPr/>
          </p:nvSpPr>
          <p:spPr>
            <a:xfrm>
              <a:off x="1733929" y="2297339"/>
              <a:ext cx="843439" cy="39378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07;p2">
              <a:extLst>
                <a:ext uri="{FF2B5EF4-FFF2-40B4-BE49-F238E27FC236}">
                  <a16:creationId xmlns:a16="http://schemas.microsoft.com/office/drawing/2014/main" id="{6860738F-1059-4A61-82F1-4AA493F94E75}"/>
                </a:ext>
              </a:extLst>
            </p:cNvPr>
            <p:cNvSpPr txBox="1"/>
            <p:nvPr/>
          </p:nvSpPr>
          <p:spPr>
            <a:xfrm>
              <a:off x="1692893" y="2277295"/>
              <a:ext cx="9165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Enumerative plots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08;p2">
              <a:extLst>
                <a:ext uri="{FF2B5EF4-FFF2-40B4-BE49-F238E27FC236}">
                  <a16:creationId xmlns:a16="http://schemas.microsoft.com/office/drawing/2014/main" id="{04874039-1F71-4B80-BF9D-86903231D826}"/>
                </a:ext>
              </a:extLst>
            </p:cNvPr>
            <p:cNvSpPr/>
            <p:nvPr/>
          </p:nvSpPr>
          <p:spPr>
            <a:xfrm rot="-3907178">
              <a:off x="2377362" y="2154960"/>
              <a:ext cx="690542" cy="198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9;p2">
              <a:extLst>
                <a:ext uri="{FF2B5EF4-FFF2-40B4-BE49-F238E27FC236}">
                  <a16:creationId xmlns:a16="http://schemas.microsoft.com/office/drawing/2014/main" id="{91590E42-255C-4EBA-B724-ED5449218069}"/>
                </a:ext>
              </a:extLst>
            </p:cNvPr>
            <p:cNvSpPr txBox="1"/>
            <p:nvPr/>
          </p:nvSpPr>
          <p:spPr>
            <a:xfrm rot="-3907178">
              <a:off x="2705369" y="2148431"/>
              <a:ext cx="34527" cy="34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10;p2">
              <a:extLst>
                <a:ext uri="{FF2B5EF4-FFF2-40B4-BE49-F238E27FC236}">
                  <a16:creationId xmlns:a16="http://schemas.microsoft.com/office/drawing/2014/main" id="{ED3C8990-00B4-4D7F-BE32-8E99C7360EF9}"/>
                </a:ext>
              </a:extLst>
            </p:cNvPr>
            <p:cNvSpPr/>
            <p:nvPr/>
          </p:nvSpPr>
          <p:spPr>
            <a:xfrm>
              <a:off x="2867897" y="1670889"/>
              <a:ext cx="986186" cy="360061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11;p2">
              <a:extLst>
                <a:ext uri="{FF2B5EF4-FFF2-40B4-BE49-F238E27FC236}">
                  <a16:creationId xmlns:a16="http://schemas.microsoft.com/office/drawing/2014/main" id="{BC1DF12E-7C65-4EF5-A9AD-8BA4BD34503D}"/>
                </a:ext>
              </a:extLst>
            </p:cNvPr>
            <p:cNvSpPr txBox="1"/>
            <p:nvPr/>
          </p:nvSpPr>
          <p:spPr>
            <a:xfrm>
              <a:off x="3006290" y="1690713"/>
              <a:ext cx="705046" cy="341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Scatter plot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12;p2">
              <a:extLst>
                <a:ext uri="{FF2B5EF4-FFF2-40B4-BE49-F238E27FC236}">
                  <a16:creationId xmlns:a16="http://schemas.microsoft.com/office/drawing/2014/main" id="{CE05C236-4EAB-4693-BC2C-4137C88B10D8}"/>
                </a:ext>
              </a:extLst>
            </p:cNvPr>
            <p:cNvSpPr/>
            <p:nvPr/>
          </p:nvSpPr>
          <p:spPr>
            <a:xfrm rot="-2142401">
              <a:off x="2543739" y="2364569"/>
              <a:ext cx="357786" cy="198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13;p2">
              <a:extLst>
                <a:ext uri="{FF2B5EF4-FFF2-40B4-BE49-F238E27FC236}">
                  <a16:creationId xmlns:a16="http://schemas.microsoft.com/office/drawing/2014/main" id="{29777C62-973A-4236-B500-FCEEA4849BD0}"/>
                </a:ext>
              </a:extLst>
            </p:cNvPr>
            <p:cNvSpPr txBox="1"/>
            <p:nvPr/>
          </p:nvSpPr>
          <p:spPr>
            <a:xfrm rot="-2142401">
              <a:off x="2713688" y="2365567"/>
              <a:ext cx="17889" cy="178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14;p2">
              <a:extLst>
                <a:ext uri="{FF2B5EF4-FFF2-40B4-BE49-F238E27FC236}">
                  <a16:creationId xmlns:a16="http://schemas.microsoft.com/office/drawing/2014/main" id="{B71DEFC8-3935-4D64-A4DA-5D57C7EC61D6}"/>
                </a:ext>
              </a:extLst>
            </p:cNvPr>
            <p:cNvSpPr/>
            <p:nvPr/>
          </p:nvSpPr>
          <p:spPr>
            <a:xfrm>
              <a:off x="2867897" y="2088522"/>
              <a:ext cx="986186" cy="37478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15;p2">
              <a:extLst>
                <a:ext uri="{FF2B5EF4-FFF2-40B4-BE49-F238E27FC236}">
                  <a16:creationId xmlns:a16="http://schemas.microsoft.com/office/drawing/2014/main" id="{651714A4-68EC-422B-A240-76B2651ABA45}"/>
                </a:ext>
              </a:extLst>
            </p:cNvPr>
            <p:cNvSpPr txBox="1"/>
            <p:nvPr/>
          </p:nvSpPr>
          <p:spPr>
            <a:xfrm>
              <a:off x="3105242" y="2142770"/>
              <a:ext cx="527674" cy="298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Line plot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16;p2">
              <a:extLst>
                <a:ext uri="{FF2B5EF4-FFF2-40B4-BE49-F238E27FC236}">
                  <a16:creationId xmlns:a16="http://schemas.microsoft.com/office/drawing/2014/main" id="{F5015EC2-91AD-43BE-8F23-BD95D82E0ED7}"/>
                </a:ext>
              </a:extLst>
            </p:cNvPr>
            <p:cNvSpPr/>
            <p:nvPr/>
          </p:nvSpPr>
          <p:spPr>
            <a:xfrm rot="2142401">
              <a:off x="2543739" y="2573386"/>
              <a:ext cx="357786" cy="198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7;p2">
              <a:extLst>
                <a:ext uri="{FF2B5EF4-FFF2-40B4-BE49-F238E27FC236}">
                  <a16:creationId xmlns:a16="http://schemas.microsoft.com/office/drawing/2014/main" id="{82528832-D761-4EDF-A655-E1D8FB0F86CB}"/>
                </a:ext>
              </a:extLst>
            </p:cNvPr>
            <p:cNvSpPr txBox="1"/>
            <p:nvPr/>
          </p:nvSpPr>
          <p:spPr>
            <a:xfrm rot="2142401">
              <a:off x="2713688" y="2574384"/>
              <a:ext cx="17889" cy="178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18;p2">
              <a:extLst>
                <a:ext uri="{FF2B5EF4-FFF2-40B4-BE49-F238E27FC236}">
                  <a16:creationId xmlns:a16="http://schemas.microsoft.com/office/drawing/2014/main" id="{889CA256-8618-4C06-A4F6-680AD53DC489}"/>
                </a:ext>
              </a:extLst>
            </p:cNvPr>
            <p:cNvSpPr/>
            <p:nvPr/>
          </p:nvSpPr>
          <p:spPr>
            <a:xfrm>
              <a:off x="2867897" y="2506156"/>
              <a:ext cx="986186" cy="398471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19;p2">
              <a:extLst>
                <a:ext uri="{FF2B5EF4-FFF2-40B4-BE49-F238E27FC236}">
                  <a16:creationId xmlns:a16="http://schemas.microsoft.com/office/drawing/2014/main" id="{63E337B3-9097-4DDF-8078-672A54B95F5B}"/>
                </a:ext>
              </a:extLst>
            </p:cNvPr>
            <p:cNvSpPr txBox="1"/>
            <p:nvPr/>
          </p:nvSpPr>
          <p:spPr>
            <a:xfrm>
              <a:off x="3065924" y="2590486"/>
              <a:ext cx="606309" cy="252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Strip plot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20;p2">
              <a:extLst>
                <a:ext uri="{FF2B5EF4-FFF2-40B4-BE49-F238E27FC236}">
                  <a16:creationId xmlns:a16="http://schemas.microsoft.com/office/drawing/2014/main" id="{5C976DFC-E7BB-4155-B607-9AA3B17FEC90}"/>
                </a:ext>
              </a:extLst>
            </p:cNvPr>
            <p:cNvSpPr/>
            <p:nvPr/>
          </p:nvSpPr>
          <p:spPr>
            <a:xfrm rot="3907178">
              <a:off x="2377362" y="2782204"/>
              <a:ext cx="690542" cy="198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21;p2">
              <a:extLst>
                <a:ext uri="{FF2B5EF4-FFF2-40B4-BE49-F238E27FC236}">
                  <a16:creationId xmlns:a16="http://schemas.microsoft.com/office/drawing/2014/main" id="{139674C9-1DB5-44FE-8BCB-537D275DF31F}"/>
                </a:ext>
              </a:extLst>
            </p:cNvPr>
            <p:cNvSpPr txBox="1"/>
            <p:nvPr/>
          </p:nvSpPr>
          <p:spPr>
            <a:xfrm rot="3907178">
              <a:off x="2705369" y="2774883"/>
              <a:ext cx="34527" cy="34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22;p2">
              <a:extLst>
                <a:ext uri="{FF2B5EF4-FFF2-40B4-BE49-F238E27FC236}">
                  <a16:creationId xmlns:a16="http://schemas.microsoft.com/office/drawing/2014/main" id="{59659444-8663-429C-8125-EDDC01CD6AE9}"/>
                </a:ext>
              </a:extLst>
            </p:cNvPr>
            <p:cNvSpPr/>
            <p:nvPr/>
          </p:nvSpPr>
          <p:spPr>
            <a:xfrm>
              <a:off x="2867897" y="2923791"/>
              <a:ext cx="986186" cy="435691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23;p2">
              <a:extLst>
                <a:ext uri="{FF2B5EF4-FFF2-40B4-BE49-F238E27FC236}">
                  <a16:creationId xmlns:a16="http://schemas.microsoft.com/office/drawing/2014/main" id="{62494B68-F8E2-4FA0-ADBE-FD8B5449024E}"/>
                </a:ext>
              </a:extLst>
            </p:cNvPr>
            <p:cNvSpPr txBox="1"/>
            <p:nvPr/>
          </p:nvSpPr>
          <p:spPr>
            <a:xfrm>
              <a:off x="3006290" y="3025850"/>
              <a:ext cx="705046" cy="257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Swarm plot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225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0DBF7-620A-4032-A48D-7A351AA9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Calibri"/>
                <a:ea typeface="Calibri"/>
                <a:cs typeface="Calibri"/>
                <a:sym typeface="Calibri"/>
              </a:rPr>
              <a:t>Univariate Example</a:t>
            </a:r>
            <a:endParaRPr lang="en-US" dirty="0"/>
          </a:p>
        </p:txBody>
      </p:sp>
      <p:pic>
        <p:nvPicPr>
          <p:cNvPr id="4" name="Google Shape;129;p4">
            <a:extLst>
              <a:ext uri="{FF2B5EF4-FFF2-40B4-BE49-F238E27FC236}">
                <a16:creationId xmlns:a16="http://schemas.microsoft.com/office/drawing/2014/main" id="{EFA0F77C-3848-46D1-ABC1-C698A23C0BE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300" y="1357410"/>
            <a:ext cx="7248525" cy="4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0;p4">
            <a:extLst>
              <a:ext uri="{FF2B5EF4-FFF2-40B4-BE49-F238E27FC236}">
                <a16:creationId xmlns:a16="http://schemas.microsoft.com/office/drawing/2014/main" id="{C7CF07ED-D084-4FF6-AD07-CBA0D5BA2A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4369" y="1357410"/>
            <a:ext cx="3371850" cy="218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55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0DBF7-620A-4032-A48D-7A351AA9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Calibri"/>
                <a:ea typeface="Calibri"/>
                <a:cs typeface="Calibri"/>
                <a:sym typeface="Calibri"/>
              </a:rPr>
              <a:t>Bivariate Analysis</a:t>
            </a:r>
            <a:endParaRPr lang="en-US" dirty="0"/>
          </a:p>
        </p:txBody>
      </p:sp>
      <p:sp>
        <p:nvSpPr>
          <p:cNvPr id="4" name="Google Shape;137;p5">
            <a:extLst>
              <a:ext uri="{FF2B5EF4-FFF2-40B4-BE49-F238E27FC236}">
                <a16:creationId xmlns:a16="http://schemas.microsoft.com/office/drawing/2014/main" id="{F1CECA53-4A4D-4FF2-A807-A4EF533FF5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3025" y="1414950"/>
            <a:ext cx="5750700" cy="5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Helps to understand relationship between two variables</a:t>
            </a: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Visualization/Tabular based methods: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Scatter plot - analysis of two numerical variables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Crosstab - analysis of two categorical variables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Boxplot - analysis of a numerical variable and a categorical variable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Statistical tests: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Z-test and t-test – analysis of numerical and categorical variables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Chi – square test - analysis of two categorical variables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39;p5">
            <a:extLst>
              <a:ext uri="{FF2B5EF4-FFF2-40B4-BE49-F238E27FC236}">
                <a16:creationId xmlns:a16="http://schemas.microsoft.com/office/drawing/2014/main" id="{C0CDCD1B-AA56-4B08-BBB1-00F1BC0C96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2998" y="1525773"/>
            <a:ext cx="5629275" cy="428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0DBF7-620A-4032-A48D-7A351AA9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Calibri"/>
                <a:ea typeface="Calibri"/>
                <a:cs typeface="Calibri"/>
                <a:sym typeface="Calibri"/>
              </a:rPr>
              <a:t>Correlation</a:t>
            </a:r>
            <a:endParaRPr lang="en-US" dirty="0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6A4065ED-1BBC-4174-A995-BA5F69655D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2299" y="1579879"/>
            <a:ext cx="5374464" cy="180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To find if variables are related in any way</a:t>
            </a:r>
            <a:endParaRPr dirty="0"/>
          </a:p>
          <a:p>
            <a:pPr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Pandas </a:t>
            </a: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corr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 method - generates correlation matrix</a:t>
            </a:r>
            <a:endParaRPr dirty="0"/>
          </a:p>
          <a:p>
            <a:pPr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Seaborn heatmap() - helps to visualize correlation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47;p6">
            <a:extLst>
              <a:ext uri="{FF2B5EF4-FFF2-40B4-BE49-F238E27FC236}">
                <a16:creationId xmlns:a16="http://schemas.microsoft.com/office/drawing/2014/main" id="{2A280277-613F-4F72-8CC4-C0EDCA2E750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78800" y="1252404"/>
            <a:ext cx="4764198" cy="5148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69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0DBF7-620A-4032-A48D-7A351AA9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Calibri"/>
                <a:ea typeface="Calibri"/>
                <a:cs typeface="Calibri"/>
                <a:sym typeface="Calibri"/>
              </a:rPr>
              <a:t>Multivariate Analysis</a:t>
            </a:r>
            <a:endParaRPr lang="en-US" dirty="0"/>
          </a:p>
        </p:txBody>
      </p:sp>
      <p:sp>
        <p:nvSpPr>
          <p:cNvPr id="4" name="Google Shape;153;p7">
            <a:extLst>
              <a:ext uri="{FF2B5EF4-FFF2-40B4-BE49-F238E27FC236}">
                <a16:creationId xmlns:a16="http://schemas.microsoft.com/office/drawing/2014/main" id="{DB44F816-93C0-436A-BB4B-621FBCC5DF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2299" y="1525775"/>
            <a:ext cx="4671435" cy="365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More than two variables analysis</a:t>
            </a:r>
            <a:endParaRPr dirty="0"/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Helps to understand complex data</a:t>
            </a:r>
            <a:endParaRPr dirty="0"/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Conclusion drawn are more realistic</a:t>
            </a:r>
            <a:endParaRPr dirty="0"/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Visualization methods: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01700" lvl="1" indent="-342900">
              <a:spcBef>
                <a:spcPts val="640"/>
              </a:spcBef>
              <a:buSzPct val="120000"/>
              <a:buFont typeface="Arial" panose="020B0604020202020204" pitchFamily="34" charset="0"/>
              <a:buChar char="•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Pairplots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01700" lvl="1" indent="-342900">
              <a:spcBef>
                <a:spcPts val="640"/>
              </a:spcBef>
              <a:buSzPct val="120000"/>
              <a:buFont typeface="Arial" panose="020B0604020202020204" pitchFamily="34" charset="0"/>
              <a:buChar char="•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Plotly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 plots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Various techniques – MANOVA (Multivariate analysis of variance), Multiple linear regression, Factor analysis, Cluster analysis, etc.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35B575-76CA-49AB-9711-57CD5DEE4DF3}"/>
              </a:ext>
            </a:extLst>
          </p:cNvPr>
          <p:cNvGrpSpPr/>
          <p:nvPr/>
        </p:nvGrpSpPr>
        <p:grpSpPr>
          <a:xfrm>
            <a:off x="7102749" y="1525775"/>
            <a:ext cx="3860551" cy="1921048"/>
            <a:chOff x="7102749" y="1525775"/>
            <a:chExt cx="3860551" cy="1921048"/>
          </a:xfrm>
        </p:grpSpPr>
        <p:sp>
          <p:nvSpPr>
            <p:cNvPr id="6" name="Google Shape;156;p7">
              <a:extLst>
                <a:ext uri="{FF2B5EF4-FFF2-40B4-BE49-F238E27FC236}">
                  <a16:creationId xmlns:a16="http://schemas.microsoft.com/office/drawing/2014/main" id="{8591D547-B753-4AF7-881F-F8926B97FC11}"/>
                </a:ext>
              </a:extLst>
            </p:cNvPr>
            <p:cNvSpPr/>
            <p:nvPr/>
          </p:nvSpPr>
          <p:spPr>
            <a:xfrm>
              <a:off x="8857095" y="2319597"/>
              <a:ext cx="960524" cy="333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" name="Google Shape;157;p7">
              <a:extLst>
                <a:ext uri="{FF2B5EF4-FFF2-40B4-BE49-F238E27FC236}">
                  <a16:creationId xmlns:a16="http://schemas.microsoft.com/office/drawing/2014/main" id="{3B893E08-9E2D-4BE1-85D9-FA0BC36B0CF7}"/>
                </a:ext>
              </a:extLst>
            </p:cNvPr>
            <p:cNvSpPr/>
            <p:nvPr/>
          </p:nvSpPr>
          <p:spPr>
            <a:xfrm>
              <a:off x="7896570" y="2319597"/>
              <a:ext cx="960524" cy="333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" name="Google Shape;158;p7">
              <a:extLst>
                <a:ext uri="{FF2B5EF4-FFF2-40B4-BE49-F238E27FC236}">
                  <a16:creationId xmlns:a16="http://schemas.microsoft.com/office/drawing/2014/main" id="{2D4D40A1-EB25-4EAC-BF83-73366D63D6E8}"/>
                </a:ext>
              </a:extLst>
            </p:cNvPr>
            <p:cNvSpPr/>
            <p:nvPr/>
          </p:nvSpPr>
          <p:spPr>
            <a:xfrm>
              <a:off x="8063273" y="1525775"/>
              <a:ext cx="1587643" cy="79382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9;p7">
              <a:extLst>
                <a:ext uri="{FF2B5EF4-FFF2-40B4-BE49-F238E27FC236}">
                  <a16:creationId xmlns:a16="http://schemas.microsoft.com/office/drawing/2014/main" id="{9FB81482-5A95-4D57-9748-22B7D0CC7A96}"/>
                </a:ext>
              </a:extLst>
            </p:cNvPr>
            <p:cNvSpPr txBox="1"/>
            <p:nvPr/>
          </p:nvSpPr>
          <p:spPr>
            <a:xfrm>
              <a:off x="8063273" y="1525775"/>
              <a:ext cx="1587643" cy="7938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Multivariate techniques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60;p7">
              <a:extLst>
                <a:ext uri="{FF2B5EF4-FFF2-40B4-BE49-F238E27FC236}">
                  <a16:creationId xmlns:a16="http://schemas.microsoft.com/office/drawing/2014/main" id="{7B6331DF-4E9A-409F-834E-E0007B576F6B}"/>
                </a:ext>
              </a:extLst>
            </p:cNvPr>
            <p:cNvSpPr/>
            <p:nvPr/>
          </p:nvSpPr>
          <p:spPr>
            <a:xfrm>
              <a:off x="7102749" y="2653002"/>
              <a:ext cx="1587643" cy="79382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61;p7">
              <a:extLst>
                <a:ext uri="{FF2B5EF4-FFF2-40B4-BE49-F238E27FC236}">
                  <a16:creationId xmlns:a16="http://schemas.microsoft.com/office/drawing/2014/main" id="{E985839C-6376-470A-ABE3-6E3612DBB7F6}"/>
                </a:ext>
              </a:extLst>
            </p:cNvPr>
            <p:cNvSpPr txBox="1"/>
            <p:nvPr/>
          </p:nvSpPr>
          <p:spPr>
            <a:xfrm>
              <a:off x="7102749" y="2653002"/>
              <a:ext cx="1587643" cy="7938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Dependence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62;p7">
              <a:extLst>
                <a:ext uri="{FF2B5EF4-FFF2-40B4-BE49-F238E27FC236}">
                  <a16:creationId xmlns:a16="http://schemas.microsoft.com/office/drawing/2014/main" id="{E22EE9E0-7CF6-4E4D-BBBB-10EB53A97E95}"/>
                </a:ext>
              </a:extLst>
            </p:cNvPr>
            <p:cNvSpPr/>
            <p:nvPr/>
          </p:nvSpPr>
          <p:spPr>
            <a:xfrm>
              <a:off x="9023797" y="2653002"/>
              <a:ext cx="1587643" cy="79382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63;p7">
              <a:extLst>
                <a:ext uri="{FF2B5EF4-FFF2-40B4-BE49-F238E27FC236}">
                  <a16:creationId xmlns:a16="http://schemas.microsoft.com/office/drawing/2014/main" id="{94BB0E60-9C2D-4BC4-9D6F-2D63094DBBEF}"/>
                </a:ext>
              </a:extLst>
            </p:cNvPr>
            <p:cNvSpPr txBox="1"/>
            <p:nvPr/>
          </p:nvSpPr>
          <p:spPr>
            <a:xfrm>
              <a:off x="9023800" y="2653000"/>
              <a:ext cx="1939500" cy="793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Interdependence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" name="Google Shape;164;p7">
            <a:extLst>
              <a:ext uri="{FF2B5EF4-FFF2-40B4-BE49-F238E27FC236}">
                <a16:creationId xmlns:a16="http://schemas.microsoft.com/office/drawing/2014/main" id="{81222504-7BC9-4AF5-970F-BB125232636C}"/>
              </a:ext>
            </a:extLst>
          </p:cNvPr>
          <p:cNvCxnSpPr/>
          <p:nvPr/>
        </p:nvCxnSpPr>
        <p:spPr>
          <a:xfrm>
            <a:off x="7876343" y="3424631"/>
            <a:ext cx="0" cy="53996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165;p7">
            <a:extLst>
              <a:ext uri="{FF2B5EF4-FFF2-40B4-BE49-F238E27FC236}">
                <a16:creationId xmlns:a16="http://schemas.microsoft.com/office/drawing/2014/main" id="{8DA09229-AFB2-4E7C-B272-37205CE8D2EF}"/>
              </a:ext>
            </a:extLst>
          </p:cNvPr>
          <p:cNvSpPr txBox="1"/>
          <p:nvPr/>
        </p:nvSpPr>
        <p:spPr>
          <a:xfrm>
            <a:off x="5098600" y="3956174"/>
            <a:ext cx="4620300" cy="70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or more variables shows dependency among each other.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6;p7">
            <a:extLst>
              <a:ext uri="{FF2B5EF4-FFF2-40B4-BE49-F238E27FC236}">
                <a16:creationId xmlns:a16="http://schemas.microsoft.com/office/drawing/2014/main" id="{114C8AD5-2860-43A3-BE3A-87FEF05906BD}"/>
              </a:ext>
            </a:extLst>
          </p:cNvPr>
          <p:cNvSpPr txBox="1"/>
          <p:nvPr/>
        </p:nvSpPr>
        <p:spPr>
          <a:xfrm>
            <a:off x="6446364" y="4749995"/>
            <a:ext cx="5375700" cy="70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dependency amongst variables – try to group variables in a meaningful way.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67;p7">
            <a:extLst>
              <a:ext uri="{FF2B5EF4-FFF2-40B4-BE49-F238E27FC236}">
                <a16:creationId xmlns:a16="http://schemas.microsoft.com/office/drawing/2014/main" id="{EC36C8A8-7432-4DDF-93A4-B4BD0DF983BA}"/>
              </a:ext>
            </a:extLst>
          </p:cNvPr>
          <p:cNvCxnSpPr>
            <a:stCxn id="13" idx="2"/>
          </p:cNvCxnSpPr>
          <p:nvPr/>
        </p:nvCxnSpPr>
        <p:spPr>
          <a:xfrm>
            <a:off x="9993550" y="3446800"/>
            <a:ext cx="19500" cy="130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7675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0DBF7-620A-4032-A48D-7A351AA9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>
                <a:latin typeface="Calibri"/>
                <a:ea typeface="Calibri"/>
                <a:cs typeface="Calibri"/>
                <a:sym typeface="Calibri"/>
              </a:rPr>
              <a:t>Multivariate Example</a:t>
            </a:r>
            <a:endParaRPr lang="en-US" sz="3400" dirty="0"/>
          </a:p>
        </p:txBody>
      </p:sp>
      <p:pic>
        <p:nvPicPr>
          <p:cNvPr id="4" name="Google Shape;174;p8">
            <a:extLst>
              <a:ext uri="{FF2B5EF4-FFF2-40B4-BE49-F238E27FC236}">
                <a16:creationId xmlns:a16="http://schemas.microsoft.com/office/drawing/2014/main" id="{41EED0A3-4DFB-4737-AA7B-C0322E63DDF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300" y="1256036"/>
            <a:ext cx="65722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5;p8">
            <a:extLst>
              <a:ext uri="{FF2B5EF4-FFF2-40B4-BE49-F238E27FC236}">
                <a16:creationId xmlns:a16="http://schemas.microsoft.com/office/drawing/2014/main" id="{43EE9ACC-0598-48CF-9724-C8DE3BD202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722" y="1608460"/>
            <a:ext cx="5258772" cy="4903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97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540</Words>
  <Application>Microsoft Office PowerPoint</Application>
  <PresentationFormat>Widescreen</PresentationFormat>
  <Paragraphs>96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Wingdings</vt:lpstr>
      <vt:lpstr>Corbel</vt:lpstr>
      <vt:lpstr>Calibri</vt:lpstr>
      <vt:lpstr>Arial</vt:lpstr>
      <vt:lpstr>Candara</vt:lpstr>
      <vt:lpstr>Office Theme</vt:lpstr>
      <vt:lpstr>PowerPoint Presentation</vt:lpstr>
      <vt:lpstr>Agenda</vt:lpstr>
      <vt:lpstr>Data Analysis In Python </vt:lpstr>
      <vt:lpstr>Univariate Analysis</vt:lpstr>
      <vt:lpstr>Univariate Example</vt:lpstr>
      <vt:lpstr>Bivariate Analysis</vt:lpstr>
      <vt:lpstr>Correlation</vt:lpstr>
      <vt:lpstr>Multivariate Analysis</vt:lpstr>
      <vt:lpstr>Multivariate Example</vt:lpstr>
      <vt:lpstr>Data Normalization And Scaling</vt:lpstr>
      <vt:lpstr>Data Preprocessing - One Hot Encoding</vt:lpstr>
      <vt:lpstr>Missing Values Imputation </vt:lpstr>
      <vt:lpstr>Dealing With Outliers</vt:lpstr>
      <vt:lpstr>Summary</vt:lpstr>
      <vt:lpstr>Hands On</vt:lpstr>
      <vt:lpstr>THANK YOU Happy Learning 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Mehra</dc:creator>
  <cp:lastModifiedBy>Aakash Barwad</cp:lastModifiedBy>
  <cp:revision>5</cp:revision>
  <dcterms:modified xsi:type="dcterms:W3CDTF">2023-03-06T14:01:15Z</dcterms:modified>
</cp:coreProperties>
</file>