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38" r:id="rId27"/>
    <p:sldId id="284" r:id="rId28"/>
    <p:sldId id="312" r:id="rId29"/>
    <p:sldId id="313" r:id="rId30"/>
    <p:sldId id="314" r:id="rId31"/>
    <p:sldId id="315" r:id="rId32"/>
    <p:sldId id="316" r:id="rId33"/>
    <p:sldId id="317" r:id="rId34"/>
    <p:sldId id="334" r:id="rId35"/>
    <p:sldId id="336" r:id="rId36"/>
    <p:sldId id="333" r:id="rId37"/>
    <p:sldId id="319" r:id="rId38"/>
    <p:sldId id="320" r:id="rId39"/>
    <p:sldId id="321" r:id="rId40"/>
    <p:sldId id="337" r:id="rId41"/>
    <p:sldId id="323" r:id="rId42"/>
    <p:sldId id="324" r:id="rId43"/>
    <p:sldId id="325" r:id="rId44"/>
    <p:sldId id="281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ndara" panose="020E0502030303020204" pitchFamily="34" charset="0"/>
      <p:regular r:id="rId51"/>
      <p:bold r:id="rId52"/>
      <p:italic r:id="rId53"/>
      <p:boldItalic r:id="rId54"/>
    </p:embeddedFont>
    <p:embeddedFont>
      <p:font typeface="Corbel" panose="020B0503020204020204" pitchFamily="34" charset="0"/>
      <p:regular r:id="rId55"/>
      <p:bold r:id="rId56"/>
      <p:italic r:id="rId57"/>
      <p:boldItalic r:id="rId58"/>
    </p:embeddedFont>
    <p:embeddedFont>
      <p:font typeface="Helvetica Neue" panose="020B0604020202020204" charset="0"/>
      <p:regular r:id="rId59"/>
      <p:bold r:id="rId60"/>
      <p:italic r:id="rId61"/>
      <p:boldItalic r:id="rId62"/>
    </p:embeddedFont>
    <p:embeddedFont>
      <p:font typeface="Helvetica Neue Light" panose="020B0604020202020204" charset="0"/>
      <p:regular r:id="rId63"/>
      <p:bold r:id="rId64"/>
      <p:italic r:id="rId65"/>
      <p:boldItalic r:id="rId66"/>
    </p:embeddedFont>
    <p:embeddedFont>
      <p:font typeface="Nunito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h8xRrGU4UCOzI8du8sHNnoGM9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uido_van_Rossum_2006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itTorrent_logo.sv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 taken from wikimedia commons &amp; </a:t>
            </a:r>
            <a:r>
              <a:rPr lang="en-IN">
                <a:solidFill>
                  <a:schemeClr val="dk1"/>
                </a:solidFill>
              </a:rPr>
              <a:t>Diagram created internally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Link: https://commons.wikimedia.org/wiki/File:Python_logo_and_wordmark.svg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7d35a87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7d35a87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f27d35a873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Screenshot is taken from a personal notebook</a:t>
            </a: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7d35a87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13" name="Google Shape;213;gf27d35a87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Logos are taken from wikimedia commons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Link: https://commons.wikimedia.org/wiki/File:Python_logo_and_wordmark.svg</a:t>
            </a: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system</a:t>
            </a:r>
            <a:endParaRPr/>
          </a:p>
        </p:txBody>
      </p:sp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94" name="Google Shape;2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27d35a8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f27d35a8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Image source:-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https://commons.wikimedia.org/wiki/File:Guido_van_Rossum_2006.jpg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Share the credit under the image. This is CC2.0</a:t>
            </a: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Logos are taken from wikimedia commons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E.g.: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https://commons.wikimedia.org/wiki/File:BitTorrent_logo.svg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Good to go</a:t>
            </a: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1" name="Google Shape;21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/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IN" sz="6933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-IN" sz="693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6933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6933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32"/>
          <p:cNvSpPr txBox="1"/>
          <p:nvPr/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733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3733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6933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3733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&amp; source">
  <p:cSld name="Title, body &amp; 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ubTitle" idx="2"/>
          </p:nvPr>
        </p:nvSpPr>
        <p:spPr>
          <a:xfrm>
            <a:off x="196400" y="6452633"/>
            <a:ext cx="2013200" cy="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0" y="2591791"/>
            <a:ext cx="121887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25" rIns="45700" bIns="2282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50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700" b="0" i="0" u="none" strike="noStrike" cap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3F03DC80-EACA-48BC-8119-8939396A1C8C}"/>
              </a:ext>
            </a:extLst>
          </p:cNvPr>
          <p:cNvSpPr/>
          <p:nvPr/>
        </p:nvSpPr>
        <p:spPr>
          <a:xfrm>
            <a:off x="1635337" y="1774905"/>
            <a:ext cx="8347166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endParaRPr sz="4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622300" y="1159627"/>
            <a:ext cx="10947400" cy="49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units of the programming language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Tokens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028D3E-2101-45C7-802C-628F2AA5A678}"/>
              </a:ext>
            </a:extLst>
          </p:cNvPr>
          <p:cNvGrpSpPr/>
          <p:nvPr/>
        </p:nvGrpSpPr>
        <p:grpSpPr>
          <a:xfrm>
            <a:off x="3837467" y="1406511"/>
            <a:ext cx="7303533" cy="5291325"/>
            <a:chOff x="622300" y="1653396"/>
            <a:chExt cx="7303533" cy="4852596"/>
          </a:xfrm>
        </p:grpSpPr>
        <p:sp>
          <p:nvSpPr>
            <p:cNvPr id="170" name="Google Shape;170;p17"/>
            <p:cNvSpPr/>
            <p:nvPr/>
          </p:nvSpPr>
          <p:spPr>
            <a:xfrm>
              <a:off x="3492035" y="3464980"/>
              <a:ext cx="1534851" cy="970625"/>
            </a:xfrm>
            <a:prstGeom prst="ellipse">
              <a:avLst/>
            </a:prstGeom>
            <a:solidFill>
              <a:srgbClr val="0B539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459428" y="4943592"/>
              <a:ext cx="2271200" cy="1468400"/>
            </a:xfrm>
            <a:prstGeom prst="ellipse">
              <a:avLst/>
            </a:prstGeom>
            <a:solidFill>
              <a:srgbClr val="1155C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2300" y="3216563"/>
              <a:ext cx="2271200" cy="1562400"/>
            </a:xfrm>
            <a:prstGeom prst="ellipse">
              <a:avLst/>
            </a:prstGeom>
            <a:solidFill>
              <a:srgbClr val="1155C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Punctuators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788164" y="4943592"/>
              <a:ext cx="2120000" cy="1562400"/>
            </a:xfrm>
            <a:prstGeom prst="ellipse">
              <a:avLst/>
            </a:prstGeom>
            <a:solidFill>
              <a:srgbClr val="1155C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Literals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727833" y="3211680"/>
              <a:ext cx="2198000" cy="1468400"/>
            </a:xfrm>
            <a:prstGeom prst="ellipse">
              <a:avLst/>
            </a:prstGeom>
            <a:solidFill>
              <a:srgbClr val="1155C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Identifiers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077067" y="1653396"/>
              <a:ext cx="2271200" cy="1314000"/>
            </a:xfrm>
            <a:prstGeom prst="ellipse">
              <a:avLst/>
            </a:prstGeom>
            <a:solidFill>
              <a:srgbClr val="1155C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Keywords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-3234596">
              <a:off x="3404245" y="4495886"/>
              <a:ext cx="624023" cy="4907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7723919">
              <a:off x="4649773" y="4444234"/>
              <a:ext cx="624023" cy="4907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963320" y="3731790"/>
              <a:ext cx="525929" cy="5608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 rot="5400000">
              <a:off x="4014775" y="2978930"/>
              <a:ext cx="410343" cy="4907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 flipH="1">
              <a:off x="5052789" y="3665444"/>
              <a:ext cx="469275" cy="5608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0;p35">
            <a:extLst>
              <a:ext uri="{FF2B5EF4-FFF2-40B4-BE49-F238E27FC236}">
                <a16:creationId xmlns:a16="http://schemas.microsoft.com/office/drawing/2014/main" id="{6CD57AC8-B66C-48D5-BBA8-7B6AC9112310}"/>
              </a:ext>
            </a:extLst>
          </p:cNvPr>
          <p:cNvSpPr txBox="1">
            <a:spLocks/>
          </p:cNvSpPr>
          <p:nvPr/>
        </p:nvSpPr>
        <p:spPr>
          <a:xfrm>
            <a:off x="593403" y="1511010"/>
            <a:ext cx="6098379" cy="534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3200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Apart from data types like int, string, float Python has the below data types which are very useful for data science -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ts val="3200"/>
            </a:pP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00"/>
              </a:spcBef>
              <a:buSzPts val="3000"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List</a:t>
            </a: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Lists are used to store multiple items in a single variable.</a:t>
            </a:r>
          </a:p>
          <a:p>
            <a:pPr algn="just">
              <a:spcBef>
                <a:spcPts val="400"/>
              </a:spcBef>
              <a:buSzPts val="3000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ts val="3000"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Tuples</a:t>
            </a: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Tuples are used to store multiple items in a single variable</a:t>
            </a:r>
          </a:p>
          <a:p>
            <a:pPr algn="just">
              <a:buSzPts val="3000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ts val="3000"/>
            </a:pPr>
            <a:r>
              <a:rPr lang="en-US" sz="20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Dictionaries</a:t>
            </a: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- Dictionaries are used to store data values in key : value pairs. A dictionary is a collection which is ordered*, changeable and do not allow duplicates</a:t>
            </a:r>
          </a:p>
          <a:p>
            <a:pPr algn="just">
              <a:buSzPts val="3000"/>
            </a:pPr>
            <a:endParaRPr lang="en-US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algn="just">
              <a:buSzPts val="3000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 - A Set is an unordered collection data type that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iterable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, mutable, and has no duplicate elements.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itle 72">
            <a:extLst>
              <a:ext uri="{FF2B5EF4-FFF2-40B4-BE49-F238E27FC236}">
                <a16:creationId xmlns:a16="http://schemas.microsoft.com/office/drawing/2014/main" id="{2B726E1F-7008-4A21-984F-0C514038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B5394"/>
                </a:solidFill>
                <a:latin typeface="Calibri"/>
                <a:cs typeface="Calibri"/>
              </a:rPr>
              <a:t>List, Tuples, Dictionary &amp; Set</a:t>
            </a:r>
          </a:p>
        </p:txBody>
      </p:sp>
      <p:sp>
        <p:nvSpPr>
          <p:cNvPr id="87" name="Google Shape;106;p18">
            <a:extLst>
              <a:ext uri="{FF2B5EF4-FFF2-40B4-BE49-F238E27FC236}">
                <a16:creationId xmlns:a16="http://schemas.microsoft.com/office/drawing/2014/main" id="{935D7FF1-9BF6-437D-BD25-523D50AFC00B}"/>
              </a:ext>
            </a:extLst>
          </p:cNvPr>
          <p:cNvSpPr/>
          <p:nvPr/>
        </p:nvSpPr>
        <p:spPr>
          <a:xfrm>
            <a:off x="10250195" y="2574212"/>
            <a:ext cx="1063690" cy="100770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 }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07;p18">
            <a:extLst>
              <a:ext uri="{FF2B5EF4-FFF2-40B4-BE49-F238E27FC236}">
                <a16:creationId xmlns:a16="http://schemas.microsoft.com/office/drawing/2014/main" id="{EFCC7340-9CE1-433F-86D7-22F410D32A14}"/>
              </a:ext>
            </a:extLst>
          </p:cNvPr>
          <p:cNvSpPr/>
          <p:nvPr/>
        </p:nvSpPr>
        <p:spPr>
          <a:xfrm>
            <a:off x="9186505" y="3078065"/>
            <a:ext cx="1063690" cy="100770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  }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108;p18">
            <a:extLst>
              <a:ext uri="{FF2B5EF4-FFF2-40B4-BE49-F238E27FC236}">
                <a16:creationId xmlns:a16="http://schemas.microsoft.com/office/drawing/2014/main" id="{1FBD9B95-A163-4866-B64E-8B3EA0DA3903}"/>
              </a:ext>
            </a:extLst>
          </p:cNvPr>
          <p:cNvSpPr/>
          <p:nvPr/>
        </p:nvSpPr>
        <p:spPr>
          <a:xfrm>
            <a:off x="7059125" y="3078065"/>
            <a:ext cx="1063690" cy="100770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  ]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09;p18">
            <a:extLst>
              <a:ext uri="{FF2B5EF4-FFF2-40B4-BE49-F238E27FC236}">
                <a16:creationId xmlns:a16="http://schemas.microsoft.com/office/drawing/2014/main" id="{4598CDF2-1ABC-4960-AD3A-1DF33F35DEA7}"/>
              </a:ext>
            </a:extLst>
          </p:cNvPr>
          <p:cNvSpPr/>
          <p:nvPr/>
        </p:nvSpPr>
        <p:spPr>
          <a:xfrm>
            <a:off x="8122815" y="2574212"/>
            <a:ext cx="1063690" cy="100770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  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10;p18">
            <a:extLst>
              <a:ext uri="{FF2B5EF4-FFF2-40B4-BE49-F238E27FC236}">
                <a16:creationId xmlns:a16="http://schemas.microsoft.com/office/drawing/2014/main" id="{6444FE2E-99AA-48BE-A6F2-2DEDD801E296}"/>
              </a:ext>
            </a:extLst>
          </p:cNvPr>
          <p:cNvSpPr/>
          <p:nvPr/>
        </p:nvSpPr>
        <p:spPr>
          <a:xfrm>
            <a:off x="7191310" y="4441890"/>
            <a:ext cx="905069" cy="29857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11;p18">
            <a:extLst>
              <a:ext uri="{FF2B5EF4-FFF2-40B4-BE49-F238E27FC236}">
                <a16:creationId xmlns:a16="http://schemas.microsoft.com/office/drawing/2014/main" id="{CA809DD0-0D64-46E3-A0E3-AF4AFDDC7AF0}"/>
              </a:ext>
            </a:extLst>
          </p:cNvPr>
          <p:cNvSpPr/>
          <p:nvPr/>
        </p:nvSpPr>
        <p:spPr>
          <a:xfrm>
            <a:off x="8202125" y="1921069"/>
            <a:ext cx="905069" cy="29857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12;p18">
            <a:extLst>
              <a:ext uri="{FF2B5EF4-FFF2-40B4-BE49-F238E27FC236}">
                <a16:creationId xmlns:a16="http://schemas.microsoft.com/office/drawing/2014/main" id="{FD32AA92-5BD1-4CB3-9B48-0C5C986B1C7E}"/>
              </a:ext>
            </a:extLst>
          </p:cNvPr>
          <p:cNvSpPr/>
          <p:nvPr/>
        </p:nvSpPr>
        <p:spPr>
          <a:xfrm>
            <a:off x="9090867" y="4438779"/>
            <a:ext cx="1211426" cy="3016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13;p18">
            <a:extLst>
              <a:ext uri="{FF2B5EF4-FFF2-40B4-BE49-F238E27FC236}">
                <a16:creationId xmlns:a16="http://schemas.microsoft.com/office/drawing/2014/main" id="{78684C83-C8CC-4A19-BCDE-C4FD8483344B}"/>
              </a:ext>
            </a:extLst>
          </p:cNvPr>
          <p:cNvSpPr/>
          <p:nvPr/>
        </p:nvSpPr>
        <p:spPr>
          <a:xfrm>
            <a:off x="10329505" y="1926707"/>
            <a:ext cx="905069" cy="29857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114;p18">
            <a:extLst>
              <a:ext uri="{FF2B5EF4-FFF2-40B4-BE49-F238E27FC236}">
                <a16:creationId xmlns:a16="http://schemas.microsoft.com/office/drawing/2014/main" id="{3A1A9E4D-FFD7-437F-8AA3-00850F6EAECF}"/>
              </a:ext>
            </a:extLst>
          </p:cNvPr>
          <p:cNvCxnSpPr>
            <a:endCxn id="91" idx="0"/>
          </p:cNvCxnSpPr>
          <p:nvPr/>
        </p:nvCxnSpPr>
        <p:spPr>
          <a:xfrm>
            <a:off x="7643845" y="4093890"/>
            <a:ext cx="0" cy="34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115;p18">
            <a:extLst>
              <a:ext uri="{FF2B5EF4-FFF2-40B4-BE49-F238E27FC236}">
                <a16:creationId xmlns:a16="http://schemas.microsoft.com/office/drawing/2014/main" id="{ADDF932A-C00A-44D5-9F0C-6A91922FBC76}"/>
              </a:ext>
            </a:extLst>
          </p:cNvPr>
          <p:cNvCxnSpPr>
            <a:stCxn id="92" idx="2"/>
          </p:cNvCxnSpPr>
          <p:nvPr/>
        </p:nvCxnSpPr>
        <p:spPr>
          <a:xfrm>
            <a:off x="8654659" y="2219648"/>
            <a:ext cx="0" cy="354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16;p18">
            <a:extLst>
              <a:ext uri="{FF2B5EF4-FFF2-40B4-BE49-F238E27FC236}">
                <a16:creationId xmlns:a16="http://schemas.microsoft.com/office/drawing/2014/main" id="{67A3E7A9-2449-40C8-995E-F4220404572A}"/>
              </a:ext>
            </a:extLst>
          </p:cNvPr>
          <p:cNvCxnSpPr/>
          <p:nvPr/>
        </p:nvCxnSpPr>
        <p:spPr>
          <a:xfrm flipH="1">
            <a:off x="7337490" y="3417077"/>
            <a:ext cx="1" cy="622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17;p18">
            <a:extLst>
              <a:ext uri="{FF2B5EF4-FFF2-40B4-BE49-F238E27FC236}">
                <a16:creationId xmlns:a16="http://schemas.microsoft.com/office/drawing/2014/main" id="{657417E6-E1FD-4E02-B6C8-BE04A949160F}"/>
              </a:ext>
            </a:extLst>
          </p:cNvPr>
          <p:cNvCxnSpPr/>
          <p:nvPr/>
        </p:nvCxnSpPr>
        <p:spPr>
          <a:xfrm>
            <a:off x="9705911" y="4084605"/>
            <a:ext cx="0" cy="3541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73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622300" y="1394334"/>
            <a:ext cx="4748710" cy="531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 Python package usually consists of several modules.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Has Build-in modules &amp; Open source modules.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NumPy, Pandas,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Learn, Matplotlib, Seaborn, SciPy, TensorFlow,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, and many more.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Packages Overview</a:t>
            </a: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069" y="2849814"/>
            <a:ext cx="3864057" cy="1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9363157" y="1536632"/>
            <a:ext cx="12892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800" b="0" i="0" u="none" strike="noStrike" cap="non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0046836" y="2365041"/>
            <a:ext cx="11416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800" b="0" i="0" u="none" strike="noStrike" cap="non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9837096" y="3139460"/>
            <a:ext cx="16740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Scikit Learn</a:t>
            </a:r>
            <a:endParaRPr sz="1800" b="0" i="0" u="none" strike="noStrike" cap="non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9777447" y="3988495"/>
            <a:ext cx="14152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800" b="0" i="0" u="none" strike="noStrike" cap="non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9576045" y="4853807"/>
            <a:ext cx="12784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1800" b="0" i="0" u="none" strike="noStrike" cap="non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 rot="10800000" flipH="1">
            <a:off x="8510725" y="2130213"/>
            <a:ext cx="852400" cy="719600"/>
          </a:xfrm>
          <a:prstGeom prst="straightConnector1">
            <a:avLst/>
          </a:prstGeom>
          <a:noFill/>
          <a:ln w="2857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18"/>
          <p:cNvCxnSpPr/>
          <p:nvPr/>
        </p:nvCxnSpPr>
        <p:spPr>
          <a:xfrm rot="10800000" flipH="1">
            <a:off x="9211832" y="2827795"/>
            <a:ext cx="721600" cy="152800"/>
          </a:xfrm>
          <a:prstGeom prst="straightConnector1">
            <a:avLst/>
          </a:prstGeom>
          <a:noFill/>
          <a:ln w="2857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18"/>
          <p:cNvCxnSpPr>
            <a:endCxn id="190" idx="1"/>
          </p:cNvCxnSpPr>
          <p:nvPr/>
        </p:nvCxnSpPr>
        <p:spPr>
          <a:xfrm rot="10800000" flipH="1">
            <a:off x="9078696" y="3339487"/>
            <a:ext cx="758400" cy="78000"/>
          </a:xfrm>
          <a:prstGeom prst="straightConnector1">
            <a:avLst/>
          </a:prstGeom>
          <a:noFill/>
          <a:ln w="2857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8666555" y="3687296"/>
            <a:ext cx="1077200" cy="582400"/>
          </a:xfrm>
          <a:prstGeom prst="straightConnector1">
            <a:avLst/>
          </a:prstGeom>
          <a:noFill/>
          <a:ln w="2857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8632785" y="3909929"/>
            <a:ext cx="858400" cy="1037200"/>
          </a:xfrm>
          <a:prstGeom prst="straightConnector1">
            <a:avLst/>
          </a:prstGeom>
          <a:noFill/>
          <a:ln w="2857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27d35a873_1_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60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OPEN SOURCE PACKAGES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1. NumPy</a:t>
            </a:r>
            <a:br>
              <a:rPr lang="en-IN" sz="32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3440" y="1304266"/>
            <a:ext cx="5868275" cy="483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42DC0-9545-47D8-BAB5-908A3ACE74F4}"/>
              </a:ext>
            </a:extLst>
          </p:cNvPr>
          <p:cNvSpPr txBox="1"/>
          <p:nvPr/>
        </p:nvSpPr>
        <p:spPr>
          <a:xfrm>
            <a:off x="618075" y="1629607"/>
            <a:ext cx="48769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Adds support for large, multi-dimensional arrays and matrices, along with a large collection of high-level mathematical functions to operate on these arrays.</a:t>
            </a: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source library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7d35a873_1_2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Mainly used for structured data operations and manipulations.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Offer powerful data processing capabilities, open source library.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79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27d35a873_1_23"/>
          <p:cNvSpPr txBox="1">
            <a:spLocks noGrp="1"/>
          </p:cNvSpPr>
          <p:nvPr>
            <p:ph type="title"/>
          </p:nvPr>
        </p:nvSpPr>
        <p:spPr>
          <a:xfrm>
            <a:off x="622300" y="438730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2. Pandas</a:t>
            </a:r>
            <a:endParaRPr sz="32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27d35a873_1_23"/>
          <p:cNvSpPr/>
          <p:nvPr/>
        </p:nvSpPr>
        <p:spPr>
          <a:xfrm>
            <a:off x="4344150" y="3965850"/>
            <a:ext cx="2001600" cy="10068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 Capabilities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f27d35a873_1_23"/>
          <p:cNvSpPr/>
          <p:nvPr/>
        </p:nvSpPr>
        <p:spPr>
          <a:xfrm>
            <a:off x="4213800" y="22739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Reshaping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27d35a873_1_23"/>
          <p:cNvSpPr/>
          <p:nvPr/>
        </p:nvSpPr>
        <p:spPr>
          <a:xfrm>
            <a:off x="1239250" y="22739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Reading various forms Datasets (CSV, Excel, etc)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27d35a873_1_23"/>
          <p:cNvSpPr/>
          <p:nvPr/>
        </p:nvSpPr>
        <p:spPr>
          <a:xfrm>
            <a:off x="1154650" y="389475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Splitting and modifying the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27d35a873_1_23"/>
          <p:cNvSpPr/>
          <p:nvPr/>
        </p:nvSpPr>
        <p:spPr>
          <a:xfrm>
            <a:off x="1239250" y="54198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f27d35a873_1_23"/>
          <p:cNvSpPr/>
          <p:nvPr/>
        </p:nvSpPr>
        <p:spPr>
          <a:xfrm>
            <a:off x="4213800" y="54198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Grouping and filtering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27d35a873_1_23"/>
          <p:cNvSpPr/>
          <p:nvPr/>
        </p:nvSpPr>
        <p:spPr>
          <a:xfrm>
            <a:off x="7033600" y="22739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Manipulating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f27d35a873_1_23"/>
          <p:cNvSpPr/>
          <p:nvPr/>
        </p:nvSpPr>
        <p:spPr>
          <a:xfrm>
            <a:off x="7092825" y="389475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Merging, concatenating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27d35a873_1_23"/>
          <p:cNvSpPr/>
          <p:nvPr/>
        </p:nvSpPr>
        <p:spPr>
          <a:xfrm>
            <a:off x="7092825" y="5419800"/>
            <a:ext cx="22623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Indexing and Ranking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f27d35a873_1_23"/>
          <p:cNvCxnSpPr>
            <a:stCxn id="219" idx="5"/>
            <a:endCxn id="217" idx="1"/>
          </p:cNvCxnSpPr>
          <p:nvPr/>
        </p:nvCxnSpPr>
        <p:spPr>
          <a:xfrm>
            <a:off x="3170244" y="3254633"/>
            <a:ext cx="1173900" cy="12147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f27d35a873_1_23"/>
          <p:cNvCxnSpPr>
            <a:stCxn id="220" idx="6"/>
            <a:endCxn id="217" idx="1"/>
          </p:cNvCxnSpPr>
          <p:nvPr/>
        </p:nvCxnSpPr>
        <p:spPr>
          <a:xfrm>
            <a:off x="3416950" y="4469250"/>
            <a:ext cx="927300" cy="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f27d35a873_1_23"/>
          <p:cNvCxnSpPr>
            <a:stCxn id="217" idx="1"/>
            <a:endCxn id="221" idx="6"/>
          </p:cNvCxnSpPr>
          <p:nvPr/>
        </p:nvCxnSpPr>
        <p:spPr>
          <a:xfrm flipH="1">
            <a:off x="3501450" y="4469250"/>
            <a:ext cx="842700" cy="15252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f27d35a873_1_23"/>
          <p:cNvCxnSpPr>
            <a:stCxn id="222" idx="0"/>
            <a:endCxn id="217" idx="2"/>
          </p:cNvCxnSpPr>
          <p:nvPr/>
        </p:nvCxnSpPr>
        <p:spPr>
          <a:xfrm rot="10800000">
            <a:off x="5344950" y="4972500"/>
            <a:ext cx="0" cy="4473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f27d35a873_1_23"/>
          <p:cNvCxnSpPr>
            <a:stCxn id="218" idx="4"/>
            <a:endCxn id="217" idx="0"/>
          </p:cNvCxnSpPr>
          <p:nvPr/>
        </p:nvCxnSpPr>
        <p:spPr>
          <a:xfrm>
            <a:off x="5344950" y="3422900"/>
            <a:ext cx="0" cy="5430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f27d35a873_1_23"/>
          <p:cNvCxnSpPr>
            <a:stCxn id="217" idx="3"/>
            <a:endCxn id="224" idx="2"/>
          </p:cNvCxnSpPr>
          <p:nvPr/>
        </p:nvCxnSpPr>
        <p:spPr>
          <a:xfrm>
            <a:off x="6345750" y="4469250"/>
            <a:ext cx="747000" cy="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gf27d35a873_1_23"/>
          <p:cNvCxnSpPr>
            <a:stCxn id="217" idx="3"/>
            <a:endCxn id="223" idx="3"/>
          </p:cNvCxnSpPr>
          <p:nvPr/>
        </p:nvCxnSpPr>
        <p:spPr>
          <a:xfrm rot="10800000" flipH="1">
            <a:off x="6345750" y="3254550"/>
            <a:ext cx="1019100" cy="12147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gf27d35a873_1_23"/>
          <p:cNvCxnSpPr>
            <a:stCxn id="217" idx="3"/>
            <a:endCxn id="225" idx="1"/>
          </p:cNvCxnSpPr>
          <p:nvPr/>
        </p:nvCxnSpPr>
        <p:spPr>
          <a:xfrm>
            <a:off x="6345750" y="4469250"/>
            <a:ext cx="1078500" cy="11187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622300" y="1160002"/>
            <a:ext cx="5180714" cy="407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 huge number of Machine Learning algorithms and other key performance-related libraries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Dimensionality reduction and many more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79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3. Scikit Learn</a:t>
            </a:r>
            <a:endParaRPr sz="32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3014" y="1334417"/>
            <a:ext cx="6185785" cy="417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body" idx="1"/>
          </p:nvPr>
        </p:nvSpPr>
        <p:spPr>
          <a:xfrm>
            <a:off x="622300" y="1160001"/>
            <a:ext cx="109473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Plotting library for the Python programming language and its numerical mathematics extension NumPy.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Most of the Matplotlib utilities lies under “</a:t>
            </a:r>
            <a:r>
              <a:rPr lang="en-IN" sz="1800" dirty="0" err="1">
                <a:latin typeface="Calibri"/>
                <a:ea typeface="Calibri"/>
                <a:cs typeface="Calibri"/>
                <a:sym typeface="Calibri"/>
              </a:rPr>
              <a:t>pyplot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” submodule.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4. Matplotlib</a:t>
            </a:r>
            <a:endParaRPr sz="32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050" y="2673556"/>
            <a:ext cx="10477902" cy="344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622300" y="1160002"/>
            <a:ext cx="10947400" cy="437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library for statistical graphics plotting in Python.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the top of Matplotlib.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Closely integrated to the data structures from Pandas.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 divides plot into the below categories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Relational plots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Categorical plots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Distribution plots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Regression plots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Matrix plots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Multi plot grids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567252" lvl="0" indent="-38099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displot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boxplot,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countplot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253047" lvl="1" indent="-45720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8" lvl="1" indent="-45720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5. Seaborn</a:t>
            </a:r>
            <a:endParaRPr sz="32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381" y="1422401"/>
            <a:ext cx="951345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5. Seaborn</a:t>
            </a:r>
            <a:endParaRPr sz="32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622300" y="1160000"/>
            <a:ext cx="10947300" cy="5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342900">
              <a:lnSpc>
                <a:spcPct val="150000"/>
              </a:lnSpc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Python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and its features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Packages overview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Learn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 for Python and shortcuts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Table of 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body" idx="1"/>
          </p:nvPr>
        </p:nvSpPr>
        <p:spPr>
          <a:xfrm>
            <a:off x="622300" y="1444988"/>
            <a:ext cx="7348682" cy="457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PYTHON IDEs (Integrated Development Environment)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A text editor helps to automate the tasks and enhance the </a:t>
            </a:r>
            <a:r>
              <a:rPr lang="en-IN" sz="2133" b="1" dirty="0">
                <a:latin typeface="Calibri"/>
                <a:ea typeface="Calibri"/>
                <a:cs typeface="Calibri"/>
                <a:sym typeface="Calibri"/>
              </a:rPr>
              <a:t>productivity and efficiency</a:t>
            </a:r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 of the developer.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Why IDE ? :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Provides an editor designed to handle code (with, for example, syntax highlighting and auto-completion).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Provides build, execution, and debugging tools.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 dirty="0">
                <a:latin typeface="Calibri"/>
                <a:ea typeface="Calibri"/>
                <a:cs typeface="Calibri"/>
                <a:sym typeface="Calibri"/>
              </a:rPr>
              <a:t>Some form of source control.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79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79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133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Installation –  Need For Editor</a:t>
            </a:r>
            <a:br>
              <a:rPr lang="en-US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6001" y="1581548"/>
            <a:ext cx="1108148" cy="11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8953953" y="2701208"/>
            <a:ext cx="1425200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33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endParaRPr sz="2133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000" y="3243764"/>
            <a:ext cx="2558584" cy="77544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10619053" y="3799419"/>
            <a:ext cx="10384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sz="24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6364" y="1541457"/>
            <a:ext cx="1174853" cy="118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53954" y="4312312"/>
            <a:ext cx="1146573" cy="107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body" idx="1"/>
          </p:nvPr>
        </p:nvSpPr>
        <p:spPr>
          <a:xfrm>
            <a:off x="622300" y="1206185"/>
            <a:ext cx="10947400" cy="455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Anaconda distribution</a:t>
            </a:r>
            <a:r>
              <a:rPr lang="en-IN" sz="20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 comes with over 250 packages automatically installed, and over 7,500 </a:t>
            </a:r>
            <a:r>
              <a:rPr lang="en-IN" sz="2000" dirty="0">
                <a:solidFill>
                  <a:srgbClr val="202122"/>
                </a:solidFill>
                <a:latin typeface="Calibri"/>
                <a:cs typeface="Calibri"/>
                <a:sym typeface="Calibri"/>
              </a:rPr>
              <a:t>additional open-source packages can be installed from PyPI as well as the conda package.</a:t>
            </a:r>
            <a:endParaRPr sz="2000" dirty="0">
              <a:solidFill>
                <a:srgbClr val="202122"/>
              </a:solidFill>
              <a:latin typeface="Calibri"/>
              <a:cs typeface="Calibri"/>
              <a:sym typeface="Calibri"/>
            </a:endParaRPr>
          </a:p>
          <a:p>
            <a:pPr marL="169329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202122"/>
              </a:solidFill>
              <a:latin typeface="Calibri"/>
              <a:cs typeface="Calibri"/>
              <a:sym typeface="Calibri"/>
            </a:endParaRPr>
          </a:p>
          <a:p>
            <a:pPr marL="169329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Anaconda Individual Edition links: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69329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Anaconda 5.2 For Linux Installer - https://www.anaconda.com/download/#linux  </a:t>
            </a: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Anaconda 5.2 For macOS Installer - https://www.anaconda.com/download/#macos</a:t>
            </a: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Anaconda 5.2 For Windows Installer - https://www.anaconda.com/download/#windows</a:t>
            </a: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(You need to download the version compatible with your OS.)</a:t>
            </a:r>
            <a:b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79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Installation – Anaconda 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Anaconda Navigator</a:t>
            </a:r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00" y="1520866"/>
            <a:ext cx="8026436" cy="46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body" idx="1"/>
          </p:nvPr>
        </p:nvSpPr>
        <p:spPr>
          <a:xfrm>
            <a:off x="622300" y="1344730"/>
            <a:ext cx="8761845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00050" indent="-285750">
              <a:lnSpc>
                <a:spcPct val="150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An open source web application that you can use to create and share documents that contain live code, equations, visualizations, and text.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Anaconda navigator comes with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notebook.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 err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Notebook For Python</a:t>
            </a:r>
            <a:endParaRPr lang="en-IN" sz="16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9429" y="1244700"/>
            <a:ext cx="935227" cy="107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75" y="3014698"/>
            <a:ext cx="9408389" cy="328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 t="8650"/>
          <a:stretch/>
        </p:blipFill>
        <p:spPr>
          <a:xfrm>
            <a:off x="1970813" y="1532252"/>
            <a:ext cx="5085770" cy="4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 err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Notebook Shortcuts</a:t>
            </a:r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300" y="1412506"/>
            <a:ext cx="8955809" cy="496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27d35a873_1_10"/>
          <p:cNvSpPr txBox="1">
            <a:spLocks noGrp="1"/>
          </p:cNvSpPr>
          <p:nvPr>
            <p:ph type="title"/>
          </p:nvPr>
        </p:nvSpPr>
        <p:spPr>
          <a:xfrm>
            <a:off x="622300" y="438730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304" name="Google Shape;304;gf27d35a873_1_10"/>
          <p:cNvSpPr txBox="1"/>
          <p:nvPr/>
        </p:nvSpPr>
        <p:spPr>
          <a:xfrm>
            <a:off x="622300" y="1366661"/>
            <a:ext cx="77700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Discussed need for python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Basic features of python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Variables and operators in python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Packages in Python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Editor and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Jupyter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32DE6E-5FF0-4A93-94FF-5EA00ED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B5394"/>
                </a:solidFill>
                <a:latin typeface="Calibri"/>
                <a:cs typeface="Calibri"/>
              </a:rPr>
              <a:t>Numpy</a:t>
            </a:r>
            <a:r>
              <a:rPr lang="en-US" sz="3200" b="1" dirty="0">
                <a:solidFill>
                  <a:srgbClr val="0B5394"/>
                </a:solidFill>
                <a:latin typeface="Calibri"/>
                <a:cs typeface="Calibri"/>
              </a:rPr>
              <a:t> &amp; Pandas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CE310-19FE-4549-B53E-2E9BAA77A1CB}"/>
              </a:ext>
            </a:extLst>
          </p:cNvPr>
          <p:cNvSpPr/>
          <p:nvPr/>
        </p:nvSpPr>
        <p:spPr>
          <a:xfrm>
            <a:off x="774700" y="1447363"/>
            <a:ext cx="6096000" cy="4318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in Python</a:t>
            </a:r>
            <a:endParaRPr lang="en-IN" sz="2000" dirty="0"/>
          </a:p>
          <a:p>
            <a:pPr marL="342900" lvl="8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NumPy array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342900" lvl="8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to create array</a:t>
            </a:r>
            <a:endParaRPr lang="en-IN" sz="2000" dirty="0"/>
          </a:p>
          <a:p>
            <a:pPr marL="342900" lvl="8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Matrix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slicing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techniques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in Python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and saving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endParaRPr lang="en-IN" sz="2000" dirty="0"/>
          </a:p>
          <a:p>
            <a:pPr marL="342900" lvl="0" indent="-342900">
              <a:lnSpc>
                <a:spcPct val="115000"/>
              </a:lnSpc>
              <a:buSzPct val="120000"/>
              <a:buFont typeface="Arial"/>
              <a:buChar char="•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850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2;gf536658f3e_1_0">
            <a:extLst>
              <a:ext uri="{FF2B5EF4-FFF2-40B4-BE49-F238E27FC236}">
                <a16:creationId xmlns:a16="http://schemas.microsoft.com/office/drawing/2014/main" id="{08FA942C-8BA1-4E9A-AA32-DBCBB58FF4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0562" y="2714625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02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AD9EE-B7D7-4C8C-8278-B887504D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B5394"/>
                </a:solidFill>
                <a:latin typeface="Calibri"/>
                <a:cs typeface="Calibri"/>
              </a:rPr>
              <a:t>Numpy</a:t>
            </a:r>
            <a:endParaRPr lang="en-US" sz="3200" b="1" dirty="0">
              <a:solidFill>
                <a:srgbClr val="0B5394"/>
              </a:solidFill>
              <a:latin typeface="Calibri"/>
              <a:cs typeface="Calibri"/>
            </a:endParaRPr>
          </a:p>
        </p:txBody>
      </p:sp>
      <p:sp>
        <p:nvSpPr>
          <p:cNvPr id="4" name="Google Shape;74;gf536658f3e_1_65">
            <a:extLst>
              <a:ext uri="{FF2B5EF4-FFF2-40B4-BE49-F238E27FC236}">
                <a16:creationId xmlns:a16="http://schemas.microsoft.com/office/drawing/2014/main" id="{163FED62-BB06-4D79-B8CC-AFF604009AFF}"/>
              </a:ext>
            </a:extLst>
          </p:cNvPr>
          <p:cNvSpPr txBox="1"/>
          <p:nvPr/>
        </p:nvSpPr>
        <p:spPr>
          <a:xfrm>
            <a:off x="513850" y="1466925"/>
            <a:ext cx="4623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Installation – conda install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imported with alias name np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5;gf536658f3e_1_65">
            <a:extLst>
              <a:ext uri="{FF2B5EF4-FFF2-40B4-BE49-F238E27FC236}">
                <a16:creationId xmlns:a16="http://schemas.microsoft.com/office/drawing/2014/main" id="{DED0E01A-7B0B-416C-918F-82032F648A37}"/>
              </a:ext>
            </a:extLst>
          </p:cNvPr>
          <p:cNvSpPr/>
          <p:nvPr/>
        </p:nvSpPr>
        <p:spPr>
          <a:xfrm>
            <a:off x="7969266" y="2882913"/>
            <a:ext cx="1235400" cy="10068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 of NumPy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6;gf536658f3e_1_65">
            <a:extLst>
              <a:ext uri="{FF2B5EF4-FFF2-40B4-BE49-F238E27FC236}">
                <a16:creationId xmlns:a16="http://schemas.microsoft.com/office/drawing/2014/main" id="{663FBDBC-D7D4-44B5-91A7-5C2741B45367}"/>
              </a:ext>
            </a:extLst>
          </p:cNvPr>
          <p:cNvSpPr/>
          <p:nvPr/>
        </p:nvSpPr>
        <p:spPr>
          <a:xfrm>
            <a:off x="7908841" y="1217513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7;gf536658f3e_1_65">
            <a:extLst>
              <a:ext uri="{FF2B5EF4-FFF2-40B4-BE49-F238E27FC236}">
                <a16:creationId xmlns:a16="http://schemas.microsoft.com/office/drawing/2014/main" id="{F8AAC0E1-5936-4AB4-8088-D589CBC41CA6}"/>
              </a:ext>
            </a:extLst>
          </p:cNvPr>
          <p:cNvSpPr/>
          <p:nvPr/>
        </p:nvSpPr>
        <p:spPr>
          <a:xfrm>
            <a:off x="5730810" y="2229124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Algebra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gf536658f3e_1_65">
            <a:extLst>
              <a:ext uri="{FF2B5EF4-FFF2-40B4-BE49-F238E27FC236}">
                <a16:creationId xmlns:a16="http://schemas.microsoft.com/office/drawing/2014/main" id="{8F6CE13D-5B1B-4E25-8073-82C37DE69B69}"/>
              </a:ext>
            </a:extLst>
          </p:cNvPr>
          <p:cNvSpPr/>
          <p:nvPr/>
        </p:nvSpPr>
        <p:spPr>
          <a:xfrm>
            <a:off x="7908853" y="4406113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built functions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79;gf536658f3e_1_65">
            <a:extLst>
              <a:ext uri="{FF2B5EF4-FFF2-40B4-BE49-F238E27FC236}">
                <a16:creationId xmlns:a16="http://schemas.microsoft.com/office/drawing/2014/main" id="{76E01F85-649D-40EA-8982-AB1BE6B5161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10800000">
            <a:off x="8587003" y="3889813"/>
            <a:ext cx="20100" cy="5163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80;gf536658f3e_1_65">
            <a:extLst>
              <a:ext uri="{FF2B5EF4-FFF2-40B4-BE49-F238E27FC236}">
                <a16:creationId xmlns:a16="http://schemas.microsoft.com/office/drawing/2014/main" id="{B392BF9E-236C-4843-847B-6F5847FCC840}"/>
              </a:ext>
            </a:extLst>
          </p:cNvPr>
          <p:cNvSpPr/>
          <p:nvPr/>
        </p:nvSpPr>
        <p:spPr>
          <a:xfrm>
            <a:off x="9954208" y="2229113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Vector/ Matrix operations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1;gf536658f3e_1_65">
            <a:extLst>
              <a:ext uri="{FF2B5EF4-FFF2-40B4-BE49-F238E27FC236}">
                <a16:creationId xmlns:a16="http://schemas.microsoft.com/office/drawing/2014/main" id="{07E8C8C9-7706-49A9-9064-BE7A71D8AC9B}"/>
              </a:ext>
            </a:extLst>
          </p:cNvPr>
          <p:cNvSpPr/>
          <p:nvPr/>
        </p:nvSpPr>
        <p:spPr>
          <a:xfrm>
            <a:off x="9885516" y="3793104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Broad-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casting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2;gf536658f3e_1_65">
            <a:extLst>
              <a:ext uri="{FF2B5EF4-FFF2-40B4-BE49-F238E27FC236}">
                <a16:creationId xmlns:a16="http://schemas.microsoft.com/office/drawing/2014/main" id="{4494B6C4-F19A-4A91-AEAC-3E937F8E41C2}"/>
              </a:ext>
            </a:extLst>
          </p:cNvPr>
          <p:cNvSpPr/>
          <p:nvPr/>
        </p:nvSpPr>
        <p:spPr>
          <a:xfrm>
            <a:off x="5932185" y="3546324"/>
            <a:ext cx="1396500" cy="1149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module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83;gf536658f3e_1_65">
            <a:extLst>
              <a:ext uri="{FF2B5EF4-FFF2-40B4-BE49-F238E27FC236}">
                <a16:creationId xmlns:a16="http://schemas.microsoft.com/office/drawing/2014/main" id="{7D771440-54D9-4F20-8A2D-EECA69B7FEBC}"/>
              </a:ext>
            </a:extLst>
          </p:cNvPr>
          <p:cNvCxnSpPr>
            <a:stCxn id="12" idx="6"/>
            <a:endCxn id="5" idx="1"/>
          </p:cNvCxnSpPr>
          <p:nvPr/>
        </p:nvCxnSpPr>
        <p:spPr>
          <a:xfrm rot="10800000" flipH="1">
            <a:off x="7328685" y="3386424"/>
            <a:ext cx="640500" cy="7344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84;gf536658f3e_1_65">
            <a:extLst>
              <a:ext uri="{FF2B5EF4-FFF2-40B4-BE49-F238E27FC236}">
                <a16:creationId xmlns:a16="http://schemas.microsoft.com/office/drawing/2014/main" id="{DCACC903-00B8-4BB7-A20F-A594BD374896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7127310" y="2803624"/>
            <a:ext cx="8421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85;gf536658f3e_1_65">
            <a:extLst>
              <a:ext uri="{FF2B5EF4-FFF2-40B4-BE49-F238E27FC236}">
                <a16:creationId xmlns:a16="http://schemas.microsoft.com/office/drawing/2014/main" id="{540D4330-8AE7-458E-8AA2-A32AB0085B6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9204666" y="3386313"/>
            <a:ext cx="8853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86;gf536658f3e_1_65">
            <a:extLst>
              <a:ext uri="{FF2B5EF4-FFF2-40B4-BE49-F238E27FC236}">
                <a16:creationId xmlns:a16="http://schemas.microsoft.com/office/drawing/2014/main" id="{03B9B5DD-ACED-40A9-8794-E9F2884FA4EB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rot="10800000" flipH="1">
            <a:off x="9204666" y="2803713"/>
            <a:ext cx="7494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87;gf536658f3e_1_65">
            <a:extLst>
              <a:ext uri="{FF2B5EF4-FFF2-40B4-BE49-F238E27FC236}">
                <a16:creationId xmlns:a16="http://schemas.microsoft.com/office/drawing/2014/main" id="{E21E3DD8-7A0A-41AD-ACDB-A8B9046E18F7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8586991" y="2366513"/>
            <a:ext cx="20100" cy="5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7173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Functions To Create Specific Arrays</a:t>
            </a:r>
            <a:b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dirty="0"/>
          </a:p>
        </p:txBody>
      </p:sp>
      <p:sp>
        <p:nvSpPr>
          <p:cNvPr id="4" name="Google Shape;100;p20">
            <a:extLst>
              <a:ext uri="{FF2B5EF4-FFF2-40B4-BE49-F238E27FC236}">
                <a16:creationId xmlns:a16="http://schemas.microsoft.com/office/drawing/2014/main" id="{CA919A3E-92D6-4369-88BD-F6DFF43E4CEF}"/>
              </a:ext>
            </a:extLst>
          </p:cNvPr>
          <p:cNvSpPr txBox="1"/>
          <p:nvPr/>
        </p:nvSpPr>
        <p:spPr>
          <a:xfrm>
            <a:off x="708925" y="1472775"/>
            <a:ext cx="329520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zeros()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ones()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empty()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eye()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identity()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empty_like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zeros_like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onces_like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asarray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full()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full_like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</a:t>
            </a:r>
            <a:endParaRPr sz="1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Google Shape;101;p20">
            <a:extLst>
              <a:ext uri="{FF2B5EF4-FFF2-40B4-BE49-F238E27FC236}">
                <a16:creationId xmlns:a16="http://schemas.microsoft.com/office/drawing/2014/main" id="{7BEE0C01-9119-48F0-9D94-CBF9879CEE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4125" y="1434681"/>
            <a:ext cx="4905548" cy="520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9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507960" y="40864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Python’s Benevolent Dictator For Life</a:t>
            </a:r>
            <a:endParaRPr lang="en-US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32250" y="1802790"/>
            <a:ext cx="10268400" cy="10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“Python is an experiment in how  much freedom programmers need.  Too much freedom and nobody can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another's code; too little and expressiveness is endangered.”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Guido van Rossum 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05493"/>
                </a:solidFill>
                <a:latin typeface="Calibri"/>
                <a:cs typeface="Calibri"/>
              </a:rPr>
              <a:t>Numpy</a:t>
            </a:r>
            <a:r>
              <a:rPr lang="en-US" sz="3200" b="1" dirty="0">
                <a:solidFill>
                  <a:srgbClr val="005493"/>
                </a:solidFill>
                <a:latin typeface="Calibri"/>
                <a:cs typeface="Calibri"/>
              </a:rPr>
              <a:t> Matrix</a:t>
            </a:r>
          </a:p>
        </p:txBody>
      </p:sp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2A9D3315-4B4C-4935-9122-E5AC035779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469493"/>
            <a:ext cx="10947300" cy="165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Designated 2 dimensional array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Has matrix multiplication and matrix squared operators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20000"/>
              <a:buChar char="•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Returns a matrix of same dimension (2-D)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55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US" sz="3200" b="1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 ARRAY &amp; </a:t>
            </a:r>
            <a:r>
              <a:rPr lang="en-US" sz="3200" b="1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32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 Matrix</a:t>
            </a:r>
            <a:b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dirty="0"/>
          </a:p>
        </p:txBody>
      </p:sp>
      <p:sp>
        <p:nvSpPr>
          <p:cNvPr id="5" name="Google Shape;113;gf536658f3e_1_96">
            <a:extLst>
              <a:ext uri="{FF2B5EF4-FFF2-40B4-BE49-F238E27FC236}">
                <a16:creationId xmlns:a16="http://schemas.microsoft.com/office/drawing/2014/main" id="{8AD508F3-3036-4541-87D2-B1899A3D57CE}"/>
              </a:ext>
            </a:extLst>
          </p:cNvPr>
          <p:cNvSpPr txBox="1"/>
          <p:nvPr/>
        </p:nvSpPr>
        <p:spPr>
          <a:xfrm>
            <a:off x="708925" y="1472775"/>
            <a:ext cx="329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114;gf536658f3e_1_96">
            <a:extLst>
              <a:ext uri="{FF2B5EF4-FFF2-40B4-BE49-F238E27FC236}">
                <a16:creationId xmlns:a16="http://schemas.microsoft.com/office/drawing/2014/main" id="{C7B37A99-BC10-43A1-B2F7-7E0E42ACE5C4}"/>
              </a:ext>
            </a:extLst>
          </p:cNvPr>
          <p:cNvGraphicFramePr/>
          <p:nvPr/>
        </p:nvGraphicFramePr>
        <p:xfrm>
          <a:off x="708900" y="1626675"/>
          <a:ext cx="10910675" cy="438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Difference 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 N</a:t>
                      </a:r>
                      <a:r>
                        <a:rPr lang="en-IN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-D </a:t>
                      </a: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 Object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 Matrix Object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Dimensionality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Multi-dimensional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Dimensional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Multiplication with  * operator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 by element multiplication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 product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Multiplication with  * * operator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 wise squared operation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 multiplication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class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(Inherits from N-d array)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Inverse method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not have inverse method (.I)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 inverse (.I) method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Usage/ Demand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used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longer recommended to use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115;gf536658f3e_1_96">
            <a:extLst>
              <a:ext uri="{FF2B5EF4-FFF2-40B4-BE49-F238E27FC236}">
                <a16:creationId xmlns:a16="http://schemas.microsoft.com/office/drawing/2014/main" id="{1853431A-3CFE-4E89-BDDA-1D5B59946023}"/>
              </a:ext>
            </a:extLst>
          </p:cNvPr>
          <p:cNvSpPr txBox="1"/>
          <p:nvPr/>
        </p:nvSpPr>
        <p:spPr>
          <a:xfrm>
            <a:off x="836825" y="6078175"/>
            <a:ext cx="744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Matrix class is deprecated for future. Instead use Numpy arrays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86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Indexing And Slicing</a:t>
            </a:r>
            <a:br>
              <a:rPr lang="en-IN" sz="3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400" dirty="0"/>
          </a:p>
        </p:txBody>
      </p:sp>
      <p:grpSp>
        <p:nvGrpSpPr>
          <p:cNvPr id="4" name="Google Shape;121;p3">
            <a:extLst>
              <a:ext uri="{FF2B5EF4-FFF2-40B4-BE49-F238E27FC236}">
                <a16:creationId xmlns:a16="http://schemas.microsoft.com/office/drawing/2014/main" id="{8BE25CAA-BBA9-4311-8DA7-51DC77071276}"/>
              </a:ext>
            </a:extLst>
          </p:cNvPr>
          <p:cNvGrpSpPr/>
          <p:nvPr/>
        </p:nvGrpSpPr>
        <p:grpSpPr>
          <a:xfrm>
            <a:off x="266700" y="1816100"/>
            <a:ext cx="5252955" cy="3773587"/>
            <a:chOff x="1871" y="541683"/>
            <a:chExt cx="4882323" cy="3352208"/>
          </a:xfrm>
        </p:grpSpPr>
        <p:sp>
          <p:nvSpPr>
            <p:cNvPr id="5" name="Google Shape;122;p3">
              <a:extLst>
                <a:ext uri="{FF2B5EF4-FFF2-40B4-BE49-F238E27FC236}">
                  <a16:creationId xmlns:a16="http://schemas.microsoft.com/office/drawing/2014/main" id="{720420B4-276F-44A5-A79B-F2FDA755260C}"/>
                </a:ext>
              </a:extLst>
            </p:cNvPr>
            <p:cNvSpPr/>
            <p:nvPr/>
          </p:nvSpPr>
          <p:spPr>
            <a:xfrm>
              <a:off x="1871" y="1864493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23;p3">
              <a:extLst>
                <a:ext uri="{FF2B5EF4-FFF2-40B4-BE49-F238E27FC236}">
                  <a16:creationId xmlns:a16="http://schemas.microsoft.com/office/drawing/2014/main" id="{487E22B2-098D-469C-B785-A207AB3FD54A}"/>
                </a:ext>
              </a:extLst>
            </p:cNvPr>
            <p:cNvSpPr txBox="1"/>
            <p:nvPr/>
          </p:nvSpPr>
          <p:spPr>
            <a:xfrm>
              <a:off x="21256" y="1883878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24;p3">
              <a:extLst>
                <a:ext uri="{FF2B5EF4-FFF2-40B4-BE49-F238E27FC236}">
                  <a16:creationId xmlns:a16="http://schemas.microsoft.com/office/drawing/2014/main" id="{23101130-2AF7-4AA7-8288-2C2B830D67D6}"/>
                </a:ext>
              </a:extLst>
            </p:cNvPr>
            <p:cNvSpPr/>
            <p:nvPr/>
          </p:nvSpPr>
          <p:spPr>
            <a:xfrm rot="3899045">
              <a:off x="986949" y="2712265"/>
              <a:ext cx="1173481" cy="297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25;p3">
              <a:extLst>
                <a:ext uri="{FF2B5EF4-FFF2-40B4-BE49-F238E27FC236}">
                  <a16:creationId xmlns:a16="http://schemas.microsoft.com/office/drawing/2014/main" id="{88728A61-34E1-44F6-A383-C78826CA354A}"/>
                </a:ext>
              </a:extLst>
            </p:cNvPr>
            <p:cNvSpPr txBox="1"/>
            <p:nvPr/>
          </p:nvSpPr>
          <p:spPr>
            <a:xfrm rot="3899045">
              <a:off x="1544353" y="2697781"/>
              <a:ext cx="58674" cy="58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6;p3">
              <a:extLst>
                <a:ext uri="{FF2B5EF4-FFF2-40B4-BE49-F238E27FC236}">
                  <a16:creationId xmlns:a16="http://schemas.microsoft.com/office/drawing/2014/main" id="{00EE97C1-6F21-46D1-AA5B-7AF44DB34323}"/>
                </a:ext>
              </a:extLst>
            </p:cNvPr>
            <p:cNvSpPr/>
            <p:nvPr/>
          </p:nvSpPr>
          <p:spPr>
            <a:xfrm>
              <a:off x="1821805" y="2927891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7;p3">
              <a:extLst>
                <a:ext uri="{FF2B5EF4-FFF2-40B4-BE49-F238E27FC236}">
                  <a16:creationId xmlns:a16="http://schemas.microsoft.com/office/drawing/2014/main" id="{177DF5EF-56D9-4C8E-9CDB-0687E663DF38}"/>
                </a:ext>
              </a:extLst>
            </p:cNvPr>
            <p:cNvSpPr txBox="1"/>
            <p:nvPr/>
          </p:nvSpPr>
          <p:spPr>
            <a:xfrm>
              <a:off x="1841190" y="2947276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Advance indexing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8;p3">
              <a:extLst>
                <a:ext uri="{FF2B5EF4-FFF2-40B4-BE49-F238E27FC236}">
                  <a16:creationId xmlns:a16="http://schemas.microsoft.com/office/drawing/2014/main" id="{09C27311-1231-4652-AF78-52E65997D949}"/>
                </a:ext>
              </a:extLst>
            </p:cNvPr>
            <p:cNvSpPr/>
            <p:nvPr/>
          </p:nvSpPr>
          <p:spPr>
            <a:xfrm rot="2174303">
              <a:off x="3095747" y="3396037"/>
              <a:ext cx="514504" cy="297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CF195F38-E5FF-4ACF-886D-6E9994C57636}"/>
                </a:ext>
              </a:extLst>
            </p:cNvPr>
            <p:cNvSpPr txBox="1"/>
            <p:nvPr/>
          </p:nvSpPr>
          <p:spPr>
            <a:xfrm rot="2174303">
              <a:off x="3340137" y="3398028"/>
              <a:ext cx="25725" cy="25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077B6CBD-4983-4AD7-B0A2-F1C9BF661EC5}"/>
                </a:ext>
              </a:extLst>
            </p:cNvPr>
            <p:cNvSpPr/>
            <p:nvPr/>
          </p:nvSpPr>
          <p:spPr>
            <a:xfrm>
              <a:off x="3560490" y="3232039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1;p3">
              <a:extLst>
                <a:ext uri="{FF2B5EF4-FFF2-40B4-BE49-F238E27FC236}">
                  <a16:creationId xmlns:a16="http://schemas.microsoft.com/office/drawing/2014/main" id="{E458B864-5069-4755-87D2-EFFF2D8FE8CD}"/>
                </a:ext>
              </a:extLst>
            </p:cNvPr>
            <p:cNvSpPr txBox="1"/>
            <p:nvPr/>
          </p:nvSpPr>
          <p:spPr>
            <a:xfrm>
              <a:off x="3579875" y="3251424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DA3390AF-B352-412F-B238-9A360A765098}"/>
                </a:ext>
              </a:extLst>
            </p:cNvPr>
            <p:cNvSpPr/>
            <p:nvPr/>
          </p:nvSpPr>
          <p:spPr>
            <a:xfrm rot="-3482649">
              <a:off x="2966168" y="2920718"/>
              <a:ext cx="761960" cy="297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60B2EA2C-6961-4337-996E-9D450A2FFAB0}"/>
                </a:ext>
              </a:extLst>
            </p:cNvPr>
            <p:cNvSpPr txBox="1"/>
            <p:nvPr/>
          </p:nvSpPr>
          <p:spPr>
            <a:xfrm rot="-3482649">
              <a:off x="3328100" y="2916523"/>
              <a:ext cx="38098" cy="38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4;p3">
              <a:extLst>
                <a:ext uri="{FF2B5EF4-FFF2-40B4-BE49-F238E27FC236}">
                  <a16:creationId xmlns:a16="http://schemas.microsoft.com/office/drawing/2014/main" id="{0520EB4A-54F7-4A91-931C-8858850D2B3A}"/>
                </a:ext>
              </a:extLst>
            </p:cNvPr>
            <p:cNvSpPr/>
            <p:nvPr/>
          </p:nvSpPr>
          <p:spPr>
            <a:xfrm>
              <a:off x="3548789" y="2281401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35;p3">
              <a:extLst>
                <a:ext uri="{FF2B5EF4-FFF2-40B4-BE49-F238E27FC236}">
                  <a16:creationId xmlns:a16="http://schemas.microsoft.com/office/drawing/2014/main" id="{BAE3386A-3832-4AB9-B636-4C4691E7CA02}"/>
                </a:ext>
              </a:extLst>
            </p:cNvPr>
            <p:cNvSpPr txBox="1"/>
            <p:nvPr/>
          </p:nvSpPr>
          <p:spPr>
            <a:xfrm>
              <a:off x="3568174" y="2300786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Integer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36;p3">
              <a:extLst>
                <a:ext uri="{FF2B5EF4-FFF2-40B4-BE49-F238E27FC236}">
                  <a16:creationId xmlns:a16="http://schemas.microsoft.com/office/drawing/2014/main" id="{9497C582-00DB-4F0E-BECE-7686E92882FC}"/>
                </a:ext>
              </a:extLst>
            </p:cNvPr>
            <p:cNvSpPr/>
            <p:nvPr/>
          </p:nvSpPr>
          <p:spPr>
            <a:xfrm rot="-4189455">
              <a:off x="863964" y="1519161"/>
              <a:ext cx="1409285" cy="297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37;p3">
              <a:extLst>
                <a:ext uri="{FF2B5EF4-FFF2-40B4-BE49-F238E27FC236}">
                  <a16:creationId xmlns:a16="http://schemas.microsoft.com/office/drawing/2014/main" id="{EFB0393E-4B0F-478F-A9BE-11683C3E6033}"/>
                </a:ext>
              </a:extLst>
            </p:cNvPr>
            <p:cNvSpPr txBox="1"/>
            <p:nvPr/>
          </p:nvSpPr>
          <p:spPr>
            <a:xfrm rot="-4189455">
              <a:off x="1533375" y="1498782"/>
              <a:ext cx="70464" cy="70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38;p3">
              <a:extLst>
                <a:ext uri="{FF2B5EF4-FFF2-40B4-BE49-F238E27FC236}">
                  <a16:creationId xmlns:a16="http://schemas.microsoft.com/office/drawing/2014/main" id="{9953435A-5148-4D81-B38A-CB93C9D8A5FB}"/>
                </a:ext>
              </a:extLst>
            </p:cNvPr>
            <p:cNvSpPr/>
            <p:nvPr/>
          </p:nvSpPr>
          <p:spPr>
            <a:xfrm>
              <a:off x="1811639" y="541683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39;p3">
              <a:extLst>
                <a:ext uri="{FF2B5EF4-FFF2-40B4-BE49-F238E27FC236}">
                  <a16:creationId xmlns:a16="http://schemas.microsoft.com/office/drawing/2014/main" id="{8CB8A06E-C2AC-4EBC-8904-14793973C415}"/>
                </a:ext>
              </a:extLst>
            </p:cNvPr>
            <p:cNvSpPr txBox="1"/>
            <p:nvPr/>
          </p:nvSpPr>
          <p:spPr>
            <a:xfrm>
              <a:off x="1831024" y="561068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Field access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40;p3">
              <a:extLst>
                <a:ext uri="{FF2B5EF4-FFF2-40B4-BE49-F238E27FC236}">
                  <a16:creationId xmlns:a16="http://schemas.microsoft.com/office/drawing/2014/main" id="{CF3774CE-EEE3-4E1C-BBD4-564FB9FA80EA}"/>
                </a:ext>
              </a:extLst>
            </p:cNvPr>
            <p:cNvSpPr/>
            <p:nvPr/>
          </p:nvSpPr>
          <p:spPr>
            <a:xfrm rot="-889178">
              <a:off x="1317038" y="2114920"/>
              <a:ext cx="513304" cy="297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41;p3">
              <a:extLst>
                <a:ext uri="{FF2B5EF4-FFF2-40B4-BE49-F238E27FC236}">
                  <a16:creationId xmlns:a16="http://schemas.microsoft.com/office/drawing/2014/main" id="{663C46A2-6B32-4C91-8204-CE4465F05266}"/>
                </a:ext>
              </a:extLst>
            </p:cNvPr>
            <p:cNvSpPr txBox="1"/>
            <p:nvPr/>
          </p:nvSpPr>
          <p:spPr>
            <a:xfrm rot="-889178">
              <a:off x="1560857" y="2116941"/>
              <a:ext cx="25665" cy="25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2;p3">
              <a:extLst>
                <a:ext uri="{FF2B5EF4-FFF2-40B4-BE49-F238E27FC236}">
                  <a16:creationId xmlns:a16="http://schemas.microsoft.com/office/drawing/2014/main" id="{0C1C9EB6-0130-4EDF-B9E0-AEFE57A475FD}"/>
                </a:ext>
              </a:extLst>
            </p:cNvPr>
            <p:cNvSpPr/>
            <p:nvPr/>
          </p:nvSpPr>
          <p:spPr>
            <a:xfrm>
              <a:off x="1821805" y="1733202"/>
              <a:ext cx="1323704" cy="66185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43;p3">
              <a:extLst>
                <a:ext uri="{FF2B5EF4-FFF2-40B4-BE49-F238E27FC236}">
                  <a16:creationId xmlns:a16="http://schemas.microsoft.com/office/drawing/2014/main" id="{3AB30B90-29F6-43B0-A0C1-424A574C3591}"/>
                </a:ext>
              </a:extLst>
            </p:cNvPr>
            <p:cNvSpPr txBox="1"/>
            <p:nvPr/>
          </p:nvSpPr>
          <p:spPr>
            <a:xfrm>
              <a:off x="1841190" y="1752587"/>
              <a:ext cx="1284934" cy="623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Slicing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144;p3">
            <a:extLst>
              <a:ext uri="{FF2B5EF4-FFF2-40B4-BE49-F238E27FC236}">
                <a16:creationId xmlns:a16="http://schemas.microsoft.com/office/drawing/2014/main" id="{2AF744E3-329A-40FA-B32F-BFC6E9D625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7102" y="1185179"/>
            <a:ext cx="4410854" cy="238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5;p3">
            <a:extLst>
              <a:ext uri="{FF2B5EF4-FFF2-40B4-BE49-F238E27FC236}">
                <a16:creationId xmlns:a16="http://schemas.microsoft.com/office/drawing/2014/main" id="{14B5D0BD-9AAB-4108-B35B-FC330A0531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101" y="3654155"/>
            <a:ext cx="5082903" cy="2101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30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 err="1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3400" b="1" dirty="0">
                <a:solidFill>
                  <a:srgbClr val="005493"/>
                </a:solidFill>
                <a:latin typeface="Calibri"/>
                <a:ea typeface="Calibri"/>
                <a:cs typeface="Calibri"/>
                <a:sym typeface="Calibri"/>
              </a:rPr>
              <a:t> Selection Techniques</a:t>
            </a:r>
            <a:br>
              <a:rPr lang="en-IN" sz="3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400" dirty="0"/>
          </a:p>
        </p:txBody>
      </p:sp>
      <p:sp>
        <p:nvSpPr>
          <p:cNvPr id="5" name="Google Shape;151;p21">
            <a:extLst>
              <a:ext uri="{FF2B5EF4-FFF2-40B4-BE49-F238E27FC236}">
                <a16:creationId xmlns:a16="http://schemas.microsoft.com/office/drawing/2014/main" id="{25D7D07F-361F-427A-A52D-BD3EB9636CE5}"/>
              </a:ext>
            </a:extLst>
          </p:cNvPr>
          <p:cNvSpPr txBox="1"/>
          <p:nvPr/>
        </p:nvSpPr>
        <p:spPr>
          <a:xfrm>
            <a:off x="708923" y="1476400"/>
            <a:ext cx="244894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random.choice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52;p21">
            <a:extLst>
              <a:ext uri="{FF2B5EF4-FFF2-40B4-BE49-F238E27FC236}">
                <a16:creationId xmlns:a16="http://schemas.microsoft.com/office/drawing/2014/main" id="{F602800A-0D92-470B-87D8-67A10BE9CF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2458" y="1305618"/>
            <a:ext cx="7036056" cy="45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9496A-CCF6-4569-82A7-1CAB004E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648" y="332858"/>
            <a:ext cx="1676449" cy="3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9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C48C1-F8CE-4D23-8744-B18284A0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</p:spPr>
        <p:txBody>
          <a:bodyPr/>
          <a:lstStyle/>
          <a:p>
            <a:r>
              <a:rPr lang="en-US" sz="3400" b="1" dirty="0">
                <a:solidFill>
                  <a:srgbClr val="005493"/>
                </a:solidFill>
                <a:latin typeface="Calibri"/>
                <a:cs typeface="Calibri"/>
              </a:rPr>
              <a:t>Common </a:t>
            </a:r>
            <a:r>
              <a:rPr lang="en-US" sz="3400" b="1" dirty="0" err="1">
                <a:solidFill>
                  <a:srgbClr val="005493"/>
                </a:solidFill>
                <a:latin typeface="Calibri"/>
                <a:cs typeface="Calibri"/>
              </a:rPr>
              <a:t>Numpy</a:t>
            </a:r>
            <a:r>
              <a:rPr lang="en-US" sz="3400" b="1" dirty="0">
                <a:solidFill>
                  <a:srgbClr val="005493"/>
                </a:solidFill>
                <a:latin typeface="Calibri"/>
                <a:cs typeface="Calibri"/>
              </a:rPr>
              <a:t> Functions</a:t>
            </a:r>
          </a:p>
        </p:txBody>
      </p:sp>
      <p:graphicFrame>
        <p:nvGraphicFramePr>
          <p:cNvPr id="4" name="Google Shape;170;g115d8375886_0_7">
            <a:extLst>
              <a:ext uri="{FF2B5EF4-FFF2-40B4-BE49-F238E27FC236}">
                <a16:creationId xmlns:a16="http://schemas.microsoft.com/office/drawing/2014/main" id="{080E96A5-9A70-40AB-B122-D5DFCA58E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407847"/>
              </p:ext>
            </p:extLst>
          </p:nvPr>
        </p:nvGraphicFramePr>
        <p:xfrm>
          <a:off x="622300" y="1212111"/>
          <a:ext cx="10947400" cy="5607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Function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Description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np.array()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create an array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np.arange()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Return evenly spaced values within a given interval</a:t>
                      </a:r>
                      <a:endParaRPr sz="20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np.linspace()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Return evenly spaced numbers over a specified interval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np.zeros()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create an array of zeros</a:t>
                      </a:r>
                      <a:endParaRPr sz="20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np.ones()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create an array of ones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np.transpose()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Permute array dimensions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137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g115d8375886_0_113">
            <a:extLst>
              <a:ext uri="{FF2B5EF4-FFF2-40B4-BE49-F238E27FC236}">
                <a16:creationId xmlns:a16="http://schemas.microsoft.com/office/drawing/2014/main" id="{94B3DEAD-F3DC-4830-B456-DD8011808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375885"/>
              </p:ext>
            </p:extLst>
          </p:nvPr>
        </p:nvGraphicFramePr>
        <p:xfrm>
          <a:off x="622300" y="1187861"/>
          <a:ext cx="10967188" cy="55893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Function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Description</a:t>
                      </a:r>
                      <a:endParaRPr sz="20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np.random.rand() 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create an array of specified shape filled with random values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np.random.randint() 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Return random integers from low (inclusive) to high (exclusive)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np.random.randn()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Return a sample (or samples) from the “standard normal” distribution.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9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np.concatenate() </a:t>
                      </a:r>
                      <a:endParaRPr sz="18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Concatenate two arrays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9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np.save() </a:t>
                      </a:r>
                      <a:endParaRPr sz="18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Save an array to a binary file in .npy format.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9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np.savez() </a:t>
                      </a:r>
                      <a:endParaRPr sz="18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Save several arrays into a single file in uncompressed .npz format.</a:t>
                      </a:r>
                      <a:endParaRPr sz="18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6F2E250-6232-4A24-A781-3DEEBEBB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</p:spPr>
        <p:txBody>
          <a:bodyPr/>
          <a:lstStyle/>
          <a:p>
            <a:r>
              <a:rPr lang="en-US" sz="3400" b="1" dirty="0">
                <a:solidFill>
                  <a:srgbClr val="005493"/>
                </a:solidFill>
                <a:latin typeface="Calibri"/>
                <a:cs typeface="Calibri"/>
              </a:rPr>
              <a:t>Common </a:t>
            </a:r>
            <a:r>
              <a:rPr lang="en-US" sz="3400" b="1" dirty="0" err="1">
                <a:solidFill>
                  <a:srgbClr val="005493"/>
                </a:solidFill>
                <a:latin typeface="Calibri"/>
                <a:cs typeface="Calibri"/>
              </a:rPr>
              <a:t>Numpy</a:t>
            </a:r>
            <a:r>
              <a:rPr lang="en-US" sz="3400" b="1" dirty="0">
                <a:solidFill>
                  <a:srgbClr val="005493"/>
                </a:solidFill>
                <a:latin typeface="Calibri"/>
                <a:cs typeface="Calibri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512766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gf536658f3e_1_87">
            <a:extLst>
              <a:ext uri="{FF2B5EF4-FFF2-40B4-BE49-F238E27FC236}">
                <a16:creationId xmlns:a16="http://schemas.microsoft.com/office/drawing/2014/main" id="{75BB8DA2-791C-4D7B-AAE0-C21B3259C29F}"/>
              </a:ext>
            </a:extLst>
          </p:cNvPr>
          <p:cNvSpPr txBox="1">
            <a:spLocks/>
          </p:cNvSpPr>
          <p:nvPr/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en-IN" sz="7000">
                <a:solidFill>
                  <a:srgbClr val="0B5394"/>
                </a:solidFill>
              </a:rPr>
              <a:t>Pandas</a:t>
            </a:r>
            <a:endParaRPr lang="en-IN" sz="70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1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Pandas In Python</a:t>
            </a:r>
            <a:endParaRPr lang="en-US" sz="3400" dirty="0"/>
          </a:p>
        </p:txBody>
      </p:sp>
      <p:sp>
        <p:nvSpPr>
          <p:cNvPr id="4" name="Google Shape;164;p25">
            <a:extLst>
              <a:ext uri="{FF2B5EF4-FFF2-40B4-BE49-F238E27FC236}">
                <a16:creationId xmlns:a16="http://schemas.microsoft.com/office/drawing/2014/main" id="{86682433-CB5B-4B22-9A7F-E5560CC58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1" y="1628125"/>
            <a:ext cx="3789900" cy="32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Build on top of NumPy</a:t>
            </a:r>
            <a:endParaRPr dirty="0"/>
          </a:p>
          <a:p>
            <a:pPr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Supports data manipulation</a:t>
            </a:r>
            <a:endParaRPr dirty="0"/>
          </a:p>
          <a:p>
            <a:pPr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dirty="0"/>
          </a:p>
          <a:p>
            <a:pPr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Stable release – 1.3.0 / 2</a:t>
            </a:r>
            <a:endParaRPr dirty="0"/>
          </a:p>
          <a:p>
            <a:pPr>
              <a:lnSpc>
                <a:spcPct val="115000"/>
              </a:lnSpc>
              <a:buSzPct val="120000"/>
            </a:pP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 powerful data processing capabilities</a:t>
            </a:r>
            <a:endParaRPr dirty="0"/>
          </a:p>
          <a:p>
            <a:pPr marL="444500" indent="-342900">
              <a:lnSpc>
                <a:spcPct val="115000"/>
              </a:lnSpc>
              <a:spcBef>
                <a:spcPts val="0"/>
              </a:spcBef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Usually imported with alias name pd</a:t>
            </a:r>
            <a:endParaRPr dirty="0"/>
          </a:p>
        </p:txBody>
      </p:sp>
      <p:sp>
        <p:nvSpPr>
          <p:cNvPr id="5" name="Google Shape;166;p25">
            <a:extLst>
              <a:ext uri="{FF2B5EF4-FFF2-40B4-BE49-F238E27FC236}">
                <a16:creationId xmlns:a16="http://schemas.microsoft.com/office/drawing/2014/main" id="{E2B6CC4B-F5E3-48E2-AFC7-3563C5ADB3CD}"/>
              </a:ext>
            </a:extLst>
          </p:cNvPr>
          <p:cNvSpPr/>
          <p:nvPr/>
        </p:nvSpPr>
        <p:spPr>
          <a:xfrm>
            <a:off x="6788091" y="2921963"/>
            <a:ext cx="1434681" cy="118449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 Capabilities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7;p25">
            <a:extLst>
              <a:ext uri="{FF2B5EF4-FFF2-40B4-BE49-F238E27FC236}">
                <a16:creationId xmlns:a16="http://schemas.microsoft.com/office/drawing/2014/main" id="{0B10505A-35F9-4B28-83A2-3844CA5EB796}"/>
              </a:ext>
            </a:extLst>
          </p:cNvPr>
          <p:cNvSpPr/>
          <p:nvPr/>
        </p:nvSpPr>
        <p:spPr>
          <a:xfrm>
            <a:off x="6657741" y="1230012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Reshaping Datasets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8;p25">
            <a:extLst>
              <a:ext uri="{FF2B5EF4-FFF2-40B4-BE49-F238E27FC236}">
                <a16:creationId xmlns:a16="http://schemas.microsoft.com/office/drawing/2014/main" id="{9C357A29-F50F-4BEF-A9B5-613BF3025837}"/>
              </a:ext>
            </a:extLst>
          </p:cNvPr>
          <p:cNvSpPr/>
          <p:nvPr/>
        </p:nvSpPr>
        <p:spPr>
          <a:xfrm>
            <a:off x="4926567" y="1595144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various forms Datasets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69;p25">
            <a:extLst>
              <a:ext uri="{FF2B5EF4-FFF2-40B4-BE49-F238E27FC236}">
                <a16:creationId xmlns:a16="http://schemas.microsoft.com/office/drawing/2014/main" id="{AAEAD309-9E18-4AF2-80BE-6BA2CF67AC8F}"/>
              </a:ext>
            </a:extLst>
          </p:cNvPr>
          <p:cNvSpPr/>
          <p:nvPr/>
        </p:nvSpPr>
        <p:spPr>
          <a:xfrm>
            <a:off x="4511735" y="2875723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Splitting and modifying the Datasets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0;p25">
            <a:extLst>
              <a:ext uri="{FF2B5EF4-FFF2-40B4-BE49-F238E27FC236}">
                <a16:creationId xmlns:a16="http://schemas.microsoft.com/office/drawing/2014/main" id="{E7AD7812-2C65-4268-A9A7-FD9588B6EB27}"/>
              </a:ext>
            </a:extLst>
          </p:cNvPr>
          <p:cNvSpPr/>
          <p:nvPr/>
        </p:nvSpPr>
        <p:spPr>
          <a:xfrm>
            <a:off x="4905891" y="4207910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1;p25">
            <a:extLst>
              <a:ext uri="{FF2B5EF4-FFF2-40B4-BE49-F238E27FC236}">
                <a16:creationId xmlns:a16="http://schemas.microsoft.com/office/drawing/2014/main" id="{F44629DC-B515-455E-8FED-34D08744B6E6}"/>
              </a:ext>
            </a:extLst>
          </p:cNvPr>
          <p:cNvSpPr/>
          <p:nvPr/>
        </p:nvSpPr>
        <p:spPr>
          <a:xfrm>
            <a:off x="6657741" y="4375912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Grouping and filtering data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2;p25">
            <a:extLst>
              <a:ext uri="{FF2B5EF4-FFF2-40B4-BE49-F238E27FC236}">
                <a16:creationId xmlns:a16="http://schemas.microsoft.com/office/drawing/2014/main" id="{98545CD9-A6EC-47DA-9E76-782B8F777F23}"/>
              </a:ext>
            </a:extLst>
          </p:cNvPr>
          <p:cNvSpPr/>
          <p:nvPr/>
        </p:nvSpPr>
        <p:spPr>
          <a:xfrm>
            <a:off x="8485991" y="1595144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Manipulating the data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73;p25">
            <a:extLst>
              <a:ext uri="{FF2B5EF4-FFF2-40B4-BE49-F238E27FC236}">
                <a16:creationId xmlns:a16="http://schemas.microsoft.com/office/drawing/2014/main" id="{0A242225-FE19-4E91-A266-46411546DD08}"/>
              </a:ext>
            </a:extLst>
          </p:cNvPr>
          <p:cNvCxnSpPr>
            <a:cxnSpLocks/>
          </p:cNvCxnSpPr>
          <p:nvPr/>
        </p:nvCxnSpPr>
        <p:spPr>
          <a:xfrm>
            <a:off x="5908123" y="3425363"/>
            <a:ext cx="991996" cy="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74;p25">
            <a:extLst>
              <a:ext uri="{FF2B5EF4-FFF2-40B4-BE49-F238E27FC236}">
                <a16:creationId xmlns:a16="http://schemas.microsoft.com/office/drawing/2014/main" id="{E7C8211A-5881-47B8-BFA5-3BBCED2AFBDA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7468512" y="4106453"/>
            <a:ext cx="36920" cy="269459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75;p25">
            <a:extLst>
              <a:ext uri="{FF2B5EF4-FFF2-40B4-BE49-F238E27FC236}">
                <a16:creationId xmlns:a16="http://schemas.microsoft.com/office/drawing/2014/main" id="{941A63C3-80E4-4A58-B09C-A8A8BA5BCFE0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468512" y="2581799"/>
            <a:ext cx="36920" cy="340164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76;p25">
            <a:extLst>
              <a:ext uri="{FF2B5EF4-FFF2-40B4-BE49-F238E27FC236}">
                <a16:creationId xmlns:a16="http://schemas.microsoft.com/office/drawing/2014/main" id="{B0533A89-F575-4728-B6F1-940FF5E4346E}"/>
              </a:ext>
            </a:extLst>
          </p:cNvPr>
          <p:cNvCxnSpPr>
            <a:cxnSpLocks/>
          </p:cNvCxnSpPr>
          <p:nvPr/>
        </p:nvCxnSpPr>
        <p:spPr>
          <a:xfrm>
            <a:off x="8024882" y="3425363"/>
            <a:ext cx="935583" cy="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77;p25">
            <a:extLst>
              <a:ext uri="{FF2B5EF4-FFF2-40B4-BE49-F238E27FC236}">
                <a16:creationId xmlns:a16="http://schemas.microsoft.com/office/drawing/2014/main" id="{04100EED-0A26-4A6A-B322-00D204F5CC87}"/>
              </a:ext>
            </a:extLst>
          </p:cNvPr>
          <p:cNvCxnSpPr>
            <a:cxnSpLocks/>
          </p:cNvCxnSpPr>
          <p:nvPr/>
        </p:nvCxnSpPr>
        <p:spPr>
          <a:xfrm flipV="1">
            <a:off x="8018022" y="2654947"/>
            <a:ext cx="805676" cy="671667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8;p25">
            <a:extLst>
              <a:ext uri="{FF2B5EF4-FFF2-40B4-BE49-F238E27FC236}">
                <a16:creationId xmlns:a16="http://schemas.microsoft.com/office/drawing/2014/main" id="{E6A62AB5-6386-487C-B75E-483E929CC4C7}"/>
              </a:ext>
            </a:extLst>
          </p:cNvPr>
          <p:cNvSpPr/>
          <p:nvPr/>
        </p:nvSpPr>
        <p:spPr>
          <a:xfrm>
            <a:off x="8830558" y="2921962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Merging, concatenating Datasets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79;p25">
            <a:extLst>
              <a:ext uri="{FF2B5EF4-FFF2-40B4-BE49-F238E27FC236}">
                <a16:creationId xmlns:a16="http://schemas.microsoft.com/office/drawing/2014/main" id="{D9E61D9A-A80A-4B0F-9731-630039CD266C}"/>
              </a:ext>
            </a:extLst>
          </p:cNvPr>
          <p:cNvSpPr/>
          <p:nvPr/>
        </p:nvSpPr>
        <p:spPr>
          <a:xfrm>
            <a:off x="8485991" y="4333828"/>
            <a:ext cx="1621542" cy="1351787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Indexing and Ranking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80;p25">
            <a:extLst>
              <a:ext uri="{FF2B5EF4-FFF2-40B4-BE49-F238E27FC236}">
                <a16:creationId xmlns:a16="http://schemas.microsoft.com/office/drawing/2014/main" id="{EBC81018-616C-4C96-960B-C4653897A26E}"/>
              </a:ext>
            </a:extLst>
          </p:cNvPr>
          <p:cNvCxnSpPr>
            <a:stCxn id="5" idx="1"/>
            <a:endCxn id="9" idx="7"/>
          </p:cNvCxnSpPr>
          <p:nvPr/>
        </p:nvCxnSpPr>
        <p:spPr>
          <a:xfrm flipH="1">
            <a:off x="6289964" y="3514208"/>
            <a:ext cx="498127" cy="891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81;p25">
            <a:extLst>
              <a:ext uri="{FF2B5EF4-FFF2-40B4-BE49-F238E27FC236}">
                <a16:creationId xmlns:a16="http://schemas.microsoft.com/office/drawing/2014/main" id="{D122C8C6-F849-4908-AF57-AB89C826756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6310640" y="2748966"/>
            <a:ext cx="477451" cy="765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82;p25">
            <a:extLst>
              <a:ext uri="{FF2B5EF4-FFF2-40B4-BE49-F238E27FC236}">
                <a16:creationId xmlns:a16="http://schemas.microsoft.com/office/drawing/2014/main" id="{CF5EA008-387A-4D14-A087-D55BB31072CE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8222772" y="3514208"/>
            <a:ext cx="500688" cy="1017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187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Pandas Series</a:t>
            </a:r>
            <a:endParaRPr lang="en-US" sz="3400" dirty="0"/>
          </a:p>
        </p:txBody>
      </p:sp>
      <p:sp>
        <p:nvSpPr>
          <p:cNvPr id="4" name="Google Shape;188;p26">
            <a:extLst>
              <a:ext uri="{FF2B5EF4-FFF2-40B4-BE49-F238E27FC236}">
                <a16:creationId xmlns:a16="http://schemas.microsoft.com/office/drawing/2014/main" id="{C9DC5011-EA1E-4965-927E-EAF8EF30D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3983100" cy="512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One dimensional array which can hold any data type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Supports various methods: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append()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abs()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add()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agg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describe()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all()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apply()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copy()</a:t>
            </a:r>
            <a:endParaRPr sz="2000" dirty="0"/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count()</a:t>
            </a:r>
            <a:endParaRPr sz="2000" dirty="0"/>
          </a:p>
        </p:txBody>
      </p:sp>
      <p:pic>
        <p:nvPicPr>
          <p:cNvPr id="5" name="Google Shape;190;p26">
            <a:extLst>
              <a:ext uri="{FF2B5EF4-FFF2-40B4-BE49-F238E27FC236}">
                <a16:creationId xmlns:a16="http://schemas.microsoft.com/office/drawing/2014/main" id="{B76F7ABE-DE7A-43CE-AF4F-9FE0D611B0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3427" y="1309208"/>
            <a:ext cx="6089710" cy="237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1;p26">
            <a:extLst>
              <a:ext uri="{FF2B5EF4-FFF2-40B4-BE49-F238E27FC236}">
                <a16:creationId xmlns:a16="http://schemas.microsoft.com/office/drawing/2014/main" id="{091D3F51-CCA6-4EF7-8462-691B529F55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1527" y="3762373"/>
            <a:ext cx="501015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384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IN" sz="3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lang="en-US" sz="3400" dirty="0"/>
          </a:p>
        </p:txBody>
      </p:sp>
      <p:sp>
        <p:nvSpPr>
          <p:cNvPr id="7" name="Google Shape;197;p27">
            <a:extLst>
              <a:ext uri="{FF2B5EF4-FFF2-40B4-BE49-F238E27FC236}">
                <a16:creationId xmlns:a16="http://schemas.microsoft.com/office/drawing/2014/main" id="{AA04BD84-FF17-4231-AE1C-80ECA4EE76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3550800" cy="357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2 D tabular data structure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Similar to SQL table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Most widely used Pandas object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Like Series, input can be anything (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ndarray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, dictionary, list, series, etc.)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99;p27">
            <a:extLst>
              <a:ext uri="{FF2B5EF4-FFF2-40B4-BE49-F238E27FC236}">
                <a16:creationId xmlns:a16="http://schemas.microsoft.com/office/drawing/2014/main" id="{2A993AA8-3267-4C67-A6F0-44ECBED118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9488" y="1331508"/>
            <a:ext cx="5636029" cy="4519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4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</a:p>
        </p:txBody>
      </p:sp>
      <p:sp>
        <p:nvSpPr>
          <p:cNvPr id="78" name="Google Shape;78;p6"/>
          <p:cNvSpPr txBox="1"/>
          <p:nvPr/>
        </p:nvSpPr>
        <p:spPr>
          <a:xfrm>
            <a:off x="622300" y="1399597"/>
            <a:ext cx="107412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understand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and open source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community support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 standard libraries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Wide range of applications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edit-test-debug cycle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Portable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FF5A3E-62C4-432A-8AE7-0159621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chemeClr val="dk2"/>
                </a:solidFill>
                <a:latin typeface="Calibri"/>
                <a:cs typeface="Calibri"/>
              </a:rPr>
              <a:t>Common Pandas Functions</a:t>
            </a:r>
          </a:p>
        </p:txBody>
      </p:sp>
      <p:graphicFrame>
        <p:nvGraphicFramePr>
          <p:cNvPr id="4" name="Google Shape;188;g115d8375886_0_121">
            <a:extLst>
              <a:ext uri="{FF2B5EF4-FFF2-40B4-BE49-F238E27FC236}">
                <a16:creationId xmlns:a16="http://schemas.microsoft.com/office/drawing/2014/main" id="{9E20F82B-A4E7-48A8-96F7-2B4490AF8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617068"/>
              </p:ext>
            </p:extLst>
          </p:nvPr>
        </p:nvGraphicFramePr>
        <p:xfrm>
          <a:off x="622300" y="1186667"/>
          <a:ext cx="10947400" cy="5607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70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endParaRPr sz="24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24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df.value_counts()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count of some attributes</a:t>
                      </a:r>
                      <a:endParaRPr sz="20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df.unique()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unique values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df.dtype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the data types 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df.shape</a:t>
                      </a:r>
                      <a:endParaRPr sz="20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the shape (number or rows and columns)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df.head()</a:t>
                      </a:r>
                      <a:endParaRPr sz="200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the top rows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df.describe()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80808"/>
                          </a:solidFill>
                          <a:latin typeface="Calibri" panose="020F0502020204030204" pitchFamily="34" charset="0"/>
                          <a:ea typeface="Nunito"/>
                          <a:cs typeface="Calibri" panose="020F0502020204030204" pitchFamily="34" charset="0"/>
                          <a:sym typeface="Nunito"/>
                        </a:rPr>
                        <a:t>To get the quick statistic summary</a:t>
                      </a:r>
                      <a:endParaRPr sz="2000" dirty="0">
                        <a:solidFill>
                          <a:srgbClr val="080808"/>
                        </a:solidFill>
                        <a:latin typeface="Calibri" panose="020F0502020204030204" pitchFamily="34" charset="0"/>
                        <a:ea typeface="Nunito"/>
                        <a:cs typeface="Calibri" panose="020F0502020204030204" pitchFamily="34" charset="0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59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Pandas Indexing</a:t>
            </a:r>
            <a:endParaRPr lang="en-US" sz="3400" dirty="0"/>
          </a:p>
        </p:txBody>
      </p:sp>
      <p:sp>
        <p:nvSpPr>
          <p:cNvPr id="4" name="Google Shape;213;p29">
            <a:extLst>
              <a:ext uri="{FF2B5EF4-FFF2-40B4-BE49-F238E27FC236}">
                <a16:creationId xmlns:a16="http://schemas.microsoft.com/office/drawing/2014/main" id="{AD3A1B70-08DB-4FCD-826E-E55B4C063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741894"/>
            <a:ext cx="4498200" cy="246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Indexing can be done through .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iloc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[ ] , .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loc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[ ]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loc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[ ]  uses label to select 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lnSpc>
                <a:spcPct val="115000"/>
              </a:lnSpc>
              <a:buSzPct val="120000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iloc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[ ] uses position (integer location) to select data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lnSpc>
                <a:spcPct val="115000"/>
              </a:lnSpc>
              <a:buSzPct val="120000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15;p29">
            <a:extLst>
              <a:ext uri="{FF2B5EF4-FFF2-40B4-BE49-F238E27FC236}">
                <a16:creationId xmlns:a16="http://schemas.microsoft.com/office/drawing/2014/main" id="{CD46B7DB-24DF-41E4-BA8C-3504304A1D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280" y="1217084"/>
            <a:ext cx="4142163" cy="460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494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Loading And Saving </a:t>
            </a:r>
            <a:r>
              <a:rPr lang="en-IN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lang="en-US" dirty="0"/>
          </a:p>
        </p:txBody>
      </p:sp>
      <p:sp>
        <p:nvSpPr>
          <p:cNvPr id="4" name="Google Shape;221;p30">
            <a:extLst>
              <a:ext uri="{FF2B5EF4-FFF2-40B4-BE49-F238E27FC236}">
                <a16:creationId xmlns:a16="http://schemas.microsoft.com/office/drawing/2014/main" id="{4B14C404-B15E-454C-803F-16BCF1B5E5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436550"/>
            <a:ext cx="4199100" cy="418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: used for saving and loading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df.to_pickle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(filename)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pd.read_pickle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(filename)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csv file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: can save </a:t>
            </a: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 using csv file 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df.to_csv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(filename)</a:t>
            </a:r>
            <a:endParaRPr sz="2000" dirty="0"/>
          </a:p>
          <a:p>
            <a:pPr marL="444500" indent="-342900">
              <a:lnSpc>
                <a:spcPct val="150000"/>
              </a:lnSpc>
              <a:buSzPct val="120000"/>
            </a:pPr>
            <a:r>
              <a:rPr lang="en-IN" sz="2000" dirty="0" err="1">
                <a:latin typeface="Calibri"/>
                <a:ea typeface="Calibri"/>
                <a:cs typeface="Calibri"/>
                <a:sym typeface="Calibri"/>
              </a:rPr>
              <a:t>pd.read_csv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(filename)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23;p30">
            <a:extLst>
              <a:ext uri="{FF2B5EF4-FFF2-40B4-BE49-F238E27FC236}">
                <a16:creationId xmlns:a16="http://schemas.microsoft.com/office/drawing/2014/main" id="{B8870BBA-1981-4C94-9499-8C8339ADF2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8386" y="1625514"/>
            <a:ext cx="5703916" cy="3905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279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7EE03-A079-4B1E-B512-908E3AA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dirty="0"/>
          </a:p>
        </p:txBody>
      </p:sp>
      <p:sp>
        <p:nvSpPr>
          <p:cNvPr id="4" name="Google Shape;228;p23">
            <a:extLst>
              <a:ext uri="{FF2B5EF4-FFF2-40B4-BE49-F238E27FC236}">
                <a16:creationId xmlns:a16="http://schemas.microsoft.com/office/drawing/2014/main" id="{83C02DC2-8359-4A51-B521-FD33B892A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2300" y="1502799"/>
            <a:ext cx="9212100" cy="388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arrays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to create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arrays</a:t>
            </a:r>
            <a:endParaRPr dirty="0"/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and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matrix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slicing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selection methods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in Python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and methods associated with it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methods associated with it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in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2000" dirty="0">
              <a:solidFill>
                <a:schemeClr val="dk1"/>
              </a:solidFill>
            </a:endParaRPr>
          </a:p>
          <a:p>
            <a:pPr marL="444500" indent="-342900">
              <a:buSzPct val="120000"/>
            </a:pP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loading and saving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31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622300" y="420257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Application Of Python</a:t>
            </a:r>
          </a:p>
        </p:txBody>
      </p:sp>
      <p:sp>
        <p:nvSpPr>
          <p:cNvPr id="84" name="Google Shape;84;p7"/>
          <p:cNvSpPr/>
          <p:nvPr/>
        </p:nvSpPr>
        <p:spPr>
          <a:xfrm>
            <a:off x="622300" y="2309167"/>
            <a:ext cx="2536000" cy="1489600"/>
          </a:xfrm>
          <a:prstGeom prst="ellipse">
            <a:avLst/>
          </a:prstGeom>
          <a:solidFill>
            <a:srgbClr val="CFE2F3"/>
          </a:solidFill>
          <a:ln w="254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AI/ML &amp; visualization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420050" y="1347967"/>
            <a:ext cx="2630400" cy="1706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622300" y="4211533"/>
            <a:ext cx="2416000" cy="1489600"/>
          </a:xfrm>
          <a:prstGeom prst="ellipse">
            <a:avLst/>
          </a:prstGeom>
          <a:solidFill>
            <a:srgbClr val="CFE2F3"/>
          </a:solidFill>
          <a:ln w="254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6773500" y="2245833"/>
            <a:ext cx="2630400" cy="1706000"/>
          </a:xfrm>
          <a:prstGeom prst="ellipse">
            <a:avLst/>
          </a:prstGeom>
          <a:solidFill>
            <a:srgbClr val="CFE2F3"/>
          </a:solidFill>
          <a:ln w="254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&amp; analytics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773498" y="4430767"/>
            <a:ext cx="2416000" cy="1592000"/>
          </a:xfrm>
          <a:prstGeom prst="ellipse">
            <a:avLst/>
          </a:prstGeom>
          <a:solidFill>
            <a:srgbClr val="CFE2F3"/>
          </a:solidFill>
          <a:ln w="254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3559300" y="4725500"/>
            <a:ext cx="2693200" cy="1706000"/>
          </a:xfrm>
          <a:prstGeom prst="ellipse">
            <a:avLst/>
          </a:prstGeom>
          <a:solidFill>
            <a:srgbClr val="CFE2F3"/>
          </a:solidFill>
          <a:ln w="254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development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037" y="3451882"/>
            <a:ext cx="2971719" cy="8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Application Of Python</a:t>
            </a:r>
          </a:p>
        </p:txBody>
      </p:sp>
      <p:sp>
        <p:nvSpPr>
          <p:cNvPr id="96" name="Google Shape;96;p8"/>
          <p:cNvSpPr txBox="1"/>
          <p:nvPr/>
        </p:nvSpPr>
        <p:spPr>
          <a:xfrm>
            <a:off x="2943600" y="1409167"/>
            <a:ext cx="81420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section of YouTube video sharing system is written in Python.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NASA uses Python to perform many specific tasks.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 system uses Python.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&amp; Client software of Dropbox storage use Python.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to peer file sharing system started with Python.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39" y="1337853"/>
            <a:ext cx="1401322" cy="652552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269" y="2097603"/>
            <a:ext cx="1036063" cy="78897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022" y="3112431"/>
            <a:ext cx="808893" cy="52728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6022" y="3890927"/>
            <a:ext cx="1036063" cy="58019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269" y="4879355"/>
            <a:ext cx="1699251" cy="256998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&amp; Its Features</a:t>
            </a:r>
          </a:p>
        </p:txBody>
      </p:sp>
      <p:sp>
        <p:nvSpPr>
          <p:cNvPr id="107" name="Google Shape;107;p9"/>
          <p:cNvSpPr txBox="1"/>
          <p:nvPr/>
        </p:nvSpPr>
        <p:spPr>
          <a:xfrm>
            <a:off x="622300" y="1452543"/>
            <a:ext cx="104904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Interpreted language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programming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semantics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built in data structures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297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garbage collection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Built-in Data Types</a:t>
            </a:r>
          </a:p>
        </p:txBody>
      </p:sp>
      <p:sp>
        <p:nvSpPr>
          <p:cNvPr id="113" name="Google Shape;113;p10"/>
          <p:cNvSpPr/>
          <p:nvPr/>
        </p:nvSpPr>
        <p:spPr>
          <a:xfrm>
            <a:off x="955097" y="3103469"/>
            <a:ext cx="1384000" cy="1576400"/>
          </a:xfrm>
          <a:prstGeom prst="can">
            <a:avLst>
              <a:gd name="adj" fmla="val 25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5181767" y="1595775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5181729" y="2329892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5125661" y="2923150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int, float, complex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5125561" y="4253420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5125610" y="3533675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5125442" y="5438895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5125509" y="4856175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6747029" y="1599984"/>
            <a:ext cx="28011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0,1,True,False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6746933" y="2326954"/>
            <a:ext cx="28185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‘python’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“python”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6690871" y="2919258"/>
            <a:ext cx="28500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10, 10.67, 10+2j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6690778" y="4842492"/>
            <a:ext cx="28500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{“name” : “python”, ”number”:1}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6690771" y="3511558"/>
            <a:ext cx="28500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[1,”A”,[2,4]]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6690679" y="4250520"/>
            <a:ext cx="28185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(1,2,3,4)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706517" y="5419470"/>
            <a:ext cx="28185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{1,2,3,4}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2599333" y="1462084"/>
            <a:ext cx="1746800" cy="75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2599333" y="2200967"/>
            <a:ext cx="1746800" cy="75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525533" y="3742033"/>
            <a:ext cx="1894400" cy="75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599333" y="4512567"/>
            <a:ext cx="1746800" cy="75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Mapping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2599333" y="5283100"/>
            <a:ext cx="1746800" cy="57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0"/>
          <p:cNvCxnSpPr>
            <a:stCxn id="128" idx="6"/>
            <a:endCxn id="114" idx="1"/>
          </p:cNvCxnSpPr>
          <p:nvPr/>
        </p:nvCxnSpPr>
        <p:spPr>
          <a:xfrm rot="10800000" flipH="1">
            <a:off x="4346133" y="1802884"/>
            <a:ext cx="8355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10"/>
          <p:cNvSpPr/>
          <p:nvPr/>
        </p:nvSpPr>
        <p:spPr>
          <a:xfrm>
            <a:off x="2599333" y="2987317"/>
            <a:ext cx="1746800" cy="75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0"/>
          <p:cNvCxnSpPr>
            <a:stCxn id="129" idx="6"/>
            <a:endCxn id="115" idx="1"/>
          </p:cNvCxnSpPr>
          <p:nvPr/>
        </p:nvCxnSpPr>
        <p:spPr>
          <a:xfrm rot="10800000" flipH="1">
            <a:off x="4346133" y="2536967"/>
            <a:ext cx="8355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"/>
          <p:cNvCxnSpPr>
            <a:stCxn id="134" idx="6"/>
            <a:endCxn id="116" idx="1"/>
          </p:cNvCxnSpPr>
          <p:nvPr/>
        </p:nvCxnSpPr>
        <p:spPr>
          <a:xfrm rot="10800000" flipH="1">
            <a:off x="4346133" y="3130417"/>
            <a:ext cx="779400" cy="2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"/>
          <p:cNvCxnSpPr>
            <a:stCxn id="130" idx="6"/>
            <a:endCxn id="118" idx="1"/>
          </p:cNvCxnSpPr>
          <p:nvPr/>
        </p:nvCxnSpPr>
        <p:spPr>
          <a:xfrm rot="10800000" flipH="1">
            <a:off x="4419933" y="3740833"/>
            <a:ext cx="7056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"/>
          <p:cNvCxnSpPr>
            <a:stCxn id="130" idx="6"/>
            <a:endCxn id="117" idx="1"/>
          </p:cNvCxnSpPr>
          <p:nvPr/>
        </p:nvCxnSpPr>
        <p:spPr>
          <a:xfrm>
            <a:off x="4419933" y="4118233"/>
            <a:ext cx="7056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"/>
          <p:cNvCxnSpPr>
            <a:stCxn id="131" idx="6"/>
            <a:endCxn id="120" idx="1"/>
          </p:cNvCxnSpPr>
          <p:nvPr/>
        </p:nvCxnSpPr>
        <p:spPr>
          <a:xfrm>
            <a:off x="4346133" y="4888767"/>
            <a:ext cx="779400" cy="1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"/>
          <p:cNvCxnSpPr>
            <a:stCxn id="132" idx="6"/>
            <a:endCxn id="119" idx="1"/>
          </p:cNvCxnSpPr>
          <p:nvPr/>
        </p:nvCxnSpPr>
        <p:spPr>
          <a:xfrm>
            <a:off x="4346133" y="5572700"/>
            <a:ext cx="77940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"/>
          <p:cNvSpPr/>
          <p:nvPr/>
        </p:nvSpPr>
        <p:spPr>
          <a:xfrm>
            <a:off x="2599333" y="5880433"/>
            <a:ext cx="1746800" cy="57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125393" y="6021625"/>
            <a:ext cx="1565100" cy="414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0"/>
          <p:cNvCxnSpPr>
            <a:stCxn id="141" idx="6"/>
            <a:endCxn id="142" idx="1"/>
          </p:cNvCxnSpPr>
          <p:nvPr/>
        </p:nvCxnSpPr>
        <p:spPr>
          <a:xfrm>
            <a:off x="4346133" y="6170033"/>
            <a:ext cx="779400" cy="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0"/>
          <p:cNvSpPr/>
          <p:nvPr/>
        </p:nvSpPr>
        <p:spPr>
          <a:xfrm>
            <a:off x="6706622" y="5996442"/>
            <a:ext cx="2818500" cy="4059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b"Hello"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Operators</a:t>
            </a:r>
          </a:p>
        </p:txBody>
      </p:sp>
      <p:sp>
        <p:nvSpPr>
          <p:cNvPr id="150" name="Google Shape;150;p16"/>
          <p:cNvSpPr/>
          <p:nvPr/>
        </p:nvSpPr>
        <p:spPr>
          <a:xfrm>
            <a:off x="3495024" y="1706022"/>
            <a:ext cx="1017972" cy="923277"/>
          </a:xfrm>
          <a:prstGeom prst="diamond">
            <a:avLst/>
          </a:prstGeom>
          <a:solidFill>
            <a:srgbClr val="351C7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=, +=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512778" y="2629258"/>
            <a:ext cx="1017972" cy="923277"/>
          </a:xfrm>
          <a:prstGeom prst="diamond">
            <a:avLst/>
          </a:prstGeom>
          <a:solidFill>
            <a:srgbClr val="351C7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and, or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512778" y="3552576"/>
            <a:ext cx="1017972" cy="923277"/>
          </a:xfrm>
          <a:prstGeom prst="diamond">
            <a:avLst/>
          </a:prstGeom>
          <a:solidFill>
            <a:srgbClr val="351C75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not in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006753" y="4014215"/>
            <a:ext cx="1017972" cy="923277"/>
          </a:xfrm>
          <a:prstGeom prst="diamond">
            <a:avLst/>
          </a:prstGeom>
          <a:solidFill>
            <a:srgbClr val="0B53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&amp;,^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048182" y="1239450"/>
            <a:ext cx="1017972" cy="923277"/>
          </a:xfrm>
          <a:prstGeom prst="diamond">
            <a:avLst/>
          </a:prstGeom>
          <a:solidFill>
            <a:srgbClr val="0B53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+,-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048182" y="2165687"/>
            <a:ext cx="1017972" cy="923277"/>
          </a:xfrm>
          <a:prstGeom prst="diamond">
            <a:avLst/>
          </a:prstGeom>
          <a:solidFill>
            <a:srgbClr val="0B53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&lt;,&gt;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048182" y="3088964"/>
            <a:ext cx="1017972" cy="923277"/>
          </a:xfrm>
          <a:prstGeom prst="diamond">
            <a:avLst/>
          </a:prstGeom>
          <a:solidFill>
            <a:srgbClr val="0B53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Is, is not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82916" y="1474078"/>
            <a:ext cx="2304649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78726" y="2382492"/>
            <a:ext cx="2248223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78712" y="3305785"/>
            <a:ext cx="20300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22302" y="4268625"/>
            <a:ext cx="198120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711712" y="1885662"/>
            <a:ext cx="2410575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674766" y="2844131"/>
            <a:ext cx="193848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711712" y="3757858"/>
            <a:ext cx="2515560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operators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1864</Words>
  <Application>Microsoft Office PowerPoint</Application>
  <PresentationFormat>Widescreen</PresentationFormat>
  <Paragraphs>396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Wingdings</vt:lpstr>
      <vt:lpstr>Corbel</vt:lpstr>
      <vt:lpstr>Helvetica Neue</vt:lpstr>
      <vt:lpstr>Calibri</vt:lpstr>
      <vt:lpstr>Nunito</vt:lpstr>
      <vt:lpstr>Arial</vt:lpstr>
      <vt:lpstr>Times New Roman</vt:lpstr>
      <vt:lpstr>Candara</vt:lpstr>
      <vt:lpstr>Helvetica Neue Light</vt:lpstr>
      <vt:lpstr>Office Theme</vt:lpstr>
      <vt:lpstr>PowerPoint Presentation</vt:lpstr>
      <vt:lpstr>Table of Content</vt:lpstr>
      <vt:lpstr>Python’s Benevolent Dictator For Life</vt:lpstr>
      <vt:lpstr>Why Python</vt:lpstr>
      <vt:lpstr>Application Of Python</vt:lpstr>
      <vt:lpstr>Application Of Python</vt:lpstr>
      <vt:lpstr>Python &amp; Its Features</vt:lpstr>
      <vt:lpstr>Python Built-in Data Types</vt:lpstr>
      <vt:lpstr>Python Operators</vt:lpstr>
      <vt:lpstr>Python Tokens</vt:lpstr>
      <vt:lpstr>List, Tuples, Dictionary &amp; Set</vt:lpstr>
      <vt:lpstr>Packages Overview</vt:lpstr>
      <vt:lpstr>OPEN SOURCE PACKAGES</vt:lpstr>
      <vt:lpstr>1. NumPy </vt:lpstr>
      <vt:lpstr>2. Pandas</vt:lpstr>
      <vt:lpstr>3. Scikit Learn</vt:lpstr>
      <vt:lpstr>4. Matplotlib</vt:lpstr>
      <vt:lpstr>5. Seaborn</vt:lpstr>
      <vt:lpstr>5. Seaborn</vt:lpstr>
      <vt:lpstr>Python Installation –  Need For Editor </vt:lpstr>
      <vt:lpstr>Python Installation – Anaconda Distribution</vt:lpstr>
      <vt:lpstr>Anaconda Navigator</vt:lpstr>
      <vt:lpstr>Jupyter Notebook For Python</vt:lpstr>
      <vt:lpstr>Jupyter Notebook Shortcuts</vt:lpstr>
      <vt:lpstr>Summary</vt:lpstr>
      <vt:lpstr>Numpy &amp; Pandas</vt:lpstr>
      <vt:lpstr>PowerPoint Presentation</vt:lpstr>
      <vt:lpstr>Numpy</vt:lpstr>
      <vt:lpstr>Functions To Create Specific Arrays </vt:lpstr>
      <vt:lpstr>Numpy Matrix</vt:lpstr>
      <vt:lpstr>Difference Between Numpy ARRAY &amp; Numpy Matrix </vt:lpstr>
      <vt:lpstr>Indexing And Slicing </vt:lpstr>
      <vt:lpstr>Numpy Selection Techniques </vt:lpstr>
      <vt:lpstr>Common Numpy Functions</vt:lpstr>
      <vt:lpstr>Common Numpy Functions</vt:lpstr>
      <vt:lpstr>PowerPoint Presentation</vt:lpstr>
      <vt:lpstr>Pandas In Python</vt:lpstr>
      <vt:lpstr>Pandas Series</vt:lpstr>
      <vt:lpstr>Pandas Dataframe</vt:lpstr>
      <vt:lpstr>Common Pandas Functions</vt:lpstr>
      <vt:lpstr>Pandas Indexing</vt:lpstr>
      <vt:lpstr>Loading And Saving Dataframe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Mehra</dc:creator>
  <cp:lastModifiedBy>Aakash Barwad</cp:lastModifiedBy>
  <cp:revision>13</cp:revision>
  <dcterms:modified xsi:type="dcterms:W3CDTF">2023-03-06T14:00:31Z</dcterms:modified>
</cp:coreProperties>
</file>