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7559675" cy="106918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font" Target="fonts/RobotoSlab-regular.fntdata"/><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slideMaster" Target="slideMasters/slideMaster3.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77821c8bb3_0_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77821c8bb3_0_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7821c8bb3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7821c8bb3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1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3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3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5" name="Shape 5"/>
        <p:cNvGrpSpPr/>
        <p:nvPr/>
      </p:nvGrpSpPr>
      <p:grpSpPr>
        <a:xfrm>
          <a:off x="0" y="0"/>
          <a:ext cx="0" cy="0"/>
          <a:chOff x="0" y="0"/>
          <a:chExt cx="0" cy="0"/>
        </a:xfrm>
      </p:grpSpPr>
      <p:sp>
        <p:nvSpPr>
          <p:cNvPr id="6" name="Google Shape;6;p1"/>
          <p:cNvSpPr/>
          <p:nvPr/>
        </p:nvSpPr>
        <p:spPr>
          <a:xfrm flipH="1">
            <a:off x="8245800" y="4245840"/>
            <a:ext cx="896400" cy="896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flipH="1">
            <a:off x="8245800" y="4245840"/>
            <a:ext cx="896400" cy="8964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57200" y="205200"/>
            <a:ext cx="8228880" cy="85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58" name="Shape 58"/>
        <p:cNvGrpSpPr/>
        <p:nvPr/>
      </p:nvGrpSpPr>
      <p:grpSpPr>
        <a:xfrm>
          <a:off x="0" y="0"/>
          <a:ext cx="0" cy="0"/>
          <a:chOff x="0" y="0"/>
          <a:chExt cx="0" cy="0"/>
        </a:xfrm>
      </p:grpSpPr>
      <p:sp>
        <p:nvSpPr>
          <p:cNvPr id="59" name="Google Shape;59;p14"/>
          <p:cNvSpPr/>
          <p:nvPr/>
        </p:nvSpPr>
        <p:spPr>
          <a:xfrm flipH="1" rot="10800000">
            <a:off x="-360" y="657720"/>
            <a:ext cx="9142920" cy="448596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0" y="656280"/>
            <a:ext cx="9142920" cy="107640"/>
          </a:xfrm>
          <a:prstGeom prst="rect">
            <a:avLst/>
          </a:prstGeom>
          <a:gradFill>
            <a:gsLst>
              <a:gs pos="0">
                <a:srgbClr val="F9F9F9"/>
              </a:gs>
              <a:gs pos="100000">
                <a:srgbClr val="DEDEDE"/>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457200" y="205200"/>
            <a:ext cx="8228880" cy="8582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111" name="Shape 111"/>
        <p:cNvGrpSpPr/>
        <p:nvPr/>
      </p:nvGrpSpPr>
      <p:grpSpPr>
        <a:xfrm>
          <a:off x="0" y="0"/>
          <a:ext cx="0" cy="0"/>
          <a:chOff x="0" y="0"/>
          <a:chExt cx="0" cy="0"/>
        </a:xfrm>
      </p:grpSpPr>
      <p:sp>
        <p:nvSpPr>
          <p:cNvPr id="112" name="Google Shape;112;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3" name="Google Shape;113;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hyperlink" Target="https://github.com/venki-11/tf_toxicity_analyz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python.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api.telegram.org/bot" TargetMode="External"/><Relationship Id="rId4" Type="http://schemas.openxmlformats.org/officeDocument/2006/relationships/hyperlink" Target="https://core.telegram.org/bots/api#upda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77BD"/>
        </a:solidFill>
      </p:bgPr>
    </p:bg>
    <p:spTree>
      <p:nvGrpSpPr>
        <p:cNvPr id="165" name="Shape 165"/>
        <p:cNvGrpSpPr/>
        <p:nvPr/>
      </p:nvGrpSpPr>
      <p:grpSpPr>
        <a:xfrm>
          <a:off x="0" y="0"/>
          <a:ext cx="0" cy="0"/>
          <a:chOff x="0" y="0"/>
          <a:chExt cx="0" cy="0"/>
        </a:xfrm>
      </p:grpSpPr>
      <p:sp>
        <p:nvSpPr>
          <p:cNvPr id="166" name="Google Shape;166;p40"/>
          <p:cNvSpPr/>
          <p:nvPr/>
        </p:nvSpPr>
        <p:spPr>
          <a:xfrm>
            <a:off x="96475" y="784080"/>
            <a:ext cx="9319200" cy="1735200"/>
          </a:xfrm>
          <a:prstGeom prst="rect">
            <a:avLst/>
          </a:prstGeom>
          <a:noFill/>
          <a:ln>
            <a:noFill/>
          </a:ln>
        </p:spPr>
        <p:txBody>
          <a:bodyPr anchorCtr="0" anchor="b" bIns="91425" lIns="0" spcFirstLastPara="1" rIns="0" wrap="square" tIns="91425">
            <a:noAutofit/>
          </a:bodyPr>
          <a:lstStyle/>
          <a:p>
            <a:pPr indent="0" lvl="0" marL="0" marR="0" rtl="0" algn="l">
              <a:lnSpc>
                <a:spcPct val="100000"/>
              </a:lnSpc>
              <a:spcBef>
                <a:spcPts val="0"/>
              </a:spcBef>
              <a:spcAft>
                <a:spcPts val="0"/>
              </a:spcAft>
              <a:buNone/>
            </a:pPr>
            <a:r>
              <a:rPr b="1" i="0" lang="en" sz="3500" u="none" cap="none" strike="noStrike">
                <a:solidFill>
                  <a:srgbClr val="FFFFFF"/>
                </a:solidFill>
                <a:latin typeface="Roboto"/>
                <a:ea typeface="Roboto"/>
                <a:cs typeface="Roboto"/>
                <a:sym typeface="Roboto"/>
              </a:rPr>
              <a:t>T</a:t>
            </a:r>
            <a:r>
              <a:rPr b="1" lang="en" sz="3500">
                <a:solidFill>
                  <a:srgbClr val="FFFFFF"/>
                </a:solidFill>
                <a:latin typeface="Roboto"/>
                <a:ea typeface="Roboto"/>
                <a:cs typeface="Roboto"/>
                <a:sym typeface="Roboto"/>
              </a:rPr>
              <a:t>ensorflow</a:t>
            </a:r>
            <a:r>
              <a:rPr b="1" i="0" lang="en" sz="3500" u="none" cap="none" strike="noStrike">
                <a:solidFill>
                  <a:srgbClr val="FFFFFF"/>
                </a:solidFill>
                <a:latin typeface="Roboto"/>
                <a:ea typeface="Roboto"/>
                <a:cs typeface="Roboto"/>
                <a:sym typeface="Roboto"/>
              </a:rPr>
              <a:t>_</a:t>
            </a:r>
            <a:r>
              <a:rPr b="1" lang="en" sz="3500">
                <a:solidFill>
                  <a:srgbClr val="FFFFFF"/>
                </a:solidFill>
                <a:latin typeface="Roboto"/>
                <a:ea typeface="Roboto"/>
                <a:cs typeface="Roboto"/>
                <a:sym typeface="Roboto"/>
              </a:rPr>
              <a:t>TF-TOXICITY-ANALYZER</a:t>
            </a:r>
            <a:endParaRPr b="0" i="0" sz="3500" u="none" cap="none" strike="noStrike">
              <a:latin typeface="Arial"/>
              <a:ea typeface="Arial"/>
              <a:cs typeface="Arial"/>
              <a:sym typeface="Arial"/>
            </a:endParaRPr>
          </a:p>
        </p:txBody>
      </p:sp>
      <p:sp>
        <p:nvSpPr>
          <p:cNvPr id="167" name="Google Shape;167;p40"/>
          <p:cNvSpPr/>
          <p:nvPr/>
        </p:nvSpPr>
        <p:spPr>
          <a:xfrm>
            <a:off x="96475" y="2519276"/>
            <a:ext cx="8220900" cy="890100"/>
          </a:xfrm>
          <a:prstGeom prst="rect">
            <a:avLst/>
          </a:prstGeom>
          <a:noFill/>
          <a:ln>
            <a:noFill/>
          </a:ln>
        </p:spPr>
        <p:txBody>
          <a:bodyPr anchorCtr="0" anchor="t" bIns="91425" lIns="0" spcFirstLastPara="1" rIns="0" wrap="square" tIns="91425">
            <a:noAutofit/>
          </a:bodyPr>
          <a:lstStyle/>
          <a:p>
            <a:pPr indent="0" lvl="0" marL="0" marR="0" rtl="0" algn="l">
              <a:lnSpc>
                <a:spcPct val="90000"/>
              </a:lnSpc>
              <a:spcBef>
                <a:spcPts val="0"/>
              </a:spcBef>
              <a:spcAft>
                <a:spcPts val="0"/>
              </a:spcAft>
              <a:buNone/>
            </a:pPr>
            <a:r>
              <a:rPr b="1" i="0" lang="en" sz="2100" u="none" cap="none" strike="noStrike">
                <a:solidFill>
                  <a:srgbClr val="FFFFFF"/>
                </a:solidFill>
                <a:latin typeface="Roboto"/>
                <a:ea typeface="Roboto"/>
                <a:cs typeface="Roboto"/>
                <a:sym typeface="Roboto"/>
              </a:rPr>
              <a:t>FS’tival-22 Software Freedom Day</a:t>
            </a:r>
            <a:endParaRPr b="0" i="0" sz="2100" u="none" cap="none" strike="noStrike">
              <a:latin typeface="Arial"/>
              <a:ea typeface="Arial"/>
              <a:cs typeface="Arial"/>
              <a:sym typeface="Arial"/>
            </a:endParaRPr>
          </a:p>
        </p:txBody>
      </p:sp>
      <p:pic>
        <p:nvPicPr>
          <p:cNvPr id="168" name="Google Shape;168;p40"/>
          <p:cNvPicPr preferRelativeResize="0"/>
          <p:nvPr/>
        </p:nvPicPr>
        <p:blipFill rotWithShape="1">
          <a:blip r:embed="rId3">
            <a:alphaModFix/>
          </a:blip>
          <a:srcRect b="0" l="0" r="0" t="0"/>
          <a:stretch/>
        </p:blipFill>
        <p:spPr>
          <a:xfrm>
            <a:off x="96480" y="-99720"/>
            <a:ext cx="1161000" cy="1161000"/>
          </a:xfrm>
          <a:prstGeom prst="rect">
            <a:avLst/>
          </a:prstGeom>
          <a:noFill/>
          <a:ln>
            <a:noFill/>
          </a:ln>
        </p:spPr>
      </p:pic>
      <p:pic>
        <p:nvPicPr>
          <p:cNvPr id="169" name="Google Shape;169;p40"/>
          <p:cNvPicPr preferRelativeResize="0"/>
          <p:nvPr/>
        </p:nvPicPr>
        <p:blipFill rotWithShape="1">
          <a:blip r:embed="rId4">
            <a:alphaModFix/>
          </a:blip>
          <a:srcRect b="0" l="0" r="0" t="0"/>
          <a:stretch/>
        </p:blipFill>
        <p:spPr>
          <a:xfrm>
            <a:off x="1582920" y="165960"/>
            <a:ext cx="644400" cy="629640"/>
          </a:xfrm>
          <a:prstGeom prst="rect">
            <a:avLst/>
          </a:prstGeom>
          <a:noFill/>
          <a:ln>
            <a:noFill/>
          </a:ln>
        </p:spPr>
      </p:pic>
      <p:pic>
        <p:nvPicPr>
          <p:cNvPr id="170" name="Google Shape;170;p40"/>
          <p:cNvPicPr preferRelativeResize="0"/>
          <p:nvPr/>
        </p:nvPicPr>
        <p:blipFill rotWithShape="1">
          <a:blip r:embed="rId5">
            <a:alphaModFix/>
          </a:blip>
          <a:srcRect b="0" l="0" r="0" t="0"/>
          <a:stretch/>
        </p:blipFill>
        <p:spPr>
          <a:xfrm>
            <a:off x="1079640" y="177120"/>
            <a:ext cx="502200" cy="606960"/>
          </a:xfrm>
          <a:prstGeom prst="rect">
            <a:avLst/>
          </a:prstGeom>
          <a:noFill/>
          <a:ln>
            <a:noFill/>
          </a:ln>
        </p:spPr>
      </p:pic>
      <p:sp>
        <p:nvSpPr>
          <p:cNvPr id="171" name="Google Shape;171;p40"/>
          <p:cNvSpPr/>
          <p:nvPr/>
        </p:nvSpPr>
        <p:spPr>
          <a:xfrm>
            <a:off x="4905360" y="3692880"/>
            <a:ext cx="3229560" cy="12484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0"/>
          <p:cNvSpPr txBox="1"/>
          <p:nvPr/>
        </p:nvSpPr>
        <p:spPr>
          <a:xfrm>
            <a:off x="512350" y="2987000"/>
            <a:ext cx="5786400" cy="1858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oboto Slab"/>
              <a:buAutoNum type="arabicPeriod"/>
            </a:pPr>
            <a:r>
              <a:rPr b="1" lang="en" sz="1800">
                <a:solidFill>
                  <a:schemeClr val="lt1"/>
                </a:solidFill>
                <a:latin typeface="Roboto Slab"/>
                <a:ea typeface="Roboto Slab"/>
                <a:cs typeface="Roboto Slab"/>
                <a:sym typeface="Roboto Slab"/>
              </a:rPr>
              <a:t>Harsha Prada M D - 20C030</a:t>
            </a:r>
            <a:endParaRPr b="1" sz="1800">
              <a:solidFill>
                <a:schemeClr val="lt1"/>
              </a:solidFill>
              <a:latin typeface="Roboto Slab"/>
              <a:ea typeface="Roboto Slab"/>
              <a:cs typeface="Roboto Slab"/>
              <a:sym typeface="Roboto Slab"/>
            </a:endParaRPr>
          </a:p>
          <a:p>
            <a:pPr indent="-342900" lvl="0" marL="457200" rtl="0" algn="l">
              <a:spcBef>
                <a:spcPts val="0"/>
              </a:spcBef>
              <a:spcAft>
                <a:spcPts val="0"/>
              </a:spcAft>
              <a:buClr>
                <a:schemeClr val="lt1"/>
              </a:buClr>
              <a:buSzPts val="1800"/>
              <a:buFont typeface="Roboto Slab"/>
              <a:buAutoNum type="arabicPeriod"/>
            </a:pPr>
            <a:r>
              <a:rPr b="1" lang="en" sz="1800">
                <a:solidFill>
                  <a:schemeClr val="lt1"/>
                </a:solidFill>
                <a:latin typeface="Roboto Slab"/>
                <a:ea typeface="Roboto Slab"/>
                <a:cs typeface="Roboto Slab"/>
                <a:sym typeface="Roboto Slab"/>
              </a:rPr>
              <a:t>Sri Saila A S - 20C087</a:t>
            </a:r>
            <a:endParaRPr b="1" sz="1800">
              <a:solidFill>
                <a:schemeClr val="lt1"/>
              </a:solidFill>
              <a:latin typeface="Roboto Slab"/>
              <a:ea typeface="Roboto Slab"/>
              <a:cs typeface="Roboto Slab"/>
              <a:sym typeface="Roboto Slab"/>
            </a:endParaRPr>
          </a:p>
          <a:p>
            <a:pPr indent="-342900" lvl="0" marL="457200" rtl="0" algn="l">
              <a:spcBef>
                <a:spcPts val="0"/>
              </a:spcBef>
              <a:spcAft>
                <a:spcPts val="0"/>
              </a:spcAft>
              <a:buClr>
                <a:schemeClr val="lt1"/>
              </a:buClr>
              <a:buSzPts val="1800"/>
              <a:buFont typeface="Roboto Slab"/>
              <a:buAutoNum type="arabicPeriod"/>
            </a:pPr>
            <a:r>
              <a:rPr b="1" lang="en" sz="1800">
                <a:solidFill>
                  <a:schemeClr val="lt1"/>
                </a:solidFill>
                <a:latin typeface="Roboto Slab"/>
                <a:ea typeface="Roboto Slab"/>
                <a:cs typeface="Roboto Slab"/>
                <a:sym typeface="Roboto Slab"/>
              </a:rPr>
              <a:t>Venkata Subramani A T - 20C104</a:t>
            </a:r>
            <a:endParaRPr b="1" sz="1800">
              <a:solidFill>
                <a:schemeClr val="lt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1800">
                <a:solidFill>
                  <a:schemeClr val="lt1"/>
                </a:solidFill>
                <a:latin typeface="Roboto Slab"/>
                <a:ea typeface="Roboto Slab"/>
                <a:cs typeface="Roboto Slab"/>
                <a:sym typeface="Roboto Slab"/>
              </a:rPr>
              <a:t>Github link : </a:t>
            </a:r>
            <a:r>
              <a:rPr b="1" lang="en" sz="1800" u="sng">
                <a:solidFill>
                  <a:schemeClr val="hlink"/>
                </a:solidFill>
                <a:latin typeface="Roboto Slab"/>
                <a:ea typeface="Roboto Slab"/>
                <a:cs typeface="Roboto Slab"/>
                <a:sym typeface="Roboto Slab"/>
                <a:hlinkClick r:id="rId6"/>
              </a:rPr>
              <a:t>https://github.com/venki-11/tf_toxicity_analyzer</a:t>
            </a:r>
            <a:endParaRPr b="1" sz="1800">
              <a:solidFill>
                <a:schemeClr val="lt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77BD"/>
        </a:solidFill>
      </p:bgPr>
    </p:bg>
    <p:spTree>
      <p:nvGrpSpPr>
        <p:cNvPr id="176" name="Shape 176"/>
        <p:cNvGrpSpPr/>
        <p:nvPr/>
      </p:nvGrpSpPr>
      <p:grpSpPr>
        <a:xfrm>
          <a:off x="0" y="0"/>
          <a:ext cx="0" cy="0"/>
          <a:chOff x="0" y="0"/>
          <a:chExt cx="0" cy="0"/>
        </a:xfrm>
      </p:grpSpPr>
      <p:sp>
        <p:nvSpPr>
          <p:cNvPr id="177" name="Google Shape;177;p41"/>
          <p:cNvSpPr/>
          <p:nvPr/>
        </p:nvSpPr>
        <p:spPr>
          <a:xfrm>
            <a:off x="98280" y="16200"/>
            <a:ext cx="8825400" cy="60156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None/>
            </a:pPr>
            <a:r>
              <a:rPr b="1" i="0" lang="en" sz="2100" u="none" cap="none" strike="noStrike">
                <a:solidFill>
                  <a:srgbClr val="FFFFFF"/>
                </a:solidFill>
                <a:latin typeface="Roboto"/>
                <a:ea typeface="Roboto"/>
                <a:cs typeface="Roboto"/>
                <a:sym typeface="Roboto"/>
              </a:rPr>
              <a:t>Problem Statement</a:t>
            </a:r>
            <a:endParaRPr b="0" i="0" sz="2100" u="none" cap="none" strike="noStrike">
              <a:latin typeface="Arial"/>
              <a:ea typeface="Arial"/>
              <a:cs typeface="Arial"/>
              <a:sym typeface="Arial"/>
            </a:endParaRPr>
          </a:p>
        </p:txBody>
      </p:sp>
      <p:sp>
        <p:nvSpPr>
          <p:cNvPr id="178" name="Google Shape;178;p41"/>
          <p:cNvSpPr/>
          <p:nvPr/>
        </p:nvSpPr>
        <p:spPr>
          <a:xfrm>
            <a:off x="209160" y="945720"/>
            <a:ext cx="8302680" cy="16455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1"/>
          <p:cNvSpPr txBox="1"/>
          <p:nvPr/>
        </p:nvSpPr>
        <p:spPr>
          <a:xfrm>
            <a:off x="431975" y="1547075"/>
            <a:ext cx="4771800" cy="2955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800">
                <a:latin typeface="Roboto Slab"/>
                <a:ea typeface="Roboto Slab"/>
                <a:cs typeface="Roboto Slab"/>
                <a:sym typeface="Roboto Slab"/>
              </a:rPr>
              <a:t>To analyse the comments/messages posted in the social media and to categorize whether it is toxic, obscene, threat or a insult. To expose the toxic level of the real time comments sent by the users on the online platform and to detect them using tensorflow. </a:t>
            </a:r>
            <a:endParaRPr sz="1800">
              <a:latin typeface="Roboto Slab"/>
              <a:ea typeface="Roboto Slab"/>
              <a:cs typeface="Roboto Slab"/>
              <a:sym typeface="Roboto Slab"/>
            </a:endParaRPr>
          </a:p>
        </p:txBody>
      </p:sp>
      <p:pic>
        <p:nvPicPr>
          <p:cNvPr id="180" name="Google Shape;180;p41"/>
          <p:cNvPicPr preferRelativeResize="0"/>
          <p:nvPr/>
        </p:nvPicPr>
        <p:blipFill>
          <a:blip r:embed="rId3">
            <a:alphaModFix/>
          </a:blip>
          <a:stretch>
            <a:fillRect/>
          </a:stretch>
        </p:blipFill>
        <p:spPr>
          <a:xfrm>
            <a:off x="5917050" y="1235675"/>
            <a:ext cx="2933375" cy="293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77BD"/>
        </a:solidFill>
      </p:bgPr>
    </p:bg>
    <p:spTree>
      <p:nvGrpSpPr>
        <p:cNvPr id="184" name="Shape 184"/>
        <p:cNvGrpSpPr/>
        <p:nvPr/>
      </p:nvGrpSpPr>
      <p:grpSpPr>
        <a:xfrm>
          <a:off x="0" y="0"/>
          <a:ext cx="0" cy="0"/>
          <a:chOff x="0" y="0"/>
          <a:chExt cx="0" cy="0"/>
        </a:xfrm>
      </p:grpSpPr>
      <p:sp>
        <p:nvSpPr>
          <p:cNvPr id="185" name="Google Shape;185;p42"/>
          <p:cNvSpPr/>
          <p:nvPr/>
        </p:nvSpPr>
        <p:spPr>
          <a:xfrm>
            <a:off x="98280" y="16200"/>
            <a:ext cx="8825400" cy="60156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None/>
            </a:pPr>
            <a:r>
              <a:rPr b="1" i="0" lang="en" sz="2100" u="none" cap="none" strike="noStrike">
                <a:solidFill>
                  <a:srgbClr val="FFFFFF"/>
                </a:solidFill>
                <a:latin typeface="Roboto"/>
                <a:ea typeface="Roboto"/>
                <a:cs typeface="Roboto"/>
                <a:sym typeface="Roboto"/>
              </a:rPr>
              <a:t>Objective</a:t>
            </a:r>
            <a:endParaRPr b="0" i="0" sz="2100" u="none" cap="none" strike="noStrike">
              <a:latin typeface="Arial"/>
              <a:ea typeface="Arial"/>
              <a:cs typeface="Arial"/>
              <a:sym typeface="Arial"/>
            </a:endParaRPr>
          </a:p>
        </p:txBody>
      </p:sp>
      <p:sp>
        <p:nvSpPr>
          <p:cNvPr id="186" name="Google Shape;186;p42"/>
          <p:cNvSpPr/>
          <p:nvPr/>
        </p:nvSpPr>
        <p:spPr>
          <a:xfrm>
            <a:off x="214560" y="1492200"/>
            <a:ext cx="8714520" cy="30484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2"/>
          <p:cNvSpPr txBox="1"/>
          <p:nvPr/>
        </p:nvSpPr>
        <p:spPr>
          <a:xfrm>
            <a:off x="3134325" y="959400"/>
            <a:ext cx="5334300" cy="32247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To inform users about the status of their current (real-time) communications.</a:t>
            </a:r>
            <a:endParaRPr sz="1800">
              <a:latin typeface="Roboto Slab"/>
              <a:ea typeface="Roboto Slab"/>
              <a:cs typeface="Roboto Slab"/>
              <a:sym typeface="Roboto Slab"/>
            </a:endParaRPr>
          </a:p>
          <a:p>
            <a:pPr indent="-342900" lvl="0" marL="457200" rtl="0" algn="just">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To describe the level of toxicity in their communications with their connections, where the categorization of </a:t>
            </a:r>
            <a:r>
              <a:rPr lang="en" sz="1800">
                <a:solidFill>
                  <a:schemeClr val="dk1"/>
                </a:solidFill>
                <a:latin typeface="Roboto Slab"/>
                <a:ea typeface="Roboto Slab"/>
                <a:cs typeface="Roboto Slab"/>
                <a:sym typeface="Roboto Slab"/>
              </a:rPr>
              <a:t>whether the comment/message sent by the users in the Telegram on real time  is toxic, obscene, threat or a insult will be done.</a:t>
            </a:r>
            <a:endParaRPr sz="1800">
              <a:solidFill>
                <a:schemeClr val="dk1"/>
              </a:solidFill>
              <a:latin typeface="Roboto Slab"/>
              <a:ea typeface="Roboto Slab"/>
              <a:cs typeface="Roboto Slab"/>
              <a:sym typeface="Roboto Slab"/>
            </a:endParaRPr>
          </a:p>
        </p:txBody>
      </p:sp>
      <p:pic>
        <p:nvPicPr>
          <p:cNvPr id="188" name="Google Shape;188;p42"/>
          <p:cNvPicPr preferRelativeResize="0"/>
          <p:nvPr/>
        </p:nvPicPr>
        <p:blipFill>
          <a:blip r:embed="rId3">
            <a:alphaModFix/>
          </a:blip>
          <a:stretch>
            <a:fillRect/>
          </a:stretch>
        </p:blipFill>
        <p:spPr>
          <a:xfrm>
            <a:off x="98275" y="1750400"/>
            <a:ext cx="3114675" cy="146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77BD"/>
        </a:solidFill>
      </p:bgPr>
    </p:bg>
    <p:spTree>
      <p:nvGrpSpPr>
        <p:cNvPr id="192" name="Shape 192"/>
        <p:cNvGrpSpPr/>
        <p:nvPr/>
      </p:nvGrpSpPr>
      <p:grpSpPr>
        <a:xfrm>
          <a:off x="0" y="0"/>
          <a:ext cx="0" cy="0"/>
          <a:chOff x="0" y="0"/>
          <a:chExt cx="0" cy="0"/>
        </a:xfrm>
      </p:grpSpPr>
      <p:sp>
        <p:nvSpPr>
          <p:cNvPr id="193" name="Google Shape;193;p43"/>
          <p:cNvSpPr/>
          <p:nvPr/>
        </p:nvSpPr>
        <p:spPr>
          <a:xfrm>
            <a:off x="98280" y="16200"/>
            <a:ext cx="8825400" cy="60156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None/>
            </a:pPr>
            <a:r>
              <a:rPr b="1" i="0" lang="en" sz="2100" u="none" cap="none" strike="noStrike">
                <a:solidFill>
                  <a:srgbClr val="FFFFFF"/>
                </a:solidFill>
                <a:latin typeface="Roboto"/>
                <a:ea typeface="Roboto"/>
                <a:cs typeface="Roboto"/>
                <a:sym typeface="Roboto"/>
              </a:rPr>
              <a:t>Tech Stack</a:t>
            </a:r>
            <a:endParaRPr b="0" i="0" sz="2100" u="none" cap="none" strike="noStrike">
              <a:latin typeface="Arial"/>
              <a:ea typeface="Arial"/>
              <a:cs typeface="Arial"/>
              <a:sym typeface="Arial"/>
            </a:endParaRPr>
          </a:p>
        </p:txBody>
      </p:sp>
      <p:sp>
        <p:nvSpPr>
          <p:cNvPr id="194" name="Google Shape;194;p43"/>
          <p:cNvSpPr/>
          <p:nvPr/>
        </p:nvSpPr>
        <p:spPr>
          <a:xfrm>
            <a:off x="826920" y="1180080"/>
            <a:ext cx="5451120" cy="2631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3"/>
          <p:cNvSpPr/>
          <p:nvPr/>
        </p:nvSpPr>
        <p:spPr>
          <a:xfrm>
            <a:off x="386375" y="917625"/>
            <a:ext cx="8363700" cy="3815400"/>
          </a:xfrm>
          <a:prstGeom prst="rect">
            <a:avLst/>
          </a:prstGeom>
          <a:noFill/>
          <a:ln>
            <a:noFill/>
          </a:ln>
        </p:spPr>
        <p:txBody>
          <a:bodyPr anchorCtr="0" anchor="t" bIns="45000" lIns="90000" spcFirstLastPara="1" rIns="90000" wrap="square" tIns="45000">
            <a:noAutofit/>
          </a:bodyPr>
          <a:lstStyle/>
          <a:p>
            <a:pPr indent="-317500" lvl="0" marL="457200" marR="0" rtl="0" algn="l">
              <a:lnSpc>
                <a:spcPct val="115000"/>
              </a:lnSpc>
              <a:spcBef>
                <a:spcPts val="0"/>
              </a:spcBef>
              <a:spcAft>
                <a:spcPts val="0"/>
              </a:spcAft>
              <a:buClr>
                <a:schemeClr val="dk1"/>
              </a:buClr>
              <a:buSzPts val="1400"/>
              <a:buFont typeface="Roboto Slab"/>
              <a:buAutoNum type="arabicPeriod"/>
            </a:pPr>
            <a:r>
              <a:rPr b="1" lang="en">
                <a:solidFill>
                  <a:schemeClr val="dk1"/>
                </a:solidFill>
                <a:latin typeface="Roboto Slab"/>
                <a:ea typeface="Roboto Slab"/>
                <a:cs typeface="Roboto Slab"/>
                <a:sym typeface="Roboto Slab"/>
              </a:rPr>
              <a:t>Python:  </a:t>
            </a:r>
            <a:r>
              <a:rPr lang="en">
                <a:solidFill>
                  <a:schemeClr val="dk1"/>
                </a:solidFill>
                <a:latin typeface="Roboto Slab"/>
                <a:ea typeface="Roboto Slab"/>
                <a:cs typeface="Roboto Slab"/>
                <a:sym typeface="Roboto Slab"/>
              </a:rPr>
              <a:t>Python is a general-purpose, versatile, and powerful programming language. It’s a great first language because Python code is concise and easy to read. Whatever you want to do, python can do it. From web development to machine learning to data science, Python is the language for you</a:t>
            </a:r>
            <a:endParaRPr>
              <a:solidFill>
                <a:schemeClr val="dk1"/>
              </a:solidFill>
              <a:latin typeface="Roboto Slab"/>
              <a:ea typeface="Roboto Slab"/>
              <a:cs typeface="Roboto Slab"/>
              <a:sym typeface="Roboto Slab"/>
            </a:endParaRPr>
          </a:p>
          <a:p>
            <a:pPr indent="0" lvl="0" marL="457200" marR="0" rtl="0" algn="l">
              <a:lnSpc>
                <a:spcPct val="115000"/>
              </a:lnSpc>
              <a:spcBef>
                <a:spcPts val="0"/>
              </a:spcBef>
              <a:spcAft>
                <a:spcPts val="0"/>
              </a:spcAft>
              <a:buNone/>
            </a:pPr>
            <a:r>
              <a:t/>
            </a:r>
            <a:endParaRPr>
              <a:solidFill>
                <a:schemeClr val="dk1"/>
              </a:solidFill>
              <a:latin typeface="Roboto Slab"/>
              <a:ea typeface="Roboto Slab"/>
              <a:cs typeface="Roboto Slab"/>
              <a:sym typeface="Roboto Slab"/>
            </a:endParaRPr>
          </a:p>
          <a:p>
            <a:pPr indent="-317500" lvl="0" marL="457200" marR="0" rtl="0" algn="l">
              <a:lnSpc>
                <a:spcPct val="115000"/>
              </a:lnSpc>
              <a:spcBef>
                <a:spcPts val="0"/>
              </a:spcBef>
              <a:spcAft>
                <a:spcPts val="0"/>
              </a:spcAft>
              <a:buClr>
                <a:schemeClr val="dk1"/>
              </a:buClr>
              <a:buSzPts val="1400"/>
              <a:buFont typeface="Roboto Slab"/>
              <a:buAutoNum type="arabicPeriod"/>
            </a:pPr>
            <a:r>
              <a:rPr b="1" lang="en">
                <a:solidFill>
                  <a:schemeClr val="dk1"/>
                </a:solidFill>
                <a:latin typeface="Roboto Slab"/>
                <a:ea typeface="Roboto Slab"/>
                <a:cs typeface="Roboto Slab"/>
                <a:sym typeface="Roboto Slab"/>
              </a:rPr>
              <a:t>Pandas: </a:t>
            </a:r>
            <a:r>
              <a:rPr lang="en">
                <a:solidFill>
                  <a:schemeClr val="dk1"/>
                </a:solidFill>
                <a:latin typeface="Roboto Slab"/>
                <a:ea typeface="Roboto Slab"/>
                <a:cs typeface="Roboto Slab"/>
                <a:sym typeface="Roboto Slab"/>
              </a:rPr>
              <a:t>Pandas is a fast, powerful, flexible and easy to use open source data analysis and manipulation tool, built on top of the </a:t>
            </a:r>
            <a:r>
              <a:rPr lang="en">
                <a:solidFill>
                  <a:schemeClr val="dk1"/>
                </a:solidFill>
                <a:uFill>
                  <a:noFill/>
                </a:uFill>
                <a:latin typeface="Roboto Slab"/>
                <a:ea typeface="Roboto Slab"/>
                <a:cs typeface="Roboto Slab"/>
                <a:sym typeface="Roboto Slab"/>
                <a:hlinkClick r:id="rId3">
                  <a:extLst>
                    <a:ext uri="{A12FA001-AC4F-418D-AE19-62706E023703}">
                      <ahyp:hlinkClr val="tx"/>
                    </a:ext>
                  </a:extLst>
                </a:hlinkClick>
              </a:rPr>
              <a:t>Python</a:t>
            </a:r>
            <a:r>
              <a:rPr lang="en">
                <a:solidFill>
                  <a:schemeClr val="dk1"/>
                </a:solidFill>
                <a:latin typeface="Roboto Slab"/>
                <a:ea typeface="Roboto Slab"/>
                <a:cs typeface="Roboto Slab"/>
                <a:sym typeface="Roboto Slab"/>
              </a:rPr>
              <a:t> programming language</a:t>
            </a:r>
            <a:endParaRPr>
              <a:solidFill>
                <a:schemeClr val="dk1"/>
              </a:solidFill>
              <a:latin typeface="Roboto Slab"/>
              <a:ea typeface="Roboto Slab"/>
              <a:cs typeface="Roboto Slab"/>
              <a:sym typeface="Roboto Slab"/>
            </a:endParaRPr>
          </a:p>
          <a:p>
            <a:pPr indent="0" lvl="0" marL="457200" marR="0" rtl="0" algn="l">
              <a:lnSpc>
                <a:spcPct val="115000"/>
              </a:lnSpc>
              <a:spcBef>
                <a:spcPts val="0"/>
              </a:spcBef>
              <a:spcAft>
                <a:spcPts val="0"/>
              </a:spcAft>
              <a:buNone/>
            </a:pPr>
            <a:r>
              <a:t/>
            </a:r>
            <a:endParaRPr>
              <a:solidFill>
                <a:schemeClr val="dk1"/>
              </a:solidFill>
              <a:latin typeface="Roboto Slab"/>
              <a:ea typeface="Roboto Slab"/>
              <a:cs typeface="Roboto Slab"/>
              <a:sym typeface="Roboto Slab"/>
            </a:endParaRPr>
          </a:p>
          <a:p>
            <a:pPr indent="-317500" lvl="0" marL="457200" marR="0" rtl="0" algn="l">
              <a:lnSpc>
                <a:spcPct val="115000"/>
              </a:lnSpc>
              <a:spcBef>
                <a:spcPts val="0"/>
              </a:spcBef>
              <a:spcAft>
                <a:spcPts val="0"/>
              </a:spcAft>
              <a:buClr>
                <a:schemeClr val="dk1"/>
              </a:buClr>
              <a:buSzPts val="1400"/>
              <a:buFont typeface="Roboto Slab"/>
              <a:buAutoNum type="arabicPeriod"/>
            </a:pPr>
            <a:r>
              <a:rPr b="1" lang="en">
                <a:solidFill>
                  <a:schemeClr val="dk1"/>
                </a:solidFill>
                <a:latin typeface="Roboto Slab"/>
                <a:ea typeface="Roboto Slab"/>
                <a:cs typeface="Roboto Slab"/>
                <a:sym typeface="Roboto Slab"/>
              </a:rPr>
              <a:t>Tensorflow: </a:t>
            </a:r>
            <a:r>
              <a:rPr lang="en">
                <a:solidFill>
                  <a:schemeClr val="dk1"/>
                </a:solidFill>
                <a:latin typeface="Roboto Slab"/>
                <a:ea typeface="Roboto Slab"/>
                <a:cs typeface="Roboto Slab"/>
                <a:sym typeface="Roboto Slab"/>
              </a:rPr>
              <a:t>TensorFlow is a free and open-source software library for machine learning and artificial intelligence. It can be used across a range of tasks but has a particular focus on training and inference of deep neural networks.</a:t>
            </a:r>
            <a:endParaRPr>
              <a:solidFill>
                <a:schemeClr val="dk1"/>
              </a:solidFill>
              <a:latin typeface="Roboto Slab"/>
              <a:ea typeface="Roboto Slab"/>
              <a:cs typeface="Roboto Slab"/>
              <a:sym typeface="Roboto Slab"/>
            </a:endParaRPr>
          </a:p>
          <a:p>
            <a:pPr indent="0" lvl="0" marL="457200" marR="0" rtl="0" algn="l">
              <a:lnSpc>
                <a:spcPct val="115000"/>
              </a:lnSpc>
              <a:spcBef>
                <a:spcPts val="0"/>
              </a:spcBef>
              <a:spcAft>
                <a:spcPts val="0"/>
              </a:spcAft>
              <a:buNone/>
            </a:pPr>
            <a:r>
              <a:t/>
            </a:r>
            <a:endParaRPr>
              <a:solidFill>
                <a:schemeClr val="dk1"/>
              </a:solidFill>
              <a:latin typeface="Roboto Slab"/>
              <a:ea typeface="Roboto Slab"/>
              <a:cs typeface="Roboto Slab"/>
              <a:sym typeface="Roboto Slab"/>
            </a:endParaRPr>
          </a:p>
          <a:p>
            <a:pPr indent="-317500" lvl="0" marL="457200" marR="0" rtl="0" algn="l">
              <a:lnSpc>
                <a:spcPct val="115000"/>
              </a:lnSpc>
              <a:spcBef>
                <a:spcPts val="0"/>
              </a:spcBef>
              <a:spcAft>
                <a:spcPts val="0"/>
              </a:spcAft>
              <a:buClr>
                <a:schemeClr val="dk1"/>
              </a:buClr>
              <a:buSzPts val="1400"/>
              <a:buFont typeface="Roboto Slab"/>
              <a:buAutoNum type="arabicPeriod"/>
            </a:pPr>
            <a:r>
              <a:rPr b="1" lang="en">
                <a:solidFill>
                  <a:schemeClr val="dk1"/>
                </a:solidFill>
                <a:latin typeface="Roboto Slab"/>
                <a:ea typeface="Roboto Slab"/>
                <a:cs typeface="Roboto Slab"/>
                <a:sym typeface="Roboto Slab"/>
              </a:rPr>
              <a:t>TKinter: </a:t>
            </a:r>
            <a:r>
              <a:rPr lang="en">
                <a:solidFill>
                  <a:schemeClr val="dk1"/>
                </a:solidFill>
                <a:latin typeface="Roboto Slab"/>
                <a:ea typeface="Roboto Slab"/>
                <a:cs typeface="Roboto Slab"/>
                <a:sym typeface="Roboto Slab"/>
              </a:rPr>
              <a:t>Tkinter is the standard GUI library for Python. Python when combined with Tkinter provides a fast and easy way to create GUI applications</a:t>
            </a:r>
            <a:endParaRPr>
              <a:solidFill>
                <a:schemeClr val="dk1"/>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77BD"/>
        </a:solidFill>
      </p:bgPr>
    </p:bg>
    <p:spTree>
      <p:nvGrpSpPr>
        <p:cNvPr id="199" name="Shape 199"/>
        <p:cNvGrpSpPr/>
        <p:nvPr/>
      </p:nvGrpSpPr>
      <p:grpSpPr>
        <a:xfrm>
          <a:off x="0" y="0"/>
          <a:ext cx="0" cy="0"/>
          <a:chOff x="0" y="0"/>
          <a:chExt cx="0" cy="0"/>
        </a:xfrm>
      </p:grpSpPr>
      <p:sp>
        <p:nvSpPr>
          <p:cNvPr id="200" name="Google Shape;200;p44"/>
          <p:cNvSpPr/>
          <p:nvPr/>
        </p:nvSpPr>
        <p:spPr>
          <a:xfrm>
            <a:off x="98280" y="16200"/>
            <a:ext cx="8825400" cy="6015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None/>
            </a:pPr>
            <a:r>
              <a:rPr b="1" i="0" lang="en" sz="2100" u="none" cap="none" strike="noStrike">
                <a:solidFill>
                  <a:srgbClr val="FFFFFF"/>
                </a:solidFill>
                <a:latin typeface="Roboto"/>
                <a:ea typeface="Roboto"/>
                <a:cs typeface="Roboto"/>
                <a:sym typeface="Roboto"/>
              </a:rPr>
              <a:t>Modules</a:t>
            </a:r>
            <a:endParaRPr b="0" i="0" sz="2100" u="none" cap="none" strike="noStrike">
              <a:latin typeface="Arial"/>
              <a:ea typeface="Arial"/>
              <a:cs typeface="Arial"/>
              <a:sym typeface="Arial"/>
            </a:endParaRPr>
          </a:p>
        </p:txBody>
      </p:sp>
      <p:sp>
        <p:nvSpPr>
          <p:cNvPr id="201" name="Google Shape;201;p44"/>
          <p:cNvSpPr/>
          <p:nvPr/>
        </p:nvSpPr>
        <p:spPr>
          <a:xfrm>
            <a:off x="309250" y="688450"/>
            <a:ext cx="4895700" cy="345900"/>
          </a:xfrm>
          <a:prstGeom prst="rect">
            <a:avLst/>
          </a:prstGeom>
          <a:noFill/>
          <a:ln>
            <a:noFill/>
          </a:ln>
        </p:spPr>
        <p:txBody>
          <a:bodyPr anchorCtr="0" anchor="t" bIns="45000" lIns="90000" spcFirstLastPara="1" rIns="90000" wrap="square" tIns="45000">
            <a:noAutofit/>
          </a:bodyPr>
          <a:lstStyle/>
          <a:p>
            <a:pPr indent="-361950" lvl="0" marL="457200" marR="0" rtl="0" algn="l">
              <a:lnSpc>
                <a:spcPct val="100000"/>
              </a:lnSpc>
              <a:spcBef>
                <a:spcPts val="0"/>
              </a:spcBef>
              <a:spcAft>
                <a:spcPts val="0"/>
              </a:spcAft>
              <a:buSzPts val="2100"/>
              <a:buFont typeface="Roboto Slab"/>
              <a:buAutoNum type="arabicPeriod"/>
            </a:pPr>
            <a:r>
              <a:rPr b="1" lang="en" sz="2100">
                <a:latin typeface="Roboto Slab"/>
                <a:ea typeface="Roboto Slab"/>
                <a:cs typeface="Roboto Slab"/>
                <a:sym typeface="Roboto Slab"/>
              </a:rPr>
              <a:t>Keras vectorization</a:t>
            </a:r>
            <a:endParaRPr b="1" sz="2100">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b="1" sz="2100">
              <a:latin typeface="Roboto Slab"/>
              <a:ea typeface="Roboto Slab"/>
              <a:cs typeface="Roboto Slab"/>
              <a:sym typeface="Roboto Slab"/>
            </a:endParaRPr>
          </a:p>
          <a:p>
            <a:pPr indent="0" lvl="0" marL="0" marR="0" rtl="0" algn="l">
              <a:lnSpc>
                <a:spcPct val="100000"/>
              </a:lnSpc>
              <a:spcBef>
                <a:spcPts val="0"/>
              </a:spcBef>
              <a:spcAft>
                <a:spcPts val="0"/>
              </a:spcAft>
              <a:buNone/>
            </a:pPr>
            <a:r>
              <a:rPr b="1" lang="en" sz="2100">
                <a:latin typeface="Roboto Slab"/>
                <a:ea typeface="Roboto Slab"/>
                <a:cs typeface="Roboto Slab"/>
                <a:sym typeface="Roboto Slab"/>
              </a:rPr>
              <a:t> </a:t>
            </a:r>
            <a:endParaRPr b="1" i="0" sz="2100" u="none" cap="none" strike="noStrike">
              <a:latin typeface="Roboto Slab"/>
              <a:ea typeface="Roboto Slab"/>
              <a:cs typeface="Roboto Slab"/>
              <a:sym typeface="Roboto Slab"/>
            </a:endParaRPr>
          </a:p>
        </p:txBody>
      </p:sp>
      <p:sp>
        <p:nvSpPr>
          <p:cNvPr id="202" name="Google Shape;202;p44"/>
          <p:cNvSpPr txBox="1"/>
          <p:nvPr/>
        </p:nvSpPr>
        <p:spPr>
          <a:xfrm>
            <a:off x="580475" y="1105050"/>
            <a:ext cx="8127000" cy="39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Slab"/>
                <a:ea typeface="Roboto Slab"/>
                <a:cs typeface="Roboto Slab"/>
                <a:sym typeface="Roboto Slab"/>
              </a:rPr>
              <a:t>The dataset which we have collected has input in the form of the sequences of the words. Keras - text vectorization is a preprocessing layer which maps text features to integer sequences.</a:t>
            </a:r>
            <a:endParaRPr>
              <a:latin typeface="Roboto Slab"/>
              <a:ea typeface="Roboto Slab"/>
              <a:cs typeface="Roboto Slab"/>
              <a:sym typeface="Roboto Slab"/>
            </a:endParaRPr>
          </a:p>
          <a:p>
            <a:pPr indent="0" lvl="0" marL="0" rtl="0" algn="l">
              <a:lnSpc>
                <a:spcPct val="115000"/>
              </a:lnSpc>
              <a:spcBef>
                <a:spcPts val="0"/>
              </a:spcBef>
              <a:spcAft>
                <a:spcPts val="0"/>
              </a:spcAft>
              <a:buNone/>
            </a:pPr>
            <a:r>
              <a:t/>
            </a:r>
            <a:endParaRPr>
              <a:latin typeface="Roboto Slab"/>
              <a:ea typeface="Roboto Slab"/>
              <a:cs typeface="Roboto Slab"/>
              <a:sym typeface="Roboto Slab"/>
            </a:endParaRPr>
          </a:p>
          <a:p>
            <a:pPr indent="0" lvl="0" marL="228600" marR="228600" rtl="0" algn="l">
              <a:lnSpc>
                <a:spcPct val="115000"/>
              </a:lnSpc>
              <a:spcBef>
                <a:spcPts val="0"/>
              </a:spcBef>
              <a:spcAft>
                <a:spcPts val="0"/>
              </a:spcAft>
              <a:buClr>
                <a:schemeClr val="dk1"/>
              </a:buClr>
              <a:buSzPts val="1100"/>
              <a:buFont typeface="Arial"/>
              <a:buNone/>
            </a:pPr>
            <a:r>
              <a:rPr i="1" lang="en" sz="1050">
                <a:solidFill>
                  <a:schemeClr val="dk1"/>
                </a:solidFill>
                <a:latin typeface="Roboto Slab"/>
                <a:ea typeface="Roboto Slab"/>
                <a:cs typeface="Roboto Slab"/>
                <a:sym typeface="Roboto Slab"/>
              </a:rPr>
              <a:t>vectorize_layer = tf.keras.layers.TextVectorization(</a:t>
            </a:r>
            <a:endParaRPr i="1" sz="1050">
              <a:solidFill>
                <a:schemeClr val="dk1"/>
              </a:solidFill>
              <a:latin typeface="Roboto Slab"/>
              <a:ea typeface="Roboto Slab"/>
              <a:cs typeface="Roboto Slab"/>
              <a:sym typeface="Roboto Slab"/>
            </a:endParaRPr>
          </a:p>
          <a:p>
            <a:pPr indent="0" lvl="0" marL="228600" marR="228600" rtl="0" algn="l">
              <a:lnSpc>
                <a:spcPct val="115000"/>
              </a:lnSpc>
              <a:spcBef>
                <a:spcPts val="0"/>
              </a:spcBef>
              <a:spcAft>
                <a:spcPts val="0"/>
              </a:spcAft>
              <a:buClr>
                <a:schemeClr val="dk1"/>
              </a:buClr>
              <a:buSzPts val="1100"/>
              <a:buFont typeface="Arial"/>
              <a:buNone/>
            </a:pPr>
            <a:r>
              <a:rPr i="1" lang="en" sz="1050">
                <a:solidFill>
                  <a:schemeClr val="dk1"/>
                </a:solidFill>
                <a:latin typeface="Roboto Slab"/>
                <a:ea typeface="Roboto Slab"/>
                <a:cs typeface="Roboto Slab"/>
                <a:sym typeface="Roboto Slab"/>
              </a:rPr>
              <a:t> max_tokens=max_features,</a:t>
            </a:r>
            <a:endParaRPr i="1" sz="1050">
              <a:solidFill>
                <a:schemeClr val="dk1"/>
              </a:solidFill>
              <a:latin typeface="Roboto Slab"/>
              <a:ea typeface="Roboto Slab"/>
              <a:cs typeface="Roboto Slab"/>
              <a:sym typeface="Roboto Slab"/>
            </a:endParaRPr>
          </a:p>
          <a:p>
            <a:pPr indent="0" lvl="0" marL="228600" marR="228600" rtl="0" algn="l">
              <a:lnSpc>
                <a:spcPct val="115000"/>
              </a:lnSpc>
              <a:spcBef>
                <a:spcPts val="0"/>
              </a:spcBef>
              <a:spcAft>
                <a:spcPts val="0"/>
              </a:spcAft>
              <a:buClr>
                <a:schemeClr val="dk1"/>
              </a:buClr>
              <a:buSzPts val="1100"/>
              <a:buFont typeface="Arial"/>
              <a:buNone/>
            </a:pPr>
            <a:r>
              <a:rPr i="1" lang="en" sz="1050">
                <a:solidFill>
                  <a:schemeClr val="dk1"/>
                </a:solidFill>
                <a:latin typeface="Roboto Slab"/>
                <a:ea typeface="Roboto Slab"/>
                <a:cs typeface="Roboto Slab"/>
                <a:sym typeface="Roboto Slab"/>
              </a:rPr>
              <a:t> output_mode='int',</a:t>
            </a:r>
            <a:endParaRPr i="1" sz="1050">
              <a:solidFill>
                <a:schemeClr val="dk1"/>
              </a:solidFill>
              <a:latin typeface="Roboto Slab"/>
              <a:ea typeface="Roboto Slab"/>
              <a:cs typeface="Roboto Slab"/>
              <a:sym typeface="Roboto Slab"/>
            </a:endParaRPr>
          </a:p>
          <a:p>
            <a:pPr indent="0" lvl="0" marL="228600" marR="228600" rtl="0" algn="l">
              <a:lnSpc>
                <a:spcPct val="115000"/>
              </a:lnSpc>
              <a:spcBef>
                <a:spcPts val="0"/>
              </a:spcBef>
              <a:spcAft>
                <a:spcPts val="0"/>
              </a:spcAft>
              <a:buNone/>
            </a:pPr>
            <a:r>
              <a:rPr i="1" lang="en" sz="1050">
                <a:solidFill>
                  <a:schemeClr val="dk1"/>
                </a:solidFill>
                <a:latin typeface="Roboto Slab"/>
                <a:ea typeface="Roboto Slab"/>
                <a:cs typeface="Roboto Slab"/>
                <a:sym typeface="Roboto Slab"/>
              </a:rPr>
              <a:t> output_sequence_length=max_len)</a:t>
            </a:r>
            <a:endParaRPr i="1" sz="1050">
              <a:solidFill>
                <a:schemeClr val="dk1"/>
              </a:solidFill>
              <a:latin typeface="Roboto Slab"/>
              <a:ea typeface="Roboto Slab"/>
              <a:cs typeface="Roboto Slab"/>
              <a:sym typeface="Roboto Slab"/>
            </a:endParaRPr>
          </a:p>
          <a:p>
            <a:pPr indent="0" lvl="0" marL="228600" marR="228600" rtl="0" algn="l">
              <a:lnSpc>
                <a:spcPct val="115000"/>
              </a:lnSpc>
              <a:spcBef>
                <a:spcPts val="0"/>
              </a:spcBef>
              <a:spcAft>
                <a:spcPts val="0"/>
              </a:spcAft>
              <a:buClr>
                <a:schemeClr val="dk1"/>
              </a:buClr>
              <a:buSzPts val="1100"/>
              <a:buFont typeface="Arial"/>
              <a:buNone/>
            </a:pPr>
            <a:r>
              <a:t/>
            </a:r>
            <a:endParaRPr i="1" sz="105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rPr lang="en">
                <a:latin typeface="Roboto Slab"/>
                <a:ea typeface="Roboto Slab"/>
                <a:cs typeface="Roboto Slab"/>
                <a:sym typeface="Roboto Slab"/>
              </a:rPr>
              <a:t>The </a:t>
            </a:r>
            <a:r>
              <a:rPr lang="en">
                <a:latin typeface="Roboto Slab"/>
                <a:ea typeface="Roboto Slab"/>
                <a:cs typeface="Roboto Slab"/>
                <a:sym typeface="Roboto Slab"/>
              </a:rPr>
              <a:t>parameter</a:t>
            </a:r>
            <a:r>
              <a:rPr lang="en">
                <a:latin typeface="Roboto Slab"/>
                <a:ea typeface="Roboto Slab"/>
                <a:cs typeface="Roboto Slab"/>
                <a:sym typeface="Roboto Slab"/>
              </a:rPr>
              <a:t> max_tokens represents the maximum number of words to be there in the </a:t>
            </a:r>
            <a:r>
              <a:rPr lang="en">
                <a:latin typeface="Roboto Slab"/>
                <a:ea typeface="Roboto Slab"/>
                <a:cs typeface="Roboto Slab"/>
                <a:sym typeface="Roboto Slab"/>
              </a:rPr>
              <a:t>vocabulary. The more the no of max_token the higher will be the performance of the model. The output mode is set to “int” since the words in the sentences are to be converted to integer sequences. Output_sequence_length denotes the max length of the input sequence not to be padded/truncated.</a:t>
            </a:r>
            <a:endParaRPr>
              <a:latin typeface="Roboto Slab"/>
              <a:ea typeface="Roboto Slab"/>
              <a:cs typeface="Roboto Slab"/>
              <a:sym typeface="Roboto Slab"/>
            </a:endParaRPr>
          </a:p>
          <a:p>
            <a:pPr indent="0" lvl="0" marL="0" rtl="0" algn="l">
              <a:lnSpc>
                <a:spcPct val="115000"/>
              </a:lnSpc>
              <a:spcBef>
                <a:spcPts val="0"/>
              </a:spcBef>
              <a:spcAft>
                <a:spcPts val="0"/>
              </a:spcAft>
              <a:buNone/>
            </a:pPr>
            <a:r>
              <a:t/>
            </a:r>
            <a:endParaRPr>
              <a:latin typeface="Roboto Slab"/>
              <a:ea typeface="Roboto Slab"/>
              <a:cs typeface="Roboto Slab"/>
              <a:sym typeface="Roboto Slab"/>
            </a:endParaRPr>
          </a:p>
          <a:p>
            <a:pPr indent="0" lvl="0" marL="228600" marR="228600" rtl="0" algn="l">
              <a:lnSpc>
                <a:spcPct val="115000"/>
              </a:lnSpc>
              <a:spcBef>
                <a:spcPts val="0"/>
              </a:spcBef>
              <a:spcAft>
                <a:spcPts val="0"/>
              </a:spcAft>
              <a:buClr>
                <a:schemeClr val="dk1"/>
              </a:buClr>
              <a:buSzPts val="1100"/>
              <a:buFont typeface="Arial"/>
              <a:buNone/>
            </a:pPr>
            <a:r>
              <a:rPr lang="en" sz="1050">
                <a:solidFill>
                  <a:schemeClr val="dk1"/>
                </a:solidFill>
                <a:latin typeface="Roboto Slab"/>
                <a:ea typeface="Roboto Slab"/>
                <a:cs typeface="Roboto Slab"/>
                <a:sym typeface="Roboto Slab"/>
              </a:rPr>
              <a:t>vectorize_layer.adapt(input_sequences)</a:t>
            </a:r>
            <a:endParaRPr sz="105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rPr lang="en">
                <a:latin typeface="Roboto Slab"/>
                <a:ea typeface="Roboto Slab"/>
                <a:cs typeface="Roboto Slab"/>
                <a:sym typeface="Roboto Slab"/>
              </a:rPr>
              <a:t> </a:t>
            </a:r>
            <a:endParaRPr>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5"/>
          <p:cNvSpPr txBox="1"/>
          <p:nvPr/>
        </p:nvSpPr>
        <p:spPr>
          <a:xfrm>
            <a:off x="502300" y="853900"/>
            <a:ext cx="67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8" name="Google Shape;208;p45"/>
          <p:cNvSpPr txBox="1"/>
          <p:nvPr/>
        </p:nvSpPr>
        <p:spPr>
          <a:xfrm>
            <a:off x="321475" y="800050"/>
            <a:ext cx="698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Roboto Slab"/>
                <a:ea typeface="Roboto Slab"/>
                <a:cs typeface="Roboto Slab"/>
                <a:sym typeface="Roboto Slab"/>
              </a:rPr>
              <a:t>2.  tensorflow.keras.Sequential and LSTM</a:t>
            </a:r>
            <a:endParaRPr b="1" sz="2100">
              <a:latin typeface="Roboto Slab"/>
              <a:ea typeface="Roboto Slab"/>
              <a:cs typeface="Roboto Slab"/>
              <a:sym typeface="Roboto Slab"/>
            </a:endParaRPr>
          </a:p>
        </p:txBody>
      </p:sp>
      <p:sp>
        <p:nvSpPr>
          <p:cNvPr id="209" name="Google Shape;209;p45"/>
          <p:cNvSpPr txBox="1"/>
          <p:nvPr/>
        </p:nvSpPr>
        <p:spPr>
          <a:xfrm>
            <a:off x="462100" y="1366250"/>
            <a:ext cx="80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0" name="Google Shape;210;p45"/>
          <p:cNvSpPr txBox="1"/>
          <p:nvPr/>
        </p:nvSpPr>
        <p:spPr>
          <a:xfrm>
            <a:off x="652975" y="1366250"/>
            <a:ext cx="76248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Slab"/>
                <a:ea typeface="Roboto Slab"/>
                <a:cs typeface="Roboto Slab"/>
                <a:sym typeface="Roboto Slab"/>
              </a:rPr>
              <a:t>LSTM - Long short term memory layer. LSTM layers are most commonly used when the input is of sequences data. The main difference between RNNs and LSTMs are that hidden layers of LSTMs are gated cell or gated unit. </a:t>
            </a:r>
            <a:endParaRPr>
              <a:latin typeface="Roboto Slab"/>
              <a:ea typeface="Roboto Slab"/>
              <a:cs typeface="Roboto Slab"/>
              <a:sym typeface="Roboto Slab"/>
            </a:endParaRPr>
          </a:p>
          <a:p>
            <a:pPr indent="0" lvl="0" marL="0" rtl="0" algn="l">
              <a:lnSpc>
                <a:spcPct val="115000"/>
              </a:lnSpc>
              <a:spcBef>
                <a:spcPts val="0"/>
              </a:spcBef>
              <a:spcAft>
                <a:spcPts val="0"/>
              </a:spcAft>
              <a:buNone/>
            </a:pPr>
            <a:r>
              <a:t/>
            </a:r>
            <a:endParaRPr>
              <a:latin typeface="Roboto Slab"/>
              <a:ea typeface="Roboto Slab"/>
              <a:cs typeface="Roboto Slab"/>
              <a:sym typeface="Roboto Slab"/>
            </a:endParaRPr>
          </a:p>
          <a:p>
            <a:pPr indent="0" lvl="0" marL="0" rtl="0" algn="l">
              <a:lnSpc>
                <a:spcPct val="115000"/>
              </a:lnSpc>
              <a:spcBef>
                <a:spcPts val="0"/>
              </a:spcBef>
              <a:spcAft>
                <a:spcPts val="0"/>
              </a:spcAft>
              <a:buNone/>
            </a:pPr>
            <a:r>
              <a:rPr lang="en">
                <a:latin typeface="Roboto Slab"/>
                <a:ea typeface="Roboto Slab"/>
                <a:cs typeface="Roboto Slab"/>
                <a:sym typeface="Roboto Slab"/>
              </a:rPr>
              <a:t>The sequential layer of tensorflow-keras groups a linear stack of layers into the tf.keras.Model</a:t>
            </a:r>
            <a:endParaRPr>
              <a:latin typeface="Roboto Slab"/>
              <a:ea typeface="Roboto Slab"/>
              <a:cs typeface="Roboto Slab"/>
              <a:sym typeface="Roboto Slab"/>
            </a:endParaRPr>
          </a:p>
        </p:txBody>
      </p:sp>
      <p:pic>
        <p:nvPicPr>
          <p:cNvPr id="211" name="Google Shape;211;p45"/>
          <p:cNvPicPr preferRelativeResize="0"/>
          <p:nvPr/>
        </p:nvPicPr>
        <p:blipFill>
          <a:blip r:embed="rId3">
            <a:alphaModFix/>
          </a:blip>
          <a:stretch>
            <a:fillRect/>
          </a:stretch>
        </p:blipFill>
        <p:spPr>
          <a:xfrm>
            <a:off x="6151675" y="2645700"/>
            <a:ext cx="2085975" cy="1143000"/>
          </a:xfrm>
          <a:prstGeom prst="rect">
            <a:avLst/>
          </a:prstGeom>
          <a:noFill/>
          <a:ln>
            <a:noFill/>
          </a:ln>
        </p:spPr>
      </p:pic>
      <p:sp>
        <p:nvSpPr>
          <p:cNvPr id="212" name="Google Shape;212;p45"/>
          <p:cNvSpPr txBox="1"/>
          <p:nvPr/>
        </p:nvSpPr>
        <p:spPr>
          <a:xfrm>
            <a:off x="652975" y="3005450"/>
            <a:ext cx="49827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Roboto Slab"/>
                <a:ea typeface="Roboto Slab"/>
                <a:cs typeface="Roboto Slab"/>
                <a:sym typeface="Roboto Slab"/>
              </a:rPr>
              <a:t>The weight matrix W contains different weights for the current input vector and the previous hidden state for each gate. Just like Recurrent Neural Networks, an LSTM network also generates an output at each time step and this output is used to train the network using gradient descent.</a:t>
            </a:r>
            <a:endParaRPr>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6"/>
          <p:cNvSpPr txBox="1"/>
          <p:nvPr/>
        </p:nvSpPr>
        <p:spPr>
          <a:xfrm>
            <a:off x="542475" y="683125"/>
            <a:ext cx="8559000" cy="395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Roboto Slab"/>
                <a:ea typeface="Roboto Slab"/>
                <a:cs typeface="Roboto Slab"/>
                <a:sym typeface="Roboto Slab"/>
              </a:rPr>
              <a:t>3. Telegram Bot API</a:t>
            </a:r>
            <a:endParaRPr b="1" sz="21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a:solidFill>
                  <a:schemeClr val="dk1"/>
                </a:solidFill>
                <a:latin typeface="Roboto Slab"/>
                <a:ea typeface="Roboto Slab"/>
                <a:cs typeface="Roboto Slab"/>
                <a:sym typeface="Roboto Slab"/>
              </a:rPr>
              <a:t>	Each bot is given a unique token when it is created. For making request, all the queries to the bot API should be served over https, and presented as below.</a:t>
            </a:r>
            <a:endParaRPr>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a:solidFill>
                <a:schemeClr val="dk1"/>
              </a:solidFill>
              <a:latin typeface="Roboto Slab"/>
              <a:ea typeface="Roboto Slab"/>
              <a:cs typeface="Roboto Slab"/>
              <a:sym typeface="Roboto Slab"/>
            </a:endParaRPr>
          </a:p>
          <a:p>
            <a:pPr indent="0" lvl="0" marL="0" rtl="0" algn="l">
              <a:spcBef>
                <a:spcPts val="0"/>
              </a:spcBef>
              <a:spcAft>
                <a:spcPts val="0"/>
              </a:spcAft>
              <a:buNone/>
            </a:pPr>
            <a:r>
              <a:rPr i="1" lang="en" u="sng">
                <a:solidFill>
                  <a:schemeClr val="hlink"/>
                </a:solidFill>
                <a:latin typeface="Roboto Slab"/>
                <a:ea typeface="Roboto Slab"/>
                <a:cs typeface="Roboto Slab"/>
                <a:sym typeface="Roboto Slab"/>
                <a:hlinkClick r:id="rId3"/>
              </a:rPr>
              <a:t>https://api.telegram.org/bot</a:t>
            </a:r>
            <a:r>
              <a:rPr i="1" lang="en">
                <a:solidFill>
                  <a:schemeClr val="dk1"/>
                </a:solidFill>
                <a:latin typeface="Roboto Slab"/>
                <a:ea typeface="Roboto Slab"/>
                <a:cs typeface="Roboto Slab"/>
                <a:sym typeface="Roboto Slab"/>
              </a:rPr>
              <a:t>&lt;token&gt;/METHOD_NAME</a:t>
            </a:r>
            <a:endParaRPr i="1">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a:solidFill>
                <a:schemeClr val="dk1"/>
              </a:solidFill>
              <a:latin typeface="Roboto Slab"/>
              <a:ea typeface="Roboto Slab"/>
              <a:cs typeface="Roboto Slab"/>
              <a:sym typeface="Roboto Slab"/>
            </a:endParaRPr>
          </a:p>
          <a:p>
            <a:pPr indent="-317500" lvl="0" marL="457200" rtl="0" algn="l">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Using getUpdates method and setWebhooks we receive the updates for our bot. The incoming updates are stored on the server maximum upto 24 hours until the bot receives it. </a:t>
            </a:r>
            <a:endParaRPr>
              <a:solidFill>
                <a:schemeClr val="dk1"/>
              </a:solidFill>
              <a:latin typeface="Roboto Slab"/>
              <a:ea typeface="Roboto Slab"/>
              <a:cs typeface="Roboto Slab"/>
              <a:sym typeface="Roboto Slab"/>
            </a:endParaRPr>
          </a:p>
          <a:p>
            <a:pPr indent="-317500" lvl="0" marL="457200" rtl="0" algn="l">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The </a:t>
            </a:r>
            <a:r>
              <a:rPr b="1" lang="en">
                <a:solidFill>
                  <a:schemeClr val="dk1"/>
                </a:solidFill>
                <a:latin typeface="Roboto Slab"/>
                <a:ea typeface="Roboto Slab"/>
                <a:cs typeface="Roboto Slab"/>
                <a:sym typeface="Roboto Slab"/>
              </a:rPr>
              <a:t>getUpdate </a:t>
            </a:r>
            <a:r>
              <a:rPr lang="en">
                <a:solidFill>
                  <a:schemeClr val="dk1"/>
                </a:solidFill>
                <a:latin typeface="Roboto Slab"/>
                <a:ea typeface="Roboto Slab"/>
                <a:cs typeface="Roboto Slab"/>
                <a:sym typeface="Roboto Slab"/>
              </a:rPr>
              <a:t>method receives the incoming updates using long polling and returns an array of update objects. </a:t>
            </a:r>
            <a:endParaRPr>
              <a:solidFill>
                <a:schemeClr val="dk1"/>
              </a:solidFill>
              <a:latin typeface="Roboto Slab"/>
              <a:ea typeface="Roboto Slab"/>
              <a:cs typeface="Roboto Slab"/>
              <a:sym typeface="Roboto Slab"/>
            </a:endParaRPr>
          </a:p>
          <a:p>
            <a:pPr indent="-317500" lvl="0" marL="457200" rtl="0" algn="l">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The </a:t>
            </a:r>
            <a:r>
              <a:rPr b="1" lang="en">
                <a:solidFill>
                  <a:schemeClr val="dk1"/>
                </a:solidFill>
                <a:latin typeface="Roboto Slab"/>
                <a:ea typeface="Roboto Slab"/>
                <a:cs typeface="Roboto Slab"/>
                <a:sym typeface="Roboto Slab"/>
              </a:rPr>
              <a:t>setWebhook </a:t>
            </a:r>
            <a:r>
              <a:rPr lang="en">
                <a:solidFill>
                  <a:schemeClr val="dk1"/>
                </a:solidFill>
                <a:latin typeface="Roboto Slab"/>
                <a:ea typeface="Roboto Slab"/>
                <a:cs typeface="Roboto Slab"/>
                <a:sym typeface="Roboto Slab"/>
              </a:rPr>
              <a:t>method specifies a URL and receives the incoming updates via the outgoing webhook. Whenever there is an update for the bot, we will send an HTTPS POST request to the specified URL, containing a JSON-serialized </a:t>
            </a:r>
            <a:r>
              <a:rPr lang="en">
                <a:solidFill>
                  <a:schemeClr val="dk1"/>
                </a:solidFill>
                <a:uFill>
                  <a:noFill/>
                </a:uFill>
                <a:latin typeface="Roboto Slab"/>
                <a:ea typeface="Roboto Slab"/>
                <a:cs typeface="Roboto Slab"/>
                <a:sym typeface="Roboto Slab"/>
                <a:hlinkClick r:id="rId4">
                  <a:extLst>
                    <a:ext uri="{A12FA001-AC4F-418D-AE19-62706E023703}">
                      <ahyp:hlinkClr val="tx"/>
                    </a:ext>
                  </a:extLst>
                </a:hlinkClick>
              </a:rPr>
              <a:t>Update</a:t>
            </a:r>
            <a:r>
              <a:rPr lang="en">
                <a:solidFill>
                  <a:schemeClr val="dk1"/>
                </a:solidFill>
                <a:latin typeface="Roboto Slab"/>
                <a:ea typeface="Roboto Slab"/>
                <a:cs typeface="Roboto Slab"/>
                <a:sym typeface="Roboto Slab"/>
              </a:rPr>
              <a:t>. In case of an unsuccessful request, we will give up after a reasonable amount of attempts. Returns </a:t>
            </a:r>
            <a:r>
              <a:rPr i="1" lang="en">
                <a:solidFill>
                  <a:schemeClr val="dk1"/>
                </a:solidFill>
                <a:latin typeface="Roboto Slab"/>
                <a:ea typeface="Roboto Slab"/>
                <a:cs typeface="Roboto Slab"/>
                <a:sym typeface="Roboto Slab"/>
              </a:rPr>
              <a:t>True</a:t>
            </a:r>
            <a:r>
              <a:rPr lang="en">
                <a:solidFill>
                  <a:schemeClr val="dk1"/>
                </a:solidFill>
                <a:latin typeface="Roboto Slab"/>
                <a:ea typeface="Roboto Slab"/>
                <a:cs typeface="Roboto Slab"/>
                <a:sym typeface="Roboto Slab"/>
              </a:rPr>
              <a:t> on success.</a:t>
            </a:r>
            <a:endParaRPr>
              <a:solidFill>
                <a:schemeClr val="dk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77BD"/>
        </a:solidFill>
      </p:bgPr>
    </p:bg>
    <p:spTree>
      <p:nvGrpSpPr>
        <p:cNvPr id="221" name="Shape 221"/>
        <p:cNvGrpSpPr/>
        <p:nvPr/>
      </p:nvGrpSpPr>
      <p:grpSpPr>
        <a:xfrm>
          <a:off x="0" y="0"/>
          <a:ext cx="0" cy="0"/>
          <a:chOff x="0" y="0"/>
          <a:chExt cx="0" cy="0"/>
        </a:xfrm>
      </p:grpSpPr>
      <p:sp>
        <p:nvSpPr>
          <p:cNvPr id="222" name="Google Shape;222;p47"/>
          <p:cNvSpPr/>
          <p:nvPr/>
        </p:nvSpPr>
        <p:spPr>
          <a:xfrm>
            <a:off x="460800" y="2065320"/>
            <a:ext cx="8220960" cy="10116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1" i="0" lang="en" sz="4200" u="none" cap="none" strike="noStrike">
                <a:solidFill>
                  <a:srgbClr val="FFFFFF"/>
                </a:solidFill>
                <a:latin typeface="Roboto"/>
                <a:ea typeface="Roboto"/>
                <a:cs typeface="Roboto"/>
                <a:sym typeface="Roboto"/>
              </a:rPr>
              <a:t>Thank You</a:t>
            </a:r>
            <a:endParaRPr b="0" i="0" sz="42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