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A836-EF4C-6103-02F6-AA76AF040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43861B-3A0B-B41F-2E6B-EC2705C8A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F08AAF-00AB-693D-C08F-C0317105C95B}"/>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5" name="Footer Placeholder 4">
            <a:extLst>
              <a:ext uri="{FF2B5EF4-FFF2-40B4-BE49-F238E27FC236}">
                <a16:creationId xmlns:a16="http://schemas.microsoft.com/office/drawing/2014/main" id="{D875796A-314F-918C-5FAC-ADCE2782C7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46B444-6F2E-C4B4-1A14-068EFDE5E40F}"/>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208949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F134-C9D0-1016-AF11-AC82AF98F5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72A852-7C89-1B34-7006-E65CE4A59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B3A529-8780-CBDD-0B33-E6177EB97662}"/>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5" name="Footer Placeholder 4">
            <a:extLst>
              <a:ext uri="{FF2B5EF4-FFF2-40B4-BE49-F238E27FC236}">
                <a16:creationId xmlns:a16="http://schemas.microsoft.com/office/drawing/2014/main" id="{86185438-852E-B9F6-3E19-31B37F0C6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B382A-C612-600F-265E-1D317AD6DF62}"/>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307468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D9A47-6B0D-7114-424C-FCF702B939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33FC9-5F55-FD38-F3F0-CE380F0E2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00996-73CF-AD04-FAC0-136F389EEA4B}"/>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5" name="Footer Placeholder 4">
            <a:extLst>
              <a:ext uri="{FF2B5EF4-FFF2-40B4-BE49-F238E27FC236}">
                <a16:creationId xmlns:a16="http://schemas.microsoft.com/office/drawing/2014/main" id="{4BD82040-90F0-CBCF-FA63-B048CA1E9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97971-23CF-F696-BFFC-B0C72DDBE9D1}"/>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161357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E143-82CF-E3BC-DC3F-3A0E9D19AA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62FF42-15B6-3033-456D-325CEA5D8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169C04-B304-CD43-B0F3-635AC33B9957}"/>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5" name="Footer Placeholder 4">
            <a:extLst>
              <a:ext uri="{FF2B5EF4-FFF2-40B4-BE49-F238E27FC236}">
                <a16:creationId xmlns:a16="http://schemas.microsoft.com/office/drawing/2014/main" id="{B3E38410-9C9D-56D6-DC9C-F1F602604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C7909-7B0E-DF61-E496-0BB60FBD7085}"/>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279787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9019-5E4B-EBC9-6614-D3D3B1C65D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F2C3CD-91B0-537A-D16F-C6D76C1B2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7AF878-23A9-6EC0-BD1A-FBDE91EF129A}"/>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5" name="Footer Placeholder 4">
            <a:extLst>
              <a:ext uri="{FF2B5EF4-FFF2-40B4-BE49-F238E27FC236}">
                <a16:creationId xmlns:a16="http://schemas.microsoft.com/office/drawing/2014/main" id="{5BE47F26-D75C-8439-30B2-4CC0B50AFA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5A93BC-2F2A-DB91-C512-F7A5E4A56DC9}"/>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366090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583D-088B-D0E7-FF7A-4D3A342A55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8F71F7-2884-EE40-6177-DCD57ED7D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846A1A-B00C-1A37-EA0C-A6FF51387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820F81-200F-6AD0-DE8A-A14A91DCF6AE}"/>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6" name="Footer Placeholder 5">
            <a:extLst>
              <a:ext uri="{FF2B5EF4-FFF2-40B4-BE49-F238E27FC236}">
                <a16:creationId xmlns:a16="http://schemas.microsoft.com/office/drawing/2014/main" id="{5E2409D7-9114-FF91-9430-10F2EBE1B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F445B-C6FF-8FAE-0D1A-6D6D0492DF66}"/>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332752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754-2902-57D8-1620-BC98AC972A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DD1AA3-C1F8-9954-425E-347B0DA083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F189DA-0593-07DC-9E7B-D06328663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C2610E-15EB-9CBE-F43B-7F7A5CE54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AECD26-C48B-216E-3ADD-19AE545A74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26A8A4-6CF6-6AD5-A2BD-B612152570AA}"/>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8" name="Footer Placeholder 7">
            <a:extLst>
              <a:ext uri="{FF2B5EF4-FFF2-40B4-BE49-F238E27FC236}">
                <a16:creationId xmlns:a16="http://schemas.microsoft.com/office/drawing/2014/main" id="{13DEEB60-5B0F-9E63-53DB-35FD72FC17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970236-91F3-F960-1B07-37055798D47C}"/>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285537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8E88-0EF5-74BA-B0FF-82FA63D849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85CD6-A731-3E57-A9FB-8981FB1DF690}"/>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4" name="Footer Placeholder 3">
            <a:extLst>
              <a:ext uri="{FF2B5EF4-FFF2-40B4-BE49-F238E27FC236}">
                <a16:creationId xmlns:a16="http://schemas.microsoft.com/office/drawing/2014/main" id="{F4B17E24-EEB8-6A8F-DC56-9253952CC8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B2401-5AFE-9527-1C91-3FDA2808D50A}"/>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420354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57CBD-8E70-EB38-A1D6-2B91A8CA1268}"/>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3" name="Footer Placeholder 2">
            <a:extLst>
              <a:ext uri="{FF2B5EF4-FFF2-40B4-BE49-F238E27FC236}">
                <a16:creationId xmlns:a16="http://schemas.microsoft.com/office/drawing/2014/main" id="{62454F19-9114-E569-F9D7-4E7415EE2C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7AF1C4-FC54-27D1-25FA-D6D83818E555}"/>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3761656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335-C3E8-2AE5-1DFB-0B7F51BC3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E4DBA3-74FD-E613-2D3E-70168DFB1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5634E7-2377-2CFE-A848-BE34C2FA4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1510C-60C4-53CA-1066-44BD5554DE9A}"/>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6" name="Footer Placeholder 5">
            <a:extLst>
              <a:ext uri="{FF2B5EF4-FFF2-40B4-BE49-F238E27FC236}">
                <a16:creationId xmlns:a16="http://schemas.microsoft.com/office/drawing/2014/main" id="{C3010B61-1ED4-5ED1-BFB6-D34E80CB2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B01273-1546-A1C9-D33C-53B155D59B1D}"/>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835775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42C8-357B-C233-70B3-A990E1FC9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AEE1C8-7ECD-A98B-6A01-08FEE2284A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81B29C-6374-D867-0BC7-2CC1D1E7C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1E8FC-5A12-4BB7-8CDE-F7AC7F0B0CEA}"/>
              </a:ext>
            </a:extLst>
          </p:cNvPr>
          <p:cNvSpPr>
            <a:spLocks noGrp="1"/>
          </p:cNvSpPr>
          <p:nvPr>
            <p:ph type="dt" sz="half" idx="10"/>
          </p:nvPr>
        </p:nvSpPr>
        <p:spPr/>
        <p:txBody>
          <a:bodyPr/>
          <a:lstStyle/>
          <a:p>
            <a:fld id="{E1221CA5-7042-4256-B4A7-D6D461079A99}" type="datetimeFigureOut">
              <a:rPr lang="en-IN" smtClean="0"/>
              <a:t>26-05-2025</a:t>
            </a:fld>
            <a:endParaRPr lang="en-IN"/>
          </a:p>
        </p:txBody>
      </p:sp>
      <p:sp>
        <p:nvSpPr>
          <p:cNvPr id="6" name="Footer Placeholder 5">
            <a:extLst>
              <a:ext uri="{FF2B5EF4-FFF2-40B4-BE49-F238E27FC236}">
                <a16:creationId xmlns:a16="http://schemas.microsoft.com/office/drawing/2014/main" id="{864F20CA-7DA0-CED9-DC9C-2E212C3165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740D52-A163-0EF8-C34C-39F1BF17FE50}"/>
              </a:ext>
            </a:extLst>
          </p:cNvPr>
          <p:cNvSpPr>
            <a:spLocks noGrp="1"/>
          </p:cNvSpPr>
          <p:nvPr>
            <p:ph type="sldNum" sz="quarter" idx="12"/>
          </p:nvPr>
        </p:nvSpPr>
        <p:spPr/>
        <p:txBody>
          <a:bodyPr/>
          <a:lstStyle/>
          <a:p>
            <a:fld id="{576D649E-3B12-4770-AD42-9E55E4A648C1}" type="slidenum">
              <a:rPr lang="en-IN" smtClean="0"/>
              <a:t>‹#›</a:t>
            </a:fld>
            <a:endParaRPr lang="en-IN"/>
          </a:p>
        </p:txBody>
      </p:sp>
    </p:spTree>
    <p:extLst>
      <p:ext uri="{BB962C8B-B14F-4D97-AF65-F5344CB8AC3E}">
        <p14:creationId xmlns:p14="http://schemas.microsoft.com/office/powerpoint/2010/main" val="192872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26C8C8-87E1-9DE9-A914-9BCEAAE2B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CA6DA4-088E-F61B-BC23-F16DEE018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FF4EE-F0F8-BE41-AC4D-75E3AC5C8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21CA5-7042-4256-B4A7-D6D461079A99}" type="datetimeFigureOut">
              <a:rPr lang="en-IN" smtClean="0"/>
              <a:t>26-05-2025</a:t>
            </a:fld>
            <a:endParaRPr lang="en-IN"/>
          </a:p>
        </p:txBody>
      </p:sp>
      <p:sp>
        <p:nvSpPr>
          <p:cNvPr id="5" name="Footer Placeholder 4">
            <a:extLst>
              <a:ext uri="{FF2B5EF4-FFF2-40B4-BE49-F238E27FC236}">
                <a16:creationId xmlns:a16="http://schemas.microsoft.com/office/drawing/2014/main" id="{95FB17DE-DCD2-0661-02C7-918B16493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7C1E43-B36A-4824-9B3D-AAEDBB059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D649E-3B12-4770-AD42-9E55E4A648C1}" type="slidenum">
              <a:rPr lang="en-IN" smtClean="0"/>
              <a:t>‹#›</a:t>
            </a:fld>
            <a:endParaRPr lang="en-IN"/>
          </a:p>
        </p:txBody>
      </p:sp>
    </p:spTree>
    <p:extLst>
      <p:ext uri="{BB962C8B-B14F-4D97-AF65-F5344CB8AC3E}">
        <p14:creationId xmlns:p14="http://schemas.microsoft.com/office/powerpoint/2010/main" val="373865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FF0F-F3A4-D9C1-B953-A9F461E4D72E}"/>
              </a:ext>
            </a:extLst>
          </p:cNvPr>
          <p:cNvSpPr>
            <a:spLocks noGrp="1"/>
          </p:cNvSpPr>
          <p:nvPr>
            <p:ph type="ctrTitle"/>
          </p:nvPr>
        </p:nvSpPr>
        <p:spPr>
          <a:xfrm>
            <a:off x="1524000" y="1"/>
            <a:ext cx="9144000" cy="1726057"/>
          </a:xfrm>
        </p:spPr>
        <p:txBody>
          <a:bodyPr>
            <a:normAutofit/>
          </a:bodyPr>
          <a:lstStyle/>
          <a:p>
            <a:r>
              <a:rPr lang="en-US" sz="4400" b="1" dirty="0"/>
              <a:t>INSTAGRAM USER ANALYTICS(PROJECT NUMBER 2)</a:t>
            </a:r>
            <a:endParaRPr lang="en-IN" sz="4400" b="1" dirty="0"/>
          </a:p>
        </p:txBody>
      </p:sp>
      <p:sp>
        <p:nvSpPr>
          <p:cNvPr id="3" name="Subtitle 2">
            <a:extLst>
              <a:ext uri="{FF2B5EF4-FFF2-40B4-BE49-F238E27FC236}">
                <a16:creationId xmlns:a16="http://schemas.microsoft.com/office/drawing/2014/main" id="{0B35A86B-66FC-D49C-B622-C913A940DB0B}"/>
              </a:ext>
            </a:extLst>
          </p:cNvPr>
          <p:cNvSpPr>
            <a:spLocks noGrp="1"/>
          </p:cNvSpPr>
          <p:nvPr>
            <p:ph type="subTitle" idx="1"/>
          </p:nvPr>
        </p:nvSpPr>
        <p:spPr>
          <a:xfrm>
            <a:off x="1524000" y="1726058"/>
            <a:ext cx="9144000" cy="1119884"/>
          </a:xfrm>
        </p:spPr>
        <p:txBody>
          <a:bodyPr/>
          <a:lstStyle/>
          <a:p>
            <a:r>
              <a:rPr lang="en-IN" dirty="0"/>
              <a:t>BY VENKATESH HMS</a:t>
            </a:r>
          </a:p>
          <a:p>
            <a:r>
              <a:rPr lang="en-IN" dirty="0"/>
              <a:t>DATED ON:26-05-2025 </a:t>
            </a:r>
          </a:p>
        </p:txBody>
      </p:sp>
      <p:pic>
        <p:nvPicPr>
          <p:cNvPr id="9" name="Picture 8">
            <a:extLst>
              <a:ext uri="{FF2B5EF4-FFF2-40B4-BE49-F238E27FC236}">
                <a16:creationId xmlns:a16="http://schemas.microsoft.com/office/drawing/2014/main" id="{6B35DC3A-26C4-5DF4-AB4B-99433E6CF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7717"/>
            <a:ext cx="12192000" cy="4091683"/>
          </a:xfrm>
          <a:prstGeom prst="rect">
            <a:avLst/>
          </a:prstGeom>
        </p:spPr>
      </p:pic>
    </p:spTree>
    <p:extLst>
      <p:ext uri="{BB962C8B-B14F-4D97-AF65-F5344CB8AC3E}">
        <p14:creationId xmlns:p14="http://schemas.microsoft.com/office/powerpoint/2010/main" val="853403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0842-C759-6719-D114-C6FBB9A0F8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D962AB-0E9A-FDD9-389D-60E8A8722CE4}"/>
              </a:ext>
            </a:extLst>
          </p:cNvPr>
          <p:cNvSpPr>
            <a:spLocks noGrp="1"/>
          </p:cNvSpPr>
          <p:nvPr>
            <p:ph idx="1"/>
          </p:nvPr>
        </p:nvSpPr>
        <p:spPr/>
        <p:txBody>
          <a:bodyPr/>
          <a:lstStyle/>
          <a:p>
            <a:pPr marL="0" indent="0">
              <a:buNone/>
            </a:pPr>
            <a:r>
              <a:rPr lang="en-US" b="1" dirty="0"/>
              <a:t>SELECT </a:t>
            </a:r>
            <a:r>
              <a:rPr lang="en-US" b="1" dirty="0" err="1"/>
              <a:t>tag_id</a:t>
            </a:r>
            <a:r>
              <a:rPr lang="en-US" b="1" dirty="0"/>
              <a:t>, COUNT(*) AS </a:t>
            </a:r>
            <a:r>
              <a:rPr lang="en-US" b="1" dirty="0" err="1"/>
              <a:t>usage_count</a:t>
            </a:r>
            <a:endParaRPr lang="en-US" b="1" dirty="0"/>
          </a:p>
          <a:p>
            <a:pPr marL="0" indent="0">
              <a:buNone/>
            </a:pPr>
            <a:r>
              <a:rPr lang="en-US" b="1" dirty="0"/>
              <a:t>FROM </a:t>
            </a:r>
            <a:r>
              <a:rPr lang="en-US" b="1" dirty="0" err="1"/>
              <a:t>photo_tags</a:t>
            </a:r>
            <a:endParaRPr lang="en-US" b="1" dirty="0"/>
          </a:p>
          <a:p>
            <a:pPr marL="0" indent="0">
              <a:buNone/>
            </a:pPr>
            <a:r>
              <a:rPr lang="en-US" b="1" dirty="0"/>
              <a:t>GROUP BY </a:t>
            </a:r>
            <a:r>
              <a:rPr lang="en-US" b="1" dirty="0" err="1"/>
              <a:t>tag_id</a:t>
            </a:r>
            <a:endParaRPr lang="en-US" b="1" dirty="0"/>
          </a:p>
          <a:p>
            <a:pPr marL="0" indent="0">
              <a:buNone/>
            </a:pPr>
            <a:r>
              <a:rPr lang="en-US" b="1" dirty="0"/>
              <a:t>ORDER BY </a:t>
            </a:r>
            <a:r>
              <a:rPr lang="en-US" b="1" dirty="0" err="1"/>
              <a:t>usage_count</a:t>
            </a:r>
            <a:r>
              <a:rPr lang="en-US" b="1" dirty="0"/>
              <a:t> DESC</a:t>
            </a:r>
          </a:p>
          <a:p>
            <a:pPr marL="0" indent="0">
              <a:buNone/>
            </a:pPr>
            <a:r>
              <a:rPr lang="en-US" b="1" dirty="0"/>
              <a:t>LIMIT 5;</a:t>
            </a:r>
          </a:p>
          <a:p>
            <a:pPr marL="0" indent="0">
              <a:buNone/>
            </a:pPr>
            <a:r>
              <a:rPr lang="en-US" dirty="0"/>
              <a:t>This query helps us in Suggesting  the 5 most popular hashtags for brand promotion.</a:t>
            </a:r>
          </a:p>
          <a:p>
            <a:pPr marL="514350" indent="-514350">
              <a:buFont typeface="+mj-lt"/>
              <a:buAutoNum type="arabicPeriod" startAt="5"/>
            </a:pPr>
            <a:r>
              <a:rPr lang="en-US" dirty="0"/>
              <a:t>AD CAMPIAGN LAUNCH </a:t>
            </a:r>
          </a:p>
          <a:p>
            <a:pPr marL="0" indent="0">
              <a:buNone/>
            </a:pPr>
            <a:endParaRPr lang="en-IN" dirty="0"/>
          </a:p>
        </p:txBody>
      </p:sp>
    </p:spTree>
    <p:extLst>
      <p:ext uri="{BB962C8B-B14F-4D97-AF65-F5344CB8AC3E}">
        <p14:creationId xmlns:p14="http://schemas.microsoft.com/office/powerpoint/2010/main" val="117081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ABB6-217E-3CC8-7E45-DCC8CC2800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758EA8-FFEC-4ADB-72D1-5FCD6BF82A84}"/>
              </a:ext>
            </a:extLst>
          </p:cNvPr>
          <p:cNvSpPr>
            <a:spLocks noGrp="1"/>
          </p:cNvSpPr>
          <p:nvPr>
            <p:ph idx="1"/>
          </p:nvPr>
        </p:nvSpPr>
        <p:spPr/>
        <p:txBody>
          <a:bodyPr/>
          <a:lstStyle/>
          <a:p>
            <a:pPr marL="0" indent="0">
              <a:buNone/>
            </a:pPr>
            <a:r>
              <a:rPr lang="en-US" b="1" dirty="0"/>
              <a:t>SELECT DAYNAME(</a:t>
            </a:r>
            <a:r>
              <a:rPr lang="en-US" b="1" dirty="0" err="1"/>
              <a:t>created_at</a:t>
            </a:r>
            <a:r>
              <a:rPr lang="en-US" b="1" dirty="0"/>
              <a:t>) AS </a:t>
            </a:r>
            <a:r>
              <a:rPr lang="en-US" b="1" dirty="0" err="1"/>
              <a:t>day_of_week</a:t>
            </a:r>
            <a:r>
              <a:rPr lang="en-US" b="1" dirty="0"/>
              <a:t>, COUNT(*) AS registrations</a:t>
            </a:r>
          </a:p>
          <a:p>
            <a:pPr marL="0" indent="0">
              <a:buNone/>
            </a:pPr>
            <a:r>
              <a:rPr lang="en-US" b="1" dirty="0"/>
              <a:t>FROM users</a:t>
            </a:r>
          </a:p>
          <a:p>
            <a:pPr marL="0" indent="0">
              <a:buNone/>
            </a:pPr>
            <a:r>
              <a:rPr lang="en-US" b="1" dirty="0"/>
              <a:t>GROUP BY </a:t>
            </a:r>
            <a:r>
              <a:rPr lang="en-US" b="1" dirty="0" err="1"/>
              <a:t>day_of_week</a:t>
            </a:r>
            <a:endParaRPr lang="en-US" b="1" dirty="0"/>
          </a:p>
          <a:p>
            <a:pPr marL="0" indent="0">
              <a:buNone/>
            </a:pPr>
            <a:r>
              <a:rPr lang="en-US" b="1" dirty="0"/>
              <a:t>ORDER BY registrations DESC</a:t>
            </a:r>
          </a:p>
          <a:p>
            <a:pPr marL="0" indent="0">
              <a:buNone/>
            </a:pPr>
            <a:r>
              <a:rPr lang="en-US" b="1" dirty="0"/>
              <a:t>LIMIT 1;</a:t>
            </a:r>
          </a:p>
          <a:p>
            <a:pPr marL="0" indent="0">
              <a:buNone/>
            </a:pPr>
            <a:r>
              <a:rPr lang="en-US" dirty="0"/>
              <a:t>This query Recommends the best weekday to launch ads based on user sign-ups.</a:t>
            </a:r>
            <a:endParaRPr lang="en-IN" dirty="0"/>
          </a:p>
        </p:txBody>
      </p:sp>
    </p:spTree>
    <p:extLst>
      <p:ext uri="{BB962C8B-B14F-4D97-AF65-F5344CB8AC3E}">
        <p14:creationId xmlns:p14="http://schemas.microsoft.com/office/powerpoint/2010/main" val="2014116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893A-428B-6B1F-04BB-CE785668CE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B9F33C-097E-13A5-50D1-31A123A1939B}"/>
              </a:ext>
            </a:extLst>
          </p:cNvPr>
          <p:cNvSpPr>
            <a:spLocks noGrp="1"/>
          </p:cNvSpPr>
          <p:nvPr>
            <p:ph idx="1"/>
          </p:nvPr>
        </p:nvSpPr>
        <p:spPr/>
        <p:txBody>
          <a:bodyPr/>
          <a:lstStyle/>
          <a:p>
            <a:pPr marL="514350" indent="-514350">
              <a:buAutoNum type="alphaUcPeriod" startAt="2"/>
            </a:pPr>
            <a:r>
              <a:rPr lang="en-IN" dirty="0"/>
              <a:t>INVESTOR METRICS</a:t>
            </a:r>
          </a:p>
          <a:p>
            <a:pPr marL="514350" indent="-514350">
              <a:buFont typeface="+mj-lt"/>
              <a:buAutoNum type="arabicPeriod"/>
            </a:pPr>
            <a:r>
              <a:rPr lang="en-IN" dirty="0"/>
              <a:t>USER ENGAGEMENT</a:t>
            </a:r>
          </a:p>
          <a:p>
            <a:pPr marL="0" indent="0">
              <a:buNone/>
            </a:pPr>
            <a:r>
              <a:rPr lang="en-US" b="1" dirty="0"/>
              <a:t>SELECT ROUND(COUNT(*) / (SELECT COUNT(*) FROM users), 2) AS </a:t>
            </a:r>
            <a:r>
              <a:rPr lang="en-US" b="1" dirty="0" err="1"/>
              <a:t>avg_posts_per_user</a:t>
            </a:r>
            <a:endParaRPr lang="en-US" b="1" dirty="0"/>
          </a:p>
          <a:p>
            <a:pPr marL="0" indent="0">
              <a:buNone/>
            </a:pPr>
            <a:r>
              <a:rPr lang="en-US" b="1" dirty="0"/>
              <a:t>FROM photos;</a:t>
            </a:r>
          </a:p>
          <a:p>
            <a:pPr marL="0" indent="0">
              <a:buNone/>
            </a:pPr>
            <a:r>
              <a:rPr lang="en-US" dirty="0"/>
              <a:t>This query helps us in </a:t>
            </a:r>
            <a:r>
              <a:rPr lang="en-IN" dirty="0"/>
              <a:t>Revealing  average content contribution per user.</a:t>
            </a:r>
          </a:p>
          <a:p>
            <a:pPr marL="0" indent="0">
              <a:buNone/>
            </a:pPr>
            <a:endParaRPr lang="en-IN" dirty="0"/>
          </a:p>
        </p:txBody>
      </p:sp>
    </p:spTree>
    <p:extLst>
      <p:ext uri="{BB962C8B-B14F-4D97-AF65-F5344CB8AC3E}">
        <p14:creationId xmlns:p14="http://schemas.microsoft.com/office/powerpoint/2010/main" val="403686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00F16-6A30-104F-8A49-345180BEF6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E47E08-1903-BFA6-BE80-A4C0FE922848}"/>
              </a:ext>
            </a:extLst>
          </p:cNvPr>
          <p:cNvSpPr>
            <a:spLocks noGrp="1"/>
          </p:cNvSpPr>
          <p:nvPr>
            <p:ph idx="1"/>
          </p:nvPr>
        </p:nvSpPr>
        <p:spPr/>
        <p:txBody>
          <a:bodyPr/>
          <a:lstStyle/>
          <a:p>
            <a:pPr marL="514350" indent="-514350">
              <a:buFont typeface="+mj-lt"/>
              <a:buAutoNum type="arabicPeriod" startAt="2"/>
            </a:pPr>
            <a:r>
              <a:rPr lang="en-IN" dirty="0"/>
              <a:t>BOTS AND FAKE ACCOUNTS</a:t>
            </a:r>
          </a:p>
          <a:p>
            <a:pPr marL="0" indent="0">
              <a:buNone/>
            </a:pPr>
            <a:r>
              <a:rPr lang="en-US" b="1" dirty="0"/>
              <a:t>SELECT </a:t>
            </a:r>
            <a:r>
              <a:rPr lang="en-US" b="1" dirty="0" err="1"/>
              <a:t>user_id</a:t>
            </a:r>
            <a:endParaRPr lang="en-US" b="1" dirty="0"/>
          </a:p>
          <a:p>
            <a:pPr marL="0" indent="0">
              <a:buNone/>
            </a:pPr>
            <a:r>
              <a:rPr lang="en-US" b="1" dirty="0"/>
              <a:t>FROM likes</a:t>
            </a:r>
          </a:p>
          <a:p>
            <a:pPr marL="0" indent="0">
              <a:buNone/>
            </a:pPr>
            <a:r>
              <a:rPr lang="en-US" b="1" dirty="0"/>
              <a:t>GROUP BY </a:t>
            </a:r>
            <a:r>
              <a:rPr lang="en-US" b="1" dirty="0" err="1"/>
              <a:t>user_id</a:t>
            </a:r>
            <a:endParaRPr lang="en-US" b="1" dirty="0"/>
          </a:p>
          <a:p>
            <a:pPr marL="0" indent="0">
              <a:buNone/>
            </a:pPr>
            <a:r>
              <a:rPr lang="en-US" b="1" dirty="0"/>
              <a:t>HAVING COUNT(*) = (SELECT COUNT(*) FROM photos);</a:t>
            </a:r>
          </a:p>
          <a:p>
            <a:pPr marL="0" indent="0">
              <a:buNone/>
            </a:pPr>
            <a:r>
              <a:rPr lang="en-US" dirty="0"/>
              <a:t>This query helps us in Identifying suspicious users who liked every photo as possible bots.</a:t>
            </a:r>
          </a:p>
          <a:p>
            <a:pPr marL="0" indent="0">
              <a:buNone/>
            </a:pPr>
            <a:endParaRPr lang="en-IN" dirty="0"/>
          </a:p>
        </p:txBody>
      </p:sp>
    </p:spTree>
    <p:extLst>
      <p:ext uri="{BB962C8B-B14F-4D97-AF65-F5344CB8AC3E}">
        <p14:creationId xmlns:p14="http://schemas.microsoft.com/office/powerpoint/2010/main" val="46106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054-ACF3-9B52-4DC4-BE655635ACE8}"/>
              </a:ext>
            </a:extLst>
          </p:cNvPr>
          <p:cNvSpPr>
            <a:spLocks noGrp="1"/>
          </p:cNvSpPr>
          <p:nvPr>
            <p:ph type="title"/>
          </p:nvPr>
        </p:nvSpPr>
        <p:spPr>
          <a:xfrm>
            <a:off x="339047" y="-133563"/>
            <a:ext cx="11014753" cy="1397284"/>
          </a:xfrm>
        </p:spPr>
        <p:txBody>
          <a:bodyPr/>
          <a:lstStyle/>
          <a:p>
            <a:r>
              <a:rPr lang="en-IN" b="1" dirty="0"/>
              <a:t>SQL WORKBENCH AND OUTPUT SCREENSHOTS</a:t>
            </a:r>
          </a:p>
        </p:txBody>
      </p:sp>
      <p:pic>
        <p:nvPicPr>
          <p:cNvPr id="5" name="Content Placeholder 4">
            <a:extLst>
              <a:ext uri="{FF2B5EF4-FFF2-40B4-BE49-F238E27FC236}">
                <a16:creationId xmlns:a16="http://schemas.microsoft.com/office/drawing/2014/main" id="{B35BCA64-DE00-F2BB-382B-C89B5A64637F}"/>
              </a:ext>
            </a:extLst>
          </p:cNvPr>
          <p:cNvPicPr>
            <a:picLocks noGrp="1" noChangeAspect="1"/>
          </p:cNvPicPr>
          <p:nvPr>
            <p:ph idx="1"/>
          </p:nvPr>
        </p:nvPicPr>
        <p:blipFill>
          <a:blip r:embed="rId2"/>
          <a:stretch>
            <a:fillRect/>
          </a:stretch>
        </p:blipFill>
        <p:spPr>
          <a:xfrm>
            <a:off x="184935" y="1335640"/>
            <a:ext cx="11835829" cy="5522360"/>
          </a:xfrm>
        </p:spPr>
      </p:pic>
    </p:spTree>
    <p:extLst>
      <p:ext uri="{BB962C8B-B14F-4D97-AF65-F5344CB8AC3E}">
        <p14:creationId xmlns:p14="http://schemas.microsoft.com/office/powerpoint/2010/main" val="313755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BDFB-174E-B8A6-2BB3-86DAF884497B}"/>
              </a:ext>
            </a:extLst>
          </p:cNvPr>
          <p:cNvSpPr>
            <a:spLocks noGrp="1"/>
          </p:cNvSpPr>
          <p:nvPr>
            <p:ph type="title"/>
          </p:nvPr>
        </p:nvSpPr>
        <p:spPr>
          <a:xfrm>
            <a:off x="838200" y="365126"/>
            <a:ext cx="10515600" cy="600646"/>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0310F961-B3DE-4C72-1324-0A9CE7B65145}"/>
              </a:ext>
            </a:extLst>
          </p:cNvPr>
          <p:cNvPicPr>
            <a:picLocks noGrp="1" noChangeAspect="1"/>
          </p:cNvPicPr>
          <p:nvPr>
            <p:ph idx="1"/>
          </p:nvPr>
        </p:nvPicPr>
        <p:blipFill>
          <a:blip r:embed="rId2"/>
          <a:stretch>
            <a:fillRect/>
          </a:stretch>
        </p:blipFill>
        <p:spPr>
          <a:xfrm>
            <a:off x="229456" y="1109609"/>
            <a:ext cx="11733087" cy="5568593"/>
          </a:xfrm>
        </p:spPr>
      </p:pic>
    </p:spTree>
    <p:extLst>
      <p:ext uri="{BB962C8B-B14F-4D97-AF65-F5344CB8AC3E}">
        <p14:creationId xmlns:p14="http://schemas.microsoft.com/office/powerpoint/2010/main" val="150510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2B31-F3A2-CDEA-1E20-1BE1032F1AE1}"/>
              </a:ext>
            </a:extLst>
          </p:cNvPr>
          <p:cNvSpPr>
            <a:spLocks noGrp="1"/>
          </p:cNvSpPr>
          <p:nvPr>
            <p:ph type="title"/>
          </p:nvPr>
        </p:nvSpPr>
        <p:spPr>
          <a:xfrm>
            <a:off x="838200" y="0"/>
            <a:ext cx="10515600" cy="955498"/>
          </a:xfrm>
        </p:spPr>
        <p:txBody>
          <a:bodyPr>
            <a:normAutofit/>
          </a:bodyPr>
          <a:lstStyle/>
          <a:p>
            <a:endParaRPr lang="en-IN" dirty="0"/>
          </a:p>
        </p:txBody>
      </p:sp>
      <p:pic>
        <p:nvPicPr>
          <p:cNvPr id="5" name="Content Placeholder 4">
            <a:extLst>
              <a:ext uri="{FF2B5EF4-FFF2-40B4-BE49-F238E27FC236}">
                <a16:creationId xmlns:a16="http://schemas.microsoft.com/office/drawing/2014/main" id="{FE455058-5E1C-05C3-D883-692420D94FCD}"/>
              </a:ext>
            </a:extLst>
          </p:cNvPr>
          <p:cNvPicPr>
            <a:picLocks noGrp="1" noChangeAspect="1"/>
          </p:cNvPicPr>
          <p:nvPr>
            <p:ph idx="1"/>
          </p:nvPr>
        </p:nvPicPr>
        <p:blipFill>
          <a:blip r:embed="rId2"/>
          <a:stretch>
            <a:fillRect/>
          </a:stretch>
        </p:blipFill>
        <p:spPr>
          <a:xfrm>
            <a:off x="184935" y="1047964"/>
            <a:ext cx="11763910" cy="5128999"/>
          </a:xfrm>
        </p:spPr>
      </p:pic>
    </p:spTree>
    <p:extLst>
      <p:ext uri="{BB962C8B-B14F-4D97-AF65-F5344CB8AC3E}">
        <p14:creationId xmlns:p14="http://schemas.microsoft.com/office/powerpoint/2010/main" val="147159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B8D3-D2A2-9230-C066-C174FEE098CC}"/>
              </a:ext>
            </a:extLst>
          </p:cNvPr>
          <p:cNvSpPr>
            <a:spLocks noGrp="1"/>
          </p:cNvSpPr>
          <p:nvPr>
            <p:ph type="title"/>
          </p:nvPr>
        </p:nvSpPr>
        <p:spPr>
          <a:xfrm>
            <a:off x="838200" y="-246579"/>
            <a:ext cx="10515600" cy="1099334"/>
          </a:xfrm>
        </p:spPr>
        <p:txBody>
          <a:bodyPr>
            <a:normAutofit/>
          </a:bodyPr>
          <a:lstStyle/>
          <a:p>
            <a:r>
              <a:rPr lang="en-IN" dirty="0"/>
              <a:t>SEE ALL 26 ROWS OF QUERY 2 (PREV IMG)</a:t>
            </a:r>
          </a:p>
        </p:txBody>
      </p:sp>
      <p:graphicFrame>
        <p:nvGraphicFramePr>
          <p:cNvPr id="4" name="Content Placeholder 3">
            <a:extLst>
              <a:ext uri="{FF2B5EF4-FFF2-40B4-BE49-F238E27FC236}">
                <a16:creationId xmlns:a16="http://schemas.microsoft.com/office/drawing/2014/main" id="{A09DD7DE-66C7-81B5-81D6-D2622317B29D}"/>
              </a:ext>
            </a:extLst>
          </p:cNvPr>
          <p:cNvGraphicFramePr>
            <a:graphicFrameLocks noGrp="1"/>
          </p:cNvGraphicFramePr>
          <p:nvPr>
            <p:ph idx="1"/>
            <p:extLst>
              <p:ext uri="{D42A27DB-BD31-4B8C-83A1-F6EECF244321}">
                <p14:modId xmlns:p14="http://schemas.microsoft.com/office/powerpoint/2010/main" val="4095133169"/>
              </p:ext>
            </p:extLst>
          </p:nvPr>
        </p:nvGraphicFramePr>
        <p:xfrm>
          <a:off x="215757" y="1284270"/>
          <a:ext cx="11640621" cy="5445306"/>
        </p:xfrm>
        <a:graphic>
          <a:graphicData uri="http://schemas.openxmlformats.org/drawingml/2006/table">
            <a:tbl>
              <a:tblPr/>
              <a:tblGrid>
                <a:gridCol w="3880207">
                  <a:extLst>
                    <a:ext uri="{9D8B030D-6E8A-4147-A177-3AD203B41FA5}">
                      <a16:colId xmlns:a16="http://schemas.microsoft.com/office/drawing/2014/main" val="766954260"/>
                    </a:ext>
                  </a:extLst>
                </a:gridCol>
                <a:gridCol w="3880207">
                  <a:extLst>
                    <a:ext uri="{9D8B030D-6E8A-4147-A177-3AD203B41FA5}">
                      <a16:colId xmlns:a16="http://schemas.microsoft.com/office/drawing/2014/main" val="934516497"/>
                    </a:ext>
                  </a:extLst>
                </a:gridCol>
                <a:gridCol w="3880207">
                  <a:extLst>
                    <a:ext uri="{9D8B030D-6E8A-4147-A177-3AD203B41FA5}">
                      <a16:colId xmlns:a16="http://schemas.microsoft.com/office/drawing/2014/main" val="185893539"/>
                    </a:ext>
                  </a:extLst>
                </a:gridCol>
              </a:tblGrid>
              <a:tr h="201678">
                <a:tc>
                  <a:txBody>
                    <a:bodyPr/>
                    <a:lstStyle/>
                    <a:p>
                      <a:r>
                        <a:rPr lang="en-IN" sz="800"/>
                        <a:t>5</a:t>
                      </a:r>
                    </a:p>
                  </a:txBody>
                  <a:tcPr marL="40290" marR="40290" marT="20145" marB="20145" anchor="ctr">
                    <a:lnL>
                      <a:noFill/>
                    </a:lnL>
                    <a:lnR>
                      <a:noFill/>
                    </a:lnR>
                    <a:lnT>
                      <a:noFill/>
                    </a:lnT>
                    <a:lnB>
                      <a:noFill/>
                    </a:lnB>
                    <a:noFill/>
                  </a:tcPr>
                </a:tc>
                <a:tc>
                  <a:txBody>
                    <a:bodyPr/>
                    <a:lstStyle/>
                    <a:p>
                      <a:r>
                        <a:rPr lang="en-IN" sz="800"/>
                        <a:t>Aniya_Hackett</a:t>
                      </a:r>
                    </a:p>
                  </a:txBody>
                  <a:tcPr marL="40290" marR="40290" marT="20145" marB="20145" anchor="ctr">
                    <a:lnL>
                      <a:noFill/>
                    </a:lnL>
                    <a:lnR>
                      <a:noFill/>
                    </a:lnR>
                    <a:lnT>
                      <a:noFill/>
                    </a:lnT>
                    <a:lnB>
                      <a:noFill/>
                    </a:lnB>
                    <a:noFill/>
                  </a:tcPr>
                </a:tc>
                <a:tc>
                  <a:txBody>
                    <a:bodyPr/>
                    <a:lstStyle/>
                    <a:p>
                      <a:r>
                        <a:rPr lang="en-IN" sz="800"/>
                        <a:t>2016-12-07 01:04:39</a:t>
                      </a:r>
                    </a:p>
                  </a:txBody>
                  <a:tcPr marL="40290" marR="40290" marT="20145" marB="20145" anchor="ctr">
                    <a:lnL>
                      <a:noFill/>
                    </a:lnL>
                    <a:lnR>
                      <a:noFill/>
                    </a:lnR>
                    <a:lnT>
                      <a:noFill/>
                    </a:lnT>
                    <a:lnB>
                      <a:noFill/>
                    </a:lnB>
                    <a:noFill/>
                  </a:tcPr>
                </a:tc>
                <a:extLst>
                  <a:ext uri="{0D108BD9-81ED-4DB2-BD59-A6C34878D82A}">
                    <a16:rowId xmlns:a16="http://schemas.microsoft.com/office/drawing/2014/main" val="3954638051"/>
                  </a:ext>
                </a:extLst>
              </a:tr>
              <a:tr h="201678">
                <a:tc>
                  <a:txBody>
                    <a:bodyPr/>
                    <a:lstStyle/>
                    <a:p>
                      <a:r>
                        <a:rPr lang="en-IN" sz="800"/>
                        <a:t>7</a:t>
                      </a:r>
                    </a:p>
                  </a:txBody>
                  <a:tcPr marL="40290" marR="40290" marT="20145" marB="20145" anchor="ctr">
                    <a:lnL>
                      <a:noFill/>
                    </a:lnL>
                    <a:lnR>
                      <a:noFill/>
                    </a:lnR>
                    <a:lnT>
                      <a:noFill/>
                    </a:lnT>
                    <a:lnB>
                      <a:noFill/>
                    </a:lnB>
                    <a:noFill/>
                  </a:tcPr>
                </a:tc>
                <a:tc>
                  <a:txBody>
                    <a:bodyPr/>
                    <a:lstStyle/>
                    <a:p>
                      <a:r>
                        <a:rPr lang="en-IN" sz="800"/>
                        <a:t>Kasandra_Homenick</a:t>
                      </a:r>
                    </a:p>
                  </a:txBody>
                  <a:tcPr marL="40290" marR="40290" marT="20145" marB="20145" anchor="ctr">
                    <a:lnL>
                      <a:noFill/>
                    </a:lnL>
                    <a:lnR>
                      <a:noFill/>
                    </a:lnR>
                    <a:lnT>
                      <a:noFill/>
                    </a:lnT>
                    <a:lnB>
                      <a:noFill/>
                    </a:lnB>
                    <a:noFill/>
                  </a:tcPr>
                </a:tc>
                <a:tc>
                  <a:txBody>
                    <a:bodyPr/>
                    <a:lstStyle/>
                    <a:p>
                      <a:r>
                        <a:rPr lang="en-IN" sz="800"/>
                        <a:t>2016-12-12 06:50:07</a:t>
                      </a:r>
                    </a:p>
                  </a:txBody>
                  <a:tcPr marL="40290" marR="40290" marT="20145" marB="20145" anchor="ctr">
                    <a:lnL>
                      <a:noFill/>
                    </a:lnL>
                    <a:lnR>
                      <a:noFill/>
                    </a:lnR>
                    <a:lnT>
                      <a:noFill/>
                    </a:lnT>
                    <a:lnB>
                      <a:noFill/>
                    </a:lnB>
                    <a:noFill/>
                  </a:tcPr>
                </a:tc>
                <a:extLst>
                  <a:ext uri="{0D108BD9-81ED-4DB2-BD59-A6C34878D82A}">
                    <a16:rowId xmlns:a16="http://schemas.microsoft.com/office/drawing/2014/main" val="3246163083"/>
                  </a:ext>
                </a:extLst>
              </a:tr>
              <a:tr h="201678">
                <a:tc>
                  <a:txBody>
                    <a:bodyPr/>
                    <a:lstStyle/>
                    <a:p>
                      <a:r>
                        <a:rPr lang="en-IN" sz="800"/>
                        <a:t>14</a:t>
                      </a:r>
                    </a:p>
                  </a:txBody>
                  <a:tcPr marL="40290" marR="40290" marT="20145" marB="20145" anchor="ctr">
                    <a:lnL>
                      <a:noFill/>
                    </a:lnL>
                    <a:lnR>
                      <a:noFill/>
                    </a:lnR>
                    <a:lnT>
                      <a:noFill/>
                    </a:lnT>
                    <a:lnB>
                      <a:noFill/>
                    </a:lnB>
                    <a:noFill/>
                  </a:tcPr>
                </a:tc>
                <a:tc>
                  <a:txBody>
                    <a:bodyPr/>
                    <a:lstStyle/>
                    <a:p>
                      <a:r>
                        <a:rPr lang="en-IN" sz="800" dirty="0"/>
                        <a:t>Jaclyn81</a:t>
                      </a:r>
                    </a:p>
                  </a:txBody>
                  <a:tcPr marL="40290" marR="40290" marT="20145" marB="20145" anchor="ctr">
                    <a:lnL>
                      <a:noFill/>
                    </a:lnL>
                    <a:lnR>
                      <a:noFill/>
                    </a:lnR>
                    <a:lnT>
                      <a:noFill/>
                    </a:lnT>
                    <a:lnB>
                      <a:noFill/>
                    </a:lnB>
                    <a:noFill/>
                  </a:tcPr>
                </a:tc>
                <a:tc>
                  <a:txBody>
                    <a:bodyPr/>
                    <a:lstStyle/>
                    <a:p>
                      <a:r>
                        <a:rPr lang="en-IN" sz="800"/>
                        <a:t>2017-02-06 23:29:16</a:t>
                      </a:r>
                    </a:p>
                  </a:txBody>
                  <a:tcPr marL="40290" marR="40290" marT="20145" marB="20145" anchor="ctr">
                    <a:lnL>
                      <a:noFill/>
                    </a:lnL>
                    <a:lnR>
                      <a:noFill/>
                    </a:lnR>
                    <a:lnT>
                      <a:noFill/>
                    </a:lnT>
                    <a:lnB>
                      <a:noFill/>
                    </a:lnB>
                    <a:noFill/>
                  </a:tcPr>
                </a:tc>
                <a:extLst>
                  <a:ext uri="{0D108BD9-81ED-4DB2-BD59-A6C34878D82A}">
                    <a16:rowId xmlns:a16="http://schemas.microsoft.com/office/drawing/2014/main" val="2681670322"/>
                  </a:ext>
                </a:extLst>
              </a:tr>
              <a:tr h="201678">
                <a:tc>
                  <a:txBody>
                    <a:bodyPr/>
                    <a:lstStyle/>
                    <a:p>
                      <a:r>
                        <a:rPr lang="en-IN" sz="800"/>
                        <a:t>21</a:t>
                      </a:r>
                    </a:p>
                  </a:txBody>
                  <a:tcPr marL="40290" marR="40290" marT="20145" marB="20145" anchor="ctr">
                    <a:lnL>
                      <a:noFill/>
                    </a:lnL>
                    <a:lnR>
                      <a:noFill/>
                    </a:lnR>
                    <a:lnT>
                      <a:noFill/>
                    </a:lnT>
                    <a:lnB>
                      <a:noFill/>
                    </a:lnB>
                    <a:noFill/>
                  </a:tcPr>
                </a:tc>
                <a:tc>
                  <a:txBody>
                    <a:bodyPr/>
                    <a:lstStyle/>
                    <a:p>
                      <a:r>
                        <a:rPr lang="en-IN" sz="800"/>
                        <a:t>Rocio33</a:t>
                      </a:r>
                    </a:p>
                  </a:txBody>
                  <a:tcPr marL="40290" marR="40290" marT="20145" marB="20145" anchor="ctr">
                    <a:lnL>
                      <a:noFill/>
                    </a:lnL>
                    <a:lnR>
                      <a:noFill/>
                    </a:lnR>
                    <a:lnT>
                      <a:noFill/>
                    </a:lnT>
                    <a:lnB>
                      <a:noFill/>
                    </a:lnB>
                    <a:noFill/>
                  </a:tcPr>
                </a:tc>
                <a:tc>
                  <a:txBody>
                    <a:bodyPr/>
                    <a:lstStyle/>
                    <a:p>
                      <a:r>
                        <a:rPr lang="en-IN" sz="800"/>
                        <a:t>2017-01-23 11:51:15</a:t>
                      </a:r>
                    </a:p>
                  </a:txBody>
                  <a:tcPr marL="40290" marR="40290" marT="20145" marB="20145" anchor="ctr">
                    <a:lnL>
                      <a:noFill/>
                    </a:lnL>
                    <a:lnR>
                      <a:noFill/>
                    </a:lnR>
                    <a:lnT>
                      <a:noFill/>
                    </a:lnT>
                    <a:lnB>
                      <a:noFill/>
                    </a:lnB>
                    <a:noFill/>
                  </a:tcPr>
                </a:tc>
                <a:extLst>
                  <a:ext uri="{0D108BD9-81ED-4DB2-BD59-A6C34878D82A}">
                    <a16:rowId xmlns:a16="http://schemas.microsoft.com/office/drawing/2014/main" val="4205880312"/>
                  </a:ext>
                </a:extLst>
              </a:tr>
              <a:tr h="201678">
                <a:tc>
                  <a:txBody>
                    <a:bodyPr/>
                    <a:lstStyle/>
                    <a:p>
                      <a:r>
                        <a:rPr lang="en-IN" sz="800"/>
                        <a:t>24</a:t>
                      </a:r>
                    </a:p>
                  </a:txBody>
                  <a:tcPr marL="40290" marR="40290" marT="20145" marB="20145" anchor="ctr">
                    <a:lnL>
                      <a:noFill/>
                    </a:lnL>
                    <a:lnR>
                      <a:noFill/>
                    </a:lnR>
                    <a:lnT>
                      <a:noFill/>
                    </a:lnT>
                    <a:lnB>
                      <a:noFill/>
                    </a:lnB>
                    <a:noFill/>
                  </a:tcPr>
                </a:tc>
                <a:tc>
                  <a:txBody>
                    <a:bodyPr/>
                    <a:lstStyle/>
                    <a:p>
                      <a:r>
                        <a:rPr lang="en-IN" sz="800"/>
                        <a:t>Maxwell.Halvorson</a:t>
                      </a:r>
                    </a:p>
                  </a:txBody>
                  <a:tcPr marL="40290" marR="40290" marT="20145" marB="20145" anchor="ctr">
                    <a:lnL>
                      <a:noFill/>
                    </a:lnL>
                    <a:lnR>
                      <a:noFill/>
                    </a:lnR>
                    <a:lnT>
                      <a:noFill/>
                    </a:lnT>
                    <a:lnB>
                      <a:noFill/>
                    </a:lnB>
                    <a:noFill/>
                  </a:tcPr>
                </a:tc>
                <a:tc>
                  <a:txBody>
                    <a:bodyPr/>
                    <a:lstStyle/>
                    <a:p>
                      <a:r>
                        <a:rPr lang="en-IN" sz="800"/>
                        <a:t>2017-04-18 02:32:44</a:t>
                      </a:r>
                    </a:p>
                  </a:txBody>
                  <a:tcPr marL="40290" marR="40290" marT="20145" marB="20145" anchor="ctr">
                    <a:lnL>
                      <a:noFill/>
                    </a:lnL>
                    <a:lnR>
                      <a:noFill/>
                    </a:lnR>
                    <a:lnT>
                      <a:noFill/>
                    </a:lnT>
                    <a:lnB>
                      <a:noFill/>
                    </a:lnB>
                    <a:noFill/>
                  </a:tcPr>
                </a:tc>
                <a:extLst>
                  <a:ext uri="{0D108BD9-81ED-4DB2-BD59-A6C34878D82A}">
                    <a16:rowId xmlns:a16="http://schemas.microsoft.com/office/drawing/2014/main" val="4074341426"/>
                  </a:ext>
                </a:extLst>
              </a:tr>
              <a:tr h="201678">
                <a:tc>
                  <a:txBody>
                    <a:bodyPr/>
                    <a:lstStyle/>
                    <a:p>
                      <a:r>
                        <a:rPr lang="en-IN" sz="800"/>
                        <a:t>25</a:t>
                      </a:r>
                    </a:p>
                  </a:txBody>
                  <a:tcPr marL="40290" marR="40290" marT="20145" marB="20145" anchor="ctr">
                    <a:lnL>
                      <a:noFill/>
                    </a:lnL>
                    <a:lnR>
                      <a:noFill/>
                    </a:lnR>
                    <a:lnT>
                      <a:noFill/>
                    </a:lnT>
                    <a:lnB>
                      <a:noFill/>
                    </a:lnB>
                    <a:noFill/>
                  </a:tcPr>
                </a:tc>
                <a:tc>
                  <a:txBody>
                    <a:bodyPr/>
                    <a:lstStyle/>
                    <a:p>
                      <a:r>
                        <a:rPr lang="en-IN" sz="800"/>
                        <a:t>Tierra.Trantow</a:t>
                      </a:r>
                    </a:p>
                  </a:txBody>
                  <a:tcPr marL="40290" marR="40290" marT="20145" marB="20145" anchor="ctr">
                    <a:lnL>
                      <a:noFill/>
                    </a:lnL>
                    <a:lnR>
                      <a:noFill/>
                    </a:lnR>
                    <a:lnT>
                      <a:noFill/>
                    </a:lnT>
                    <a:lnB>
                      <a:noFill/>
                    </a:lnB>
                    <a:noFill/>
                  </a:tcPr>
                </a:tc>
                <a:tc>
                  <a:txBody>
                    <a:bodyPr/>
                    <a:lstStyle/>
                    <a:p>
                      <a:r>
                        <a:rPr lang="en-IN" sz="800"/>
                        <a:t>2016-10-03 12:49:21</a:t>
                      </a:r>
                    </a:p>
                  </a:txBody>
                  <a:tcPr marL="40290" marR="40290" marT="20145" marB="20145" anchor="ctr">
                    <a:lnL>
                      <a:noFill/>
                    </a:lnL>
                    <a:lnR>
                      <a:noFill/>
                    </a:lnR>
                    <a:lnT>
                      <a:noFill/>
                    </a:lnT>
                    <a:lnB>
                      <a:noFill/>
                    </a:lnB>
                    <a:noFill/>
                  </a:tcPr>
                </a:tc>
                <a:extLst>
                  <a:ext uri="{0D108BD9-81ED-4DB2-BD59-A6C34878D82A}">
                    <a16:rowId xmlns:a16="http://schemas.microsoft.com/office/drawing/2014/main" val="1890392972"/>
                  </a:ext>
                </a:extLst>
              </a:tr>
              <a:tr h="201678">
                <a:tc>
                  <a:txBody>
                    <a:bodyPr/>
                    <a:lstStyle/>
                    <a:p>
                      <a:r>
                        <a:rPr lang="en-IN" sz="800"/>
                        <a:t>34</a:t>
                      </a:r>
                    </a:p>
                  </a:txBody>
                  <a:tcPr marL="40290" marR="40290" marT="20145" marB="20145" anchor="ctr">
                    <a:lnL>
                      <a:noFill/>
                    </a:lnL>
                    <a:lnR>
                      <a:noFill/>
                    </a:lnR>
                    <a:lnT>
                      <a:noFill/>
                    </a:lnT>
                    <a:lnB>
                      <a:noFill/>
                    </a:lnB>
                    <a:noFill/>
                  </a:tcPr>
                </a:tc>
                <a:tc>
                  <a:txBody>
                    <a:bodyPr/>
                    <a:lstStyle/>
                    <a:p>
                      <a:r>
                        <a:rPr lang="en-IN" sz="800"/>
                        <a:t>Pearl7</a:t>
                      </a:r>
                    </a:p>
                  </a:txBody>
                  <a:tcPr marL="40290" marR="40290" marT="20145" marB="20145" anchor="ctr">
                    <a:lnL>
                      <a:noFill/>
                    </a:lnL>
                    <a:lnR>
                      <a:noFill/>
                    </a:lnR>
                    <a:lnT>
                      <a:noFill/>
                    </a:lnT>
                    <a:lnB>
                      <a:noFill/>
                    </a:lnB>
                    <a:noFill/>
                  </a:tcPr>
                </a:tc>
                <a:tc>
                  <a:txBody>
                    <a:bodyPr/>
                    <a:lstStyle/>
                    <a:p>
                      <a:r>
                        <a:rPr lang="en-IN" sz="800"/>
                        <a:t>2016-07-08 21:42:01</a:t>
                      </a:r>
                    </a:p>
                  </a:txBody>
                  <a:tcPr marL="40290" marR="40290" marT="20145" marB="20145" anchor="ctr">
                    <a:lnL>
                      <a:noFill/>
                    </a:lnL>
                    <a:lnR>
                      <a:noFill/>
                    </a:lnR>
                    <a:lnT>
                      <a:noFill/>
                    </a:lnT>
                    <a:lnB>
                      <a:noFill/>
                    </a:lnB>
                    <a:noFill/>
                  </a:tcPr>
                </a:tc>
                <a:extLst>
                  <a:ext uri="{0D108BD9-81ED-4DB2-BD59-A6C34878D82A}">
                    <a16:rowId xmlns:a16="http://schemas.microsoft.com/office/drawing/2014/main" val="3751275716"/>
                  </a:ext>
                </a:extLst>
              </a:tr>
              <a:tr h="201678">
                <a:tc>
                  <a:txBody>
                    <a:bodyPr/>
                    <a:lstStyle/>
                    <a:p>
                      <a:r>
                        <a:rPr lang="en-IN" sz="800"/>
                        <a:t>36</a:t>
                      </a:r>
                    </a:p>
                  </a:txBody>
                  <a:tcPr marL="40290" marR="40290" marT="20145" marB="20145" anchor="ctr">
                    <a:lnL>
                      <a:noFill/>
                    </a:lnL>
                    <a:lnR>
                      <a:noFill/>
                    </a:lnR>
                    <a:lnT>
                      <a:noFill/>
                    </a:lnT>
                    <a:lnB>
                      <a:noFill/>
                    </a:lnB>
                    <a:noFill/>
                  </a:tcPr>
                </a:tc>
                <a:tc>
                  <a:txBody>
                    <a:bodyPr/>
                    <a:lstStyle/>
                    <a:p>
                      <a:r>
                        <a:rPr lang="en-IN" sz="800"/>
                        <a:t>Ollie_Ledner37</a:t>
                      </a:r>
                    </a:p>
                  </a:txBody>
                  <a:tcPr marL="40290" marR="40290" marT="20145" marB="20145" anchor="ctr">
                    <a:lnL>
                      <a:noFill/>
                    </a:lnL>
                    <a:lnR>
                      <a:noFill/>
                    </a:lnR>
                    <a:lnT>
                      <a:noFill/>
                    </a:lnT>
                    <a:lnB>
                      <a:noFill/>
                    </a:lnB>
                    <a:noFill/>
                  </a:tcPr>
                </a:tc>
                <a:tc>
                  <a:txBody>
                    <a:bodyPr/>
                    <a:lstStyle/>
                    <a:p>
                      <a:r>
                        <a:rPr lang="en-IN" sz="800"/>
                        <a:t>2016-08-04 15:42:20</a:t>
                      </a:r>
                    </a:p>
                  </a:txBody>
                  <a:tcPr marL="40290" marR="40290" marT="20145" marB="20145" anchor="ctr">
                    <a:lnL>
                      <a:noFill/>
                    </a:lnL>
                    <a:lnR>
                      <a:noFill/>
                    </a:lnR>
                    <a:lnT>
                      <a:noFill/>
                    </a:lnT>
                    <a:lnB>
                      <a:noFill/>
                    </a:lnB>
                    <a:noFill/>
                  </a:tcPr>
                </a:tc>
                <a:extLst>
                  <a:ext uri="{0D108BD9-81ED-4DB2-BD59-A6C34878D82A}">
                    <a16:rowId xmlns:a16="http://schemas.microsoft.com/office/drawing/2014/main" val="2676115126"/>
                  </a:ext>
                </a:extLst>
              </a:tr>
              <a:tr h="201678">
                <a:tc>
                  <a:txBody>
                    <a:bodyPr/>
                    <a:lstStyle/>
                    <a:p>
                      <a:r>
                        <a:rPr lang="en-IN" sz="800"/>
                        <a:t>41</a:t>
                      </a:r>
                    </a:p>
                  </a:txBody>
                  <a:tcPr marL="40290" marR="40290" marT="20145" marB="20145" anchor="ctr">
                    <a:lnL>
                      <a:noFill/>
                    </a:lnL>
                    <a:lnR>
                      <a:noFill/>
                    </a:lnR>
                    <a:lnT>
                      <a:noFill/>
                    </a:lnT>
                    <a:lnB>
                      <a:noFill/>
                    </a:lnB>
                    <a:noFill/>
                  </a:tcPr>
                </a:tc>
                <a:tc>
                  <a:txBody>
                    <a:bodyPr/>
                    <a:lstStyle/>
                    <a:p>
                      <a:r>
                        <a:rPr lang="en-IN" sz="800"/>
                        <a:t>Mckenna17</a:t>
                      </a:r>
                    </a:p>
                  </a:txBody>
                  <a:tcPr marL="40290" marR="40290" marT="20145" marB="20145" anchor="ctr">
                    <a:lnL>
                      <a:noFill/>
                    </a:lnL>
                    <a:lnR>
                      <a:noFill/>
                    </a:lnR>
                    <a:lnT>
                      <a:noFill/>
                    </a:lnT>
                    <a:lnB>
                      <a:noFill/>
                    </a:lnB>
                    <a:noFill/>
                  </a:tcPr>
                </a:tc>
                <a:tc>
                  <a:txBody>
                    <a:bodyPr/>
                    <a:lstStyle/>
                    <a:p>
                      <a:r>
                        <a:rPr lang="en-IN" sz="800"/>
                        <a:t>2016-07-17 17:25:45</a:t>
                      </a:r>
                    </a:p>
                  </a:txBody>
                  <a:tcPr marL="40290" marR="40290" marT="20145" marB="20145" anchor="ctr">
                    <a:lnL>
                      <a:noFill/>
                    </a:lnL>
                    <a:lnR>
                      <a:noFill/>
                    </a:lnR>
                    <a:lnT>
                      <a:noFill/>
                    </a:lnT>
                    <a:lnB>
                      <a:noFill/>
                    </a:lnB>
                    <a:noFill/>
                  </a:tcPr>
                </a:tc>
                <a:extLst>
                  <a:ext uri="{0D108BD9-81ED-4DB2-BD59-A6C34878D82A}">
                    <a16:rowId xmlns:a16="http://schemas.microsoft.com/office/drawing/2014/main" val="2043770367"/>
                  </a:ext>
                </a:extLst>
              </a:tr>
              <a:tr h="201678">
                <a:tc>
                  <a:txBody>
                    <a:bodyPr/>
                    <a:lstStyle/>
                    <a:p>
                      <a:r>
                        <a:rPr lang="en-IN" sz="800"/>
                        <a:t>45</a:t>
                      </a:r>
                    </a:p>
                  </a:txBody>
                  <a:tcPr marL="40290" marR="40290" marT="20145" marB="20145" anchor="ctr">
                    <a:lnL>
                      <a:noFill/>
                    </a:lnL>
                    <a:lnR>
                      <a:noFill/>
                    </a:lnR>
                    <a:lnT>
                      <a:noFill/>
                    </a:lnT>
                    <a:lnB>
                      <a:noFill/>
                    </a:lnB>
                    <a:noFill/>
                  </a:tcPr>
                </a:tc>
                <a:tc>
                  <a:txBody>
                    <a:bodyPr/>
                    <a:lstStyle/>
                    <a:p>
                      <a:r>
                        <a:rPr lang="en-IN" sz="800"/>
                        <a:t>David.Osinski47</a:t>
                      </a:r>
                    </a:p>
                  </a:txBody>
                  <a:tcPr marL="40290" marR="40290" marT="20145" marB="20145" anchor="ctr">
                    <a:lnL>
                      <a:noFill/>
                    </a:lnL>
                    <a:lnR>
                      <a:noFill/>
                    </a:lnR>
                    <a:lnT>
                      <a:noFill/>
                    </a:lnT>
                    <a:lnB>
                      <a:noFill/>
                    </a:lnB>
                    <a:noFill/>
                  </a:tcPr>
                </a:tc>
                <a:tc>
                  <a:txBody>
                    <a:bodyPr/>
                    <a:lstStyle/>
                    <a:p>
                      <a:r>
                        <a:rPr lang="en-IN" sz="800"/>
                        <a:t>2017-02-05 21:23:37</a:t>
                      </a:r>
                    </a:p>
                  </a:txBody>
                  <a:tcPr marL="40290" marR="40290" marT="20145" marB="20145" anchor="ctr">
                    <a:lnL>
                      <a:noFill/>
                    </a:lnL>
                    <a:lnR>
                      <a:noFill/>
                    </a:lnR>
                    <a:lnT>
                      <a:noFill/>
                    </a:lnT>
                    <a:lnB>
                      <a:noFill/>
                    </a:lnB>
                    <a:noFill/>
                  </a:tcPr>
                </a:tc>
                <a:extLst>
                  <a:ext uri="{0D108BD9-81ED-4DB2-BD59-A6C34878D82A}">
                    <a16:rowId xmlns:a16="http://schemas.microsoft.com/office/drawing/2014/main" val="2185291157"/>
                  </a:ext>
                </a:extLst>
              </a:tr>
              <a:tr h="201678">
                <a:tc>
                  <a:txBody>
                    <a:bodyPr/>
                    <a:lstStyle/>
                    <a:p>
                      <a:r>
                        <a:rPr lang="en-IN" sz="800"/>
                        <a:t>49</a:t>
                      </a:r>
                    </a:p>
                  </a:txBody>
                  <a:tcPr marL="40290" marR="40290" marT="20145" marB="20145" anchor="ctr">
                    <a:lnL>
                      <a:noFill/>
                    </a:lnL>
                    <a:lnR>
                      <a:noFill/>
                    </a:lnR>
                    <a:lnT>
                      <a:noFill/>
                    </a:lnT>
                    <a:lnB>
                      <a:noFill/>
                    </a:lnB>
                    <a:noFill/>
                  </a:tcPr>
                </a:tc>
                <a:tc>
                  <a:txBody>
                    <a:bodyPr/>
                    <a:lstStyle/>
                    <a:p>
                      <a:r>
                        <a:rPr lang="en-IN" sz="800"/>
                        <a:t>Morgan.Kassulke</a:t>
                      </a:r>
                    </a:p>
                  </a:txBody>
                  <a:tcPr marL="40290" marR="40290" marT="20145" marB="20145" anchor="ctr">
                    <a:lnL>
                      <a:noFill/>
                    </a:lnL>
                    <a:lnR>
                      <a:noFill/>
                    </a:lnR>
                    <a:lnT>
                      <a:noFill/>
                    </a:lnT>
                    <a:lnB>
                      <a:noFill/>
                    </a:lnB>
                    <a:noFill/>
                  </a:tcPr>
                </a:tc>
                <a:tc>
                  <a:txBody>
                    <a:bodyPr/>
                    <a:lstStyle/>
                    <a:p>
                      <a:r>
                        <a:rPr lang="en-IN" sz="800"/>
                        <a:t>2016-10-30 12:42:31</a:t>
                      </a:r>
                    </a:p>
                  </a:txBody>
                  <a:tcPr marL="40290" marR="40290" marT="20145" marB="20145" anchor="ctr">
                    <a:lnL>
                      <a:noFill/>
                    </a:lnL>
                    <a:lnR>
                      <a:noFill/>
                    </a:lnR>
                    <a:lnT>
                      <a:noFill/>
                    </a:lnT>
                    <a:lnB>
                      <a:noFill/>
                    </a:lnB>
                    <a:noFill/>
                  </a:tcPr>
                </a:tc>
                <a:extLst>
                  <a:ext uri="{0D108BD9-81ED-4DB2-BD59-A6C34878D82A}">
                    <a16:rowId xmlns:a16="http://schemas.microsoft.com/office/drawing/2014/main" val="3953424376"/>
                  </a:ext>
                </a:extLst>
              </a:tr>
              <a:tr h="201678">
                <a:tc>
                  <a:txBody>
                    <a:bodyPr/>
                    <a:lstStyle/>
                    <a:p>
                      <a:r>
                        <a:rPr lang="en-IN" sz="800"/>
                        <a:t>53</a:t>
                      </a:r>
                    </a:p>
                  </a:txBody>
                  <a:tcPr marL="40290" marR="40290" marT="20145" marB="20145" anchor="ctr">
                    <a:lnL>
                      <a:noFill/>
                    </a:lnL>
                    <a:lnR>
                      <a:noFill/>
                    </a:lnR>
                    <a:lnT>
                      <a:noFill/>
                    </a:lnT>
                    <a:lnB>
                      <a:noFill/>
                    </a:lnB>
                    <a:noFill/>
                  </a:tcPr>
                </a:tc>
                <a:tc>
                  <a:txBody>
                    <a:bodyPr/>
                    <a:lstStyle/>
                    <a:p>
                      <a:r>
                        <a:rPr lang="en-IN" sz="800"/>
                        <a:t>Linnea59</a:t>
                      </a:r>
                    </a:p>
                  </a:txBody>
                  <a:tcPr marL="40290" marR="40290" marT="20145" marB="20145" anchor="ctr">
                    <a:lnL>
                      <a:noFill/>
                    </a:lnL>
                    <a:lnR>
                      <a:noFill/>
                    </a:lnR>
                    <a:lnT>
                      <a:noFill/>
                    </a:lnT>
                    <a:lnB>
                      <a:noFill/>
                    </a:lnB>
                    <a:noFill/>
                  </a:tcPr>
                </a:tc>
                <a:tc>
                  <a:txBody>
                    <a:bodyPr/>
                    <a:lstStyle/>
                    <a:p>
                      <a:r>
                        <a:rPr lang="en-IN" sz="800"/>
                        <a:t>2017-02-07 07:49:34</a:t>
                      </a:r>
                    </a:p>
                  </a:txBody>
                  <a:tcPr marL="40290" marR="40290" marT="20145" marB="20145" anchor="ctr">
                    <a:lnL>
                      <a:noFill/>
                    </a:lnL>
                    <a:lnR>
                      <a:noFill/>
                    </a:lnR>
                    <a:lnT>
                      <a:noFill/>
                    </a:lnT>
                    <a:lnB>
                      <a:noFill/>
                    </a:lnB>
                    <a:noFill/>
                  </a:tcPr>
                </a:tc>
                <a:extLst>
                  <a:ext uri="{0D108BD9-81ED-4DB2-BD59-A6C34878D82A}">
                    <a16:rowId xmlns:a16="http://schemas.microsoft.com/office/drawing/2014/main" val="1672380174"/>
                  </a:ext>
                </a:extLst>
              </a:tr>
              <a:tr h="201678">
                <a:tc>
                  <a:txBody>
                    <a:bodyPr/>
                    <a:lstStyle/>
                    <a:p>
                      <a:r>
                        <a:rPr lang="en-IN" sz="800"/>
                        <a:t>54</a:t>
                      </a:r>
                    </a:p>
                  </a:txBody>
                  <a:tcPr marL="40290" marR="40290" marT="20145" marB="20145" anchor="ctr">
                    <a:lnL>
                      <a:noFill/>
                    </a:lnL>
                    <a:lnR>
                      <a:noFill/>
                    </a:lnR>
                    <a:lnT>
                      <a:noFill/>
                    </a:lnT>
                    <a:lnB>
                      <a:noFill/>
                    </a:lnB>
                    <a:noFill/>
                  </a:tcPr>
                </a:tc>
                <a:tc>
                  <a:txBody>
                    <a:bodyPr/>
                    <a:lstStyle/>
                    <a:p>
                      <a:r>
                        <a:rPr lang="en-IN" sz="800"/>
                        <a:t>Duane60</a:t>
                      </a:r>
                    </a:p>
                  </a:txBody>
                  <a:tcPr marL="40290" marR="40290" marT="20145" marB="20145" anchor="ctr">
                    <a:lnL>
                      <a:noFill/>
                    </a:lnL>
                    <a:lnR>
                      <a:noFill/>
                    </a:lnR>
                    <a:lnT>
                      <a:noFill/>
                    </a:lnT>
                    <a:lnB>
                      <a:noFill/>
                    </a:lnB>
                    <a:noFill/>
                  </a:tcPr>
                </a:tc>
                <a:tc>
                  <a:txBody>
                    <a:bodyPr/>
                    <a:lstStyle/>
                    <a:p>
                      <a:r>
                        <a:rPr lang="en-IN" sz="800"/>
                        <a:t>2016-12-21 04:43:38</a:t>
                      </a:r>
                    </a:p>
                  </a:txBody>
                  <a:tcPr marL="40290" marR="40290" marT="20145" marB="20145" anchor="ctr">
                    <a:lnL>
                      <a:noFill/>
                    </a:lnL>
                    <a:lnR>
                      <a:noFill/>
                    </a:lnR>
                    <a:lnT>
                      <a:noFill/>
                    </a:lnT>
                    <a:lnB>
                      <a:noFill/>
                    </a:lnB>
                    <a:noFill/>
                  </a:tcPr>
                </a:tc>
                <a:extLst>
                  <a:ext uri="{0D108BD9-81ED-4DB2-BD59-A6C34878D82A}">
                    <a16:rowId xmlns:a16="http://schemas.microsoft.com/office/drawing/2014/main" val="491548180"/>
                  </a:ext>
                </a:extLst>
              </a:tr>
              <a:tr h="201678">
                <a:tc>
                  <a:txBody>
                    <a:bodyPr/>
                    <a:lstStyle/>
                    <a:p>
                      <a:r>
                        <a:rPr lang="en-IN" sz="800"/>
                        <a:t>57</a:t>
                      </a:r>
                    </a:p>
                  </a:txBody>
                  <a:tcPr marL="40290" marR="40290" marT="20145" marB="20145" anchor="ctr">
                    <a:lnL>
                      <a:noFill/>
                    </a:lnL>
                    <a:lnR>
                      <a:noFill/>
                    </a:lnR>
                    <a:lnT>
                      <a:noFill/>
                    </a:lnT>
                    <a:lnB>
                      <a:noFill/>
                    </a:lnB>
                    <a:noFill/>
                  </a:tcPr>
                </a:tc>
                <a:tc>
                  <a:txBody>
                    <a:bodyPr/>
                    <a:lstStyle/>
                    <a:p>
                      <a:r>
                        <a:rPr lang="en-IN" sz="800"/>
                        <a:t>Julien_Schmidt</a:t>
                      </a:r>
                    </a:p>
                  </a:txBody>
                  <a:tcPr marL="40290" marR="40290" marT="20145" marB="20145" anchor="ctr">
                    <a:lnL>
                      <a:noFill/>
                    </a:lnL>
                    <a:lnR>
                      <a:noFill/>
                    </a:lnR>
                    <a:lnT>
                      <a:noFill/>
                    </a:lnT>
                    <a:lnB>
                      <a:noFill/>
                    </a:lnB>
                    <a:noFill/>
                  </a:tcPr>
                </a:tc>
                <a:tc>
                  <a:txBody>
                    <a:bodyPr/>
                    <a:lstStyle/>
                    <a:p>
                      <a:r>
                        <a:rPr lang="en-IN" sz="800"/>
                        <a:t>2017-02-02 23:12:48</a:t>
                      </a:r>
                    </a:p>
                  </a:txBody>
                  <a:tcPr marL="40290" marR="40290" marT="20145" marB="20145" anchor="ctr">
                    <a:lnL>
                      <a:noFill/>
                    </a:lnL>
                    <a:lnR>
                      <a:noFill/>
                    </a:lnR>
                    <a:lnT>
                      <a:noFill/>
                    </a:lnT>
                    <a:lnB>
                      <a:noFill/>
                    </a:lnB>
                    <a:noFill/>
                  </a:tcPr>
                </a:tc>
                <a:extLst>
                  <a:ext uri="{0D108BD9-81ED-4DB2-BD59-A6C34878D82A}">
                    <a16:rowId xmlns:a16="http://schemas.microsoft.com/office/drawing/2014/main" val="605532470"/>
                  </a:ext>
                </a:extLst>
              </a:tr>
              <a:tr h="201678">
                <a:tc>
                  <a:txBody>
                    <a:bodyPr/>
                    <a:lstStyle/>
                    <a:p>
                      <a:r>
                        <a:rPr lang="en-IN" sz="800"/>
                        <a:t>66</a:t>
                      </a:r>
                    </a:p>
                  </a:txBody>
                  <a:tcPr marL="40290" marR="40290" marT="20145" marB="20145" anchor="ctr">
                    <a:lnL>
                      <a:noFill/>
                    </a:lnL>
                    <a:lnR>
                      <a:noFill/>
                    </a:lnR>
                    <a:lnT>
                      <a:noFill/>
                    </a:lnT>
                    <a:lnB>
                      <a:noFill/>
                    </a:lnB>
                    <a:noFill/>
                  </a:tcPr>
                </a:tc>
                <a:tc>
                  <a:txBody>
                    <a:bodyPr/>
                    <a:lstStyle/>
                    <a:p>
                      <a:r>
                        <a:rPr lang="en-IN" sz="800"/>
                        <a:t>Mike.Auer39</a:t>
                      </a:r>
                    </a:p>
                  </a:txBody>
                  <a:tcPr marL="40290" marR="40290" marT="20145" marB="20145" anchor="ctr">
                    <a:lnL>
                      <a:noFill/>
                    </a:lnL>
                    <a:lnR>
                      <a:noFill/>
                    </a:lnR>
                    <a:lnT>
                      <a:noFill/>
                    </a:lnT>
                    <a:lnB>
                      <a:noFill/>
                    </a:lnB>
                    <a:noFill/>
                  </a:tcPr>
                </a:tc>
                <a:tc>
                  <a:txBody>
                    <a:bodyPr/>
                    <a:lstStyle/>
                    <a:p>
                      <a:r>
                        <a:rPr lang="en-IN" sz="800"/>
                        <a:t>2016-07-01 17:36:15</a:t>
                      </a:r>
                    </a:p>
                  </a:txBody>
                  <a:tcPr marL="40290" marR="40290" marT="20145" marB="20145" anchor="ctr">
                    <a:lnL>
                      <a:noFill/>
                    </a:lnL>
                    <a:lnR>
                      <a:noFill/>
                    </a:lnR>
                    <a:lnT>
                      <a:noFill/>
                    </a:lnT>
                    <a:lnB>
                      <a:noFill/>
                    </a:lnB>
                    <a:noFill/>
                  </a:tcPr>
                </a:tc>
                <a:extLst>
                  <a:ext uri="{0D108BD9-81ED-4DB2-BD59-A6C34878D82A}">
                    <a16:rowId xmlns:a16="http://schemas.microsoft.com/office/drawing/2014/main" val="2487568066"/>
                  </a:ext>
                </a:extLst>
              </a:tr>
              <a:tr h="201678">
                <a:tc>
                  <a:txBody>
                    <a:bodyPr/>
                    <a:lstStyle/>
                    <a:p>
                      <a:r>
                        <a:rPr lang="en-IN" sz="800"/>
                        <a:t>68</a:t>
                      </a:r>
                    </a:p>
                  </a:txBody>
                  <a:tcPr marL="40290" marR="40290" marT="20145" marB="20145" anchor="ctr">
                    <a:lnL>
                      <a:noFill/>
                    </a:lnL>
                    <a:lnR>
                      <a:noFill/>
                    </a:lnR>
                    <a:lnT>
                      <a:noFill/>
                    </a:lnT>
                    <a:lnB>
                      <a:noFill/>
                    </a:lnB>
                    <a:noFill/>
                  </a:tcPr>
                </a:tc>
                <a:tc>
                  <a:txBody>
                    <a:bodyPr/>
                    <a:lstStyle/>
                    <a:p>
                      <a:r>
                        <a:rPr lang="en-IN" sz="800"/>
                        <a:t>Franco_Keebler64</a:t>
                      </a:r>
                    </a:p>
                  </a:txBody>
                  <a:tcPr marL="40290" marR="40290" marT="20145" marB="20145" anchor="ctr">
                    <a:lnL>
                      <a:noFill/>
                    </a:lnL>
                    <a:lnR>
                      <a:noFill/>
                    </a:lnR>
                    <a:lnT>
                      <a:noFill/>
                    </a:lnT>
                    <a:lnB>
                      <a:noFill/>
                    </a:lnB>
                    <a:noFill/>
                  </a:tcPr>
                </a:tc>
                <a:tc>
                  <a:txBody>
                    <a:bodyPr/>
                    <a:lstStyle/>
                    <a:p>
                      <a:r>
                        <a:rPr lang="en-IN" sz="800"/>
                        <a:t>2016-11-13 20:09:27</a:t>
                      </a:r>
                    </a:p>
                  </a:txBody>
                  <a:tcPr marL="40290" marR="40290" marT="20145" marB="20145" anchor="ctr">
                    <a:lnL>
                      <a:noFill/>
                    </a:lnL>
                    <a:lnR>
                      <a:noFill/>
                    </a:lnR>
                    <a:lnT>
                      <a:noFill/>
                    </a:lnT>
                    <a:lnB>
                      <a:noFill/>
                    </a:lnB>
                    <a:noFill/>
                  </a:tcPr>
                </a:tc>
                <a:extLst>
                  <a:ext uri="{0D108BD9-81ED-4DB2-BD59-A6C34878D82A}">
                    <a16:rowId xmlns:a16="http://schemas.microsoft.com/office/drawing/2014/main" val="3641332618"/>
                  </a:ext>
                </a:extLst>
              </a:tr>
              <a:tr h="201678">
                <a:tc>
                  <a:txBody>
                    <a:bodyPr/>
                    <a:lstStyle/>
                    <a:p>
                      <a:r>
                        <a:rPr lang="en-IN" sz="800"/>
                        <a:t>71</a:t>
                      </a:r>
                    </a:p>
                  </a:txBody>
                  <a:tcPr marL="40290" marR="40290" marT="20145" marB="20145" anchor="ctr">
                    <a:lnL>
                      <a:noFill/>
                    </a:lnL>
                    <a:lnR>
                      <a:noFill/>
                    </a:lnR>
                    <a:lnT>
                      <a:noFill/>
                    </a:lnT>
                    <a:lnB>
                      <a:noFill/>
                    </a:lnB>
                    <a:noFill/>
                  </a:tcPr>
                </a:tc>
                <a:tc>
                  <a:txBody>
                    <a:bodyPr/>
                    <a:lstStyle/>
                    <a:p>
                      <a:r>
                        <a:rPr lang="en-IN" sz="800"/>
                        <a:t>Nia_Haag</a:t>
                      </a:r>
                    </a:p>
                  </a:txBody>
                  <a:tcPr marL="40290" marR="40290" marT="20145" marB="20145" anchor="ctr">
                    <a:lnL>
                      <a:noFill/>
                    </a:lnL>
                    <a:lnR>
                      <a:noFill/>
                    </a:lnR>
                    <a:lnT>
                      <a:noFill/>
                    </a:lnT>
                    <a:lnB>
                      <a:noFill/>
                    </a:lnB>
                    <a:noFill/>
                  </a:tcPr>
                </a:tc>
                <a:tc>
                  <a:txBody>
                    <a:bodyPr/>
                    <a:lstStyle/>
                    <a:p>
                      <a:r>
                        <a:rPr lang="en-IN" sz="800"/>
                        <a:t>2016-05-14 15:38:50</a:t>
                      </a:r>
                    </a:p>
                  </a:txBody>
                  <a:tcPr marL="40290" marR="40290" marT="20145" marB="20145" anchor="ctr">
                    <a:lnL>
                      <a:noFill/>
                    </a:lnL>
                    <a:lnR>
                      <a:noFill/>
                    </a:lnR>
                    <a:lnT>
                      <a:noFill/>
                    </a:lnT>
                    <a:lnB>
                      <a:noFill/>
                    </a:lnB>
                    <a:noFill/>
                  </a:tcPr>
                </a:tc>
                <a:extLst>
                  <a:ext uri="{0D108BD9-81ED-4DB2-BD59-A6C34878D82A}">
                    <a16:rowId xmlns:a16="http://schemas.microsoft.com/office/drawing/2014/main" val="3868363661"/>
                  </a:ext>
                </a:extLst>
              </a:tr>
              <a:tr h="201678">
                <a:tc>
                  <a:txBody>
                    <a:bodyPr/>
                    <a:lstStyle/>
                    <a:p>
                      <a:r>
                        <a:rPr lang="en-IN" sz="800"/>
                        <a:t>74</a:t>
                      </a:r>
                    </a:p>
                  </a:txBody>
                  <a:tcPr marL="40290" marR="40290" marT="20145" marB="20145" anchor="ctr">
                    <a:lnL>
                      <a:noFill/>
                    </a:lnL>
                    <a:lnR>
                      <a:noFill/>
                    </a:lnR>
                    <a:lnT>
                      <a:noFill/>
                    </a:lnT>
                    <a:lnB>
                      <a:noFill/>
                    </a:lnB>
                    <a:noFill/>
                  </a:tcPr>
                </a:tc>
                <a:tc>
                  <a:txBody>
                    <a:bodyPr/>
                    <a:lstStyle/>
                    <a:p>
                      <a:r>
                        <a:rPr lang="en-IN" sz="800"/>
                        <a:t>Hulda.Macejkovic</a:t>
                      </a:r>
                    </a:p>
                  </a:txBody>
                  <a:tcPr marL="40290" marR="40290" marT="20145" marB="20145" anchor="ctr">
                    <a:lnL>
                      <a:noFill/>
                    </a:lnL>
                    <a:lnR>
                      <a:noFill/>
                    </a:lnR>
                    <a:lnT>
                      <a:noFill/>
                    </a:lnT>
                    <a:lnB>
                      <a:noFill/>
                    </a:lnB>
                    <a:noFill/>
                  </a:tcPr>
                </a:tc>
                <a:tc>
                  <a:txBody>
                    <a:bodyPr/>
                    <a:lstStyle/>
                    <a:p>
                      <a:r>
                        <a:rPr lang="en-IN" sz="800"/>
                        <a:t>2017-01-25 17:17:28</a:t>
                      </a:r>
                    </a:p>
                  </a:txBody>
                  <a:tcPr marL="40290" marR="40290" marT="20145" marB="20145" anchor="ctr">
                    <a:lnL>
                      <a:noFill/>
                    </a:lnL>
                    <a:lnR>
                      <a:noFill/>
                    </a:lnR>
                    <a:lnT>
                      <a:noFill/>
                    </a:lnT>
                    <a:lnB>
                      <a:noFill/>
                    </a:lnB>
                    <a:noFill/>
                  </a:tcPr>
                </a:tc>
                <a:extLst>
                  <a:ext uri="{0D108BD9-81ED-4DB2-BD59-A6C34878D82A}">
                    <a16:rowId xmlns:a16="http://schemas.microsoft.com/office/drawing/2014/main" val="817557708"/>
                  </a:ext>
                </a:extLst>
              </a:tr>
              <a:tr h="201678">
                <a:tc>
                  <a:txBody>
                    <a:bodyPr/>
                    <a:lstStyle/>
                    <a:p>
                      <a:r>
                        <a:rPr lang="en-IN" sz="800"/>
                        <a:t>75</a:t>
                      </a:r>
                    </a:p>
                  </a:txBody>
                  <a:tcPr marL="40290" marR="40290" marT="20145" marB="20145" anchor="ctr">
                    <a:lnL>
                      <a:noFill/>
                    </a:lnL>
                    <a:lnR>
                      <a:noFill/>
                    </a:lnR>
                    <a:lnT>
                      <a:noFill/>
                    </a:lnT>
                    <a:lnB>
                      <a:noFill/>
                    </a:lnB>
                    <a:noFill/>
                  </a:tcPr>
                </a:tc>
                <a:tc>
                  <a:txBody>
                    <a:bodyPr/>
                    <a:lstStyle/>
                    <a:p>
                      <a:r>
                        <a:rPr lang="en-IN" sz="800"/>
                        <a:t>Leslie67</a:t>
                      </a:r>
                    </a:p>
                  </a:txBody>
                  <a:tcPr marL="40290" marR="40290" marT="20145" marB="20145" anchor="ctr">
                    <a:lnL>
                      <a:noFill/>
                    </a:lnL>
                    <a:lnR>
                      <a:noFill/>
                    </a:lnR>
                    <a:lnT>
                      <a:noFill/>
                    </a:lnT>
                    <a:lnB>
                      <a:noFill/>
                    </a:lnB>
                    <a:noFill/>
                  </a:tcPr>
                </a:tc>
                <a:tc>
                  <a:txBody>
                    <a:bodyPr/>
                    <a:lstStyle/>
                    <a:p>
                      <a:r>
                        <a:rPr lang="en-IN" sz="800"/>
                        <a:t>2016-09-21 05:14:01</a:t>
                      </a:r>
                    </a:p>
                  </a:txBody>
                  <a:tcPr marL="40290" marR="40290" marT="20145" marB="20145" anchor="ctr">
                    <a:lnL>
                      <a:noFill/>
                    </a:lnL>
                    <a:lnR>
                      <a:noFill/>
                    </a:lnR>
                    <a:lnT>
                      <a:noFill/>
                    </a:lnT>
                    <a:lnB>
                      <a:noFill/>
                    </a:lnB>
                    <a:noFill/>
                  </a:tcPr>
                </a:tc>
                <a:extLst>
                  <a:ext uri="{0D108BD9-81ED-4DB2-BD59-A6C34878D82A}">
                    <a16:rowId xmlns:a16="http://schemas.microsoft.com/office/drawing/2014/main" val="3211979990"/>
                  </a:ext>
                </a:extLst>
              </a:tr>
              <a:tr h="201678">
                <a:tc>
                  <a:txBody>
                    <a:bodyPr/>
                    <a:lstStyle/>
                    <a:p>
                      <a:r>
                        <a:rPr lang="en-IN" sz="800"/>
                        <a:t>76</a:t>
                      </a:r>
                    </a:p>
                  </a:txBody>
                  <a:tcPr marL="40290" marR="40290" marT="20145" marB="20145" anchor="ctr">
                    <a:lnL>
                      <a:noFill/>
                    </a:lnL>
                    <a:lnR>
                      <a:noFill/>
                    </a:lnR>
                    <a:lnT>
                      <a:noFill/>
                    </a:lnT>
                    <a:lnB>
                      <a:noFill/>
                    </a:lnB>
                    <a:noFill/>
                  </a:tcPr>
                </a:tc>
                <a:tc>
                  <a:txBody>
                    <a:bodyPr/>
                    <a:lstStyle/>
                    <a:p>
                      <a:r>
                        <a:rPr lang="en-IN" sz="800"/>
                        <a:t>Janelle.Nikolaus81</a:t>
                      </a:r>
                    </a:p>
                  </a:txBody>
                  <a:tcPr marL="40290" marR="40290" marT="20145" marB="20145" anchor="ctr">
                    <a:lnL>
                      <a:noFill/>
                    </a:lnL>
                    <a:lnR>
                      <a:noFill/>
                    </a:lnR>
                    <a:lnT>
                      <a:noFill/>
                    </a:lnT>
                    <a:lnB>
                      <a:noFill/>
                    </a:lnB>
                    <a:noFill/>
                  </a:tcPr>
                </a:tc>
                <a:tc>
                  <a:txBody>
                    <a:bodyPr/>
                    <a:lstStyle/>
                    <a:p>
                      <a:r>
                        <a:rPr lang="en-IN" sz="800"/>
                        <a:t>2016-07-21 09:26:09</a:t>
                      </a:r>
                    </a:p>
                  </a:txBody>
                  <a:tcPr marL="40290" marR="40290" marT="20145" marB="20145" anchor="ctr">
                    <a:lnL>
                      <a:noFill/>
                    </a:lnL>
                    <a:lnR>
                      <a:noFill/>
                    </a:lnR>
                    <a:lnT>
                      <a:noFill/>
                    </a:lnT>
                    <a:lnB>
                      <a:noFill/>
                    </a:lnB>
                    <a:noFill/>
                  </a:tcPr>
                </a:tc>
                <a:extLst>
                  <a:ext uri="{0D108BD9-81ED-4DB2-BD59-A6C34878D82A}">
                    <a16:rowId xmlns:a16="http://schemas.microsoft.com/office/drawing/2014/main" val="264626607"/>
                  </a:ext>
                </a:extLst>
              </a:tr>
              <a:tr h="201678">
                <a:tc>
                  <a:txBody>
                    <a:bodyPr/>
                    <a:lstStyle/>
                    <a:p>
                      <a:r>
                        <a:rPr lang="en-IN" sz="800"/>
                        <a:t>80</a:t>
                      </a:r>
                    </a:p>
                  </a:txBody>
                  <a:tcPr marL="40290" marR="40290" marT="20145" marB="20145" anchor="ctr">
                    <a:lnL>
                      <a:noFill/>
                    </a:lnL>
                    <a:lnR>
                      <a:noFill/>
                    </a:lnR>
                    <a:lnT>
                      <a:noFill/>
                    </a:lnT>
                    <a:lnB>
                      <a:noFill/>
                    </a:lnB>
                    <a:noFill/>
                  </a:tcPr>
                </a:tc>
                <a:tc>
                  <a:txBody>
                    <a:bodyPr/>
                    <a:lstStyle/>
                    <a:p>
                      <a:r>
                        <a:rPr lang="en-IN" sz="800"/>
                        <a:t>Darby_Herzog</a:t>
                      </a:r>
                    </a:p>
                  </a:txBody>
                  <a:tcPr marL="40290" marR="40290" marT="20145" marB="20145" anchor="ctr">
                    <a:lnL>
                      <a:noFill/>
                    </a:lnL>
                    <a:lnR>
                      <a:noFill/>
                    </a:lnR>
                    <a:lnT>
                      <a:noFill/>
                    </a:lnT>
                    <a:lnB>
                      <a:noFill/>
                    </a:lnB>
                    <a:noFill/>
                  </a:tcPr>
                </a:tc>
                <a:tc>
                  <a:txBody>
                    <a:bodyPr/>
                    <a:lstStyle/>
                    <a:p>
                      <a:r>
                        <a:rPr lang="en-IN" sz="800"/>
                        <a:t>2016-05-06 00:14:21</a:t>
                      </a:r>
                    </a:p>
                  </a:txBody>
                  <a:tcPr marL="40290" marR="40290" marT="20145" marB="20145" anchor="ctr">
                    <a:lnL>
                      <a:noFill/>
                    </a:lnL>
                    <a:lnR>
                      <a:noFill/>
                    </a:lnR>
                    <a:lnT>
                      <a:noFill/>
                    </a:lnT>
                    <a:lnB>
                      <a:noFill/>
                    </a:lnB>
                    <a:noFill/>
                  </a:tcPr>
                </a:tc>
                <a:extLst>
                  <a:ext uri="{0D108BD9-81ED-4DB2-BD59-A6C34878D82A}">
                    <a16:rowId xmlns:a16="http://schemas.microsoft.com/office/drawing/2014/main" val="4093557305"/>
                  </a:ext>
                </a:extLst>
              </a:tr>
              <a:tr h="201678">
                <a:tc>
                  <a:txBody>
                    <a:bodyPr/>
                    <a:lstStyle/>
                    <a:p>
                      <a:r>
                        <a:rPr lang="en-IN" sz="800"/>
                        <a:t>81</a:t>
                      </a:r>
                    </a:p>
                  </a:txBody>
                  <a:tcPr marL="40290" marR="40290" marT="20145" marB="20145" anchor="ctr">
                    <a:lnL>
                      <a:noFill/>
                    </a:lnL>
                    <a:lnR>
                      <a:noFill/>
                    </a:lnR>
                    <a:lnT>
                      <a:noFill/>
                    </a:lnT>
                    <a:lnB>
                      <a:noFill/>
                    </a:lnB>
                    <a:noFill/>
                  </a:tcPr>
                </a:tc>
                <a:tc>
                  <a:txBody>
                    <a:bodyPr/>
                    <a:lstStyle/>
                    <a:p>
                      <a:r>
                        <a:rPr lang="en-IN" sz="800"/>
                        <a:t>Esther.Zulauf61</a:t>
                      </a:r>
                    </a:p>
                  </a:txBody>
                  <a:tcPr marL="40290" marR="40290" marT="20145" marB="20145" anchor="ctr">
                    <a:lnL>
                      <a:noFill/>
                    </a:lnL>
                    <a:lnR>
                      <a:noFill/>
                    </a:lnR>
                    <a:lnT>
                      <a:noFill/>
                    </a:lnT>
                    <a:lnB>
                      <a:noFill/>
                    </a:lnB>
                    <a:noFill/>
                  </a:tcPr>
                </a:tc>
                <a:tc>
                  <a:txBody>
                    <a:bodyPr/>
                    <a:lstStyle/>
                    <a:p>
                      <a:r>
                        <a:rPr lang="en-IN" sz="800"/>
                        <a:t>2017-01-14 17:02:34</a:t>
                      </a:r>
                    </a:p>
                  </a:txBody>
                  <a:tcPr marL="40290" marR="40290" marT="20145" marB="20145" anchor="ctr">
                    <a:lnL>
                      <a:noFill/>
                    </a:lnL>
                    <a:lnR>
                      <a:noFill/>
                    </a:lnR>
                    <a:lnT>
                      <a:noFill/>
                    </a:lnT>
                    <a:lnB>
                      <a:noFill/>
                    </a:lnB>
                    <a:noFill/>
                  </a:tcPr>
                </a:tc>
                <a:extLst>
                  <a:ext uri="{0D108BD9-81ED-4DB2-BD59-A6C34878D82A}">
                    <a16:rowId xmlns:a16="http://schemas.microsoft.com/office/drawing/2014/main" val="4011629826"/>
                  </a:ext>
                </a:extLst>
              </a:tr>
              <a:tr h="201678">
                <a:tc>
                  <a:txBody>
                    <a:bodyPr/>
                    <a:lstStyle/>
                    <a:p>
                      <a:r>
                        <a:rPr lang="en-IN" sz="800"/>
                        <a:t>83</a:t>
                      </a:r>
                    </a:p>
                  </a:txBody>
                  <a:tcPr marL="40290" marR="40290" marT="20145" marB="20145" anchor="ctr">
                    <a:lnL>
                      <a:noFill/>
                    </a:lnL>
                    <a:lnR>
                      <a:noFill/>
                    </a:lnR>
                    <a:lnT>
                      <a:noFill/>
                    </a:lnT>
                    <a:lnB>
                      <a:noFill/>
                    </a:lnB>
                    <a:noFill/>
                  </a:tcPr>
                </a:tc>
                <a:tc>
                  <a:txBody>
                    <a:bodyPr/>
                    <a:lstStyle/>
                    <a:p>
                      <a:r>
                        <a:rPr lang="en-IN" sz="800"/>
                        <a:t>Bartholome.Bernhard</a:t>
                      </a:r>
                    </a:p>
                  </a:txBody>
                  <a:tcPr marL="40290" marR="40290" marT="20145" marB="20145" anchor="ctr">
                    <a:lnL>
                      <a:noFill/>
                    </a:lnL>
                    <a:lnR>
                      <a:noFill/>
                    </a:lnR>
                    <a:lnT>
                      <a:noFill/>
                    </a:lnT>
                    <a:lnB>
                      <a:noFill/>
                    </a:lnB>
                    <a:noFill/>
                  </a:tcPr>
                </a:tc>
                <a:tc>
                  <a:txBody>
                    <a:bodyPr/>
                    <a:lstStyle/>
                    <a:p>
                      <a:r>
                        <a:rPr lang="en-IN" sz="800"/>
                        <a:t>2016-11-06 02:31:23</a:t>
                      </a:r>
                    </a:p>
                  </a:txBody>
                  <a:tcPr marL="40290" marR="40290" marT="20145" marB="20145" anchor="ctr">
                    <a:lnL>
                      <a:noFill/>
                    </a:lnL>
                    <a:lnR>
                      <a:noFill/>
                    </a:lnR>
                    <a:lnT>
                      <a:noFill/>
                    </a:lnT>
                    <a:lnB>
                      <a:noFill/>
                    </a:lnB>
                    <a:noFill/>
                  </a:tcPr>
                </a:tc>
                <a:extLst>
                  <a:ext uri="{0D108BD9-81ED-4DB2-BD59-A6C34878D82A}">
                    <a16:rowId xmlns:a16="http://schemas.microsoft.com/office/drawing/2014/main" val="2088314601"/>
                  </a:ext>
                </a:extLst>
              </a:tr>
              <a:tr h="201678">
                <a:tc>
                  <a:txBody>
                    <a:bodyPr/>
                    <a:lstStyle/>
                    <a:p>
                      <a:r>
                        <a:rPr lang="en-IN" sz="800"/>
                        <a:t>89</a:t>
                      </a:r>
                    </a:p>
                  </a:txBody>
                  <a:tcPr marL="40290" marR="40290" marT="20145" marB="20145" anchor="ctr">
                    <a:lnL>
                      <a:noFill/>
                    </a:lnL>
                    <a:lnR>
                      <a:noFill/>
                    </a:lnR>
                    <a:lnT>
                      <a:noFill/>
                    </a:lnT>
                    <a:lnB>
                      <a:noFill/>
                    </a:lnB>
                    <a:noFill/>
                  </a:tcPr>
                </a:tc>
                <a:tc>
                  <a:txBody>
                    <a:bodyPr/>
                    <a:lstStyle/>
                    <a:p>
                      <a:r>
                        <a:rPr lang="en-IN" sz="800"/>
                        <a:t>Jessyca_West</a:t>
                      </a:r>
                    </a:p>
                  </a:txBody>
                  <a:tcPr marL="40290" marR="40290" marT="20145" marB="20145" anchor="ctr">
                    <a:lnL>
                      <a:noFill/>
                    </a:lnL>
                    <a:lnR>
                      <a:noFill/>
                    </a:lnR>
                    <a:lnT>
                      <a:noFill/>
                    </a:lnT>
                    <a:lnB>
                      <a:noFill/>
                    </a:lnB>
                    <a:noFill/>
                  </a:tcPr>
                </a:tc>
                <a:tc>
                  <a:txBody>
                    <a:bodyPr/>
                    <a:lstStyle/>
                    <a:p>
                      <a:r>
                        <a:rPr lang="en-IN" sz="800"/>
                        <a:t>2016-09-14 23:47:05</a:t>
                      </a:r>
                    </a:p>
                  </a:txBody>
                  <a:tcPr marL="40290" marR="40290" marT="20145" marB="20145" anchor="ctr">
                    <a:lnL>
                      <a:noFill/>
                    </a:lnL>
                    <a:lnR>
                      <a:noFill/>
                    </a:lnR>
                    <a:lnT>
                      <a:noFill/>
                    </a:lnT>
                    <a:lnB>
                      <a:noFill/>
                    </a:lnB>
                    <a:noFill/>
                  </a:tcPr>
                </a:tc>
                <a:extLst>
                  <a:ext uri="{0D108BD9-81ED-4DB2-BD59-A6C34878D82A}">
                    <a16:rowId xmlns:a16="http://schemas.microsoft.com/office/drawing/2014/main" val="489829"/>
                  </a:ext>
                </a:extLst>
              </a:tr>
              <a:tr h="201678">
                <a:tc>
                  <a:txBody>
                    <a:bodyPr/>
                    <a:lstStyle/>
                    <a:p>
                      <a:r>
                        <a:rPr lang="en-IN" sz="800"/>
                        <a:t>90</a:t>
                      </a:r>
                    </a:p>
                  </a:txBody>
                  <a:tcPr marL="40290" marR="40290" marT="20145" marB="20145" anchor="ctr">
                    <a:lnL>
                      <a:noFill/>
                    </a:lnL>
                    <a:lnR>
                      <a:noFill/>
                    </a:lnR>
                    <a:lnT>
                      <a:noFill/>
                    </a:lnT>
                    <a:lnB>
                      <a:noFill/>
                    </a:lnB>
                    <a:noFill/>
                  </a:tcPr>
                </a:tc>
                <a:tc>
                  <a:txBody>
                    <a:bodyPr/>
                    <a:lstStyle/>
                    <a:p>
                      <a:r>
                        <a:rPr lang="en-IN" sz="800"/>
                        <a:t>Esmeralda.Mraz57</a:t>
                      </a:r>
                    </a:p>
                  </a:txBody>
                  <a:tcPr marL="40290" marR="40290" marT="20145" marB="20145" anchor="ctr">
                    <a:lnL>
                      <a:noFill/>
                    </a:lnL>
                    <a:lnR>
                      <a:noFill/>
                    </a:lnR>
                    <a:lnT>
                      <a:noFill/>
                    </a:lnT>
                    <a:lnB>
                      <a:noFill/>
                    </a:lnB>
                    <a:noFill/>
                  </a:tcPr>
                </a:tc>
                <a:tc>
                  <a:txBody>
                    <a:bodyPr/>
                    <a:lstStyle/>
                    <a:p>
                      <a:r>
                        <a:rPr lang="en-IN" sz="800"/>
                        <a:t>2017-03-03 11:52:27</a:t>
                      </a:r>
                    </a:p>
                  </a:txBody>
                  <a:tcPr marL="40290" marR="40290" marT="20145" marB="20145" anchor="ctr">
                    <a:lnL>
                      <a:noFill/>
                    </a:lnL>
                    <a:lnR>
                      <a:noFill/>
                    </a:lnR>
                    <a:lnT>
                      <a:noFill/>
                    </a:lnT>
                    <a:lnB>
                      <a:noFill/>
                    </a:lnB>
                    <a:noFill/>
                  </a:tcPr>
                </a:tc>
                <a:extLst>
                  <a:ext uri="{0D108BD9-81ED-4DB2-BD59-A6C34878D82A}">
                    <a16:rowId xmlns:a16="http://schemas.microsoft.com/office/drawing/2014/main" val="4233854647"/>
                  </a:ext>
                </a:extLst>
              </a:tr>
              <a:tr h="201678">
                <a:tc>
                  <a:txBody>
                    <a:bodyPr/>
                    <a:lstStyle/>
                    <a:p>
                      <a:r>
                        <a:rPr lang="en-IN" sz="800"/>
                        <a:t>91</a:t>
                      </a:r>
                    </a:p>
                  </a:txBody>
                  <a:tcPr marL="40290" marR="40290" marT="20145" marB="20145" anchor="ctr">
                    <a:lnL>
                      <a:noFill/>
                    </a:lnL>
                    <a:lnR>
                      <a:noFill/>
                    </a:lnR>
                    <a:lnT>
                      <a:noFill/>
                    </a:lnT>
                    <a:lnB>
                      <a:noFill/>
                    </a:lnB>
                    <a:noFill/>
                  </a:tcPr>
                </a:tc>
                <a:tc>
                  <a:txBody>
                    <a:bodyPr/>
                    <a:lstStyle/>
                    <a:p>
                      <a:r>
                        <a:rPr lang="en-IN" sz="800"/>
                        <a:t>Bethany20</a:t>
                      </a:r>
                    </a:p>
                  </a:txBody>
                  <a:tcPr marL="40290" marR="40290" marT="20145" marB="20145" anchor="ctr">
                    <a:lnL>
                      <a:noFill/>
                    </a:lnL>
                    <a:lnR>
                      <a:noFill/>
                    </a:lnR>
                    <a:lnT>
                      <a:noFill/>
                    </a:lnT>
                    <a:lnB>
                      <a:noFill/>
                    </a:lnB>
                    <a:noFill/>
                  </a:tcPr>
                </a:tc>
                <a:tc>
                  <a:txBody>
                    <a:bodyPr/>
                    <a:lstStyle/>
                    <a:p>
                      <a:r>
                        <a:rPr lang="en-IN" sz="800"/>
                        <a:t>2016-06-03 23:31:53</a:t>
                      </a:r>
                    </a:p>
                  </a:txBody>
                  <a:tcPr marL="40290" marR="40290" marT="20145" marB="20145" anchor="ctr">
                    <a:lnL>
                      <a:noFill/>
                    </a:lnL>
                    <a:lnR>
                      <a:noFill/>
                    </a:lnR>
                    <a:lnT>
                      <a:noFill/>
                    </a:lnT>
                    <a:lnB>
                      <a:noFill/>
                    </a:lnB>
                    <a:noFill/>
                  </a:tcPr>
                </a:tc>
                <a:extLst>
                  <a:ext uri="{0D108BD9-81ED-4DB2-BD59-A6C34878D82A}">
                    <a16:rowId xmlns:a16="http://schemas.microsoft.com/office/drawing/2014/main" val="2188477586"/>
                  </a:ext>
                </a:extLst>
              </a:tr>
              <a:tr h="201678">
                <a:tc>
                  <a:txBody>
                    <a:bodyPr/>
                    <a:lstStyle/>
                    <a:p>
                      <a:endParaRPr lang="en-IN" sz="800"/>
                    </a:p>
                  </a:txBody>
                  <a:tcPr marL="40290" marR="40290" marT="20145" marB="20145" anchor="ctr">
                    <a:lnL>
                      <a:noFill/>
                    </a:lnL>
                    <a:lnR>
                      <a:noFill/>
                    </a:lnR>
                    <a:lnT>
                      <a:noFill/>
                    </a:lnT>
                    <a:lnB>
                      <a:noFill/>
                    </a:lnB>
                    <a:noFill/>
                  </a:tcPr>
                </a:tc>
                <a:tc>
                  <a:txBody>
                    <a:bodyPr/>
                    <a:lstStyle/>
                    <a:p>
                      <a:endParaRPr lang="en-IN" sz="800" dirty="0"/>
                    </a:p>
                  </a:txBody>
                  <a:tcPr marL="40290" marR="40290" marT="20145" marB="20145" anchor="ctr">
                    <a:lnL>
                      <a:noFill/>
                    </a:lnL>
                    <a:lnR>
                      <a:noFill/>
                    </a:lnR>
                    <a:lnT>
                      <a:noFill/>
                    </a:lnT>
                    <a:lnB>
                      <a:noFill/>
                    </a:lnB>
                    <a:noFill/>
                  </a:tcPr>
                </a:tc>
                <a:tc>
                  <a:txBody>
                    <a:bodyPr/>
                    <a:lstStyle/>
                    <a:p>
                      <a:endParaRPr lang="en-IN" sz="800" dirty="0"/>
                    </a:p>
                  </a:txBody>
                  <a:tcPr marL="40290" marR="40290" marT="20145" marB="20145" anchor="ctr">
                    <a:lnL>
                      <a:noFill/>
                    </a:lnL>
                    <a:lnR>
                      <a:noFill/>
                    </a:lnR>
                    <a:lnT>
                      <a:noFill/>
                    </a:lnT>
                    <a:lnB>
                      <a:noFill/>
                    </a:lnB>
                    <a:noFill/>
                  </a:tcPr>
                </a:tc>
                <a:extLst>
                  <a:ext uri="{0D108BD9-81ED-4DB2-BD59-A6C34878D82A}">
                    <a16:rowId xmlns:a16="http://schemas.microsoft.com/office/drawing/2014/main" val="381365823"/>
                  </a:ext>
                </a:extLst>
              </a:tr>
            </a:tbl>
          </a:graphicData>
        </a:graphic>
      </p:graphicFrame>
    </p:spTree>
    <p:extLst>
      <p:ext uri="{BB962C8B-B14F-4D97-AF65-F5344CB8AC3E}">
        <p14:creationId xmlns:p14="http://schemas.microsoft.com/office/powerpoint/2010/main" val="339348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6832-B991-367E-13F5-0ED70909B877}"/>
              </a:ext>
            </a:extLst>
          </p:cNvPr>
          <p:cNvSpPr>
            <a:spLocks noGrp="1"/>
          </p:cNvSpPr>
          <p:nvPr>
            <p:ph type="title"/>
          </p:nvPr>
        </p:nvSpPr>
        <p:spPr>
          <a:xfrm>
            <a:off x="838200" y="1"/>
            <a:ext cx="10515600" cy="1047963"/>
          </a:xfrm>
        </p:spPr>
        <p:txBody>
          <a:bodyPr/>
          <a:lstStyle/>
          <a:p>
            <a:r>
              <a:rPr lang="en-IN" dirty="0"/>
              <a:t>SUBQUERY EXECUTION (PG NO: 16)</a:t>
            </a:r>
          </a:p>
        </p:txBody>
      </p:sp>
      <p:pic>
        <p:nvPicPr>
          <p:cNvPr id="11" name="Content Placeholder 10">
            <a:extLst>
              <a:ext uri="{FF2B5EF4-FFF2-40B4-BE49-F238E27FC236}">
                <a16:creationId xmlns:a16="http://schemas.microsoft.com/office/drawing/2014/main" id="{EDA259AA-5F93-0374-E76F-0365892D3029}"/>
              </a:ext>
            </a:extLst>
          </p:cNvPr>
          <p:cNvPicPr>
            <a:picLocks noGrp="1" noChangeAspect="1"/>
          </p:cNvPicPr>
          <p:nvPr>
            <p:ph idx="1"/>
          </p:nvPr>
        </p:nvPicPr>
        <p:blipFill>
          <a:blip r:embed="rId2"/>
          <a:stretch>
            <a:fillRect/>
          </a:stretch>
        </p:blipFill>
        <p:spPr>
          <a:xfrm>
            <a:off x="195210" y="1047964"/>
            <a:ext cx="11897473" cy="5517223"/>
          </a:xfrm>
        </p:spPr>
      </p:pic>
    </p:spTree>
    <p:extLst>
      <p:ext uri="{BB962C8B-B14F-4D97-AF65-F5344CB8AC3E}">
        <p14:creationId xmlns:p14="http://schemas.microsoft.com/office/powerpoint/2010/main" val="45727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5DB1-54C6-BCBE-D6EA-CA036482105C}"/>
              </a:ext>
            </a:extLst>
          </p:cNvPr>
          <p:cNvSpPr>
            <a:spLocks noGrp="1"/>
          </p:cNvSpPr>
          <p:nvPr>
            <p:ph type="title"/>
          </p:nvPr>
        </p:nvSpPr>
        <p:spPr/>
        <p:txBody>
          <a:bodyPr/>
          <a:lstStyle/>
          <a:p>
            <a:r>
              <a:rPr lang="en-IN" dirty="0"/>
              <a:t>3. Contest winner (3A)</a:t>
            </a:r>
          </a:p>
        </p:txBody>
      </p:sp>
      <p:pic>
        <p:nvPicPr>
          <p:cNvPr id="5" name="Content Placeholder 4">
            <a:extLst>
              <a:ext uri="{FF2B5EF4-FFF2-40B4-BE49-F238E27FC236}">
                <a16:creationId xmlns:a16="http://schemas.microsoft.com/office/drawing/2014/main" id="{9375881E-EA95-4560-EECE-C23AFCA957A1}"/>
              </a:ext>
            </a:extLst>
          </p:cNvPr>
          <p:cNvPicPr>
            <a:picLocks noGrp="1" noChangeAspect="1"/>
          </p:cNvPicPr>
          <p:nvPr>
            <p:ph idx="1"/>
          </p:nvPr>
        </p:nvPicPr>
        <p:blipFill>
          <a:blip r:embed="rId2"/>
          <a:stretch>
            <a:fillRect/>
          </a:stretch>
        </p:blipFill>
        <p:spPr>
          <a:xfrm>
            <a:off x="0" y="1825625"/>
            <a:ext cx="12192000" cy="4351338"/>
          </a:xfrm>
        </p:spPr>
      </p:pic>
    </p:spTree>
    <p:extLst>
      <p:ext uri="{BB962C8B-B14F-4D97-AF65-F5344CB8AC3E}">
        <p14:creationId xmlns:p14="http://schemas.microsoft.com/office/powerpoint/2010/main" val="1848482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0240-B654-30AA-CDF4-811ACC1A3AA6}"/>
              </a:ext>
            </a:extLst>
          </p:cNvPr>
          <p:cNvSpPr>
            <a:spLocks noGrp="1"/>
          </p:cNvSpPr>
          <p:nvPr>
            <p:ph type="title"/>
          </p:nvPr>
        </p:nvSpPr>
        <p:spPr/>
        <p:txBody>
          <a:bodyPr/>
          <a:lstStyle/>
          <a:p>
            <a:r>
              <a:rPr lang="en-IN" b="1" dirty="0"/>
              <a:t>PROJECT DESCRIPTION</a:t>
            </a:r>
          </a:p>
        </p:txBody>
      </p:sp>
      <p:sp>
        <p:nvSpPr>
          <p:cNvPr id="3" name="Content Placeholder 2">
            <a:extLst>
              <a:ext uri="{FF2B5EF4-FFF2-40B4-BE49-F238E27FC236}">
                <a16:creationId xmlns:a16="http://schemas.microsoft.com/office/drawing/2014/main" id="{4B9AA7DA-56D5-5BAE-959E-C1C415F22C82}"/>
              </a:ext>
            </a:extLst>
          </p:cNvPr>
          <p:cNvSpPr>
            <a:spLocks noGrp="1"/>
          </p:cNvSpPr>
          <p:nvPr>
            <p:ph idx="1"/>
          </p:nvPr>
        </p:nvSpPr>
        <p:spPr/>
        <p:txBody>
          <a:bodyPr/>
          <a:lstStyle/>
          <a:p>
            <a:r>
              <a:rPr lang="en-IN" dirty="0"/>
              <a:t>Our </a:t>
            </a:r>
            <a:r>
              <a:rPr lang="en-US" dirty="0"/>
              <a:t> project aims to simulate the role of a data analyst working with Instagram's product and marketing teams. </a:t>
            </a:r>
          </a:p>
          <a:p>
            <a:r>
              <a:rPr lang="en-US" dirty="0"/>
              <a:t>Using SQL and MySQL Workbench, the goal is to analyze user interaction and engagement on the platform, enabling business teams to make data-driven decisions.</a:t>
            </a:r>
          </a:p>
          <a:p>
            <a:r>
              <a:rPr lang="en-US" dirty="0"/>
              <a:t> The insights provided will support marketing strategies, feature development, user retention, and investment decisions.</a:t>
            </a:r>
          </a:p>
          <a:p>
            <a:r>
              <a:rPr lang="en-US" dirty="0"/>
              <a:t>This is also a great HandsOn to learn the real-time problem-solving and debugging of SQL errors, such as foreign key constraints and duplicates, which are vital in live data environments.</a:t>
            </a:r>
          </a:p>
          <a:p>
            <a:endParaRPr lang="en-US" dirty="0"/>
          </a:p>
          <a:p>
            <a:endParaRPr lang="en-IN" dirty="0"/>
          </a:p>
        </p:txBody>
      </p:sp>
    </p:spTree>
    <p:extLst>
      <p:ext uri="{BB962C8B-B14F-4D97-AF65-F5344CB8AC3E}">
        <p14:creationId xmlns:p14="http://schemas.microsoft.com/office/powerpoint/2010/main" val="326936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121A-F099-C1E9-E061-7D220830EA44}"/>
              </a:ext>
            </a:extLst>
          </p:cNvPr>
          <p:cNvSpPr>
            <a:spLocks noGrp="1"/>
          </p:cNvSpPr>
          <p:nvPr>
            <p:ph type="title"/>
          </p:nvPr>
        </p:nvSpPr>
        <p:spPr>
          <a:xfrm>
            <a:off x="838200" y="1"/>
            <a:ext cx="10515600" cy="1253446"/>
          </a:xfrm>
        </p:spPr>
        <p:txBody>
          <a:bodyPr/>
          <a:lstStyle/>
          <a:p>
            <a:r>
              <a:rPr lang="en-IN" dirty="0"/>
              <a:t>4 A)THERE IS NO TOP 5 HASHTAGS</a:t>
            </a:r>
          </a:p>
        </p:txBody>
      </p:sp>
      <p:pic>
        <p:nvPicPr>
          <p:cNvPr id="5" name="Content Placeholder 4">
            <a:extLst>
              <a:ext uri="{FF2B5EF4-FFF2-40B4-BE49-F238E27FC236}">
                <a16:creationId xmlns:a16="http://schemas.microsoft.com/office/drawing/2014/main" id="{6E41DDBD-EAB3-EC4C-4BEE-B93F657D0A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89" y="1078788"/>
            <a:ext cx="11969393" cy="5578866"/>
          </a:xfrm>
        </p:spPr>
      </p:pic>
    </p:spTree>
    <p:extLst>
      <p:ext uri="{BB962C8B-B14F-4D97-AF65-F5344CB8AC3E}">
        <p14:creationId xmlns:p14="http://schemas.microsoft.com/office/powerpoint/2010/main" val="3540590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D3FC-0CCB-93A5-6FB3-060549A97C23}"/>
              </a:ext>
            </a:extLst>
          </p:cNvPr>
          <p:cNvSpPr>
            <a:spLocks noGrp="1"/>
          </p:cNvSpPr>
          <p:nvPr>
            <p:ph type="title"/>
          </p:nvPr>
        </p:nvSpPr>
        <p:spPr>
          <a:xfrm>
            <a:off x="838200" y="0"/>
            <a:ext cx="10515600" cy="1099336"/>
          </a:xfrm>
        </p:spPr>
        <p:txBody>
          <a:bodyPr/>
          <a:lstStyle/>
          <a:p>
            <a:r>
              <a:rPr lang="en-IN" dirty="0"/>
              <a:t>5.A)</a:t>
            </a:r>
          </a:p>
        </p:txBody>
      </p:sp>
      <p:pic>
        <p:nvPicPr>
          <p:cNvPr id="5" name="Content Placeholder 4">
            <a:extLst>
              <a:ext uri="{FF2B5EF4-FFF2-40B4-BE49-F238E27FC236}">
                <a16:creationId xmlns:a16="http://schemas.microsoft.com/office/drawing/2014/main" id="{BC5E44C6-09A4-41D0-41BD-9144DE26ED77}"/>
              </a:ext>
            </a:extLst>
          </p:cNvPr>
          <p:cNvPicPr>
            <a:picLocks noGrp="1" noChangeAspect="1"/>
          </p:cNvPicPr>
          <p:nvPr>
            <p:ph idx="1"/>
          </p:nvPr>
        </p:nvPicPr>
        <p:blipFill>
          <a:blip r:embed="rId2"/>
          <a:stretch>
            <a:fillRect/>
          </a:stretch>
        </p:blipFill>
        <p:spPr>
          <a:xfrm>
            <a:off x="308226" y="873303"/>
            <a:ext cx="11883774" cy="5984697"/>
          </a:xfrm>
        </p:spPr>
      </p:pic>
    </p:spTree>
    <p:extLst>
      <p:ext uri="{BB962C8B-B14F-4D97-AF65-F5344CB8AC3E}">
        <p14:creationId xmlns:p14="http://schemas.microsoft.com/office/powerpoint/2010/main" val="4060508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668C-E111-53DA-A021-88BCC3B4ED0F}"/>
              </a:ext>
            </a:extLst>
          </p:cNvPr>
          <p:cNvSpPr>
            <a:spLocks noGrp="1"/>
          </p:cNvSpPr>
          <p:nvPr>
            <p:ph type="title"/>
          </p:nvPr>
        </p:nvSpPr>
        <p:spPr>
          <a:xfrm>
            <a:off x="838200" y="1"/>
            <a:ext cx="10515600" cy="893851"/>
          </a:xfrm>
        </p:spPr>
        <p:txBody>
          <a:bodyPr/>
          <a:lstStyle/>
          <a:p>
            <a:r>
              <a:rPr lang="en-IN" dirty="0"/>
              <a:t>1 B)</a:t>
            </a:r>
          </a:p>
        </p:txBody>
      </p:sp>
      <p:pic>
        <p:nvPicPr>
          <p:cNvPr id="5" name="Content Placeholder 4">
            <a:extLst>
              <a:ext uri="{FF2B5EF4-FFF2-40B4-BE49-F238E27FC236}">
                <a16:creationId xmlns:a16="http://schemas.microsoft.com/office/drawing/2014/main" id="{A6541062-CA0D-8D1C-0CC5-31AD3D651AF5}"/>
              </a:ext>
            </a:extLst>
          </p:cNvPr>
          <p:cNvPicPr>
            <a:picLocks noGrp="1" noChangeAspect="1"/>
          </p:cNvPicPr>
          <p:nvPr>
            <p:ph idx="1"/>
          </p:nvPr>
        </p:nvPicPr>
        <p:blipFill>
          <a:blip r:embed="rId2"/>
          <a:stretch>
            <a:fillRect/>
          </a:stretch>
        </p:blipFill>
        <p:spPr>
          <a:xfrm>
            <a:off x="246580" y="893852"/>
            <a:ext cx="11856377" cy="5964147"/>
          </a:xfrm>
        </p:spPr>
      </p:pic>
    </p:spTree>
    <p:extLst>
      <p:ext uri="{BB962C8B-B14F-4D97-AF65-F5344CB8AC3E}">
        <p14:creationId xmlns:p14="http://schemas.microsoft.com/office/powerpoint/2010/main" val="3125457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0808-C394-732F-6837-87827E0DD04D}"/>
              </a:ext>
            </a:extLst>
          </p:cNvPr>
          <p:cNvSpPr>
            <a:spLocks noGrp="1"/>
          </p:cNvSpPr>
          <p:nvPr>
            <p:ph type="title"/>
          </p:nvPr>
        </p:nvSpPr>
        <p:spPr>
          <a:xfrm>
            <a:off x="838200" y="365126"/>
            <a:ext cx="10515600" cy="775306"/>
          </a:xfrm>
        </p:spPr>
        <p:txBody>
          <a:bodyPr/>
          <a:lstStyle/>
          <a:p>
            <a:r>
              <a:rPr lang="en-IN" dirty="0"/>
              <a:t>2B)</a:t>
            </a:r>
          </a:p>
        </p:txBody>
      </p:sp>
      <p:pic>
        <p:nvPicPr>
          <p:cNvPr id="5" name="Content Placeholder 4">
            <a:extLst>
              <a:ext uri="{FF2B5EF4-FFF2-40B4-BE49-F238E27FC236}">
                <a16:creationId xmlns:a16="http://schemas.microsoft.com/office/drawing/2014/main" id="{50462EF7-E89C-DF18-4517-E00485ED8D61}"/>
              </a:ext>
            </a:extLst>
          </p:cNvPr>
          <p:cNvPicPr>
            <a:picLocks noGrp="1" noChangeAspect="1"/>
          </p:cNvPicPr>
          <p:nvPr>
            <p:ph idx="1"/>
          </p:nvPr>
        </p:nvPicPr>
        <p:blipFill>
          <a:blip r:embed="rId2"/>
          <a:stretch>
            <a:fillRect/>
          </a:stretch>
        </p:blipFill>
        <p:spPr>
          <a:xfrm>
            <a:off x="328773" y="1825625"/>
            <a:ext cx="11784458" cy="4351338"/>
          </a:xfrm>
        </p:spPr>
      </p:pic>
    </p:spTree>
    <p:extLst>
      <p:ext uri="{BB962C8B-B14F-4D97-AF65-F5344CB8AC3E}">
        <p14:creationId xmlns:p14="http://schemas.microsoft.com/office/powerpoint/2010/main" val="24723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A9FE-AEC8-EC7B-282E-E53638766714}"/>
              </a:ext>
            </a:extLst>
          </p:cNvPr>
          <p:cNvSpPr>
            <a:spLocks noGrp="1"/>
          </p:cNvSpPr>
          <p:nvPr>
            <p:ph type="title"/>
          </p:nvPr>
        </p:nvSpPr>
        <p:spPr/>
        <p:txBody>
          <a:bodyPr/>
          <a:lstStyle/>
          <a:p>
            <a:r>
              <a:rPr lang="en-IN" b="1" dirty="0"/>
              <a:t>INSIGHTS </a:t>
            </a:r>
          </a:p>
        </p:txBody>
      </p:sp>
      <p:sp>
        <p:nvSpPr>
          <p:cNvPr id="3" name="Content Placeholder 2">
            <a:extLst>
              <a:ext uri="{FF2B5EF4-FFF2-40B4-BE49-F238E27FC236}">
                <a16:creationId xmlns:a16="http://schemas.microsoft.com/office/drawing/2014/main" id="{9AC7EF5D-A804-AC47-D54A-01E77E547D58}"/>
              </a:ext>
            </a:extLst>
          </p:cNvPr>
          <p:cNvSpPr>
            <a:spLocks noGrp="1"/>
          </p:cNvSpPr>
          <p:nvPr>
            <p:ph idx="1"/>
          </p:nvPr>
        </p:nvSpPr>
        <p:spPr/>
        <p:txBody>
          <a:bodyPr/>
          <a:lstStyle/>
          <a:p>
            <a:r>
              <a:rPr lang="en-US" dirty="0"/>
              <a:t>Through this project, I developed a deeper understanding of how SQL can be used to analyze real-world user behavior in social media platforms. By writing and executing optimized queries, I was able to extract meaningful insights from relational datasets.</a:t>
            </a:r>
          </a:p>
          <a:p>
            <a:r>
              <a:rPr lang="en-IN" b="1" u="sng" dirty="0"/>
              <a:t>Key findings include</a:t>
            </a:r>
            <a:r>
              <a:rPr lang="en-IN" u="sng" dirty="0"/>
              <a:t>:</a:t>
            </a:r>
          </a:p>
          <a:p>
            <a:r>
              <a:rPr lang="en-US" dirty="0"/>
              <a:t>Identifying loyal users based on account creation dates, useful for retention strategies.</a:t>
            </a:r>
          </a:p>
          <a:p>
            <a:r>
              <a:rPr lang="en-US" dirty="0"/>
              <a:t>Spotting inactive users who could be re-engaged through targeted marketing.</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614752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707A-AFF9-DAF3-6908-E39C54BC4E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2E50F3-97CD-1337-4192-C6D300072140}"/>
              </a:ext>
            </a:extLst>
          </p:cNvPr>
          <p:cNvSpPr>
            <a:spLocks noGrp="1"/>
          </p:cNvSpPr>
          <p:nvPr>
            <p:ph idx="1"/>
          </p:nvPr>
        </p:nvSpPr>
        <p:spPr/>
        <p:txBody>
          <a:bodyPr/>
          <a:lstStyle/>
          <a:p>
            <a:r>
              <a:rPr lang="en-US" dirty="0"/>
              <a:t>Understanding peak days for user sign-ups, which can guide ad scheduling.</a:t>
            </a:r>
          </a:p>
          <a:p>
            <a:r>
              <a:rPr lang="en-US" dirty="0"/>
              <a:t>Discovering the most frequently used hashtags, which is valuable for brand collaborations.</a:t>
            </a:r>
          </a:p>
          <a:p>
            <a:r>
              <a:rPr lang="en-US" dirty="0"/>
              <a:t>Detecting potentially automated users who liked every photo, pointing to possible bot activity.</a:t>
            </a:r>
          </a:p>
          <a:p>
            <a:r>
              <a:rPr lang="en-US" dirty="0"/>
              <a:t>Overall, the project strengthened my ability to turn raw data into actionable insights while reinforcing SQL skills such as JOINs, subqueries, and aggregation — all of which are crucial for a data analyst role.</a:t>
            </a:r>
          </a:p>
          <a:p>
            <a:endParaRPr lang="en-IN" dirty="0"/>
          </a:p>
        </p:txBody>
      </p:sp>
    </p:spTree>
    <p:extLst>
      <p:ext uri="{BB962C8B-B14F-4D97-AF65-F5344CB8AC3E}">
        <p14:creationId xmlns:p14="http://schemas.microsoft.com/office/powerpoint/2010/main" val="2467778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BC99-5655-26CC-4112-69A9F32CDFBF}"/>
              </a:ext>
            </a:extLst>
          </p:cNvPr>
          <p:cNvSpPr>
            <a:spLocks noGrp="1"/>
          </p:cNvSpPr>
          <p:nvPr>
            <p:ph type="title"/>
          </p:nvPr>
        </p:nvSpPr>
        <p:spPr>
          <a:xfrm>
            <a:off x="838200" y="365125"/>
            <a:ext cx="10515600" cy="806129"/>
          </a:xfrm>
        </p:spPr>
        <p:txBody>
          <a:bodyPr/>
          <a:lstStyle/>
          <a:p>
            <a:r>
              <a:rPr lang="en-IN" b="1" dirty="0"/>
              <a:t>RESULT</a:t>
            </a:r>
          </a:p>
        </p:txBody>
      </p:sp>
      <p:sp>
        <p:nvSpPr>
          <p:cNvPr id="3" name="Content Placeholder 2">
            <a:extLst>
              <a:ext uri="{FF2B5EF4-FFF2-40B4-BE49-F238E27FC236}">
                <a16:creationId xmlns:a16="http://schemas.microsoft.com/office/drawing/2014/main" id="{B1CEB6BD-2BEC-A62F-B248-31FA0FF851AC}"/>
              </a:ext>
            </a:extLst>
          </p:cNvPr>
          <p:cNvSpPr>
            <a:spLocks noGrp="1"/>
          </p:cNvSpPr>
          <p:nvPr>
            <p:ph idx="1"/>
          </p:nvPr>
        </p:nvSpPr>
        <p:spPr>
          <a:xfrm>
            <a:off x="838200" y="1325366"/>
            <a:ext cx="10515600" cy="4851597"/>
          </a:xfrm>
        </p:spPr>
        <p:txBody>
          <a:bodyPr>
            <a:normAutofit lnSpcReduction="10000"/>
          </a:bodyPr>
          <a:lstStyle/>
          <a:p>
            <a:r>
              <a:rPr lang="en-US" dirty="0"/>
              <a:t>This SQL project successfully demonstrated practical database querying skills to extract business insights. The findings can support marketing decisions, user engagement efforts, and data governance (e.g., bot detection). By translating raw data into meaningful information, this project mimics real-world analytical tasks .</a:t>
            </a:r>
          </a:p>
          <a:p>
            <a:r>
              <a:rPr lang="en-US" dirty="0"/>
              <a:t>This is very helpful for me</a:t>
            </a:r>
          </a:p>
          <a:p>
            <a:r>
              <a:rPr lang="en-US" dirty="0"/>
              <a:t>Additionally, the project provided hands-on experience with relational database design, data integrity constraints, and debugging real-time errors, which are crucial in any production-grade environment. Working through each task enhanced my problem-solving abilities and reinforced the importance of clean, accurate data in making strategic decisions.</a:t>
            </a:r>
          </a:p>
          <a:p>
            <a:endParaRPr lang="en-US" dirty="0"/>
          </a:p>
          <a:p>
            <a:endParaRPr lang="en-IN" dirty="0"/>
          </a:p>
        </p:txBody>
      </p:sp>
    </p:spTree>
    <p:extLst>
      <p:ext uri="{BB962C8B-B14F-4D97-AF65-F5344CB8AC3E}">
        <p14:creationId xmlns:p14="http://schemas.microsoft.com/office/powerpoint/2010/main" val="3207413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1423-EE05-6A4C-BD9C-4880DDEBA5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F8EB43-A5DE-2A3D-4C44-0EE40FAD65DB}"/>
              </a:ext>
            </a:extLst>
          </p:cNvPr>
          <p:cNvSpPr>
            <a:spLocks noGrp="1"/>
          </p:cNvSpPr>
          <p:nvPr>
            <p:ph idx="1"/>
          </p:nvPr>
        </p:nvSpPr>
        <p:spPr/>
        <p:txBody>
          <a:bodyPr/>
          <a:lstStyle/>
          <a:p>
            <a:r>
              <a:rPr lang="en-US" dirty="0"/>
              <a:t>Lastly, I gained confidence in using SQL to identify behavioral patterns, engagement trends, and anomalies, which can inform future product and marketing strategies</a:t>
            </a:r>
          </a:p>
          <a:p>
            <a:endParaRPr lang="en-US" dirty="0"/>
          </a:p>
          <a:p>
            <a:pPr marL="0" indent="0">
              <a:buNone/>
            </a:pPr>
            <a:endParaRPr lang="en-US" dirty="0"/>
          </a:p>
          <a:p>
            <a:r>
              <a:rPr lang="en-US" b="1" dirty="0"/>
              <a:t>NOTE: ALONG WITH PPT I HAVE ALSO ADDED THE QUERIES(INSERT,CREATE , SQL TASKS ANSWERS) AS SEPARATE DATASET FILE IN GOOGLE DRIVE , U CAN VERIFY WHAT I HAVE DONE IN THAT ALSO ALONG WITH THE OUTPUT SCREENSHOTS PROVIDED.</a:t>
            </a:r>
          </a:p>
          <a:p>
            <a:pPr marL="0" indent="0">
              <a:buNone/>
            </a:pPr>
            <a:endParaRPr lang="en-IN" dirty="0"/>
          </a:p>
        </p:txBody>
      </p:sp>
    </p:spTree>
    <p:extLst>
      <p:ext uri="{BB962C8B-B14F-4D97-AF65-F5344CB8AC3E}">
        <p14:creationId xmlns:p14="http://schemas.microsoft.com/office/powerpoint/2010/main" val="162105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DBD5-6F10-F11C-7788-2BA4998BF4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10FD35-FDC2-93EC-4C92-85AD47BB0ECF}"/>
              </a:ext>
            </a:extLst>
          </p:cNvPr>
          <p:cNvSpPr>
            <a:spLocks noGrp="1"/>
          </p:cNvSpPr>
          <p:nvPr>
            <p:ph idx="1"/>
          </p:nvPr>
        </p:nvSpPr>
        <p:spPr/>
        <p:txBody>
          <a:bodyPr/>
          <a:lstStyle/>
          <a:p>
            <a:r>
              <a:rPr lang="en-IN" dirty="0"/>
              <a:t>Our  project </a:t>
            </a:r>
            <a:r>
              <a:rPr lang="en-US" dirty="0"/>
              <a:t> also reinforces the ability to derive actionable insights from relational data through JOINs, subqueries, grouping, and aggregation techniques.</a:t>
            </a:r>
          </a:p>
          <a:p>
            <a:endParaRPr lang="en-IN" dirty="0"/>
          </a:p>
        </p:txBody>
      </p:sp>
    </p:spTree>
    <p:extLst>
      <p:ext uri="{BB962C8B-B14F-4D97-AF65-F5344CB8AC3E}">
        <p14:creationId xmlns:p14="http://schemas.microsoft.com/office/powerpoint/2010/main" val="68719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C301-099A-C107-DDAE-16EFF3D1688C}"/>
              </a:ext>
            </a:extLst>
          </p:cNvPr>
          <p:cNvSpPr>
            <a:spLocks noGrp="1"/>
          </p:cNvSpPr>
          <p:nvPr>
            <p:ph type="title"/>
          </p:nvPr>
        </p:nvSpPr>
        <p:spPr>
          <a:xfrm>
            <a:off x="838200" y="123289"/>
            <a:ext cx="10515600" cy="1099335"/>
          </a:xfrm>
        </p:spPr>
        <p:txBody>
          <a:bodyPr/>
          <a:lstStyle/>
          <a:p>
            <a:r>
              <a:rPr lang="en-IN" b="1" dirty="0"/>
              <a:t>APPROACH</a:t>
            </a:r>
          </a:p>
        </p:txBody>
      </p:sp>
      <p:sp>
        <p:nvSpPr>
          <p:cNvPr id="3" name="Content Placeholder 2">
            <a:extLst>
              <a:ext uri="{FF2B5EF4-FFF2-40B4-BE49-F238E27FC236}">
                <a16:creationId xmlns:a16="http://schemas.microsoft.com/office/drawing/2014/main" id="{7E833E28-50D6-E492-88E7-B4EEC7A8262A}"/>
              </a:ext>
            </a:extLst>
          </p:cNvPr>
          <p:cNvSpPr>
            <a:spLocks noGrp="1"/>
          </p:cNvSpPr>
          <p:nvPr>
            <p:ph idx="1"/>
          </p:nvPr>
        </p:nvSpPr>
        <p:spPr>
          <a:xfrm>
            <a:off x="838200" y="1397285"/>
            <a:ext cx="10515600" cy="4911048"/>
          </a:xfrm>
        </p:spPr>
        <p:txBody>
          <a:bodyPr>
            <a:normAutofit lnSpcReduction="10000"/>
          </a:bodyPr>
          <a:lstStyle/>
          <a:p>
            <a:pPr marL="0" indent="0">
              <a:buNone/>
            </a:pPr>
            <a:r>
              <a:rPr lang="en-IN" b="1" u="sng" dirty="0"/>
              <a:t>DATABASE SETUP:</a:t>
            </a:r>
          </a:p>
          <a:p>
            <a:r>
              <a:rPr lang="en-IN" dirty="0"/>
              <a:t>I imported and executed the provided </a:t>
            </a:r>
            <a:r>
              <a:rPr lang="en-IN" dirty="0" err="1"/>
              <a:t>sql</a:t>
            </a:r>
            <a:r>
              <a:rPr lang="en-IN" dirty="0"/>
              <a:t> schema and data into </a:t>
            </a:r>
            <a:r>
              <a:rPr lang="en-IN" dirty="0" err="1"/>
              <a:t>MySql</a:t>
            </a:r>
            <a:r>
              <a:rPr lang="en-IN" dirty="0"/>
              <a:t> workbench(using the dataset provided by TRAINITY)</a:t>
            </a:r>
          </a:p>
          <a:p>
            <a:r>
              <a:rPr lang="en-IN" dirty="0"/>
              <a:t>I created and populated 7 Tables namely:</a:t>
            </a:r>
            <a:r>
              <a:rPr lang="en-US" dirty="0"/>
              <a:t>users, photos, likes, comments, tags, </a:t>
            </a:r>
            <a:r>
              <a:rPr lang="en-US" dirty="0" err="1"/>
              <a:t>photo_tags</a:t>
            </a:r>
            <a:r>
              <a:rPr lang="en-US" dirty="0"/>
              <a:t>, and follows.</a:t>
            </a:r>
          </a:p>
          <a:p>
            <a:pPr marL="0" indent="0">
              <a:buNone/>
            </a:pPr>
            <a:r>
              <a:rPr lang="en-US" b="1" u="sng" dirty="0"/>
              <a:t>QUERY EXECUTION:</a:t>
            </a:r>
          </a:p>
          <a:p>
            <a:r>
              <a:rPr lang="en-US" dirty="0"/>
              <a:t>I</a:t>
            </a:r>
            <a:r>
              <a:rPr lang="en-US" b="1" dirty="0"/>
              <a:t> </a:t>
            </a:r>
            <a:r>
              <a:rPr lang="en-US" dirty="0"/>
              <a:t>executed each of the </a:t>
            </a:r>
            <a:r>
              <a:rPr lang="en-US" dirty="0" err="1"/>
              <a:t>sql</a:t>
            </a:r>
            <a:r>
              <a:rPr lang="en-US" dirty="0"/>
              <a:t> queries corresponding to each of the business questions need to be answered(</a:t>
            </a:r>
            <a:r>
              <a:rPr lang="en-US" dirty="0" err="1"/>
              <a:t>ie</a:t>
            </a:r>
            <a:r>
              <a:rPr lang="en-US" dirty="0"/>
              <a:t>. The </a:t>
            </a:r>
            <a:r>
              <a:rPr lang="en-US" dirty="0" err="1"/>
              <a:t>sql</a:t>
            </a:r>
            <a:r>
              <a:rPr lang="en-US" dirty="0"/>
              <a:t> tasks given)</a:t>
            </a:r>
          </a:p>
          <a:p>
            <a:r>
              <a:rPr lang="en-US" dirty="0"/>
              <a:t>For</a:t>
            </a:r>
            <a:r>
              <a:rPr lang="en-US" b="1" dirty="0"/>
              <a:t> </a:t>
            </a:r>
            <a:r>
              <a:rPr lang="en-US" dirty="0"/>
              <a:t>simplicity purpose I inserted only 200 rows for the tables as  the </a:t>
            </a:r>
            <a:r>
              <a:rPr lang="en-US" dirty="0" err="1"/>
              <a:t>datas</a:t>
            </a:r>
            <a:r>
              <a:rPr lang="en-US" dirty="0"/>
              <a:t> given in  the dataset were too much.(first I made </a:t>
            </a:r>
            <a:r>
              <a:rPr lang="en-US" dirty="0" err="1"/>
              <a:t>dryrun</a:t>
            </a:r>
            <a:r>
              <a:rPr lang="en-US" dirty="0"/>
              <a:t> with 50 rows then only I </a:t>
            </a:r>
            <a:r>
              <a:rPr lang="en-US" dirty="0" err="1"/>
              <a:t>swiched</a:t>
            </a:r>
            <a:r>
              <a:rPr lang="en-US" dirty="0"/>
              <a:t> to 200 rows).</a:t>
            </a:r>
            <a:endParaRPr lang="en-IN" b="1" dirty="0"/>
          </a:p>
          <a:p>
            <a:endParaRPr lang="en-IN" b="1" dirty="0"/>
          </a:p>
          <a:p>
            <a:pPr marL="0" indent="0">
              <a:buNone/>
            </a:pPr>
            <a:endParaRPr lang="en-IN" b="1" dirty="0"/>
          </a:p>
          <a:p>
            <a:pPr marL="0" indent="0">
              <a:buNone/>
            </a:pPr>
            <a:endParaRPr lang="en-IN" b="1" dirty="0"/>
          </a:p>
          <a:p>
            <a:endParaRPr lang="en-IN" b="1" dirty="0"/>
          </a:p>
        </p:txBody>
      </p:sp>
    </p:spTree>
    <p:extLst>
      <p:ext uri="{BB962C8B-B14F-4D97-AF65-F5344CB8AC3E}">
        <p14:creationId xmlns:p14="http://schemas.microsoft.com/office/powerpoint/2010/main" val="2874402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0F7D-3598-64FC-BD1E-E9794116CA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E0BF47-0CC7-3384-2A37-1E79E67E7A80}"/>
              </a:ext>
            </a:extLst>
          </p:cNvPr>
          <p:cNvSpPr>
            <a:spLocks noGrp="1"/>
          </p:cNvSpPr>
          <p:nvPr>
            <p:ph idx="1"/>
          </p:nvPr>
        </p:nvSpPr>
        <p:spPr/>
        <p:txBody>
          <a:bodyPr/>
          <a:lstStyle/>
          <a:p>
            <a:pPr marL="0" indent="0">
              <a:buNone/>
            </a:pPr>
            <a:r>
              <a:rPr lang="en-IN" b="1" dirty="0"/>
              <a:t>OUTPUT COLLECTION:</a:t>
            </a:r>
          </a:p>
          <a:p>
            <a:r>
              <a:rPr lang="en-IN" dirty="0"/>
              <a:t>After that the output screenshots and the code snippets were captured .</a:t>
            </a:r>
          </a:p>
          <a:p>
            <a:r>
              <a:rPr lang="en-IN" dirty="0"/>
              <a:t>The explanations were </a:t>
            </a:r>
            <a:r>
              <a:rPr lang="en-IN" dirty="0" err="1"/>
              <a:t>wriiten</a:t>
            </a:r>
            <a:r>
              <a:rPr lang="en-IN" dirty="0"/>
              <a:t> for each task along with what tables were used and joins </a:t>
            </a:r>
            <a:r>
              <a:rPr lang="en-IN" dirty="0" err="1"/>
              <a:t>etcc</a:t>
            </a:r>
            <a:r>
              <a:rPr lang="en-IN" dirty="0"/>
              <a:t> which operations were performed were all highlighted.</a:t>
            </a:r>
          </a:p>
          <a:p>
            <a:endParaRPr lang="en-IN" b="1" dirty="0"/>
          </a:p>
        </p:txBody>
      </p:sp>
    </p:spTree>
    <p:extLst>
      <p:ext uri="{BB962C8B-B14F-4D97-AF65-F5344CB8AC3E}">
        <p14:creationId xmlns:p14="http://schemas.microsoft.com/office/powerpoint/2010/main" val="135439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E18F-9BAA-ADC6-3C46-264113FFAE83}"/>
              </a:ext>
            </a:extLst>
          </p:cNvPr>
          <p:cNvSpPr>
            <a:spLocks noGrp="1"/>
          </p:cNvSpPr>
          <p:nvPr>
            <p:ph type="title"/>
          </p:nvPr>
        </p:nvSpPr>
        <p:spPr>
          <a:xfrm>
            <a:off x="838200" y="133565"/>
            <a:ext cx="10515600" cy="1376736"/>
          </a:xfrm>
        </p:spPr>
        <p:txBody>
          <a:bodyPr/>
          <a:lstStyle/>
          <a:p>
            <a:r>
              <a:rPr lang="en-IN" b="1" dirty="0"/>
              <a:t>TECH STACK USED IN PROJECT</a:t>
            </a:r>
          </a:p>
        </p:txBody>
      </p:sp>
      <p:sp>
        <p:nvSpPr>
          <p:cNvPr id="3" name="Content Placeholder 2">
            <a:extLst>
              <a:ext uri="{FF2B5EF4-FFF2-40B4-BE49-F238E27FC236}">
                <a16:creationId xmlns:a16="http://schemas.microsoft.com/office/drawing/2014/main" id="{67E01208-996A-1F41-34D8-80E0CFFF47E8}"/>
              </a:ext>
            </a:extLst>
          </p:cNvPr>
          <p:cNvSpPr>
            <a:spLocks noGrp="1"/>
          </p:cNvSpPr>
          <p:nvPr>
            <p:ph idx="1"/>
          </p:nvPr>
        </p:nvSpPr>
        <p:spPr>
          <a:xfrm>
            <a:off x="838200" y="1825624"/>
            <a:ext cx="10515600" cy="4698465"/>
          </a:xfrm>
        </p:spPr>
        <p:txBody>
          <a:bodyPr/>
          <a:lstStyle/>
          <a:p>
            <a:pPr marL="0" indent="0">
              <a:buNone/>
            </a:pPr>
            <a:r>
              <a:rPr lang="en-IN" b="1" dirty="0"/>
              <a:t>MYSQL 8.0 CE:</a:t>
            </a:r>
          </a:p>
          <a:p>
            <a:r>
              <a:rPr lang="en-US" dirty="0"/>
              <a:t>This was Chosen for its integrated GUI, which simplifies query execution, result viewing, and database schema management.</a:t>
            </a:r>
          </a:p>
          <a:p>
            <a:pPr marL="0" indent="0">
              <a:buNone/>
            </a:pPr>
            <a:r>
              <a:rPr lang="en-US" b="1" dirty="0"/>
              <a:t>SQL(STRUCTURED QUERY LANGUAGE):</a:t>
            </a:r>
          </a:p>
          <a:p>
            <a:r>
              <a:rPr lang="en-US" dirty="0"/>
              <a:t>Used for querying and manipulating relational data to answer business questions(</a:t>
            </a:r>
            <a:r>
              <a:rPr lang="en-US" dirty="0" err="1"/>
              <a:t>ie</a:t>
            </a:r>
            <a:r>
              <a:rPr lang="en-US" dirty="0"/>
              <a:t>. The </a:t>
            </a:r>
            <a:r>
              <a:rPr lang="en-US" dirty="0" err="1"/>
              <a:t>sql</a:t>
            </a:r>
            <a:r>
              <a:rPr lang="en-US" dirty="0"/>
              <a:t> tasks to be answered)</a:t>
            </a:r>
          </a:p>
          <a:p>
            <a:pPr marL="0" indent="0">
              <a:buNone/>
            </a:pPr>
            <a:r>
              <a:rPr lang="en-US" b="1" dirty="0"/>
              <a:t>WINDOWS 11 OS:</a:t>
            </a:r>
          </a:p>
          <a:p>
            <a:r>
              <a:rPr lang="en-US" dirty="0"/>
              <a:t>This</a:t>
            </a:r>
            <a:r>
              <a:rPr lang="en-US" b="1" dirty="0"/>
              <a:t> </a:t>
            </a:r>
            <a:r>
              <a:rPr lang="en-US" dirty="0"/>
              <a:t>is the Platform for running MySQL Workbench and documentation tools.</a:t>
            </a:r>
          </a:p>
          <a:p>
            <a:endParaRPr lang="en-US" b="1" dirty="0"/>
          </a:p>
          <a:p>
            <a:endParaRPr lang="en-IN" dirty="0"/>
          </a:p>
          <a:p>
            <a:endParaRPr lang="en-IN" dirty="0"/>
          </a:p>
        </p:txBody>
      </p:sp>
    </p:spTree>
    <p:extLst>
      <p:ext uri="{BB962C8B-B14F-4D97-AF65-F5344CB8AC3E}">
        <p14:creationId xmlns:p14="http://schemas.microsoft.com/office/powerpoint/2010/main" val="344083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9DA4-EAC9-6043-919F-93AB468EC76E}"/>
              </a:ext>
            </a:extLst>
          </p:cNvPr>
          <p:cNvSpPr>
            <a:spLocks noGrp="1"/>
          </p:cNvSpPr>
          <p:nvPr>
            <p:ph type="title"/>
          </p:nvPr>
        </p:nvSpPr>
        <p:spPr/>
        <p:txBody>
          <a:bodyPr/>
          <a:lstStyle/>
          <a:p>
            <a:r>
              <a:rPr lang="en-IN" b="1" dirty="0"/>
              <a:t>SQL TASKS ANSWERS</a:t>
            </a:r>
          </a:p>
        </p:txBody>
      </p:sp>
      <p:sp>
        <p:nvSpPr>
          <p:cNvPr id="3" name="Content Placeholder 2">
            <a:extLst>
              <a:ext uri="{FF2B5EF4-FFF2-40B4-BE49-F238E27FC236}">
                <a16:creationId xmlns:a16="http://schemas.microsoft.com/office/drawing/2014/main" id="{62B7E263-8475-8489-C243-9A0B02D3D09B}"/>
              </a:ext>
            </a:extLst>
          </p:cNvPr>
          <p:cNvSpPr>
            <a:spLocks noGrp="1"/>
          </p:cNvSpPr>
          <p:nvPr>
            <p:ph idx="1"/>
          </p:nvPr>
        </p:nvSpPr>
        <p:spPr/>
        <p:txBody>
          <a:bodyPr/>
          <a:lstStyle/>
          <a:p>
            <a:pPr marL="0" indent="0">
              <a:buNone/>
            </a:pPr>
            <a:r>
              <a:rPr lang="en-IN" dirty="0"/>
              <a:t>A. MARKETING ANALYSIS:</a:t>
            </a:r>
          </a:p>
          <a:p>
            <a:pPr marL="514350" indent="-514350">
              <a:buFont typeface="+mj-lt"/>
              <a:buAutoNum type="arabicPeriod"/>
            </a:pPr>
            <a:r>
              <a:rPr lang="en-IN" dirty="0"/>
              <a:t>LOYAL USER REWARD</a:t>
            </a:r>
          </a:p>
          <a:p>
            <a:pPr marL="0" indent="0">
              <a:buNone/>
            </a:pPr>
            <a:r>
              <a:rPr lang="en-US" b="1" dirty="0"/>
              <a:t>SELECT * </a:t>
            </a:r>
          </a:p>
          <a:p>
            <a:pPr marL="0" indent="0">
              <a:buNone/>
            </a:pPr>
            <a:r>
              <a:rPr lang="en-US" b="1" dirty="0"/>
              <a:t>FROM users</a:t>
            </a:r>
          </a:p>
          <a:p>
            <a:pPr marL="0" indent="0">
              <a:buNone/>
            </a:pPr>
            <a:r>
              <a:rPr lang="en-US" b="1" dirty="0"/>
              <a:t> ORDER BY </a:t>
            </a:r>
            <a:r>
              <a:rPr lang="en-US" b="1" dirty="0" err="1"/>
              <a:t>created_at</a:t>
            </a:r>
            <a:r>
              <a:rPr lang="en-US" b="1" dirty="0"/>
              <a:t> ASC </a:t>
            </a:r>
          </a:p>
          <a:p>
            <a:pPr marL="0" indent="0">
              <a:buNone/>
            </a:pPr>
            <a:r>
              <a:rPr lang="en-US" b="1" dirty="0"/>
              <a:t>LIMIT 5;</a:t>
            </a:r>
          </a:p>
          <a:p>
            <a:pPr marL="0" indent="0">
              <a:buNone/>
            </a:pPr>
            <a:r>
              <a:rPr lang="en-US" dirty="0"/>
              <a:t>This query Identifies the 5 earliest users based on account creation date and reports them </a:t>
            </a:r>
          </a:p>
          <a:p>
            <a:pPr marL="0" indent="0">
              <a:buNone/>
            </a:pPr>
            <a:endParaRPr lang="en-IN" dirty="0"/>
          </a:p>
        </p:txBody>
      </p:sp>
    </p:spTree>
    <p:extLst>
      <p:ext uri="{BB962C8B-B14F-4D97-AF65-F5344CB8AC3E}">
        <p14:creationId xmlns:p14="http://schemas.microsoft.com/office/powerpoint/2010/main" val="181146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C5B4-F429-CB1B-3440-CA9E86617E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D161FF-907D-BDC6-E2A1-4FF2359712D8}"/>
              </a:ext>
            </a:extLst>
          </p:cNvPr>
          <p:cNvSpPr>
            <a:spLocks noGrp="1"/>
          </p:cNvSpPr>
          <p:nvPr>
            <p:ph idx="1"/>
          </p:nvPr>
        </p:nvSpPr>
        <p:spPr/>
        <p:txBody>
          <a:bodyPr/>
          <a:lstStyle/>
          <a:p>
            <a:pPr marL="514350" indent="-514350">
              <a:buFont typeface="+mj-lt"/>
              <a:buAutoNum type="arabicPeriod" startAt="2"/>
            </a:pPr>
            <a:r>
              <a:rPr lang="en-IN" dirty="0"/>
              <a:t> INACTIVE USER ENGAGEMENT</a:t>
            </a:r>
          </a:p>
          <a:p>
            <a:pPr marL="0" indent="0">
              <a:buNone/>
            </a:pPr>
            <a:r>
              <a:rPr lang="en-US" b="1" dirty="0"/>
              <a:t>SELECT * </a:t>
            </a:r>
          </a:p>
          <a:p>
            <a:pPr marL="0" indent="0">
              <a:buNone/>
            </a:pPr>
            <a:r>
              <a:rPr lang="en-US" b="1" dirty="0"/>
              <a:t>FROM users </a:t>
            </a:r>
          </a:p>
          <a:p>
            <a:pPr marL="0" indent="0">
              <a:buNone/>
            </a:pPr>
            <a:r>
              <a:rPr lang="en-US" b="1" dirty="0"/>
              <a:t>WHERE id NOT IN (SELECT DISTINCT </a:t>
            </a:r>
            <a:r>
              <a:rPr lang="en-US" b="1" dirty="0" err="1"/>
              <a:t>user_id</a:t>
            </a:r>
            <a:r>
              <a:rPr lang="en-US" b="1" dirty="0"/>
              <a:t> FROM photos);</a:t>
            </a:r>
          </a:p>
          <a:p>
            <a:pPr marL="0" indent="0">
              <a:buNone/>
            </a:pPr>
            <a:r>
              <a:rPr lang="en-US" dirty="0"/>
              <a:t>This query </a:t>
            </a:r>
            <a:r>
              <a:rPr lang="en-US" dirty="0" err="1"/>
              <a:t>Targetes</a:t>
            </a:r>
            <a:r>
              <a:rPr lang="en-US" dirty="0"/>
              <a:t> inactive users who haven't uploaded any photos.</a:t>
            </a:r>
          </a:p>
          <a:p>
            <a:pPr marL="514350" indent="-514350">
              <a:buFont typeface="+mj-lt"/>
              <a:buAutoNum type="arabicPeriod" startAt="3"/>
            </a:pPr>
            <a:r>
              <a:rPr lang="en-IN" dirty="0"/>
              <a:t>CONTEST WINNER DECLARATION</a:t>
            </a:r>
          </a:p>
          <a:p>
            <a:pPr marL="0" indent="0">
              <a:buNone/>
            </a:pPr>
            <a:r>
              <a:rPr lang="en-IN" dirty="0"/>
              <a:t>This query helps us in </a:t>
            </a:r>
            <a:r>
              <a:rPr lang="en-US" dirty="0"/>
              <a:t>Declaring  the user with the most liked photo as the contest winner</a:t>
            </a:r>
          </a:p>
          <a:p>
            <a:pPr marL="0" indent="0">
              <a:buNone/>
            </a:pPr>
            <a:endParaRPr lang="en-IN" dirty="0"/>
          </a:p>
          <a:p>
            <a:pPr marL="0" indent="0">
              <a:buNone/>
            </a:pPr>
            <a:endParaRPr lang="en-US" dirty="0"/>
          </a:p>
          <a:p>
            <a:pPr marL="0" indent="0">
              <a:buNone/>
            </a:pPr>
            <a:endParaRPr lang="en-IN" b="1" dirty="0"/>
          </a:p>
        </p:txBody>
      </p:sp>
    </p:spTree>
    <p:extLst>
      <p:ext uri="{BB962C8B-B14F-4D97-AF65-F5344CB8AC3E}">
        <p14:creationId xmlns:p14="http://schemas.microsoft.com/office/powerpoint/2010/main" val="23484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572A-7F0E-461B-84AB-C616E17CF4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BB5688-FCEF-27F5-D0CC-43AE848DD490}"/>
              </a:ext>
            </a:extLst>
          </p:cNvPr>
          <p:cNvSpPr>
            <a:spLocks noGrp="1"/>
          </p:cNvSpPr>
          <p:nvPr>
            <p:ph idx="1"/>
          </p:nvPr>
        </p:nvSpPr>
        <p:spPr/>
        <p:txBody>
          <a:bodyPr/>
          <a:lstStyle/>
          <a:p>
            <a:pPr marL="0" indent="0">
              <a:buNone/>
            </a:pPr>
            <a:r>
              <a:rPr lang="en-IN" b="1" dirty="0"/>
              <a:t>SELECT p.id AS </a:t>
            </a:r>
            <a:r>
              <a:rPr lang="en-IN" b="1" dirty="0" err="1"/>
              <a:t>photo_id</a:t>
            </a:r>
            <a:r>
              <a:rPr lang="en-IN" b="1" dirty="0"/>
              <a:t>, </a:t>
            </a:r>
            <a:r>
              <a:rPr lang="en-IN" b="1" dirty="0" err="1"/>
              <a:t>p.user_id</a:t>
            </a:r>
            <a:r>
              <a:rPr lang="en-IN" b="1" dirty="0"/>
              <a:t>, COUNT(</a:t>
            </a:r>
            <a:r>
              <a:rPr lang="en-IN" b="1" dirty="0" err="1"/>
              <a:t>l.photo_id</a:t>
            </a:r>
            <a:r>
              <a:rPr lang="en-IN" b="1" dirty="0"/>
              <a:t>) AS </a:t>
            </a:r>
            <a:r>
              <a:rPr lang="en-IN" b="1" dirty="0" err="1"/>
              <a:t>like_count</a:t>
            </a:r>
            <a:endParaRPr lang="en-IN" b="1" dirty="0"/>
          </a:p>
          <a:p>
            <a:pPr marL="0" indent="0">
              <a:buNone/>
            </a:pPr>
            <a:r>
              <a:rPr lang="en-IN" b="1" dirty="0"/>
              <a:t>FROM photos p</a:t>
            </a:r>
          </a:p>
          <a:p>
            <a:pPr marL="0" indent="0">
              <a:buNone/>
            </a:pPr>
            <a:r>
              <a:rPr lang="en-IN" b="1" dirty="0"/>
              <a:t> JOIN likes l ON p.id = </a:t>
            </a:r>
            <a:r>
              <a:rPr lang="en-IN" b="1" dirty="0" err="1"/>
              <a:t>l.photo_id</a:t>
            </a:r>
            <a:endParaRPr lang="en-IN" b="1" dirty="0"/>
          </a:p>
          <a:p>
            <a:pPr marL="0" indent="0">
              <a:buNone/>
            </a:pPr>
            <a:r>
              <a:rPr lang="en-IN" b="1" dirty="0"/>
              <a:t>GROUP BY p.id</a:t>
            </a:r>
          </a:p>
          <a:p>
            <a:pPr marL="0" indent="0">
              <a:buNone/>
            </a:pPr>
            <a:r>
              <a:rPr lang="en-IN" b="1" dirty="0"/>
              <a:t>ORDER BY </a:t>
            </a:r>
            <a:r>
              <a:rPr lang="en-IN" b="1" dirty="0" err="1"/>
              <a:t>like_count</a:t>
            </a:r>
            <a:r>
              <a:rPr lang="en-IN" b="1" dirty="0"/>
              <a:t> DESC</a:t>
            </a:r>
          </a:p>
          <a:p>
            <a:pPr marL="0" indent="0">
              <a:buNone/>
            </a:pPr>
            <a:r>
              <a:rPr lang="en-IN" b="1" dirty="0"/>
              <a:t>LIMIT 1;</a:t>
            </a:r>
          </a:p>
          <a:p>
            <a:pPr marL="514350" indent="-514350">
              <a:buFont typeface="+mj-lt"/>
              <a:buAutoNum type="arabicPeriod" startAt="4"/>
            </a:pPr>
            <a:r>
              <a:rPr lang="en-IN" dirty="0"/>
              <a:t>HASHTAG REASEARCH</a:t>
            </a:r>
          </a:p>
          <a:p>
            <a:pPr marL="0" indent="0">
              <a:buNone/>
            </a:pPr>
            <a:endParaRPr lang="en-IN" dirty="0"/>
          </a:p>
        </p:txBody>
      </p:sp>
    </p:spTree>
    <p:extLst>
      <p:ext uri="{BB962C8B-B14F-4D97-AF65-F5344CB8AC3E}">
        <p14:creationId xmlns:p14="http://schemas.microsoft.com/office/powerpoint/2010/main" val="2538400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1221</Words>
  <Application>Microsoft Office PowerPoint</Application>
  <PresentationFormat>Widescreen</PresentationFormat>
  <Paragraphs>181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INSTAGRAM USER ANALYTICS(PROJECT NUMBER 2)</vt:lpstr>
      <vt:lpstr>PROJECT DESCRIPTION</vt:lpstr>
      <vt:lpstr>PowerPoint Presentation</vt:lpstr>
      <vt:lpstr>APPROACH</vt:lpstr>
      <vt:lpstr>PowerPoint Presentation</vt:lpstr>
      <vt:lpstr>TECH STACK USED IN PROJECT</vt:lpstr>
      <vt:lpstr>SQL TASKS ANSWERS</vt:lpstr>
      <vt:lpstr>PowerPoint Presentation</vt:lpstr>
      <vt:lpstr>PowerPoint Presentation</vt:lpstr>
      <vt:lpstr>PowerPoint Presentation</vt:lpstr>
      <vt:lpstr>PowerPoint Presentation</vt:lpstr>
      <vt:lpstr>PowerPoint Presentation</vt:lpstr>
      <vt:lpstr>PowerPoint Presentation</vt:lpstr>
      <vt:lpstr>SQL WORKBENCH AND OUTPUT SCREENSHOTS</vt:lpstr>
      <vt:lpstr>PowerPoint Presentation</vt:lpstr>
      <vt:lpstr>PowerPoint Presentation</vt:lpstr>
      <vt:lpstr>SEE ALL 26 ROWS OF QUERY 2 (PREV IMG)</vt:lpstr>
      <vt:lpstr>SUBQUERY EXECUTION (PG NO: 16)</vt:lpstr>
      <vt:lpstr>3. Contest winner (3A)</vt:lpstr>
      <vt:lpstr>4 A)THERE IS NO TOP 5 HASHTAGS</vt:lpstr>
      <vt:lpstr>5.A)</vt:lpstr>
      <vt:lpstr>1 B)</vt:lpstr>
      <vt:lpstr>2B)</vt:lpstr>
      <vt:lpstr>INSIGHTS </vt:lpstr>
      <vt:lpstr>PowerPoint Presentation</vt:lpstr>
      <vt:lpstr>RESULT</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HMS</dc:creator>
  <cp:lastModifiedBy>Venkatesh HMS</cp:lastModifiedBy>
  <cp:revision>38</cp:revision>
  <dcterms:created xsi:type="dcterms:W3CDTF">2025-05-26T05:09:20Z</dcterms:created>
  <dcterms:modified xsi:type="dcterms:W3CDTF">2025-05-26T09:56:38Z</dcterms:modified>
</cp:coreProperties>
</file>