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7" r:id="rId2"/>
    <p:sldId id="259" r:id="rId3"/>
    <p:sldId id="261" r:id="rId4"/>
    <p:sldId id="262" r:id="rId5"/>
    <p:sldId id="263" r:id="rId6"/>
    <p:sldId id="264" r:id="rId7"/>
    <p:sldId id="258"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5E126-ECE3-411B-A00E-228ADFFF47EC}"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7164C-13ED-4B4F-80B9-B9256591D8E7}" type="slidenum">
              <a:rPr lang="en-US" smtClean="0"/>
              <a:t>‹#›</a:t>
            </a:fld>
            <a:endParaRPr lang="en-US"/>
          </a:p>
        </p:txBody>
      </p:sp>
    </p:spTree>
    <p:extLst>
      <p:ext uri="{BB962C8B-B14F-4D97-AF65-F5344CB8AC3E}">
        <p14:creationId xmlns:p14="http://schemas.microsoft.com/office/powerpoint/2010/main" val="407164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286163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4" y="2635929"/>
            <a:ext cx="6096000" cy="1120243"/>
          </a:xfrm>
          <a:prstGeom prst="rect">
            <a:avLst/>
          </a:prstGeom>
        </p:spPr>
        <p:txBody>
          <a:bodyPr>
            <a:spAutoFit/>
          </a:bodyPr>
          <a:lstStyle/>
          <a:p>
            <a:pPr algn="ct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Real </a:t>
            </a:r>
            <a:r>
              <a:rPr lang="en-US" sz="3200" b="1" dirty="0">
                <a:latin typeface="Times New Roman" panose="02020603050405020304" pitchFamily="18" charset="0"/>
                <a:ea typeface="Calibri" panose="020F0502020204030204" pitchFamily="34" charset="0"/>
                <a:cs typeface="Times New Roman" panose="02020603050405020304" pitchFamily="18" charset="0"/>
              </a:rPr>
              <a:t>Time Mapping Of Epidemic Spread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90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24205874"/>
              </p:ext>
            </p:extLst>
          </p:nvPr>
        </p:nvGraphicFramePr>
        <p:xfrm>
          <a:off x="377768" y="461713"/>
          <a:ext cx="11651368" cy="6034099"/>
        </p:xfrm>
        <a:graphic>
          <a:graphicData uri="http://schemas.openxmlformats.org/drawingml/2006/table">
            <a:tbl>
              <a:tblPr firstRow="1" bandRow="1">
                <a:tableStyleId>{5940675A-B579-460E-94D1-54222C63F5DA}</a:tableStyleId>
              </a:tblPr>
              <a:tblGrid>
                <a:gridCol w="639474">
                  <a:extLst>
                    <a:ext uri="{9D8B030D-6E8A-4147-A177-3AD203B41FA5}">
                      <a16:colId xmlns="" xmlns:a16="http://schemas.microsoft.com/office/drawing/2014/main" val="20000"/>
                    </a:ext>
                  </a:extLst>
                </a:gridCol>
                <a:gridCol w="2506682">
                  <a:extLst>
                    <a:ext uri="{9D8B030D-6E8A-4147-A177-3AD203B41FA5}">
                      <a16:colId xmlns="" xmlns:a16="http://schemas.microsoft.com/office/drawing/2014/main" val="20001"/>
                    </a:ext>
                  </a:extLst>
                </a:gridCol>
                <a:gridCol w="1921532">
                  <a:extLst>
                    <a:ext uri="{9D8B030D-6E8A-4147-A177-3AD203B41FA5}">
                      <a16:colId xmlns="" xmlns:a16="http://schemas.microsoft.com/office/drawing/2014/main" val="20002"/>
                    </a:ext>
                  </a:extLst>
                </a:gridCol>
                <a:gridCol w="2621280">
                  <a:extLst>
                    <a:ext uri="{9D8B030D-6E8A-4147-A177-3AD203B41FA5}">
                      <a16:colId xmlns="" xmlns:a16="http://schemas.microsoft.com/office/drawing/2014/main" val="20003"/>
                    </a:ext>
                  </a:extLst>
                </a:gridCol>
                <a:gridCol w="3962400">
                  <a:extLst>
                    <a:ext uri="{9D8B030D-6E8A-4147-A177-3AD203B41FA5}">
                      <a16:colId xmlns="" xmlns:a16="http://schemas.microsoft.com/office/drawing/2014/main" val="20004"/>
                    </a:ext>
                  </a:extLst>
                </a:gridCol>
              </a:tblGrid>
              <a:tr h="69618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533107">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Journal of Multivariate Analysis 99 (2008)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B.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Hrafnkelsson</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N.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Cressie</a:t>
                      </a:r>
                      <a:endParaRPr lang="it-IT"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Hierarchical modeling of count data with application to nuclear fall-out, Environmental and Ecological Statistics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The authors likely discussed the shortcomings or limitations of existing methods for modeling count data, emphasizing the need for more sophisticated and flexible approaches. </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1"/>
                  </a:ext>
                </a:extLst>
              </a:tr>
              <a:tr h="1480891">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Oxford University Press, Oxford, 2003</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B.P. Carlin, S. Banerjee</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Hierarchical multivariate CAR models for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spatio</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-temporally correlated survival data</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This paper likely focuses on statistical models designed to analyze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spatio</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-temporally correlated survival data, with a hierarchical multivariate Conditional Autoregressive (CAR) approach</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2"/>
                  </a:ext>
                </a:extLst>
              </a:tr>
              <a:tr h="2319061">
                <a:tc>
                  <a:txBody>
                    <a:bodyPr/>
                    <a:lstStyle/>
                    <a:p>
                      <a:pPr algn="ctr"/>
                      <a:r>
                        <a:rPr lang="en-US" sz="2000" dirty="0" smtClean="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Oxford, University Press, Oxford, New York, 2000</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N.G. Best, K.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Ickstadt</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R.L.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Wolpert</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D.J. Briggs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Spatial Epidemiology: Methods and Applications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This study is discussed in the context of spatial epidemiology, a field that involves analyzing the geographic distribution of diseases and their determinants.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3884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551" y="791570"/>
            <a:ext cx="4816207" cy="1143000"/>
          </a:xfrm>
        </p:spPr>
        <p:txBody>
          <a:bodyPr>
            <a:normAutofit/>
          </a:bodyPr>
          <a:lstStyle/>
          <a:p>
            <a:pPr algn="ctr"/>
            <a:r>
              <a:rPr lang="en-US" sz="3600" b="1" dirty="0">
                <a:latin typeface="Times New Roman" panose="02020603050405020304" pitchFamily="18" charset="0"/>
                <a:cs typeface="Times New Roman" panose="02020603050405020304" pitchFamily="18" charset="0"/>
              </a:rPr>
              <a:t>EXISTING METHOD</a:t>
            </a: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endParaRPr lang="en-US" sz="3600" b="1" dirty="0">
              <a:latin typeface="Times New Roman" pitchFamily="18" charset="0"/>
              <a:cs typeface="Times New Roman" pitchFamily="18" charset="0"/>
            </a:endParaRPr>
          </a:p>
        </p:txBody>
      </p:sp>
      <p:sp>
        <p:nvSpPr>
          <p:cNvPr id="5" name="Rectangle 4"/>
          <p:cNvSpPr/>
          <p:nvPr/>
        </p:nvSpPr>
        <p:spPr>
          <a:xfrm>
            <a:off x="1635615" y="2090953"/>
            <a:ext cx="9040969" cy="2585323"/>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existing healthcare system lacks a cohesive approach to epidemic management. Decision-making relies on outdated models and lacks real-time data integration. Doctor-patient interactions are fragmented, hindering efficient appointment scheduling and epidemic data collection. The absence of a centralized platform results in delayed responses to emerging health crises, undermining the effectiveness of healthcare policies. An integrated solution is imperative to address these shortcomings and enhance the overall resilience of the healthcare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42060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182" y="500063"/>
            <a:ext cx="5562600" cy="659998"/>
          </a:xfrm>
        </p:spPr>
        <p:txBody>
          <a:bodyPr>
            <a:normAutofit/>
          </a:bodyPr>
          <a:lstStyle/>
          <a:p>
            <a:pPr algn="ctr"/>
            <a:r>
              <a:rPr lang="en-IN" sz="3600" b="1" dirty="0">
                <a:latin typeface="Times New Roman" panose="02020603050405020304" pitchFamily="18" charset="0"/>
                <a:cs typeface="Times New Roman" panose="02020603050405020304" pitchFamily="18" charset="0"/>
              </a:rPr>
              <a:t>DISADVANTAGES</a:t>
            </a:r>
          </a:p>
        </p:txBody>
      </p:sp>
      <p:sp>
        <p:nvSpPr>
          <p:cNvPr id="3" name="Rectangle 2"/>
          <p:cNvSpPr/>
          <p:nvPr/>
        </p:nvSpPr>
        <p:spPr>
          <a:xfrm>
            <a:off x="785610" y="1470073"/>
            <a:ext cx="10303099" cy="4560607"/>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While the proposed integrated healthcare platform brings several advantages, potential disadvantages include: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Technological Barriers:</a:t>
            </a:r>
            <a:r>
              <a:rPr lang="en-US" dirty="0">
                <a:latin typeface="Times New Roman" panose="02020603050405020304" pitchFamily="18" charset="0"/>
                <a:ea typeface="Calibri" panose="020F0502020204030204" pitchFamily="34" charset="0"/>
                <a:cs typeface="Times New Roman" panose="02020603050405020304" pitchFamily="18" charset="0"/>
              </a:rPr>
              <a:t> Users with limited technological proficiency may face challenges navigating and utilizing the platform effectively.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 Data Security Concerns:</a:t>
            </a:r>
            <a:r>
              <a:rPr lang="en-US" dirty="0">
                <a:latin typeface="Times New Roman" panose="02020603050405020304" pitchFamily="18" charset="0"/>
                <a:ea typeface="Calibri" panose="020F0502020204030204" pitchFamily="34" charset="0"/>
                <a:cs typeface="Times New Roman" panose="02020603050405020304" pitchFamily="18" charset="0"/>
              </a:rPr>
              <a:t> The integration of sensitive health data requires robust security measures to safeguard patient information from potential breaches.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 Implementation Costs:</a:t>
            </a:r>
            <a:r>
              <a:rPr lang="en-US" dirty="0">
                <a:latin typeface="Times New Roman" panose="02020603050405020304" pitchFamily="18" charset="0"/>
                <a:ea typeface="Calibri" panose="020F0502020204030204" pitchFamily="34" charset="0"/>
                <a:cs typeface="Times New Roman" panose="02020603050405020304" pitchFamily="18" charset="0"/>
              </a:rPr>
              <a:t> Developing and implementing the platform may involve significant initial costs for technology integration, training, and system deployment.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Resistance to Change:</a:t>
            </a:r>
            <a:r>
              <a:rPr lang="en-US" dirty="0">
                <a:latin typeface="Times New Roman" panose="02020603050405020304" pitchFamily="18" charset="0"/>
                <a:ea typeface="Calibri" panose="020F0502020204030204" pitchFamily="34" charset="0"/>
                <a:cs typeface="Times New Roman" panose="02020603050405020304" pitchFamily="18" charset="0"/>
              </a:rPr>
              <a:t>  Healthcare professionals and institutions may resist adopting new technologies, leading to a slow acceptance and integration process.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Dependency on Data Accuracy:</a:t>
            </a:r>
            <a:r>
              <a:rPr lang="en-US" dirty="0">
                <a:latin typeface="Times New Roman" panose="02020603050405020304" pitchFamily="18" charset="0"/>
                <a:ea typeface="Calibri" panose="020F0502020204030204" pitchFamily="34" charset="0"/>
                <a:cs typeface="Times New Roman" panose="02020603050405020304" pitchFamily="18" charset="0"/>
              </a:rPr>
              <a:t>  The success of the platform heavily relies on the accuracy and reliability of input data, making it vulnerable to errors or misinformation.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6.  Privacy Issues:</a:t>
            </a:r>
            <a:r>
              <a:rPr lang="en-US" dirty="0">
                <a:latin typeface="Times New Roman" panose="02020603050405020304" pitchFamily="18" charset="0"/>
                <a:ea typeface="Calibri" panose="020F0502020204030204" pitchFamily="34" charset="0"/>
                <a:cs typeface="Times New Roman" panose="02020603050405020304" pitchFamily="18" charset="0"/>
              </a:rPr>
              <a:t> Patient privacy concerns may arise, especially with the collection and storage of personal health information, necessitating strict compliance with privacy regulations.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8221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697" y="479683"/>
            <a:ext cx="6279315" cy="789559"/>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1867436" y="1807618"/>
            <a:ext cx="8487178" cy="3000821"/>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proposed healthcare system integrates mathematical modeling, machine learning, and practical functionalities to revolutionize epidemic response. Offering doctors tools for streamlined appointment management and real-time epidemic data input, the platform ensures efficient decision-making. Patients can easily navigate, book appointments, and monitor their recovery. The comprehensive dashboard provides detailed epidemic insights. This holistic approach aims to bridge existing gaps, enabling a proactive and data-driven healthcare system, optimizing epidemic control, and improving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3824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98" y="139940"/>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ADVANTAGES</a:t>
            </a:r>
          </a:p>
        </p:txBody>
      </p:sp>
      <p:sp>
        <p:nvSpPr>
          <p:cNvPr id="5" name="Rectangle 4"/>
          <p:cNvSpPr/>
          <p:nvPr/>
        </p:nvSpPr>
        <p:spPr>
          <a:xfrm>
            <a:off x="425588" y="1081825"/>
            <a:ext cx="11204620" cy="5175776"/>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proposed integrated healthcare platform presents several advantages: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1. Data-Driven Decision Making:</a:t>
            </a:r>
            <a:r>
              <a:rPr lang="en-IN" dirty="0">
                <a:latin typeface="Times New Roman" panose="02020603050405020304" pitchFamily="18" charset="0"/>
                <a:ea typeface="Calibri" panose="020F0502020204030204" pitchFamily="34" charset="0"/>
                <a:cs typeface="Times New Roman" panose="02020603050405020304" pitchFamily="18" charset="0"/>
              </a:rPr>
              <a:t> Utilizes mathematical </a:t>
            </a:r>
            <a:r>
              <a:rPr lang="en-IN"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dirty="0">
                <a:latin typeface="Times New Roman" panose="02020603050405020304" pitchFamily="18" charset="0"/>
                <a:ea typeface="Calibri" panose="020F0502020204030204" pitchFamily="34" charset="0"/>
                <a:cs typeface="Times New Roman" panose="02020603050405020304" pitchFamily="18" charset="0"/>
              </a:rPr>
              <a:t> and machine learning for accurate epidemic predictions, enabling informed and timely decision-making.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 Efficient Appointment Management:</a:t>
            </a:r>
            <a:r>
              <a:rPr lang="en-IN" dirty="0">
                <a:latin typeface="Times New Roman" panose="02020603050405020304" pitchFamily="18" charset="0"/>
                <a:ea typeface="Calibri" panose="020F0502020204030204" pitchFamily="34" charset="0"/>
                <a:cs typeface="Times New Roman" panose="02020603050405020304" pitchFamily="18" charset="0"/>
              </a:rPr>
              <a:t> Streamlines the process for doctors, allowing them to accept or reject appointments seamlessly, improving overall scheduling efficiency.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3. Real-Time Epidemic Data Input:</a:t>
            </a:r>
            <a:r>
              <a:rPr lang="en-IN" dirty="0">
                <a:latin typeface="Times New Roman" panose="02020603050405020304" pitchFamily="18" charset="0"/>
                <a:ea typeface="Calibri" panose="020F0502020204030204" pitchFamily="34" charset="0"/>
                <a:cs typeface="Times New Roman" panose="02020603050405020304" pitchFamily="18" charset="0"/>
              </a:rPr>
              <a:t> Facilitates immediate and accurate recording of epidemic-related information, enhancing the system's responsiveness to emerging health crises.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4. Patient Empowerment:</a:t>
            </a:r>
            <a:r>
              <a:rPr lang="en-IN" dirty="0">
                <a:latin typeface="Times New Roman" panose="02020603050405020304" pitchFamily="18" charset="0"/>
                <a:ea typeface="Calibri" panose="020F0502020204030204" pitchFamily="34" charset="0"/>
                <a:cs typeface="Times New Roman" panose="02020603050405020304" pitchFamily="18" charset="0"/>
              </a:rPr>
              <a:t> Patients benefit from easy appointment booking, status tracking, and the ability to update their recovery status, promoting active involvement in their healthcare journey.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5. Comprehensive Dashboard:</a:t>
            </a:r>
            <a:r>
              <a:rPr lang="en-IN" dirty="0">
                <a:latin typeface="Times New Roman" panose="02020603050405020304" pitchFamily="18" charset="0"/>
                <a:ea typeface="Calibri" panose="020F0502020204030204" pitchFamily="34" charset="0"/>
                <a:cs typeface="Times New Roman" panose="02020603050405020304" pitchFamily="18" charset="0"/>
              </a:rPr>
              <a:t> Provides a centralized view of epidemic details with filtering options, downloadable patient data, and graphical representations, enhancing overall situational awareness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18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516" y="179495"/>
            <a:ext cx="4645293" cy="673290"/>
          </a:xfrm>
        </p:spPr>
        <p:txBody>
          <a:bodyPr>
            <a:noAutofit/>
          </a:bodyPr>
          <a:lstStyle/>
          <a:p>
            <a:pPr lvl="1" algn="l" defTabSz="457200" rtl="0">
              <a:spcBef>
                <a:spcPct val="0"/>
              </a:spcBef>
            </a:pPr>
            <a:r>
              <a:rPr lang="en-US" sz="3600" b="1" dirty="0" smtClean="0">
                <a:solidFill>
                  <a:schemeClr val="accent1"/>
                </a:solidFill>
                <a:latin typeface="Times New Roman" panose="02020603050405020304" pitchFamily="18" charset="0"/>
                <a:cs typeface="Times New Roman" panose="02020603050405020304" pitchFamily="18" charset="0"/>
              </a:rPr>
              <a:t>IMPLEMENTATION</a:t>
            </a:r>
            <a:r>
              <a:rPr lang="en-IN" sz="3600" dirty="0"/>
              <a:t/>
            </a:r>
            <a:br>
              <a:rPr lang="en-IN" sz="3600" dirty="0"/>
            </a:br>
            <a:endParaRPr lang="en-IN" sz="3600" dirty="0"/>
          </a:p>
        </p:txBody>
      </p:sp>
      <p:sp>
        <p:nvSpPr>
          <p:cNvPr id="6" name="Rectangle 5"/>
          <p:cNvSpPr/>
          <p:nvPr/>
        </p:nvSpPr>
        <p:spPr>
          <a:xfrm>
            <a:off x="1760973" y="1070148"/>
            <a:ext cx="8517228" cy="466281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Doctor:</a:t>
            </a:r>
          </a:p>
          <a:p>
            <a:pPr algn="just">
              <a:lnSpc>
                <a:spcPct val="150000"/>
              </a:lnSpc>
            </a:pPr>
            <a:r>
              <a:rPr lang="en-US" dirty="0">
                <a:latin typeface="Times New Roman" panose="02020603050405020304" pitchFamily="18" charset="0"/>
                <a:cs typeface="Times New Roman" panose="02020603050405020304" pitchFamily="18" charset="0"/>
              </a:rPr>
              <a:t>Register: The doctor can register with the details like name, email, password, conform password, Contact number, and address</a:t>
            </a:r>
          </a:p>
          <a:p>
            <a:pPr algn="just">
              <a:lnSpc>
                <a:spcPct val="150000"/>
              </a:lnSpc>
            </a:pPr>
            <a:r>
              <a:rPr lang="en-US" dirty="0">
                <a:latin typeface="Times New Roman" panose="02020603050405020304" pitchFamily="18" charset="0"/>
                <a:cs typeface="Times New Roman" panose="02020603050405020304" pitchFamily="18" charset="0"/>
              </a:rPr>
              <a:t>Login: After registration they will login with email and password</a:t>
            </a:r>
          </a:p>
          <a:p>
            <a:pPr algn="just">
              <a:lnSpc>
                <a:spcPct val="150000"/>
              </a:lnSpc>
            </a:pPr>
            <a:r>
              <a:rPr lang="en-US" dirty="0">
                <a:latin typeface="Times New Roman" panose="02020603050405020304" pitchFamily="18" charset="0"/>
                <a:cs typeface="Times New Roman" panose="02020603050405020304" pitchFamily="18" charset="0"/>
              </a:rPr>
              <a:t>View appointments: Doctors can view all Symptoms which is given by the patients and based on the symptoms he can enter the data like patient is having the Epidemic Spread.</a:t>
            </a:r>
          </a:p>
          <a:p>
            <a:pPr algn="just">
              <a:lnSpc>
                <a:spcPct val="150000"/>
              </a:lnSpc>
            </a:pPr>
            <a:r>
              <a:rPr lang="en-US" dirty="0">
                <a:latin typeface="Times New Roman" panose="02020603050405020304" pitchFamily="18" charset="0"/>
                <a:cs typeface="Times New Roman" panose="02020603050405020304" pitchFamily="18" charset="0"/>
              </a:rPr>
              <a:t>Add epidemic disease: Once the doctor can view the symptoms he has to add like patient is having the epidemic disease.</a:t>
            </a:r>
          </a:p>
          <a:p>
            <a:pPr algn="just">
              <a:lnSpc>
                <a:spcPct val="150000"/>
              </a:lnSpc>
            </a:pPr>
            <a:r>
              <a:rPr lang="en-US" dirty="0">
                <a:latin typeface="Times New Roman" panose="02020603050405020304" pitchFamily="18" charset="0"/>
                <a:cs typeface="Times New Roman" panose="02020603050405020304" pitchFamily="18" charset="0"/>
              </a:rPr>
              <a:t>Recovered status: Once the patient is mention like he has quire for the epidemic disease doctor can view that status.</a:t>
            </a:r>
          </a:p>
          <a:p>
            <a:pPr algn="just">
              <a:lnSpc>
                <a:spcPct val="150000"/>
              </a:lnSpc>
            </a:pPr>
            <a:r>
              <a:rPr lang="en-US" dirty="0">
                <a:latin typeface="Times New Roman" panose="02020603050405020304" pitchFamily="18" charset="0"/>
                <a:cs typeface="Times New Roman" panose="02020603050405020304" pitchFamily="18" charset="0"/>
              </a:rPr>
              <a:t>Logout: After completion of the operation they can logout from the website.</a:t>
            </a:r>
          </a:p>
        </p:txBody>
      </p:sp>
    </p:spTree>
    <p:extLst>
      <p:ext uri="{BB962C8B-B14F-4D97-AF65-F5344CB8AC3E}">
        <p14:creationId xmlns:p14="http://schemas.microsoft.com/office/powerpoint/2010/main" val="257617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516" y="179495"/>
            <a:ext cx="4645293" cy="673290"/>
          </a:xfrm>
        </p:spPr>
        <p:txBody>
          <a:bodyPr>
            <a:noAutofit/>
          </a:bodyPr>
          <a:lstStyle/>
          <a:p>
            <a:pPr lvl="1" algn="l" defTabSz="457200" rtl="0">
              <a:spcBef>
                <a:spcPct val="0"/>
              </a:spcBef>
            </a:pPr>
            <a:r>
              <a:rPr lang="en-US" sz="3600" b="1" dirty="0" smtClean="0">
                <a:solidFill>
                  <a:schemeClr val="accent1"/>
                </a:solidFill>
                <a:latin typeface="Times New Roman" panose="02020603050405020304" pitchFamily="18" charset="0"/>
                <a:cs typeface="Times New Roman" panose="02020603050405020304" pitchFamily="18" charset="0"/>
              </a:rPr>
              <a:t>IMPLEMENTATION</a:t>
            </a:r>
            <a:r>
              <a:rPr lang="en-IN" sz="3600" dirty="0"/>
              <a:t/>
            </a:r>
            <a:br>
              <a:rPr lang="en-IN" sz="3600" dirty="0"/>
            </a:br>
            <a:endParaRPr lang="en-IN" sz="3600" dirty="0"/>
          </a:p>
        </p:txBody>
      </p:sp>
      <p:sp>
        <p:nvSpPr>
          <p:cNvPr id="4" name="Rectangle 3"/>
          <p:cNvSpPr/>
          <p:nvPr/>
        </p:nvSpPr>
        <p:spPr>
          <a:xfrm>
            <a:off x="1244956" y="1153964"/>
            <a:ext cx="899374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2. Patients:</a:t>
            </a:r>
          </a:p>
          <a:p>
            <a:pPr algn="just">
              <a:lnSpc>
                <a:spcPct val="150000"/>
              </a:lnSpc>
            </a:pPr>
            <a:r>
              <a:rPr lang="en-US" dirty="0">
                <a:latin typeface="Times New Roman" panose="02020603050405020304" pitchFamily="18" charset="0"/>
                <a:cs typeface="Times New Roman" panose="02020603050405020304" pitchFamily="18" charset="0"/>
              </a:rPr>
              <a:t>Register: The patients can register with the details like name, email, password, conform password, Contact number, and address</a:t>
            </a:r>
          </a:p>
          <a:p>
            <a:pPr algn="just">
              <a:lnSpc>
                <a:spcPct val="150000"/>
              </a:lnSpc>
            </a:pPr>
            <a:r>
              <a:rPr lang="en-US" dirty="0">
                <a:latin typeface="Times New Roman" panose="02020603050405020304" pitchFamily="18" charset="0"/>
                <a:cs typeface="Times New Roman" panose="02020603050405020304" pitchFamily="18" charset="0"/>
              </a:rPr>
              <a:t>Login: After registration they will login with email and password</a:t>
            </a:r>
          </a:p>
          <a:p>
            <a:pPr algn="just">
              <a:lnSpc>
                <a:spcPct val="150000"/>
              </a:lnSpc>
            </a:pPr>
            <a:r>
              <a:rPr lang="en-US" dirty="0">
                <a:latin typeface="Times New Roman" panose="02020603050405020304" pitchFamily="18" charset="0"/>
                <a:cs typeface="Times New Roman" panose="02020603050405020304" pitchFamily="18" charset="0"/>
              </a:rPr>
              <a:t>Book appointment Patients can add the symptoms like they are suffering.</a:t>
            </a:r>
          </a:p>
          <a:p>
            <a:pPr algn="just">
              <a:lnSpc>
                <a:spcPct val="150000"/>
              </a:lnSpc>
            </a:pPr>
            <a:r>
              <a:rPr lang="en-US" dirty="0">
                <a:latin typeface="Times New Roman" panose="02020603050405020304" pitchFamily="18" charset="0"/>
                <a:cs typeface="Times New Roman" panose="02020603050405020304" pitchFamily="18" charset="0"/>
              </a:rPr>
              <a:t>view appointment status Patients can view the status of their request and they can check whether there are having the epidemic disease or not.</a:t>
            </a:r>
          </a:p>
          <a:p>
            <a:pPr algn="just">
              <a:lnSpc>
                <a:spcPct val="150000"/>
              </a:lnSpc>
            </a:pPr>
            <a:r>
              <a:rPr lang="en-US" dirty="0">
                <a:latin typeface="Times New Roman" panose="02020603050405020304" pitchFamily="18" charset="0"/>
                <a:cs typeface="Times New Roman" panose="02020603050405020304" pitchFamily="18" charset="0"/>
              </a:rPr>
              <a:t>Mark recovery:  The patients can mark or update like they have queried or not form epidemic </a:t>
            </a:r>
            <a:r>
              <a:rPr lang="en-US" dirty="0" smtClean="0">
                <a:latin typeface="Times New Roman" panose="02020603050405020304" pitchFamily="18" charset="0"/>
                <a:cs typeface="Times New Roman" panose="02020603050405020304" pitchFamily="18" charset="0"/>
              </a:rPr>
              <a:t>disease.</a:t>
            </a:r>
          </a:p>
          <a:p>
            <a:pPr algn="just">
              <a:lnSpc>
                <a:spcPct val="150000"/>
              </a:lnSpc>
            </a:pPr>
            <a:r>
              <a:rPr lang="en-US" dirty="0">
                <a:latin typeface="Times New Roman" panose="02020603050405020304" pitchFamily="18" charset="0"/>
                <a:cs typeface="Times New Roman" panose="02020603050405020304" pitchFamily="18" charset="0"/>
              </a:rPr>
              <a:t>Logout: After completion of the operation they can logout from the website.</a:t>
            </a:r>
          </a:p>
          <a:p>
            <a:pPr algn="just">
              <a:lnSpc>
                <a:spcPct val="150000"/>
              </a:lnSpc>
            </a:pPr>
            <a:r>
              <a:rPr lang="en-US" dirty="0" smtClean="0">
                <a:latin typeface="Times New Roman" panose="02020603050405020304" pitchFamily="18" charset="0"/>
                <a:cs typeface="Times New Roman" panose="02020603050405020304" pitchFamily="18" charset="0"/>
              </a:rPr>
              <a:t>Dashboard</a:t>
            </a:r>
            <a:r>
              <a:rPr lang="en-US" dirty="0">
                <a:latin typeface="Times New Roman" panose="02020603050405020304" pitchFamily="18" charset="0"/>
                <a:cs typeface="Times New Roman" panose="02020603050405020304" pitchFamily="18" charset="0"/>
              </a:rPr>
              <a:t>: Here we can view that like how many people are suffering from the disease it will show in graphical manner.</a:t>
            </a:r>
          </a:p>
        </p:txBody>
      </p:sp>
    </p:spTree>
    <p:extLst>
      <p:ext uri="{BB962C8B-B14F-4D97-AF65-F5344CB8AC3E}">
        <p14:creationId xmlns:p14="http://schemas.microsoft.com/office/powerpoint/2010/main" val="343178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7" y="6211669"/>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993820" y="794197"/>
            <a:ext cx="6021392" cy="5184035"/>
          </a:xfrm>
          <a:prstGeom prst="rect">
            <a:avLst/>
          </a:prstGeom>
        </p:spPr>
      </p:pic>
    </p:spTree>
    <p:extLst>
      <p:ext uri="{BB962C8B-B14F-4D97-AF65-F5344CB8AC3E}">
        <p14:creationId xmlns:p14="http://schemas.microsoft.com/office/powerpoint/2010/main" val="170994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47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85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Hardware </a:t>
            </a:r>
            <a:r>
              <a:rPr lang="en-US" dirty="0">
                <a:latin typeface="Times New Roman" panose="02020603050405020304" pitchFamily="18" charset="0"/>
                <a:cs typeface="Times New Roman" panose="02020603050405020304" pitchFamily="18" charset="0"/>
              </a:rPr>
              <a:t>and Software </a:t>
            </a:r>
            <a:r>
              <a:rPr lang="en-US"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Output Screens</a:t>
            </a:r>
            <a:endParaRPr lang="en-US"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7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3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84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55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3213566" y="1549087"/>
            <a:ext cx="5981950" cy="4800198"/>
          </a:xfrm>
          <a:prstGeom prst="rect">
            <a:avLst/>
          </a:prstGeom>
        </p:spPr>
      </p:pic>
    </p:spTree>
    <p:extLst>
      <p:ext uri="{BB962C8B-B14F-4D97-AF65-F5344CB8AC3E}">
        <p14:creationId xmlns:p14="http://schemas.microsoft.com/office/powerpoint/2010/main" val="8269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317847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9085" y="30680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442459" y="6182896"/>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314381" y="1289667"/>
            <a:ext cx="5563235" cy="4782185"/>
          </a:xfrm>
          <a:prstGeom prst="rect">
            <a:avLst/>
          </a:prstGeom>
        </p:spPr>
      </p:pic>
    </p:spTree>
    <p:extLst>
      <p:ext uri="{BB962C8B-B14F-4D97-AF65-F5344CB8AC3E}">
        <p14:creationId xmlns:p14="http://schemas.microsoft.com/office/powerpoint/2010/main" val="301706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Class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415407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34677" y="8978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518917" y="5285443"/>
            <a:ext cx="29738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Class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076592" y="1370699"/>
            <a:ext cx="5858510" cy="3333750"/>
          </a:xfrm>
          <a:prstGeom prst="rect">
            <a:avLst/>
          </a:prstGeom>
        </p:spPr>
      </p:pic>
    </p:spTree>
    <p:extLst>
      <p:ext uri="{BB962C8B-B14F-4D97-AF65-F5344CB8AC3E}">
        <p14:creationId xmlns:p14="http://schemas.microsoft.com/office/powerpoint/2010/main" val="73097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78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210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73248" y="5770556"/>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Sequence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2708621" y="1159967"/>
            <a:ext cx="6999265" cy="4381500"/>
          </a:xfrm>
          <a:prstGeom prst="rect">
            <a:avLst/>
          </a:prstGeom>
        </p:spPr>
      </p:pic>
    </p:spTree>
    <p:extLst>
      <p:ext uri="{BB962C8B-B14F-4D97-AF65-F5344CB8AC3E}">
        <p14:creationId xmlns:p14="http://schemas.microsoft.com/office/powerpoint/2010/main" val="113840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614" y="139890"/>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1852379" y="1404518"/>
            <a:ext cx="9081784" cy="3980577"/>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integrated healthcare platform offers a robust system for doctors and patients. Doctors can efficiently manage appointments, accepting or rejecting them, and input epidemic-related data. Patients can register, book appointments, track their status, and update their recovery status. The dashboard provides a comprehensive overview of epidemic disease details, allowing day and month-wise filtering. Users can download patient details and access graphical representations of epidemic cases and recovery rates for informed decision-making. This streamlined approach combines mathematical modeling and machine learning with practical healthcare management, fostering a proactive and data-driven response to epidemics.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Keywords: </a:t>
            </a:r>
            <a:r>
              <a:rPr lang="en-IN" dirty="0">
                <a:latin typeface="Times New Roman" panose="02020603050405020304" pitchFamily="18" charset="0"/>
                <a:ea typeface="Calibri" panose="020F0502020204030204" pitchFamily="34" charset="0"/>
                <a:cs typeface="Times New Roman" panose="02020603050405020304" pitchFamily="18" charset="0"/>
              </a:rPr>
              <a:t>Healthcare Modules, Admin, Doctor epidemic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0387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99913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8978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199" y="575201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Collaboration </a:t>
            </a:r>
            <a:r>
              <a:rPr lang="en-US" sz="2000" b="1" dirty="0" smtClean="0">
                <a:latin typeface="Times New Roman" panose="02020603050405020304" pitchFamily="18" charset="0"/>
                <a:cs typeface="Times New Roman" panose="02020603050405020304" pitchFamily="18" charset="0"/>
              </a:rPr>
              <a:t>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719557" y="1230741"/>
            <a:ext cx="7427698" cy="4311193"/>
          </a:xfrm>
          <a:prstGeom prst="rect">
            <a:avLst/>
          </a:prstGeom>
        </p:spPr>
      </p:pic>
    </p:spTree>
    <p:extLst>
      <p:ext uri="{BB962C8B-B14F-4D97-AF65-F5344CB8AC3E}">
        <p14:creationId xmlns:p14="http://schemas.microsoft.com/office/powerpoint/2010/main" val="423151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91740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Deployment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37392" y="1853144"/>
            <a:ext cx="4400550" cy="2714625"/>
          </a:xfrm>
          <a:prstGeom prst="rect">
            <a:avLst/>
          </a:prstGeom>
        </p:spPr>
      </p:pic>
    </p:spTree>
    <p:extLst>
      <p:ext uri="{BB962C8B-B14F-4D97-AF65-F5344CB8AC3E}">
        <p14:creationId xmlns:p14="http://schemas.microsoft.com/office/powerpoint/2010/main" val="717183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51246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956676"/>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Activity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737714" y="1133647"/>
            <a:ext cx="5483559" cy="4620260"/>
          </a:xfrm>
          <a:prstGeom prst="rect">
            <a:avLst/>
          </a:prstGeom>
        </p:spPr>
      </p:pic>
    </p:spTree>
    <p:extLst>
      <p:ext uri="{BB962C8B-B14F-4D97-AF65-F5344CB8AC3E}">
        <p14:creationId xmlns:p14="http://schemas.microsoft.com/office/powerpoint/2010/main" val="254205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74081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Component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200" y="2605405"/>
            <a:ext cx="5943600" cy="1647190"/>
          </a:xfrm>
          <a:prstGeom prst="rect">
            <a:avLst/>
          </a:prstGeom>
        </p:spPr>
      </p:pic>
    </p:spTree>
    <p:extLst>
      <p:ext uri="{BB962C8B-B14F-4D97-AF65-F5344CB8AC3E}">
        <p14:creationId xmlns:p14="http://schemas.microsoft.com/office/powerpoint/2010/main" val="413316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847797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ER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124200" y="1948497"/>
            <a:ext cx="5943600" cy="2961005"/>
          </a:xfrm>
          <a:prstGeom prst="rect">
            <a:avLst/>
          </a:prstGeom>
        </p:spPr>
      </p:pic>
    </p:spTree>
    <p:extLst>
      <p:ext uri="{BB962C8B-B14F-4D97-AF65-F5344CB8AC3E}">
        <p14:creationId xmlns:p14="http://schemas.microsoft.com/office/powerpoint/2010/main" val="213682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65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988347" y="1314848"/>
            <a:ext cx="8585207" cy="383181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is to create an integrated healthcare platform that optimizes pandemic response. Incorporating mathematical modeling and machine learning, the system empowers doctors to efficiently manage appointments and input epidemic-related data. Patients can easily register, book appointments, track statuses, and update their recovery status. The dashboard offers a comprehensive view of epidemic details with day and month-wise filtering, accompanied by downloadable patient information and graphical representations for informed decision-making. This platform aims to streamline healthcare management, fostering a proactive, data-driven approach to epidemic control and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08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2297777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Context Level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647757" y="2724150"/>
            <a:ext cx="4896485" cy="1409700"/>
          </a:xfrm>
          <a:prstGeom prst="rect">
            <a:avLst/>
          </a:prstGeom>
        </p:spPr>
      </p:pic>
    </p:spTree>
    <p:extLst>
      <p:ext uri="{BB962C8B-B14F-4D97-AF65-F5344CB8AC3E}">
        <p14:creationId xmlns:p14="http://schemas.microsoft.com/office/powerpoint/2010/main" val="3713298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FigureLevel-1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200" y="1938020"/>
            <a:ext cx="5943600" cy="2981960"/>
          </a:xfrm>
          <a:prstGeom prst="rect">
            <a:avLst/>
          </a:prstGeom>
        </p:spPr>
      </p:pic>
    </p:spTree>
    <p:extLst>
      <p:ext uri="{BB962C8B-B14F-4D97-AF65-F5344CB8AC3E}">
        <p14:creationId xmlns:p14="http://schemas.microsoft.com/office/powerpoint/2010/main" val="288203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Figure:Level-2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124200" y="1872297"/>
            <a:ext cx="5943600" cy="3113405"/>
          </a:xfrm>
          <a:prstGeom prst="rect">
            <a:avLst/>
          </a:prstGeom>
        </p:spPr>
      </p:pic>
    </p:spTree>
    <p:extLst>
      <p:ext uri="{BB962C8B-B14F-4D97-AF65-F5344CB8AC3E}">
        <p14:creationId xmlns:p14="http://schemas.microsoft.com/office/powerpoint/2010/main" val="1394269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OUTPUT SCREENS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6865" y="1692618"/>
            <a:ext cx="973712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Home page: This is an attendance management home page.</a:t>
            </a:r>
          </a:p>
        </p:txBody>
      </p:sp>
    </p:spTree>
    <p:extLst>
      <p:ext uri="{BB962C8B-B14F-4D97-AF65-F5344CB8AC3E}">
        <p14:creationId xmlns:p14="http://schemas.microsoft.com/office/powerpoint/2010/main" val="208534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17690" y="2155347"/>
            <a:ext cx="7860406" cy="424731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the proposed integrated healthcare platform emerges as a transformative solution to the existing challenges in epidemic management. By blending mathematical modeling, machine learning, and practical healthcare functionalities, the system addresses crucial gaps, offering efficient appointment management for doctors and active patient engagement. Despite potential drawbacks such as technological barriers and data security concerns, the platform's overarching goal is to optimize pandemic response, foster a resilient healthcare system, and enhance overall epidemic control and patient care. With its data-driven approach, this platform signifies a significant leap towards a proactive and adaptive healthcare landscape.</a:t>
            </a:r>
          </a:p>
        </p:txBody>
      </p:sp>
    </p:spTree>
    <p:extLst>
      <p:ext uri="{BB962C8B-B14F-4D97-AF65-F5344CB8AC3E}">
        <p14:creationId xmlns:p14="http://schemas.microsoft.com/office/powerpoint/2010/main" val="1131747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FUTURE ENHANCEMENT</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004810" y="1805931"/>
            <a:ext cx="9058141" cy="3000821"/>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The feature scope includes streamlined doctor-patient interactions, real-time epidemic data input, and an intuitive dashboard for comprehensive insights. With efficient appointment management, patients can easily register, track statuses, and update recovery information. The platform employs mathematical modeling and machine learning, empowering doctors for data-driven decision-making. Downloadable patient data and graphical representations enhance informed analysis, contributing to a holistic and proactive approach in epidemic control, optimizing healthcare policies for a resilient system.</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8911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
        <p:nvSpPr>
          <p:cNvPr id="4" name="Rectangle 3"/>
          <p:cNvSpPr/>
          <p:nvPr/>
        </p:nvSpPr>
        <p:spPr>
          <a:xfrm>
            <a:off x="785611" y="1367481"/>
            <a:ext cx="10972799" cy="5175776"/>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G. </a:t>
            </a:r>
            <a:r>
              <a:rPr lang="en-IN" dirty="0" err="1">
                <a:latin typeface="Times New Roman" panose="02020603050405020304" pitchFamily="18" charset="0"/>
                <a:ea typeface="Calibri" panose="020F0502020204030204" pitchFamily="34" charset="0"/>
                <a:cs typeface="Times New Roman" panose="02020603050405020304" pitchFamily="18" charset="0"/>
              </a:rPr>
              <a:t>Arfken</a:t>
            </a:r>
            <a:r>
              <a:rPr lang="en-IN" dirty="0">
                <a:latin typeface="Times New Roman" panose="02020603050405020304" pitchFamily="18" charset="0"/>
                <a:ea typeface="Calibri" panose="020F0502020204030204" pitchFamily="34" charset="0"/>
                <a:cs typeface="Times New Roman" panose="02020603050405020304" pitchFamily="18" charset="0"/>
              </a:rPr>
              <a:t>, H.J. Weber, Mathematical Methods for Physicists, 4th </a:t>
            </a:r>
            <a:r>
              <a:rPr lang="en-IN" dirty="0" err="1">
                <a:latin typeface="Times New Roman" panose="02020603050405020304" pitchFamily="18" charset="0"/>
                <a:ea typeface="Calibri" panose="020F0502020204030204" pitchFamily="34" charset="0"/>
                <a:cs typeface="Times New Roman" panose="02020603050405020304" pitchFamily="18" charset="0"/>
              </a:rPr>
              <a:t>edn</a:t>
            </a:r>
            <a:r>
              <a:rPr lang="en-IN" dirty="0">
                <a:latin typeface="Times New Roman" panose="02020603050405020304" pitchFamily="18" charset="0"/>
                <a:ea typeface="Calibri" panose="020F0502020204030204" pitchFamily="34" charset="0"/>
                <a:cs typeface="Times New Roman" panose="02020603050405020304" pitchFamily="18" charset="0"/>
              </a:rPr>
              <a:t>, Academic Press, San Diego, CA, 1995.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Spatial interaction and the statistical analysis of lattice systems, Journal of the Royal Statistical Society 36 (1974) 192–236.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On a system of two-dimensional recurrence equations, Journal of the Royal Statistical Society 43 (1981) 302–309.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C. </a:t>
            </a:r>
            <a:r>
              <a:rPr lang="en-IN" dirty="0" err="1">
                <a:latin typeface="Times New Roman" panose="02020603050405020304" pitchFamily="18" charset="0"/>
                <a:ea typeface="Calibri" panose="020F0502020204030204" pitchFamily="34" charset="0"/>
                <a:cs typeface="Times New Roman" panose="02020603050405020304" pitchFamily="18" charset="0"/>
              </a:rPr>
              <a:t>Kooperberg</a:t>
            </a:r>
            <a:r>
              <a:rPr lang="en-IN" dirty="0">
                <a:latin typeface="Times New Roman" panose="02020603050405020304" pitchFamily="18" charset="0"/>
                <a:ea typeface="Calibri" panose="020F0502020204030204" pitchFamily="34" charset="0"/>
                <a:cs typeface="Times New Roman" panose="02020603050405020304" pitchFamily="18" charset="0"/>
              </a:rPr>
              <a:t>, On conditional and intrinsic </a:t>
            </a:r>
            <a:r>
              <a:rPr lang="en-IN" dirty="0" err="1">
                <a:latin typeface="Times New Roman" panose="02020603050405020304" pitchFamily="18" charset="0"/>
                <a:ea typeface="Calibri" panose="020F0502020204030204" pitchFamily="34" charset="0"/>
                <a:cs typeface="Times New Roman" panose="02020603050405020304" pitchFamily="18" charset="0"/>
              </a:rPr>
              <a:t>autoregressions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Biometrika</a:t>
            </a:r>
            <a:r>
              <a:rPr lang="en-IN" dirty="0">
                <a:latin typeface="Times New Roman" panose="02020603050405020304" pitchFamily="18" charset="0"/>
                <a:ea typeface="Calibri" panose="020F0502020204030204" pitchFamily="34" charset="0"/>
                <a:cs typeface="Times New Roman" panose="02020603050405020304" pitchFamily="18" charset="0"/>
              </a:rPr>
              <a:t> 82 (1995) 733–746.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[5]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J.C. York, A. Mollie, Bayesian image restoration, with two applications in spatial statistics (with discussion), Annals of the Institute of Statistical Mathematics 43 (1991) 1–59.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 N.G. Best, K. </a:t>
            </a:r>
            <a:r>
              <a:rPr lang="en-IN" dirty="0" err="1">
                <a:latin typeface="Times New Roman" panose="02020603050405020304" pitchFamily="18" charset="0"/>
                <a:ea typeface="Calibri" panose="020F0502020204030204" pitchFamily="34" charset="0"/>
                <a:cs typeface="Times New Roman" panose="02020603050405020304" pitchFamily="18" charset="0"/>
              </a:rPr>
              <a:t>Ickstadt</a:t>
            </a:r>
            <a:r>
              <a:rPr lang="en-IN" dirty="0">
                <a:latin typeface="Times New Roman" panose="02020603050405020304" pitchFamily="18" charset="0"/>
                <a:ea typeface="Calibri" panose="020F0502020204030204" pitchFamily="34" charset="0"/>
                <a:cs typeface="Times New Roman" panose="02020603050405020304" pitchFamily="18" charset="0"/>
              </a:rPr>
              <a:t>, R.L. </a:t>
            </a:r>
            <a:r>
              <a:rPr lang="en-IN" dirty="0" err="1">
                <a:latin typeface="Times New Roman" panose="02020603050405020304" pitchFamily="18" charset="0"/>
                <a:ea typeface="Calibri" panose="020F0502020204030204" pitchFamily="34" charset="0"/>
                <a:cs typeface="Times New Roman" panose="02020603050405020304" pitchFamily="18" charset="0"/>
              </a:rPr>
              <a:t>Wolpert</a:t>
            </a:r>
            <a:r>
              <a:rPr lang="en-IN" dirty="0">
                <a:latin typeface="Times New Roman" panose="02020603050405020304" pitchFamily="18" charset="0"/>
                <a:ea typeface="Calibri" panose="020F0502020204030204" pitchFamily="34" charset="0"/>
                <a:cs typeface="Times New Roman" panose="02020603050405020304" pitchFamily="18" charset="0"/>
              </a:rPr>
              <a:t>, D.J. Briggs, Combining models of health and exposure data: The SAVIAH study, in: P Elliott, JC Wakefield, NG Best, DJ Briggs (Eds.), Spatial Epidemiology: Methods and Applications, Oxford, University Press, Oxford, New York, 2000, pp. 393–414.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565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
        <p:nvSpPr>
          <p:cNvPr id="4" name="Rectangle 3"/>
          <p:cNvSpPr/>
          <p:nvPr/>
        </p:nvSpPr>
        <p:spPr>
          <a:xfrm>
            <a:off x="1339403" y="1735666"/>
            <a:ext cx="10058400" cy="4242187"/>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 D.R. </a:t>
            </a:r>
            <a:r>
              <a:rPr lang="en-IN" dirty="0" err="1">
                <a:latin typeface="Times New Roman" panose="02020603050405020304" pitchFamily="18" charset="0"/>
                <a:ea typeface="Calibri" panose="020F0502020204030204" pitchFamily="34" charset="0"/>
                <a:cs typeface="Times New Roman" panose="02020603050405020304" pitchFamily="18" charset="0"/>
              </a:rPr>
              <a:t>Brillinger</a:t>
            </a:r>
            <a:r>
              <a:rPr lang="en-IN" dirty="0">
                <a:latin typeface="Times New Roman" panose="02020603050405020304" pitchFamily="18" charset="0"/>
                <a:ea typeface="Calibri" panose="020F0502020204030204" pitchFamily="34" charset="0"/>
                <a:cs typeface="Times New Roman" panose="02020603050405020304" pitchFamily="18" charset="0"/>
              </a:rPr>
              <a:t>, Time Series: Data Analysis and Theory, Holden-Day, San Francisco, 1981.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[8] B.P. Carlin, S. Banerjee, Hierarchical multivariate CAR models for </a:t>
            </a:r>
            <a:r>
              <a:rPr lang="en-IN" dirty="0" err="1">
                <a:latin typeface="Times New Roman" panose="02020603050405020304" pitchFamily="18" charset="0"/>
                <a:ea typeface="Calibri" panose="020F0502020204030204" pitchFamily="34" charset="0"/>
                <a:cs typeface="Times New Roman" panose="02020603050405020304" pitchFamily="18" charset="0"/>
              </a:rPr>
              <a:t>spatio</a:t>
            </a:r>
            <a:r>
              <a:rPr lang="en-IN" dirty="0">
                <a:latin typeface="Times New Roman" panose="02020603050405020304" pitchFamily="18" charset="0"/>
                <a:ea typeface="Calibri" panose="020F0502020204030204" pitchFamily="34" charset="0"/>
                <a:cs typeface="Times New Roman" panose="02020603050405020304" pitchFamily="18" charset="0"/>
              </a:rPr>
              <a:t>-temporally correlated survival data (with discussion), in: J.M. Bernardo, M.J. </a:t>
            </a:r>
            <a:r>
              <a:rPr lang="en-IN" dirty="0" err="1">
                <a:latin typeface="Times New Roman" panose="02020603050405020304" pitchFamily="18" charset="0"/>
                <a:ea typeface="Calibri" panose="020F0502020204030204" pitchFamily="34" charset="0"/>
                <a:cs typeface="Times New Roman" panose="02020603050405020304" pitchFamily="18" charset="0"/>
              </a:rPr>
              <a:t>Bayarri</a:t>
            </a:r>
            <a:r>
              <a:rPr lang="en-IN" dirty="0">
                <a:latin typeface="Times New Roman" panose="02020603050405020304" pitchFamily="18" charset="0"/>
                <a:ea typeface="Calibri" panose="020F0502020204030204" pitchFamily="34" charset="0"/>
                <a:cs typeface="Times New Roman" panose="02020603050405020304" pitchFamily="18" charset="0"/>
              </a:rPr>
              <a:t>, J.O. Berger, A.P. </a:t>
            </a:r>
            <a:r>
              <a:rPr lang="en-IN" dirty="0" err="1">
                <a:latin typeface="Times New Roman" panose="02020603050405020304" pitchFamily="18" charset="0"/>
                <a:ea typeface="Calibri" panose="020F0502020204030204" pitchFamily="34" charset="0"/>
                <a:cs typeface="Times New Roman" panose="02020603050405020304" pitchFamily="18" charset="0"/>
              </a:rPr>
              <a:t>Dawid</a:t>
            </a:r>
            <a:r>
              <a:rPr lang="en-IN" dirty="0">
                <a:latin typeface="Times New Roman" panose="02020603050405020304" pitchFamily="18" charset="0"/>
                <a:ea typeface="Calibri" panose="020F0502020204030204" pitchFamily="34" charset="0"/>
                <a:cs typeface="Times New Roman" panose="02020603050405020304" pitchFamily="18" charset="0"/>
              </a:rPr>
              <a:t>, D. Heckerman, A.F.M. Smith, M. West (Eds.), Bayesian Statistics 7, Oxford University Press, Oxford, 2003, pp. 45–63.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[9] H. Cramer, M.R. </a:t>
            </a:r>
            <a:r>
              <a:rPr lang="en-IN" dirty="0" err="1">
                <a:latin typeface="Times New Roman" panose="02020603050405020304" pitchFamily="18" charset="0"/>
                <a:ea typeface="Calibri" panose="020F0502020204030204" pitchFamily="34" charset="0"/>
                <a:cs typeface="Times New Roman" panose="02020603050405020304" pitchFamily="18" charset="0"/>
              </a:rPr>
              <a:t>Leadbetter</a:t>
            </a:r>
            <a:r>
              <a:rPr lang="en-IN" dirty="0">
                <a:latin typeface="Times New Roman" panose="02020603050405020304" pitchFamily="18" charset="0"/>
                <a:ea typeface="Calibri" panose="020F0502020204030204" pitchFamily="34" charset="0"/>
                <a:cs typeface="Times New Roman" panose="02020603050405020304" pitchFamily="18" charset="0"/>
              </a:rPr>
              <a:t>, Stationary and Related Stochastic Processes. Sample Function Properties and their Applications, Wiley, New York, 1967.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[10] N. </a:t>
            </a:r>
            <a:r>
              <a:rPr lang="en-IN" dirty="0" err="1">
                <a:latin typeface="Times New Roman" panose="02020603050405020304" pitchFamily="18" charset="0"/>
                <a:ea typeface="Calibri" panose="020F0502020204030204" pitchFamily="34" charset="0"/>
                <a:cs typeface="Times New Roman" panose="02020603050405020304" pitchFamily="18" charset="0"/>
              </a:rPr>
              <a:t>Cressie</a:t>
            </a:r>
            <a:r>
              <a:rPr lang="en-IN" dirty="0">
                <a:latin typeface="Times New Roman" panose="02020603050405020304" pitchFamily="18" charset="0"/>
                <a:ea typeface="Calibri" panose="020F0502020204030204" pitchFamily="34" charset="0"/>
                <a:cs typeface="Times New Roman" panose="02020603050405020304" pitchFamily="18" charset="0"/>
              </a:rPr>
              <a:t>, Statistics for Spatial Data, Wiley, New York, 1993.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[11] M. Fuentes, H.R. Song, S. Ghosh, D. Holland, J. Davis, Spatial association between </a:t>
            </a:r>
            <a:r>
              <a:rPr lang="en-IN" dirty="0" err="1">
                <a:latin typeface="Times New Roman" panose="02020603050405020304" pitchFamily="18" charset="0"/>
                <a:ea typeface="Calibri" panose="020F0502020204030204" pitchFamily="34" charset="0"/>
                <a:cs typeface="Times New Roman" panose="02020603050405020304" pitchFamily="18" charset="0"/>
              </a:rPr>
              <a:t>speciated</a:t>
            </a:r>
            <a:r>
              <a:rPr lang="en-IN" dirty="0">
                <a:latin typeface="Times New Roman" panose="02020603050405020304" pitchFamily="18" charset="0"/>
                <a:ea typeface="Calibri" panose="020F0502020204030204" pitchFamily="34" charset="0"/>
                <a:cs typeface="Times New Roman" panose="02020603050405020304" pitchFamily="18" charset="0"/>
              </a:rPr>
              <a:t> fine particles and mortality, Biometrics 62 (2006) 855–863.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066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47030"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378039" y="1749353"/>
            <a:ext cx="9607640" cy="383181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current healthcare decision-making landscape faces challenges in effectively responding to epidemics, such as COVID-19. Existing studies lack generalization or surveillance data, leading to suboptimal policy decisions. City administrators rely on open-loop, belief-based decision-making, hindering timely policy enforcement. To address these issues, there's a need for an integrated healthcare platform. The proposed platform aims to merge mathematical modeling and machine learning for accurate epidemic predictions, providing doctors with tools for efficient appointment management and real-time epidemic data input. Patients can seamlessly navigate the system, booking appointments and monitoring their recovery status. The overarching problem is the lack of a comprehensive, data-driven approach to epidemic control and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8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38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463640" y="1067667"/>
            <a:ext cx="10792495" cy="3913892"/>
          </a:xfrm>
          <a:prstGeom prst="rect">
            <a:avLst/>
          </a:prstGeom>
        </p:spPr>
        <p:txBody>
          <a:bodyPr wrap="square">
            <a:spAutoFit/>
          </a:bodyPr>
          <a:lstStyle/>
          <a:p>
            <a:pPr marR="0" lvl="1">
              <a:lnSpc>
                <a:spcPct val="150000"/>
              </a:lnSpc>
              <a:spcBef>
                <a:spcPts val="0"/>
              </a:spcBef>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MOTIVATION: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This integrated healthcare platform addresses critical gaps in epidemic management by seamlessly merging mathematical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sz="2000" dirty="0">
                <a:latin typeface="Times New Roman" panose="02020603050405020304" pitchFamily="18" charset="0"/>
                <a:ea typeface="Calibri" panose="020F0502020204030204" pitchFamily="34" charset="0"/>
                <a:cs typeface="Times New Roman" panose="02020603050405020304" pitchFamily="18" charset="0"/>
              </a:rPr>
              <a:t>, machine learning, and practical healthcare functionalities. Offering doctors streamlined appointment management and real-time epidemic data input, it empowers patients to actively engage in their healthcare journey. The comprehensive dashboard ensures informed decision-making with day and month-wise epidemic insights. Despite potential challenges, the platform's data-driven approach optimizes pandemic response, fostering a resilient and adaptive healthcare system for enhanced epidemic control and patient care</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85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1324" y="1305135"/>
            <a:ext cx="9045262" cy="4474558"/>
          </a:xfrm>
          <a:prstGeom prst="rect">
            <a:avLst/>
          </a:prstGeom>
        </p:spPr>
        <p:txBody>
          <a:bodyPr wrap="square">
            <a:spAutoFit/>
          </a:bodyPr>
          <a:lstStyle/>
          <a:p>
            <a:endParaRPr lang="en-US" dirty="0"/>
          </a:p>
          <a:p>
            <a:pPr algn="just">
              <a:lnSpc>
                <a:spcPct val="150000"/>
              </a:lnSpc>
            </a:pPr>
            <a:r>
              <a:rPr lang="en-US" dirty="0" smtClean="0">
                <a:latin typeface="Times New Roman" panose="02020603050405020304" pitchFamily="18" charset="0"/>
                <a:cs typeface="Times New Roman" panose="02020603050405020304" pitchFamily="18" charset="0"/>
              </a:rPr>
              <a:t>SCOPE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scope of this integrated healthcare platform encompasses the efficient management of epidemic scenarios, merging mathematical modeling, machine learning, and practical healthcare functionalities. The platform facilitates doctors in optimizing appointment schedules and entering epidemic-related data, ensuring timely and data-driven decision-making. Patients can seamlessly register, book appointments, and monitor their recovery progress. The comprehensive dashboard extends the scope to include detailed day and month-wise epidemic insights, downloadable patient data, and graphical representations for informed analysis. This system's overarching scope is to enhance pandemic response, offering a holistic approach that amalgamates technological advancements with real-world healthcare management.</a:t>
            </a:r>
          </a:p>
        </p:txBody>
      </p:sp>
      <p:sp>
        <p:nvSpPr>
          <p:cNvPr id="4" name="Title 1"/>
          <p:cNvSpPr txBox="1"/>
          <p:nvPr/>
        </p:nvSpPr>
        <p:spPr>
          <a:xfrm>
            <a:off x="13338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77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548" y="175691"/>
            <a:ext cx="3911221" cy="662782"/>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639000" y="1225982"/>
            <a:ext cx="11024315" cy="4349909"/>
          </a:xfrm>
          <a:prstGeom prst="rect">
            <a:avLst/>
          </a:prstGeom>
        </p:spPr>
        <p:txBody>
          <a:bodyPr wrap="square">
            <a:spAutoFit/>
          </a:bodyPr>
          <a:lstStyle/>
          <a:p>
            <a:pPr marL="2286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COVID Symptom Study app, released on March 24, 2020, collects daily updates on self-reported COVID-19 symptoms and users' residential postcodes. The Secure Anonymised Information Linkage (SAIL) Databank securely stores and uses </a:t>
            </a:r>
            <a:r>
              <a:rPr lang="en-IN" dirty="0" err="1">
                <a:latin typeface="Times New Roman" panose="02020603050405020304" pitchFamily="18" charset="0"/>
                <a:ea typeface="Calibri" panose="020F0502020204030204" pitchFamily="34" charset="0"/>
                <a:cs typeface="Times New Roman" panose="02020603050405020304" pitchFamily="18" charset="0"/>
              </a:rPr>
              <a:t>anonymized</a:t>
            </a:r>
            <a:r>
              <a:rPr lang="en-IN" dirty="0">
                <a:latin typeface="Times New Roman" panose="02020603050405020304" pitchFamily="18" charset="0"/>
                <a:ea typeface="Calibri" panose="020F0502020204030204" pitchFamily="34" charset="0"/>
                <a:cs typeface="Times New Roman" panose="02020603050405020304" pitchFamily="18" charset="0"/>
              </a:rPr>
              <a:t> person-based data for health research. During the pandemic, SAIL received daily updates from the COVID Symptom Study app, enabling near real-time health surveillance across the UK.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To understand the localized spread of the disease, existing statistical methodology was adapted for the analysis of geo-referenced health outcome data. This allowed mapping, at a fine resolution (Lower-layer Super Output Area or equivalent), the prevalence of positive symptom reports among app users over a rolling 14-day period. These maps, despite the limitations of self-reported data, offered the first fine-scale, UK-wide assessment of the geographical distribution of probable COVID-19 infections. They have been utilized by devolved administrations for pandemic planning.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77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30" y="0"/>
            <a:ext cx="6204045" cy="876821"/>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98088354"/>
              </p:ext>
            </p:extLst>
          </p:nvPr>
        </p:nvGraphicFramePr>
        <p:xfrm>
          <a:off x="439118" y="725285"/>
          <a:ext cx="11563992" cy="6096000"/>
        </p:xfrm>
        <a:graphic>
          <a:graphicData uri="http://schemas.openxmlformats.org/drawingml/2006/table">
            <a:tbl>
              <a:tblPr firstRow="1" bandRow="1">
                <a:tableStyleId>{5940675A-B579-460E-94D1-54222C63F5DA}</a:tableStyleId>
              </a:tblPr>
              <a:tblGrid>
                <a:gridCol w="702866">
                  <a:extLst>
                    <a:ext uri="{9D8B030D-6E8A-4147-A177-3AD203B41FA5}">
                      <a16:colId xmlns="" xmlns:a16="http://schemas.microsoft.com/office/drawing/2014/main" val="20000"/>
                    </a:ext>
                  </a:extLst>
                </a:gridCol>
                <a:gridCol w="2210373">
                  <a:extLst>
                    <a:ext uri="{9D8B030D-6E8A-4147-A177-3AD203B41FA5}">
                      <a16:colId xmlns="" xmlns:a16="http://schemas.microsoft.com/office/drawing/2014/main" val="20001"/>
                    </a:ext>
                  </a:extLst>
                </a:gridCol>
                <a:gridCol w="2334241">
                  <a:extLst>
                    <a:ext uri="{9D8B030D-6E8A-4147-A177-3AD203B41FA5}">
                      <a16:colId xmlns="" xmlns:a16="http://schemas.microsoft.com/office/drawing/2014/main" val="20002"/>
                    </a:ext>
                  </a:extLst>
                </a:gridCol>
                <a:gridCol w="2439745">
                  <a:extLst>
                    <a:ext uri="{9D8B030D-6E8A-4147-A177-3AD203B41FA5}">
                      <a16:colId xmlns="" xmlns:a16="http://schemas.microsoft.com/office/drawing/2014/main" val="20003"/>
                    </a:ext>
                  </a:extLst>
                </a:gridCol>
                <a:gridCol w="3876767">
                  <a:extLst>
                    <a:ext uri="{9D8B030D-6E8A-4147-A177-3AD203B41FA5}">
                      <a16:colId xmlns="" xmlns:a16="http://schemas.microsoft.com/office/drawing/2014/main" val="20004"/>
                    </a:ext>
                  </a:extLst>
                </a:gridCol>
              </a:tblGrid>
              <a:tr h="643448">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2285063">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American Journal of Epidemiology 151 (8) (2000)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smtClean="0">
                          <a:solidFill>
                            <a:schemeClr val="tx1"/>
                          </a:solidFill>
                          <a:effectLst/>
                          <a:latin typeface="Times New Roman" panose="02020603050405020304" pitchFamily="18" charset="0"/>
                          <a:ea typeface="+mn-ea"/>
                          <a:cs typeface="Times New Roman" panose="02020603050405020304" pitchFamily="18" charset="0"/>
                        </a:rPr>
                        <a:t>P. Tolbert, J. Mulholland, D. MacIntosh, F. Xu, D. Daniels, O. Devine, B.P. Carlin, M. Klein, J. Dorley,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Air pollution and pediatric emergency room visits for asthma in Atlanta</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The study, conducted by P. Tolbert and colleagues, investigates the relationship between air pollution and pediatric emergency room visits for asthma in Atlanta. Published in the American Journal of Epidemiology in 2000, the research aims to understand the potential impact of air quality on asthma-related health outcomes among children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1"/>
                  </a:ext>
                </a:extLst>
              </a:tr>
              <a:tr h="2069334">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Journal,2019</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fi-FI" sz="1800" b="0" kern="1200" dirty="0" smtClean="0">
                          <a:solidFill>
                            <a:schemeClr val="tx1"/>
                          </a:solidFill>
                          <a:effectLst/>
                          <a:latin typeface="Times New Roman" panose="02020603050405020304" pitchFamily="18" charset="0"/>
                          <a:ea typeface="+mn-ea"/>
                          <a:cs typeface="Times New Roman" panose="02020603050405020304" pitchFamily="18" charset="0"/>
                        </a:rPr>
                        <a:t>R.J. Martin, J.N. Dwyer,</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Approximations to the covariance properties of processes averaged over irregular spatial regions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The referenced work by R.J. Martin and J.N. Dwyer focuses on approximations to the covariance properties of processes averaged over irregular spatial regions. In the context of statistical analysis, covariance properties provide crucial insights into the relationships between different variables.</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52658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79</TotalTime>
  <Words>3539</Words>
  <Application>Microsoft Office PowerPoint</Application>
  <PresentationFormat>Widescreen</PresentationFormat>
  <Paragraphs>216</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Bookman Old Style</vt:lpstr>
      <vt:lpstr>Calibri</vt:lpstr>
      <vt:lpstr>Rockwell</vt:lpstr>
      <vt:lpstr>Times New Roman</vt:lpstr>
      <vt:lpstr>Wingdings</vt:lpstr>
      <vt:lpstr>Wingdings 3</vt:lpstr>
      <vt:lpstr>Damask</vt:lpstr>
      <vt:lpstr>PowerPoint Presentation</vt:lpstr>
      <vt:lpstr>PowerPoint Presentation</vt:lpstr>
      <vt:lpstr>ABSTRACT</vt:lpstr>
      <vt:lpstr>PowerPoint Presentation</vt:lpstr>
      <vt:lpstr>PowerPoint Presentation</vt:lpstr>
      <vt:lpstr>PowerPoint Presentation</vt:lpstr>
      <vt:lpstr>PowerPoint Presentation</vt:lpstr>
      <vt:lpstr>INTRODUCTION</vt:lpstr>
      <vt:lpstr>LITERATURE SURVEY</vt:lpstr>
      <vt:lpstr>PowerPoint Presentation</vt:lpstr>
      <vt:lpstr>EXISTING METHOD </vt:lpstr>
      <vt:lpstr>DISADVANTAGES</vt:lpstr>
      <vt:lpstr>PROPOSED SYSTEM</vt:lpstr>
      <vt:lpstr>ADVANTAGES</vt:lpstr>
      <vt:lpstr>IMPLEMENTATION </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dc:creator>
  <cp:lastModifiedBy>Preeti</cp:lastModifiedBy>
  <cp:revision>6</cp:revision>
  <dcterms:created xsi:type="dcterms:W3CDTF">2023-12-12T11:07:46Z</dcterms:created>
  <dcterms:modified xsi:type="dcterms:W3CDTF">2023-12-12T12:26:49Z</dcterms:modified>
</cp:coreProperties>
</file>