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Academic\fyp\histogra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chart>
    <c:title>
      <c:tx>
        <c:rich>
          <a:bodyPr/>
          <a:lstStyle/>
          <a:p>
            <a:pPr>
              <a:defRPr/>
            </a:pPr>
            <a:r>
              <a:rPr lang="en-US" altLang="en-US" dirty="0" smtClean="0"/>
              <a:t>a </a:t>
            </a:r>
            <a:r>
              <a:rPr lang="en-US" altLang="en-US" dirty="0"/>
              <a:t>RSSI Profile</a:t>
            </a:r>
          </a:p>
        </c:rich>
      </c:tx>
      <c:layout>
        <c:manualLayout>
          <c:xMode val="edge"/>
          <c:yMode val="edge"/>
          <c:x val="0.35798814556478564"/>
          <c:y val="2.8554565638964607E-2"/>
        </c:manualLayout>
      </c:layout>
    </c:title>
    <c:view3D>
      <c:rAngAx val="1"/>
    </c:view3D>
    <c:plotArea>
      <c:layout>
        <c:manualLayout>
          <c:layoutTarget val="inner"/>
          <c:xMode val="edge"/>
          <c:yMode val="edge"/>
          <c:x val="0.12753136585970651"/>
          <c:y val="0.21452835314727903"/>
          <c:w val="0.82167533885527122"/>
          <c:h val="0.54425264420149333"/>
        </c:manualLayout>
      </c:layout>
      <c:bar3DChart>
        <c:barDir val="col"/>
        <c:grouping val="clustered"/>
        <c:ser>
          <c:idx val="0"/>
          <c:order val="0"/>
          <c:tx>
            <c:v>A RSSI Profile</c:v>
          </c:tx>
          <c:cat>
            <c:numRef>
              <c:f>Sheet1!$A$1:$L$1</c:f>
              <c:numCache>
                <c:formatCode>General</c:formatCode>
                <c:ptCount val="12"/>
                <c:pt idx="0">
                  <c:v>-80</c:v>
                </c:pt>
                <c:pt idx="1">
                  <c:v>-78</c:v>
                </c:pt>
                <c:pt idx="2">
                  <c:v>-76</c:v>
                </c:pt>
                <c:pt idx="3">
                  <c:v>-74</c:v>
                </c:pt>
                <c:pt idx="4">
                  <c:v>-72</c:v>
                </c:pt>
                <c:pt idx="5">
                  <c:v>-70</c:v>
                </c:pt>
                <c:pt idx="6">
                  <c:v>-68</c:v>
                </c:pt>
                <c:pt idx="7">
                  <c:v>-66</c:v>
                </c:pt>
                <c:pt idx="8">
                  <c:v>-64</c:v>
                </c:pt>
                <c:pt idx="9">
                  <c:v>-62</c:v>
                </c:pt>
                <c:pt idx="10">
                  <c:v>-60</c:v>
                </c:pt>
                <c:pt idx="11">
                  <c:v>-58</c:v>
                </c:pt>
              </c:numCache>
            </c:numRef>
          </c:cat>
          <c:val>
            <c:numRef>
              <c:f>Sheet1!$A$2:$L$2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4.0000000000000022E-2</c:v>
                </c:pt>
                <c:pt idx="3">
                  <c:v>3.0000000000000002E-2</c:v>
                </c:pt>
                <c:pt idx="4">
                  <c:v>0.05</c:v>
                </c:pt>
                <c:pt idx="5">
                  <c:v>0.15000000000000024</c:v>
                </c:pt>
                <c:pt idx="6">
                  <c:v>0.22</c:v>
                </c:pt>
                <c:pt idx="7">
                  <c:v>0.25</c:v>
                </c:pt>
                <c:pt idx="8">
                  <c:v>0.2</c:v>
                </c:pt>
                <c:pt idx="9">
                  <c:v>6.0000000000000032E-2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gapWidth val="22"/>
        <c:gapDepth val="145"/>
        <c:shape val="box"/>
        <c:axId val="68212608"/>
        <c:axId val="68268032"/>
        <c:axId val="0"/>
      </c:bar3DChart>
      <c:catAx>
        <c:axId val="682126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/>
                  <a:t>Signal Strength(RSSI)</a:t>
                </a:r>
              </a:p>
            </c:rich>
          </c:tx>
          <c:layout/>
        </c:title>
        <c:numFmt formatCode="General" sourceLinked="1"/>
        <c:tickLblPos val="nextTo"/>
        <c:crossAx val="68268032"/>
        <c:crosses val="autoZero"/>
        <c:auto val="1"/>
        <c:lblAlgn val="ctr"/>
        <c:lblOffset val="100"/>
      </c:catAx>
      <c:valAx>
        <c:axId val="6826803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en-US"/>
                  <a:t>Probability</a:t>
                </a:r>
              </a:p>
            </c:rich>
          </c:tx>
          <c:layout/>
        </c:title>
        <c:numFmt formatCode="General" sourceLinked="0"/>
        <c:tickLblPos val="nextTo"/>
        <c:crossAx val="68212608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tx>
        <c:rich>
          <a:bodyPr/>
          <a:lstStyle/>
          <a:p>
            <a:pPr>
              <a:defRPr/>
            </a:pPr>
            <a:r>
              <a:rPr lang="en-US"/>
              <a:t>Accuracy of Localization </a:t>
            </a:r>
            <a:endParaRPr lang="zh-TW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KNN</c:v>
                </c:pt>
              </c:strCache>
            </c:strRef>
          </c:tx>
          <c:cat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5</c:v>
                </c:pt>
                <c:pt idx="2">
                  <c:v>10</c:v>
                </c:pt>
              </c:numCache>
            </c:num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0.60000000000000064</c:v>
                </c:pt>
                <c:pt idx="2">
                  <c:v>0.8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Bayes</c:v>
                </c:pt>
              </c:strCache>
            </c:strRef>
          </c:tx>
          <c:cat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5</c:v>
                </c:pt>
                <c:pt idx="2">
                  <c:v>10</c:v>
                </c:pt>
              </c:numCache>
            </c:numRef>
          </c:cat>
          <c:val>
            <c:numRef>
              <c:f>Sheet1!$C$2:$C$4</c:f>
              <c:numCache>
                <c:formatCode>0%</c:formatCode>
                <c:ptCount val="3"/>
                <c:pt idx="0">
                  <c:v>2.0000000000000026E-3</c:v>
                </c:pt>
                <c:pt idx="1">
                  <c:v>0.8</c:v>
                </c:pt>
                <c:pt idx="2">
                  <c:v>1</c:v>
                </c:pt>
              </c:numCache>
            </c:numRef>
          </c:val>
        </c:ser>
        <c:marker val="1"/>
        <c:axId val="84257024"/>
        <c:axId val="76620160"/>
      </c:lineChart>
      <c:catAx>
        <c:axId val="842570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Tolerable </a:t>
                </a:r>
                <a:r>
                  <a:rPr lang="en-US" altLang="zh-TW" baseline="0"/>
                  <a:t> Error Distance ( in feets )</a:t>
                </a:r>
                <a:endParaRPr lang="zh-TW" altLang="en-US"/>
              </a:p>
            </c:rich>
          </c:tx>
          <c:layout/>
        </c:title>
        <c:numFmt formatCode="General" sourceLinked="1"/>
        <c:majorTickMark val="none"/>
        <c:tickLblPos val="nextTo"/>
        <c:crossAx val="76620160"/>
        <c:crosses val="autoZero"/>
        <c:auto val="1"/>
        <c:lblAlgn val="ctr"/>
        <c:lblOffset val="100"/>
      </c:catAx>
      <c:valAx>
        <c:axId val="7662016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TW"/>
                  <a:t>Accuracy</a:t>
                </a:r>
                <a:endParaRPr lang="zh-TW" altLang="en-US"/>
              </a:p>
            </c:rich>
          </c:tx>
          <c:layout/>
        </c:title>
        <c:numFmt formatCode="0%" sourceLinked="1"/>
        <c:majorTickMark val="none"/>
        <c:tickLblPos val="nextTo"/>
        <c:crossAx val="8425702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F87E7-E42E-472B-8B25-3DDDC8A33BF1}" type="datetimeFigureOut">
              <a:rPr lang="zh-TW" altLang="en-US" smtClean="0"/>
              <a:pPr/>
              <a:t>2010/4/15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287B0-92FF-4806-9C28-ED7A7D7AD1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287B0-92FF-4806-9C28-ED7A7D7AD10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F7A6-0F4D-4FA1-8F8D-30494372DEBD}" type="datetimeFigureOut">
              <a:rPr lang="zh-TW" altLang="en-US" smtClean="0"/>
              <a:pPr/>
              <a:t>2010/4/15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F7A6-0F4D-4FA1-8F8D-30494372DEBD}" type="datetimeFigureOut">
              <a:rPr lang="zh-TW" altLang="en-US" smtClean="0"/>
              <a:pPr/>
              <a:t>2010/4/15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F7A6-0F4D-4FA1-8F8D-30494372DEBD}" type="datetimeFigureOut">
              <a:rPr lang="zh-TW" altLang="en-US" smtClean="0"/>
              <a:pPr/>
              <a:t>2010/4/15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F7A6-0F4D-4FA1-8F8D-30494372DEBD}" type="datetimeFigureOut">
              <a:rPr lang="zh-TW" altLang="en-US" smtClean="0"/>
              <a:pPr/>
              <a:t>2010/4/15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F7A6-0F4D-4FA1-8F8D-30494372DEBD}" type="datetimeFigureOut">
              <a:rPr lang="zh-TW" altLang="en-US" smtClean="0"/>
              <a:pPr/>
              <a:t>2010/4/15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F7A6-0F4D-4FA1-8F8D-30494372DEBD}" type="datetimeFigureOut">
              <a:rPr lang="zh-TW" altLang="en-US" smtClean="0"/>
              <a:pPr/>
              <a:t>2010/4/15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F7A6-0F4D-4FA1-8F8D-30494372DEBD}" type="datetimeFigureOut">
              <a:rPr lang="zh-TW" altLang="en-US" smtClean="0"/>
              <a:pPr/>
              <a:t>2010/4/15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F7A6-0F4D-4FA1-8F8D-30494372DEBD}" type="datetimeFigureOut">
              <a:rPr lang="zh-TW" altLang="en-US" smtClean="0"/>
              <a:pPr/>
              <a:t>2010/4/15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F7A6-0F4D-4FA1-8F8D-30494372DEBD}" type="datetimeFigureOut">
              <a:rPr lang="zh-TW" altLang="en-US" smtClean="0"/>
              <a:pPr/>
              <a:t>2010/4/15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F7A6-0F4D-4FA1-8F8D-30494372DEBD}" type="datetimeFigureOut">
              <a:rPr lang="zh-TW" altLang="en-US" smtClean="0"/>
              <a:pPr/>
              <a:t>2010/4/15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F7A6-0F4D-4FA1-8F8D-30494372DEBD}" type="datetimeFigureOut">
              <a:rPr lang="zh-TW" altLang="en-US" smtClean="0"/>
              <a:pPr/>
              <a:t>2010/4/15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F7A6-0F4D-4FA1-8F8D-30494372DEBD}" type="datetimeFigureOut">
              <a:rPr lang="zh-TW" altLang="en-US" smtClean="0"/>
              <a:pPr/>
              <a:t>2010/4/15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3725E-FDDB-480E-8C18-9D919B659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Final Year Project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Lego Robot Guided by Wi-Fi (QYA2)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71604" y="4000504"/>
            <a:ext cx="6400800" cy="1752600"/>
          </a:xfrm>
        </p:spPr>
        <p:txBody>
          <a:bodyPr/>
          <a:lstStyle/>
          <a:p>
            <a:r>
              <a:rPr lang="en-US" altLang="zh-TW" dirty="0" smtClean="0"/>
              <a:t>Presented by:</a:t>
            </a:r>
            <a:br>
              <a:rPr lang="en-US" altLang="zh-TW" dirty="0" smtClean="0"/>
            </a:br>
            <a:r>
              <a:rPr lang="en-US" altLang="zh-TW" dirty="0" smtClean="0"/>
              <a:t>Li Chun Kit (Ash)</a:t>
            </a:r>
          </a:p>
          <a:p>
            <a:r>
              <a:rPr lang="en-US" altLang="zh-TW" dirty="0" smtClean="0"/>
              <a:t>So Hung </a:t>
            </a:r>
            <a:r>
              <a:rPr lang="en-US" altLang="zh-TW" dirty="0" err="1" smtClean="0"/>
              <a:t>Wai</a:t>
            </a:r>
            <a:r>
              <a:rPr lang="en-US" altLang="zh-TW" dirty="0" smtClean="0"/>
              <a:t> (Rex)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93978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7224" y="1571612"/>
            <a:ext cx="5000660" cy="4500594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Video 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System Functions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sz="2500" dirty="0" smtClean="0"/>
              <a:t>- Localization</a:t>
            </a:r>
            <a:br>
              <a:rPr lang="en-US" altLang="zh-TW" sz="2500" dirty="0" smtClean="0"/>
            </a:br>
            <a:r>
              <a:rPr lang="en-US" altLang="zh-TW" sz="2500" dirty="0" smtClean="0"/>
              <a:t>	</a:t>
            </a:r>
            <a:r>
              <a:rPr lang="en-US" altLang="zh-TW" sz="2500" smtClean="0"/>
              <a:t>- </a:t>
            </a:r>
            <a:r>
              <a:rPr lang="en-US" altLang="zh-TW" sz="2500" smtClean="0"/>
              <a:t>Self-Guiding</a:t>
            </a:r>
            <a:r>
              <a:rPr lang="en-US" altLang="zh-TW" sz="2500" dirty="0" smtClean="0"/>
              <a:t/>
            </a:r>
            <a:br>
              <a:rPr lang="en-US" altLang="zh-TW" sz="2500" dirty="0" smtClean="0"/>
            </a:br>
            <a:r>
              <a:rPr lang="en-US" altLang="zh-TW" sz="2500" dirty="0" smtClean="0"/>
              <a:t>	- </a:t>
            </a:r>
            <a:r>
              <a:rPr lang="en-US" altLang="zh-TW" sz="2500" smtClean="0"/>
              <a:t>Obstacles </a:t>
            </a:r>
            <a:r>
              <a:rPr lang="en-US" altLang="zh-TW" sz="2500" smtClean="0"/>
              <a:t>Detection</a:t>
            </a:r>
            <a:br>
              <a:rPr lang="en-US" altLang="zh-TW" sz="2500" smtClean="0"/>
            </a:br>
            <a:r>
              <a:rPr lang="en-US" altLang="zh-TW" sz="2500" smtClean="0"/>
              <a:t>	- Auto Data Collection </a:t>
            </a:r>
            <a:endParaRPr lang="en-US" altLang="zh-TW" sz="25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Q&amp;A</a:t>
            </a:r>
            <a:endParaRPr lang="zh-TW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3714752"/>
            <a:ext cx="3786214" cy="273300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圖片 5" descr="rob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0694" y="1428736"/>
            <a:ext cx="2286016" cy="2093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pic>
        <p:nvPicPr>
          <p:cNvPr id="5" name="內容版面配置區 4" descr="client-server-architec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500174"/>
            <a:ext cx="4214810" cy="4500595"/>
          </a:xfrm>
        </p:spPr>
      </p:pic>
      <p:sp>
        <p:nvSpPr>
          <p:cNvPr id="6" name="文字方塊 5"/>
          <p:cNvSpPr txBox="1"/>
          <p:nvPr/>
        </p:nvSpPr>
        <p:spPr>
          <a:xfrm>
            <a:off x="4357686" y="1357298"/>
            <a:ext cx="46434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000" b="1" dirty="0" smtClean="0"/>
              <a:t>Aims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3000" dirty="0" smtClean="0"/>
              <a:t>  Wi-Fi Indoor localization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3000" dirty="0" smtClean="0"/>
              <a:t>  Self-Guiding 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3000" dirty="0"/>
              <a:t> </a:t>
            </a:r>
            <a:r>
              <a:rPr lang="en-US" altLang="zh-TW" sz="3000" dirty="0" smtClean="0"/>
              <a:t> Lego robot as the media   </a:t>
            </a:r>
          </a:p>
          <a:p>
            <a:pPr>
              <a:lnSpc>
                <a:spcPct val="150000"/>
              </a:lnSpc>
            </a:pPr>
            <a:r>
              <a:rPr lang="en-US" altLang="zh-TW" sz="3000" dirty="0"/>
              <a:t> </a:t>
            </a:r>
            <a:r>
              <a:rPr lang="en-US" altLang="zh-TW" sz="3000" dirty="0" smtClean="0"/>
              <a:t>    to move and collect data </a:t>
            </a:r>
          </a:p>
          <a:p>
            <a:pPr>
              <a:lnSpc>
                <a:spcPct val="150000"/>
              </a:lnSpc>
            </a:pPr>
            <a:r>
              <a:rPr lang="en-US" altLang="zh-TW" sz="3000" dirty="0"/>
              <a:t> </a:t>
            </a:r>
            <a:r>
              <a:rPr lang="en-US" altLang="zh-TW" sz="3000" dirty="0" smtClean="0"/>
              <a:t>    automatically</a:t>
            </a:r>
            <a:endParaRPr lang="zh-TW" altLang="en-US" sz="3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00166" y="5715016"/>
            <a:ext cx="278608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Figure 1. The client-server architecture.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Video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0"/>
            <a:ext cx="8143932" cy="1000124"/>
          </a:xfrm>
        </p:spPr>
        <p:txBody>
          <a:bodyPr/>
          <a:lstStyle/>
          <a:p>
            <a:r>
              <a:rPr lang="en-US" altLang="zh-TW" dirty="0" smtClean="0"/>
              <a:t>Localization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0034" y="928670"/>
          <a:ext cx="8215370" cy="5392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/>
                <a:gridCol w="500066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Offline Phrase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Online Phrase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</a:tr>
              <a:tr h="4963564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Data</a:t>
                      </a:r>
                      <a:r>
                        <a:rPr lang="en-US" altLang="zh-TW" baseline="0" dirty="0" smtClean="0"/>
                        <a:t> collected for establishing the training database</a:t>
                      </a:r>
                    </a:p>
                    <a:p>
                      <a:pPr algn="l"/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Data collected</a:t>
                      </a:r>
                      <a:r>
                        <a:rPr lang="en-US" altLang="zh-TW" baseline="0" dirty="0" smtClean="0"/>
                        <a:t> is compared with </a:t>
                      </a:r>
                    </a:p>
                    <a:p>
                      <a:pPr algn="l"/>
                      <a:r>
                        <a:rPr lang="en-US" altLang="zh-TW" baseline="0" dirty="0" smtClean="0"/>
                        <a:t>the training database</a:t>
                      </a:r>
                      <a:endParaRPr lang="en-US" altLang="zh-TW" dirty="0" smtClean="0"/>
                    </a:p>
                    <a:p>
                      <a:pPr algn="l"/>
                      <a:endParaRPr lang="en-US" altLang="zh-TW" dirty="0" smtClean="0"/>
                    </a:p>
                    <a:p>
                      <a:pPr algn="l"/>
                      <a:endParaRPr lang="en-US" altLang="zh-TW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圖片 8" descr="training-se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2143116"/>
            <a:ext cx="1819275" cy="3829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圖片 9" descr="online-set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496" y="2214554"/>
            <a:ext cx="1809750" cy="1704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0" name="直線單箭頭接點 19"/>
          <p:cNvCxnSpPr/>
          <p:nvPr/>
        </p:nvCxnSpPr>
        <p:spPr>
          <a:xfrm>
            <a:off x="3071802" y="5143512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rot="5400000">
            <a:off x="4429918" y="442833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5715008" y="5214950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圓角矩形 48"/>
          <p:cNvSpPr/>
          <p:nvPr/>
        </p:nvSpPr>
        <p:spPr>
          <a:xfrm>
            <a:off x="6715140" y="4857760"/>
            <a:ext cx="1643074" cy="9286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Estimated Location</a:t>
            </a:r>
            <a:endParaRPr lang="zh-TW" altLang="en-US" b="1" dirty="0"/>
          </a:p>
        </p:txBody>
      </p:sp>
      <p:sp>
        <p:nvSpPr>
          <p:cNvPr id="50" name="圓角矩形 49"/>
          <p:cNvSpPr/>
          <p:nvPr/>
        </p:nvSpPr>
        <p:spPr>
          <a:xfrm>
            <a:off x="4071934" y="4857760"/>
            <a:ext cx="1571636" cy="9286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Machine Learning Algorithm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85720" y="5857892"/>
            <a:ext cx="300039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Figure 2. Records in training database.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786446" y="3071810"/>
            <a:ext cx="271464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Figure 3. Record received at a grid cell during online phrase.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Localization : </a:t>
            </a:r>
            <a:br>
              <a:rPr lang="en-US" altLang="zh-TW" dirty="0" smtClean="0"/>
            </a:br>
            <a:r>
              <a:rPr lang="en-US" altLang="zh-TW" dirty="0" smtClean="0"/>
              <a:t>K-Nearest Neighbor (KNN) 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7" name="內容版面配置區 6" descr="robo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43042" y="2500306"/>
            <a:ext cx="1403918" cy="1285942"/>
          </a:xfrm>
        </p:spPr>
      </p:pic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27" name="群組 26"/>
          <p:cNvGrpSpPr/>
          <p:nvPr/>
        </p:nvGrpSpPr>
        <p:grpSpPr>
          <a:xfrm>
            <a:off x="285720" y="1357298"/>
            <a:ext cx="3929090" cy="3791428"/>
            <a:chOff x="3714744" y="1928802"/>
            <a:chExt cx="4500000" cy="4500000"/>
          </a:xfrm>
        </p:grpSpPr>
        <p:sp>
          <p:nvSpPr>
            <p:cNvPr id="8" name="橢圓 7"/>
            <p:cNvSpPr/>
            <p:nvPr/>
          </p:nvSpPr>
          <p:spPr>
            <a:xfrm>
              <a:off x="4857752" y="3071810"/>
              <a:ext cx="2214578" cy="22145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214810" y="2500306"/>
              <a:ext cx="3571900" cy="3429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3714744" y="1928802"/>
              <a:ext cx="4500000" cy="450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857224" y="1714488"/>
            <a:ext cx="2340279" cy="2812525"/>
            <a:chOff x="4357686" y="2428868"/>
            <a:chExt cx="2680330" cy="3338152"/>
          </a:xfrm>
        </p:grpSpPr>
        <p:sp>
          <p:nvSpPr>
            <p:cNvPr id="12" name="等腰三角形 11"/>
            <p:cNvSpPr/>
            <p:nvPr/>
          </p:nvSpPr>
          <p:spPr>
            <a:xfrm>
              <a:off x="5000628" y="4214818"/>
              <a:ext cx="357190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4500562" y="3643314"/>
              <a:ext cx="357190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4357686" y="4143380"/>
              <a:ext cx="357190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58016" y="2428868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572264" y="2928934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643702" y="3786190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357950" y="3429000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菱形 22"/>
            <p:cNvSpPr/>
            <p:nvPr/>
          </p:nvSpPr>
          <p:spPr>
            <a:xfrm>
              <a:off x="5994050" y="5481268"/>
              <a:ext cx="285752" cy="285752"/>
            </a:xfrm>
            <a:prstGeom prst="diamond">
              <a:avLst/>
            </a:prstGeom>
            <a:solidFill>
              <a:srgbClr val="FFC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菱形 23"/>
            <p:cNvSpPr/>
            <p:nvPr/>
          </p:nvSpPr>
          <p:spPr>
            <a:xfrm>
              <a:off x="6072198" y="4857760"/>
              <a:ext cx="285752" cy="285752"/>
            </a:xfrm>
            <a:prstGeom prst="diamond">
              <a:avLst/>
            </a:prstGeom>
            <a:solidFill>
              <a:srgbClr val="FFC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4643438" y="3143248"/>
              <a:ext cx="357190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3214678" y="3286124"/>
            <a:ext cx="623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K=10</a:t>
            </a:r>
            <a:endParaRPr lang="zh-TW" altLang="en-US" sz="1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857356" y="3537127"/>
            <a:ext cx="623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K=4</a:t>
            </a:r>
            <a:endParaRPr lang="zh-TW" altLang="en-US" sz="1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429124" y="1571612"/>
            <a:ext cx="3929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KNN classified the user trace by comparing the similarity of the user trace with the existing classified records. </a:t>
            </a:r>
          </a:p>
          <a:p>
            <a:endParaRPr lang="en-US" altLang="zh-TW" dirty="0"/>
          </a:p>
          <a:p>
            <a:r>
              <a:rPr lang="en-US" altLang="zh-TW" dirty="0" smtClean="0"/>
              <a:t>The similarity is computed using :</a:t>
            </a: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1285852" y="2857496"/>
            <a:ext cx="428628" cy="1428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16200000" flipV="1">
            <a:off x="1919723" y="3866701"/>
            <a:ext cx="803964" cy="714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/>
          <p:cNvGrpSpPr/>
          <p:nvPr/>
        </p:nvGrpSpPr>
        <p:grpSpPr>
          <a:xfrm>
            <a:off x="214282" y="5929330"/>
            <a:ext cx="4143404" cy="717769"/>
            <a:chOff x="214282" y="5929330"/>
            <a:chExt cx="4143404" cy="717769"/>
          </a:xfrm>
        </p:grpSpPr>
        <p:grpSp>
          <p:nvGrpSpPr>
            <p:cNvPr id="54" name="群組 53"/>
            <p:cNvGrpSpPr/>
            <p:nvPr/>
          </p:nvGrpSpPr>
          <p:grpSpPr>
            <a:xfrm>
              <a:off x="214282" y="6000768"/>
              <a:ext cx="1928794" cy="646331"/>
              <a:chOff x="214282" y="6000768"/>
              <a:chExt cx="1928794" cy="646331"/>
            </a:xfrm>
          </p:grpSpPr>
          <p:cxnSp>
            <p:nvCxnSpPr>
              <p:cNvPr id="52" name="直線單箭頭接點 51"/>
              <p:cNvCxnSpPr/>
              <p:nvPr/>
            </p:nvCxnSpPr>
            <p:spPr>
              <a:xfrm>
                <a:off x="214282" y="6357958"/>
                <a:ext cx="571504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字方塊 52"/>
              <p:cNvSpPr txBox="1"/>
              <p:nvPr/>
            </p:nvSpPr>
            <p:spPr>
              <a:xfrm>
                <a:off x="857224" y="6000768"/>
                <a:ext cx="1285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Euclidean Distance</a:t>
                </a:r>
                <a:endParaRPr lang="zh-TW" altLang="en-US" dirty="0"/>
              </a:p>
            </p:txBody>
          </p:sp>
        </p:grpSp>
        <p:grpSp>
          <p:nvGrpSpPr>
            <p:cNvPr id="60" name="群組 59"/>
            <p:cNvGrpSpPr/>
            <p:nvPr/>
          </p:nvGrpSpPr>
          <p:grpSpPr>
            <a:xfrm>
              <a:off x="2071670" y="5929330"/>
              <a:ext cx="2286016" cy="717769"/>
              <a:chOff x="2071670" y="5929330"/>
              <a:chExt cx="2286016" cy="717769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2071670" y="6215082"/>
                <a:ext cx="263108" cy="267607"/>
              </a:xfrm>
              <a:prstGeom prst="diamond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j</a:t>
                </a:r>
                <a:endParaRPr lang="zh-TW" altLang="en-US" dirty="0"/>
              </a:p>
            </p:txBody>
          </p:sp>
          <p:sp>
            <p:nvSpPr>
              <p:cNvPr id="56" name="等腰三角形 55"/>
              <p:cNvSpPr/>
              <p:nvPr/>
            </p:nvSpPr>
            <p:spPr>
              <a:xfrm>
                <a:off x="2357422" y="5929330"/>
                <a:ext cx="214314" cy="26307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/>
                  <a:t>i</a:t>
                </a:r>
                <a:endParaRPr lang="zh-TW" altLang="en-US" dirty="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2428860" y="6429396"/>
                <a:ext cx="165736" cy="16857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k</a:t>
                </a:r>
                <a:endParaRPr lang="zh-TW" altLang="en-US" dirty="0"/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2786050" y="6000768"/>
                <a:ext cx="15716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Records in grid 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, j and k</a:t>
                </a:r>
                <a:endParaRPr lang="zh-TW" altLang="en-US" dirty="0"/>
              </a:p>
            </p:txBody>
          </p:sp>
        </p:grpSp>
      </p:grpSp>
      <p:sp>
        <p:nvSpPr>
          <p:cNvPr id="62" name="文字方塊 61"/>
          <p:cNvSpPr txBox="1"/>
          <p:nvPr/>
        </p:nvSpPr>
        <p:spPr>
          <a:xfrm>
            <a:off x="214282" y="4643446"/>
            <a:ext cx="400052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Example of KNN Classification. For k=4, the user trace is classified to be grid k; while it is classified to be grid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when k=10.</a:t>
            </a:r>
            <a:endParaRPr lang="zh-TW" altLang="en-US" dirty="0"/>
          </a:p>
        </p:txBody>
      </p:sp>
      <p:sp>
        <p:nvSpPr>
          <p:cNvPr id="43" name="菱形 42"/>
          <p:cNvSpPr/>
          <p:nvPr/>
        </p:nvSpPr>
        <p:spPr>
          <a:xfrm>
            <a:off x="2786050" y="4286256"/>
            <a:ext cx="249499" cy="240757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4" name="圖片 43" descr="euclidean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21170" y="3214686"/>
            <a:ext cx="4822830" cy="1000126"/>
          </a:xfrm>
          <a:prstGeom prst="rect">
            <a:avLst/>
          </a:prstGeom>
        </p:spPr>
      </p:pic>
      <p:sp>
        <p:nvSpPr>
          <p:cNvPr id="45" name="文字方塊 44"/>
          <p:cNvSpPr txBox="1"/>
          <p:nvPr/>
        </p:nvSpPr>
        <p:spPr>
          <a:xfrm>
            <a:off x="4429124" y="4429132"/>
            <a:ext cx="3929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For those k records with highest similarity, i.e. with lowest Euclidean Distance, the grid cell having the highest number of occurrence in the list is declared as the estimated location.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14612" y="50004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TW" sz="4000" dirty="0" smtClean="0"/>
              <a:t>Localization: </a:t>
            </a:r>
            <a:br>
              <a:rPr lang="en-US" altLang="zh-TW" sz="4000" dirty="0" smtClean="0"/>
            </a:br>
            <a:r>
              <a:rPr lang="en-US" altLang="zh-TW" sz="4000" dirty="0" smtClean="0"/>
              <a:t>Bayesian Probability</a:t>
            </a:r>
            <a:br>
              <a:rPr lang="en-US" altLang="zh-TW" sz="4000" dirty="0" smtClean="0"/>
            </a:br>
            <a:endParaRPr lang="zh-TW" altLang="en-US" sz="40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0" y="357166"/>
          <a:ext cx="5000660" cy="266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圖片 10" descr="bayesian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4286256"/>
            <a:ext cx="8129868" cy="239003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786314" y="1643050"/>
            <a:ext cx="40719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Bayesian approach is based on signal strength distribution  on each grid cell.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It helps mitigate the random error due to dynamic signal strength across air.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It works by multiplying the probability of each access point’s RSSI in the user trace.</a:t>
            </a:r>
          </a:p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00034" y="3071810"/>
            <a:ext cx="414340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Figure 5. A histogram showing the RSSI distribution of an access point at a grid cell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Algorithm Accuracy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277</Words>
  <Application>Microsoft Office PowerPoint</Application>
  <PresentationFormat>如螢幕大小 (4:3)</PresentationFormat>
  <Paragraphs>56</Paragraphs>
  <Slides>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Final Year Project  Lego Robot Guided by Wi-Fi (QYA2)</vt:lpstr>
      <vt:lpstr>Outline</vt:lpstr>
      <vt:lpstr>Introduction</vt:lpstr>
      <vt:lpstr>Video Demo</vt:lpstr>
      <vt:lpstr>Localization</vt:lpstr>
      <vt:lpstr>Localization :  K-Nearest Neighbor (KNN)  </vt:lpstr>
      <vt:lpstr>Localization:  Bayesian Probability </vt:lpstr>
      <vt:lpstr>Algorithm Accuracy</vt:lpstr>
    </vt:vector>
  </TitlesOfParts>
  <Company>wai-group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Porject (QYA2) Lego Robot Guided by WiFi </dc:title>
  <dc:creator>wai</dc:creator>
  <cp:lastModifiedBy>wai</cp:lastModifiedBy>
  <cp:revision>68</cp:revision>
  <dcterms:created xsi:type="dcterms:W3CDTF">2010-04-14T06:30:14Z</dcterms:created>
  <dcterms:modified xsi:type="dcterms:W3CDTF">2010-04-15T08:41:08Z</dcterms:modified>
</cp:coreProperties>
</file>