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165" autoAdjust="0"/>
  </p:normalViewPr>
  <p:slideViewPr>
    <p:cSldViewPr>
      <p:cViewPr>
        <p:scale>
          <a:sx n="69" d="100"/>
          <a:sy n="69" d="100"/>
        </p:scale>
        <p:origin x="-5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ademic\fyp\histogr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ademic\fyp\histogra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workspace\fyp\svn%20space\resul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a </a:t>
            </a:r>
            <a:r>
              <a:rPr lang="en-US" altLang="en-US" dirty="0"/>
              <a:t>RSSI Profile</a:t>
            </a:r>
          </a:p>
        </c:rich>
      </c:tx>
      <c:layout>
        <c:manualLayout>
          <c:xMode val="edge"/>
          <c:yMode val="edge"/>
          <c:x val="0.35798814556478586"/>
          <c:y val="2.8554565638964607E-2"/>
        </c:manualLayout>
      </c:layout>
    </c:title>
    <c:view3D>
      <c:rAngAx val="1"/>
    </c:view3D>
    <c:plotArea>
      <c:layout>
        <c:manualLayout>
          <c:layoutTarget val="inner"/>
          <c:xMode val="edge"/>
          <c:yMode val="edge"/>
          <c:x val="0.12753136585970651"/>
          <c:y val="0.21452835314727914"/>
          <c:w val="0.82167533885527144"/>
          <c:h val="0.54425264420149333"/>
        </c:manualLayout>
      </c:layout>
      <c:bar3DChart>
        <c:barDir val="col"/>
        <c:grouping val="clustered"/>
        <c:ser>
          <c:idx val="0"/>
          <c:order val="0"/>
          <c:tx>
            <c:v>A RSSI Profile</c:v>
          </c:tx>
          <c:cat>
            <c:numRef>
              <c:f>Sheet1!$A$1:$L$1</c:f>
              <c:numCache>
                <c:formatCode>General</c:formatCode>
                <c:ptCount val="12"/>
                <c:pt idx="0">
                  <c:v>-80</c:v>
                </c:pt>
                <c:pt idx="1">
                  <c:v>-78</c:v>
                </c:pt>
                <c:pt idx="2">
                  <c:v>-76</c:v>
                </c:pt>
                <c:pt idx="3">
                  <c:v>-74</c:v>
                </c:pt>
                <c:pt idx="4">
                  <c:v>-72</c:v>
                </c:pt>
                <c:pt idx="5">
                  <c:v>-70</c:v>
                </c:pt>
                <c:pt idx="6">
                  <c:v>-68</c:v>
                </c:pt>
                <c:pt idx="7">
                  <c:v>-66</c:v>
                </c:pt>
                <c:pt idx="8">
                  <c:v>-64</c:v>
                </c:pt>
                <c:pt idx="9">
                  <c:v>-62</c:v>
                </c:pt>
                <c:pt idx="10">
                  <c:v>-60</c:v>
                </c:pt>
                <c:pt idx="11">
                  <c:v>-58</c:v>
                </c:pt>
              </c:numCache>
            </c:numRef>
          </c:cat>
          <c:val>
            <c:numRef>
              <c:f>Sheet1!$A$2:$L$2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4.0000000000000022E-2</c:v>
                </c:pt>
                <c:pt idx="3">
                  <c:v>3.0000000000000002E-2</c:v>
                </c:pt>
                <c:pt idx="4">
                  <c:v>0.05</c:v>
                </c:pt>
                <c:pt idx="5">
                  <c:v>0.15000000000000024</c:v>
                </c:pt>
                <c:pt idx="6">
                  <c:v>0.22</c:v>
                </c:pt>
                <c:pt idx="7">
                  <c:v>0.25</c:v>
                </c:pt>
                <c:pt idx="8">
                  <c:v>0.2</c:v>
                </c:pt>
                <c:pt idx="9">
                  <c:v>6.0000000000000032E-2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gapWidth val="22"/>
        <c:gapDepth val="145"/>
        <c:shape val="box"/>
        <c:axId val="68208512"/>
        <c:axId val="68280320"/>
        <c:axId val="0"/>
      </c:bar3DChart>
      <c:catAx>
        <c:axId val="68208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Signal Strength(RSSI)</a:t>
                </a:r>
              </a:p>
            </c:rich>
          </c:tx>
          <c:layout/>
        </c:title>
        <c:numFmt formatCode="General" sourceLinked="1"/>
        <c:tickLblPos val="nextTo"/>
        <c:crossAx val="68280320"/>
        <c:crosses val="autoZero"/>
        <c:auto val="1"/>
        <c:lblAlgn val="ctr"/>
        <c:lblOffset val="100"/>
      </c:catAx>
      <c:valAx>
        <c:axId val="68280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Probability</a:t>
                </a:r>
              </a:p>
            </c:rich>
          </c:tx>
          <c:layout/>
        </c:title>
        <c:numFmt formatCode="General" sourceLinked="0"/>
        <c:tickLblPos val="nextTo"/>
        <c:crossAx val="6820851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RSSI Profile of  </a:t>
            </a:r>
          </a:p>
          <a:p>
            <a:pPr>
              <a:defRPr/>
            </a:pPr>
            <a:r>
              <a:rPr lang="en-US" altLang="en-US" dirty="0" smtClean="0"/>
              <a:t>00:17:DF:AA:9B:A2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at</a:t>
            </a:r>
            <a:r>
              <a:rPr lang="en-US" altLang="en-US" baseline="0" dirty="0" smtClean="0"/>
              <a:t> Grid 82</a:t>
            </a:r>
            <a:endParaRPr lang="en-US" altLang="en-US" dirty="0"/>
          </a:p>
        </c:rich>
      </c:tx>
      <c:layout>
        <c:manualLayout>
          <c:xMode val="edge"/>
          <c:yMode val="edge"/>
          <c:x val="0.24116356640923398"/>
          <c:y val="1.9323536249736775E-2"/>
        </c:manualLayout>
      </c:layout>
    </c:title>
    <c:view3D>
      <c:rAngAx val="1"/>
    </c:view3D>
    <c:plotArea>
      <c:layout>
        <c:manualLayout>
          <c:layoutTarget val="inner"/>
          <c:xMode val="edge"/>
          <c:yMode val="edge"/>
          <c:x val="0.12753136585970651"/>
          <c:y val="0.21452835314727925"/>
          <c:w val="0.82167533885527166"/>
          <c:h val="0.54425264420149333"/>
        </c:manualLayout>
      </c:layout>
      <c:bar3DChart>
        <c:barDir val="col"/>
        <c:grouping val="clustered"/>
        <c:ser>
          <c:idx val="0"/>
          <c:order val="0"/>
          <c:tx>
            <c:v>A RSSI Profile</c:v>
          </c:tx>
          <c:cat>
            <c:numRef>
              <c:f>Sheet1!$A$1:$L$1</c:f>
              <c:numCache>
                <c:formatCode>General</c:formatCode>
                <c:ptCount val="12"/>
                <c:pt idx="0">
                  <c:v>-68</c:v>
                </c:pt>
                <c:pt idx="1">
                  <c:v>-65</c:v>
                </c:pt>
                <c:pt idx="2">
                  <c:v>-62</c:v>
                </c:pt>
                <c:pt idx="3">
                  <c:v>-59</c:v>
                </c:pt>
                <c:pt idx="4">
                  <c:v>-56</c:v>
                </c:pt>
                <c:pt idx="5">
                  <c:v>-53</c:v>
                </c:pt>
                <c:pt idx="6">
                  <c:v>-50</c:v>
                </c:pt>
                <c:pt idx="7">
                  <c:v>-47</c:v>
                </c:pt>
                <c:pt idx="8">
                  <c:v>-44</c:v>
                </c:pt>
                <c:pt idx="9">
                  <c:v>-41</c:v>
                </c:pt>
                <c:pt idx="10">
                  <c:v>-38</c:v>
                </c:pt>
                <c:pt idx="11">
                  <c:v>-35</c:v>
                </c:pt>
              </c:numCache>
            </c:numRef>
          </c:cat>
          <c:val>
            <c:numRef>
              <c:f>Sheet1!$A$2:$L$2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0.04</c:v>
                </c:pt>
                <c:pt idx="3">
                  <c:v>0.03</c:v>
                </c:pt>
                <c:pt idx="4">
                  <c:v>0.05</c:v>
                </c:pt>
                <c:pt idx="5">
                  <c:v>0.15</c:v>
                </c:pt>
                <c:pt idx="6">
                  <c:v>0.22</c:v>
                </c:pt>
                <c:pt idx="7">
                  <c:v>0.25</c:v>
                </c:pt>
                <c:pt idx="8">
                  <c:v>0.2</c:v>
                </c:pt>
                <c:pt idx="9">
                  <c:v>0.06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gapWidth val="22"/>
        <c:gapDepth val="145"/>
        <c:shape val="box"/>
        <c:axId val="54825728"/>
        <c:axId val="54828416"/>
        <c:axId val="0"/>
      </c:bar3DChart>
      <c:catAx>
        <c:axId val="54825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Signal Strength(RSSI)</a:t>
                </a:r>
              </a:p>
            </c:rich>
          </c:tx>
          <c:layout/>
          <c:spPr>
            <a:ln>
              <a:solidFill>
                <a:schemeClr val="tx1"/>
              </a:solidFill>
            </a:ln>
          </c:spPr>
        </c:title>
        <c:numFmt formatCode="General" sourceLinked="1"/>
        <c:tickLblPos val="nextTo"/>
        <c:crossAx val="54828416"/>
        <c:crosses val="autoZero"/>
        <c:auto val="1"/>
        <c:lblAlgn val="ctr"/>
        <c:lblOffset val="100"/>
      </c:catAx>
      <c:valAx>
        <c:axId val="548284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Probability</a:t>
                </a:r>
              </a:p>
            </c:rich>
          </c:tx>
          <c:layout/>
        </c:title>
        <c:numFmt formatCode="General" sourceLinked="0"/>
        <c:tickLblPos val="nextTo"/>
        <c:crossAx val="5482572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 sz="2000"/>
            </a:pPr>
            <a:r>
              <a:rPr lang="en-US" altLang="en-US" sz="2000"/>
              <a:t>Accuracy of Localization</a:t>
            </a:r>
          </a:p>
        </c:rich>
      </c:tx>
      <c:layout>
        <c:manualLayout>
          <c:xMode val="edge"/>
          <c:yMode val="edge"/>
          <c:x val="0.33612823390054536"/>
          <c:y val="5.214151171087208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6899831342597063"/>
          <c:y val="0.19654857210558158"/>
          <c:w val="0.68112794217615535"/>
          <c:h val="0.58221012560004515"/>
        </c:manualLayout>
      </c:layout>
      <c:lineChart>
        <c:grouping val="standard"/>
        <c:ser>
          <c:idx val="0"/>
          <c:order val="0"/>
          <c:tx>
            <c:v>KNN</c:v>
          </c:tx>
          <c:marker>
            <c:symbol val="none"/>
          </c:marker>
          <c:cat>
            <c:numRef>
              <c:f>Sheet4!$J$3:$J$5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Sheet4!$K$3:$K$5</c:f>
              <c:numCache>
                <c:formatCode>0%</c:formatCode>
                <c:ptCount val="3"/>
                <c:pt idx="0">
                  <c:v>7.6923076923076927E-2</c:v>
                </c:pt>
                <c:pt idx="1">
                  <c:v>0.55769230769230771</c:v>
                </c:pt>
                <c:pt idx="2">
                  <c:v>0.73076923076923073</c:v>
                </c:pt>
              </c:numCache>
            </c:numRef>
          </c:val>
        </c:ser>
        <c:ser>
          <c:idx val="1"/>
          <c:order val="1"/>
          <c:tx>
            <c:v>Baye</c:v>
          </c:tx>
          <c:marker>
            <c:symbol val="none"/>
          </c:marker>
          <c:cat>
            <c:numRef>
              <c:f>Sheet4!$J$3:$J$5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Sheet4!$L$3:$L$5</c:f>
              <c:numCache>
                <c:formatCode>0%</c:formatCode>
                <c:ptCount val="3"/>
                <c:pt idx="0">
                  <c:v>0.36538461538461536</c:v>
                </c:pt>
                <c:pt idx="1">
                  <c:v>0.82692307692307687</c:v>
                </c:pt>
                <c:pt idx="2">
                  <c:v>1</c:v>
                </c:pt>
              </c:numCache>
            </c:numRef>
          </c:val>
        </c:ser>
        <c:marker val="1"/>
        <c:axId val="86960768"/>
        <c:axId val="99896320"/>
      </c:lineChart>
      <c:catAx>
        <c:axId val="86960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zh-TW" sz="2000"/>
                  <a:t>Tolerable</a:t>
                </a:r>
                <a:r>
                  <a:rPr lang="en-US" altLang="zh-TW" sz="2000" baseline="0"/>
                  <a:t> Error Distance ( In Feet )</a:t>
                </a:r>
                <a:endParaRPr lang="zh-TW" altLang="en-US" sz="2000"/>
              </a:p>
            </c:rich>
          </c:tx>
          <c:layout>
            <c:manualLayout>
              <c:xMode val="edge"/>
              <c:yMode val="edge"/>
              <c:x val="0.31299151842130846"/>
              <c:y val="0.87029920483220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TW"/>
          </a:p>
        </c:txPr>
        <c:crossAx val="99896320"/>
        <c:crosses val="autoZero"/>
        <c:auto val="1"/>
        <c:lblAlgn val="ctr"/>
        <c:lblOffset val="100"/>
      </c:catAx>
      <c:valAx>
        <c:axId val="99896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en-US" sz="2000"/>
                  <a:t>Accuracy</a:t>
                </a:r>
              </a:p>
            </c:rich>
          </c:tx>
          <c:layout>
            <c:manualLayout>
              <c:xMode val="edge"/>
              <c:yMode val="edge"/>
              <c:x val="3.7946389198327816E-2"/>
              <c:y val="0.40347295313041176"/>
            </c:manualLayout>
          </c:layout>
        </c:title>
        <c:numFmt formatCode="0%" sourceLinked="1"/>
        <c:tickLblPos val="nextTo"/>
        <c:txPr>
          <a:bodyPr/>
          <a:lstStyle/>
          <a:p>
            <a:pPr>
              <a:defRPr b="1"/>
            </a:pPr>
            <a:endParaRPr lang="zh-TW"/>
          </a:p>
        </c:txPr>
        <c:crossAx val="86960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770061728395065"/>
          <c:y val="0.44364657863972817"/>
          <c:w val="9.6805555555555561E-2"/>
          <c:h val="0.14076694838203493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87E7-E42E-472B-8B25-3DDDC8A33BF1}" type="datetimeFigureOut">
              <a:rPr lang="zh-TW" altLang="en-US" smtClean="0"/>
              <a:pPr/>
              <a:t>2010/4/16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87B0-92FF-4806-9C28-ED7A7D7AD1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87B0-92FF-4806-9C28-ED7A7D7AD10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96E1-789C-471A-9DBB-DA4CCCC7DAB6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6CD9-88C6-4FE9-B04F-8CA0352E68AD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B13-A3B1-4F25-B9F9-A76CE64E9AA5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E48-CFE0-4DCF-8C2C-581083998648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492F-7177-45CD-83B2-754CD7A0AD2C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1319-A011-4A3B-B659-ACD9460AC0D7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2983-0C24-48C6-9F7E-E4223D539397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3F19-9FE6-4630-8E8E-FD088EC969A5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F57-7924-43E8-8FD0-84201935C0C9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CDB7-ADB9-4175-ACCD-CF129F44FCB0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F836-7FD5-4A13-AD91-CC879CCE9DB7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13A1-E6BD-42C9-81CB-C909A0E02ED1}" type="datetime1">
              <a:rPr lang="zh-TW" altLang="en-US" smtClean="0"/>
              <a:t>2010/4/16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725E-FDDB-480E-8C18-9D919B659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Final Year Project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Lego Robot Guided by Wi-Fi (QYA2)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604" y="40005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Presented by:</a:t>
            </a:r>
            <a:br>
              <a:rPr lang="en-US" altLang="zh-TW" dirty="0" smtClean="0"/>
            </a:br>
            <a:r>
              <a:rPr lang="en-US" altLang="zh-TW" dirty="0" smtClean="0"/>
              <a:t>Li Chun Kit (Ash)</a:t>
            </a:r>
          </a:p>
          <a:p>
            <a:r>
              <a:rPr lang="en-US" altLang="zh-TW" dirty="0" smtClean="0"/>
              <a:t>So Hung </a:t>
            </a:r>
            <a:r>
              <a:rPr lang="en-US" altLang="zh-TW" dirty="0" err="1" smtClean="0"/>
              <a:t>Wai</a:t>
            </a:r>
            <a:r>
              <a:rPr lang="en-US" altLang="zh-TW" dirty="0" smtClean="0"/>
              <a:t> (Rex)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Accuracy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428596" y="150017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pic>
        <p:nvPicPr>
          <p:cNvPr id="7" name="內容版面配置區 6" descr="knn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2143116"/>
            <a:ext cx="7378517" cy="382509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14348" y="1500174"/>
            <a:ext cx="3143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KNN Demonstration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pic>
        <p:nvPicPr>
          <p:cNvPr id="7" name="內容版面配置區 6" descr="bayesian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361" y="2357430"/>
            <a:ext cx="8875639" cy="239355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0034" y="171448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Bayesian Formula</a:t>
            </a:r>
            <a:endParaRPr lang="zh-TW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pic>
        <p:nvPicPr>
          <p:cNvPr id="5" name="內容版面配置區 4" descr="Ma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224336"/>
            <a:ext cx="7500990" cy="51264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93978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1571612"/>
            <a:ext cx="5000660" cy="450059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Video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System Functions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2500" dirty="0" smtClean="0"/>
              <a:t>- Localization</a:t>
            </a:r>
            <a:br>
              <a:rPr lang="en-US" altLang="zh-TW" sz="2500" dirty="0" smtClean="0"/>
            </a:br>
            <a:r>
              <a:rPr lang="en-US" altLang="zh-TW" sz="2500" dirty="0" smtClean="0"/>
              <a:t>	</a:t>
            </a:r>
            <a:r>
              <a:rPr lang="en-US" altLang="zh-TW" sz="2500" smtClean="0"/>
              <a:t>- Self-Guiding</a:t>
            </a:r>
            <a:r>
              <a:rPr lang="en-US" altLang="zh-TW" sz="2500" dirty="0" smtClean="0"/>
              <a:t/>
            </a:r>
            <a:br>
              <a:rPr lang="en-US" altLang="zh-TW" sz="2500" dirty="0" smtClean="0"/>
            </a:br>
            <a:r>
              <a:rPr lang="en-US" altLang="zh-TW" sz="2500" dirty="0" smtClean="0"/>
              <a:t>	- </a:t>
            </a:r>
            <a:r>
              <a:rPr lang="en-US" altLang="zh-TW" sz="2500" smtClean="0"/>
              <a:t>Obstacles Detection</a:t>
            </a:r>
            <a:br>
              <a:rPr lang="en-US" altLang="zh-TW" sz="2500" smtClean="0"/>
            </a:br>
            <a:r>
              <a:rPr lang="en-US" altLang="zh-TW" sz="2500" smtClean="0"/>
              <a:t>	- Auto Data Collection </a:t>
            </a:r>
            <a:endParaRPr lang="en-US" altLang="zh-TW" sz="25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Q&amp;A</a:t>
            </a:r>
            <a:endParaRPr lang="zh-TW" altLang="en-US" b="1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714752"/>
            <a:ext cx="3786214" cy="2733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 descr="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1428736"/>
            <a:ext cx="2286016" cy="2093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client-server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500174"/>
            <a:ext cx="4214810" cy="4500595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57686" y="1357298"/>
            <a:ext cx="464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dirty="0" smtClean="0"/>
              <a:t>Goals</a:t>
            </a:r>
            <a:endParaRPr lang="en-US" altLang="zh-TW" sz="3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Wi-Fi Indoor localization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Self-Guiding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Lego robot as the media  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to move and collect data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automatically</a:t>
            </a:r>
            <a:endParaRPr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00166" y="5715016"/>
            <a:ext cx="27860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1. The client-server architecture.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000124"/>
          </a:xfrm>
        </p:spPr>
        <p:txBody>
          <a:bodyPr/>
          <a:lstStyle/>
          <a:p>
            <a:r>
              <a:rPr lang="en-US" altLang="zh-TW" dirty="0" smtClean="0"/>
              <a:t>Localization</a:t>
            </a:r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928670"/>
          <a:ext cx="8215370" cy="539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0066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Offline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Online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496356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collected for establishing the training database</a:t>
                      </a:r>
                    </a:p>
                    <a:p>
                      <a:pPr algn="l"/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Observed data</a:t>
                      </a:r>
                      <a:r>
                        <a:rPr lang="en-US" altLang="zh-TW" baseline="0" dirty="0" smtClean="0"/>
                        <a:t> is </a:t>
                      </a:r>
                      <a:r>
                        <a:rPr lang="en-US" altLang="zh-TW" baseline="0" dirty="0" smtClean="0"/>
                        <a:t>compared with </a:t>
                      </a:r>
                    </a:p>
                    <a:p>
                      <a:pPr algn="l"/>
                      <a:r>
                        <a:rPr lang="en-US" altLang="zh-TW" baseline="0" dirty="0" smtClean="0"/>
                        <a:t>the training database</a:t>
                      </a:r>
                      <a:endParaRPr lang="en-US" altLang="zh-TW" dirty="0" smtClean="0"/>
                    </a:p>
                    <a:p>
                      <a:pPr algn="l"/>
                      <a:endParaRPr lang="en-US" altLang="zh-TW" dirty="0" smtClean="0"/>
                    </a:p>
                    <a:p>
                      <a:pPr algn="l"/>
                      <a:endParaRPr lang="en-US" altLang="zh-TW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 descr="training-s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143116"/>
            <a:ext cx="1819275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 descr="online-se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2214554"/>
            <a:ext cx="1809750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直線單箭頭接點 19"/>
          <p:cNvCxnSpPr/>
          <p:nvPr/>
        </p:nvCxnSpPr>
        <p:spPr>
          <a:xfrm>
            <a:off x="3071802" y="514351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4429918" y="442833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15008" y="52149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6715140" y="4857760"/>
            <a:ext cx="1643074" cy="9286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Estimated Location</a:t>
            </a:r>
            <a:endParaRPr lang="zh-TW" altLang="en-US" b="1" dirty="0"/>
          </a:p>
        </p:txBody>
      </p:sp>
      <p:sp>
        <p:nvSpPr>
          <p:cNvPr id="50" name="圓角矩形 49"/>
          <p:cNvSpPr/>
          <p:nvPr/>
        </p:nvSpPr>
        <p:spPr>
          <a:xfrm>
            <a:off x="4071934" y="4857760"/>
            <a:ext cx="157163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Machine Learning Algorithm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5720" y="5857892"/>
            <a:ext cx="300039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2. </a:t>
            </a:r>
            <a:r>
              <a:rPr lang="en-US" altLang="zh-TW" dirty="0" smtClean="0"/>
              <a:t>R</a:t>
            </a:r>
            <a:r>
              <a:rPr lang="en-US" altLang="zh-TW" dirty="0" smtClean="0"/>
              <a:t>ecords </a:t>
            </a:r>
            <a:r>
              <a:rPr lang="en-US" altLang="zh-TW" dirty="0" smtClean="0"/>
              <a:t>in training database.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86446" y="3071810"/>
            <a:ext cx="27146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3. </a:t>
            </a:r>
            <a:r>
              <a:rPr lang="en-US" altLang="zh-TW" dirty="0" smtClean="0"/>
              <a:t>Observed data received during </a:t>
            </a:r>
            <a:r>
              <a:rPr lang="en-US" altLang="zh-TW" dirty="0" smtClean="0"/>
              <a:t>online phrase.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Localization : </a:t>
            </a:r>
            <a:br>
              <a:rPr lang="en-US" altLang="zh-TW" dirty="0" smtClean="0"/>
            </a:br>
            <a:r>
              <a:rPr lang="en-US" altLang="zh-TW" dirty="0" smtClean="0"/>
              <a:t>K-Nearest Neighbor (KNN) 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內容版面配置區 6" descr="rob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3042" y="2500306"/>
            <a:ext cx="1403918" cy="1285942"/>
          </a:xfrm>
        </p:spPr>
      </p:pic>
      <p:sp>
        <p:nvSpPr>
          <p:cNvPr id="63" name="投影片編號版面配置區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285720" y="1357298"/>
            <a:ext cx="3929090" cy="3791428"/>
            <a:chOff x="3714744" y="1928802"/>
            <a:chExt cx="4500000" cy="4500000"/>
          </a:xfrm>
        </p:grpSpPr>
        <p:sp>
          <p:nvSpPr>
            <p:cNvPr id="8" name="橢圓 7"/>
            <p:cNvSpPr/>
            <p:nvPr/>
          </p:nvSpPr>
          <p:spPr>
            <a:xfrm>
              <a:off x="4857752" y="3071810"/>
              <a:ext cx="2214578" cy="22145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214810" y="2500306"/>
              <a:ext cx="3571900" cy="3429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714744" y="1928802"/>
              <a:ext cx="4500000" cy="450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57224" y="1714488"/>
            <a:ext cx="2340279" cy="2812525"/>
            <a:chOff x="4357686" y="2428868"/>
            <a:chExt cx="2680330" cy="3338152"/>
          </a:xfrm>
        </p:grpSpPr>
        <p:sp>
          <p:nvSpPr>
            <p:cNvPr id="12" name="等腰三角形 11"/>
            <p:cNvSpPr/>
            <p:nvPr/>
          </p:nvSpPr>
          <p:spPr>
            <a:xfrm>
              <a:off x="5000628" y="421481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4500562" y="3643314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357686" y="4143380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58016" y="242886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572264" y="292893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43702" y="378619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57950" y="342900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5994050" y="5481268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6072198" y="4857760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4643438" y="314324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214678" y="3286124"/>
            <a:ext cx="62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K=10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3537127"/>
            <a:ext cx="62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K=4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643438" y="1928802"/>
            <a:ext cx="4071966" cy="1631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Classification by computing similarity between observed data and records in training database.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For each record in database : 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285852" y="2857496"/>
            <a:ext cx="428628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6200000" flipV="1">
            <a:off x="1919723" y="3866701"/>
            <a:ext cx="803964" cy="714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214282" y="5929330"/>
            <a:ext cx="4143404" cy="717769"/>
            <a:chOff x="214282" y="5929330"/>
            <a:chExt cx="4143404" cy="717769"/>
          </a:xfrm>
        </p:grpSpPr>
        <p:grpSp>
          <p:nvGrpSpPr>
            <p:cNvPr id="54" name="群組 53"/>
            <p:cNvGrpSpPr/>
            <p:nvPr/>
          </p:nvGrpSpPr>
          <p:grpSpPr>
            <a:xfrm>
              <a:off x="214282" y="6000768"/>
              <a:ext cx="1928794" cy="646331"/>
              <a:chOff x="214282" y="6000768"/>
              <a:chExt cx="1928794" cy="646331"/>
            </a:xfrm>
          </p:grpSpPr>
          <p:cxnSp>
            <p:nvCxnSpPr>
              <p:cNvPr id="52" name="直線單箭頭接點 51"/>
              <p:cNvCxnSpPr/>
              <p:nvPr/>
            </p:nvCxnSpPr>
            <p:spPr>
              <a:xfrm>
                <a:off x="214282" y="6357958"/>
                <a:ext cx="571504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字方塊 52"/>
              <p:cNvSpPr txBox="1"/>
              <p:nvPr/>
            </p:nvSpPr>
            <p:spPr>
              <a:xfrm>
                <a:off x="857224" y="6000768"/>
                <a:ext cx="12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Euclidean Distance</a:t>
                </a:r>
                <a:endParaRPr lang="zh-TW" altLang="en-US" dirty="0"/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2071670" y="5929330"/>
              <a:ext cx="2286016" cy="717769"/>
              <a:chOff x="2071670" y="5929330"/>
              <a:chExt cx="2286016" cy="717769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2071670" y="6215082"/>
                <a:ext cx="263108" cy="267607"/>
              </a:xfrm>
              <a:prstGeom prst="diamond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>
                <a:off x="2357422" y="5929330"/>
                <a:ext cx="214314" cy="26307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428860" y="6429396"/>
                <a:ext cx="165736" cy="16857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786050" y="6000768"/>
                <a:ext cx="1571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Records in grid </a:t>
                </a:r>
                <a:r>
                  <a:rPr lang="en-US" altLang="zh-TW" dirty="0" smtClean="0"/>
                  <a:t>a</a:t>
                </a:r>
                <a:r>
                  <a:rPr lang="en-US" altLang="zh-TW" dirty="0" smtClean="0"/>
                  <a:t>, band c</a:t>
                </a:r>
                <a:endParaRPr lang="zh-TW" altLang="en-US" dirty="0"/>
              </a:p>
            </p:txBody>
          </p:sp>
        </p:grpSp>
      </p:grpSp>
      <p:sp>
        <p:nvSpPr>
          <p:cNvPr id="62" name="文字方塊 61"/>
          <p:cNvSpPr txBox="1"/>
          <p:nvPr/>
        </p:nvSpPr>
        <p:spPr>
          <a:xfrm>
            <a:off x="214282" y="4643446"/>
            <a:ext cx="40005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Figure 4.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k=4, the user trace is classified to be grid </a:t>
            </a:r>
            <a:r>
              <a:rPr lang="en-US" altLang="zh-TW" dirty="0" smtClean="0"/>
              <a:t>c record; </a:t>
            </a:r>
            <a:r>
              <a:rPr lang="en-US" altLang="zh-TW" dirty="0" smtClean="0"/>
              <a:t>while it is classified to be grid </a:t>
            </a:r>
            <a:r>
              <a:rPr lang="en-US" altLang="zh-TW" dirty="0" smtClean="0"/>
              <a:t>a </a:t>
            </a:r>
            <a:r>
              <a:rPr lang="en-US" altLang="zh-TW" dirty="0" smtClean="0"/>
              <a:t>when k=10.</a:t>
            </a:r>
            <a:endParaRPr lang="zh-TW" altLang="en-US" dirty="0"/>
          </a:p>
        </p:txBody>
      </p:sp>
      <p:sp>
        <p:nvSpPr>
          <p:cNvPr id="43" name="菱形 42"/>
          <p:cNvSpPr/>
          <p:nvPr/>
        </p:nvSpPr>
        <p:spPr>
          <a:xfrm>
            <a:off x="2786050" y="4286256"/>
            <a:ext cx="249499" cy="240757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714876" y="4786322"/>
            <a:ext cx="3929090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grid cell having the highest occurrence in the first k most similar records is the estimated location.</a:t>
            </a:r>
            <a:endParaRPr lang="zh-TW" altLang="en-US" sz="2000" dirty="0"/>
          </a:p>
        </p:txBody>
      </p:sp>
      <p:pic>
        <p:nvPicPr>
          <p:cNvPr id="64" name="圖片 63" descr="euclide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0649" y="3571876"/>
            <a:ext cx="4763351" cy="1166815"/>
          </a:xfrm>
          <a:prstGeom prst="rect">
            <a:avLst/>
          </a:prstGeom>
        </p:spPr>
      </p:pic>
      <p:cxnSp>
        <p:nvCxnSpPr>
          <p:cNvPr id="65" name="直線單箭頭接點 64"/>
          <p:cNvCxnSpPr/>
          <p:nvPr/>
        </p:nvCxnSpPr>
        <p:spPr>
          <a:xfrm>
            <a:off x="1428727" y="2518452"/>
            <a:ext cx="285753" cy="196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4612" y="78579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Localization: </a:t>
            </a:r>
            <a:br>
              <a:rPr lang="en-US" altLang="zh-TW" sz="4000" dirty="0" smtClean="0"/>
            </a:br>
            <a:r>
              <a:rPr lang="en-US" altLang="zh-TW" sz="4000" dirty="0" smtClean="0"/>
              <a:t>Bayesian Probability</a:t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0" y="357166"/>
          <a:ext cx="5000660" cy="26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57752" y="2285992"/>
            <a:ext cx="4071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Bayesian approach is based on signal strength distribution  on each grid cell. </a:t>
            </a:r>
          </a:p>
          <a:p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</a:t>
            </a:r>
            <a:r>
              <a:rPr lang="en-US" altLang="zh-TW" dirty="0" smtClean="0"/>
              <a:t> mitigates </a:t>
            </a:r>
            <a:r>
              <a:rPr lang="en-US" altLang="zh-TW" dirty="0" smtClean="0"/>
              <a:t>the random </a:t>
            </a:r>
            <a:r>
              <a:rPr lang="en-US" altLang="zh-TW" dirty="0" smtClean="0"/>
              <a:t>errors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 adopts probability measurements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0034" y="3071810"/>
            <a:ext cx="41434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5. A histogram showing the RSSI distribution of an access point at a grid cell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71736" y="5857892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  computes across 106 grid cells</a:t>
            </a:r>
          </a:p>
          <a:p>
            <a:pPr>
              <a:buFont typeface="Wingdings" pitchFamily="2" charset="2"/>
              <a:buChar char="n"/>
            </a:pPr>
            <a:endParaRPr lang="zh-TW" altLang="en-US" dirty="0"/>
          </a:p>
        </p:txBody>
      </p:sp>
      <p:pic>
        <p:nvPicPr>
          <p:cNvPr id="15" name="圖片 14" descr="bayesian-v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72008"/>
            <a:ext cx="918488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4357686" y="92867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Intuitively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p:pic>
        <p:nvPicPr>
          <p:cNvPr id="5" name="內容版面配置區 4" descr="training-set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000108"/>
            <a:ext cx="2571768" cy="541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/>
        </p:nvGraphicFramePr>
        <p:xfrm>
          <a:off x="4143340" y="2214554"/>
          <a:ext cx="500066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5" name="群組 34"/>
          <p:cNvGrpSpPr/>
          <p:nvPr/>
        </p:nvGrpSpPr>
        <p:grpSpPr>
          <a:xfrm>
            <a:off x="357158" y="1000108"/>
            <a:ext cx="2357454" cy="4143404"/>
            <a:chOff x="428596" y="857232"/>
            <a:chExt cx="2357454" cy="4143404"/>
          </a:xfrm>
        </p:grpSpPr>
        <p:sp>
          <p:nvSpPr>
            <p:cNvPr id="6" name="矩形 5"/>
            <p:cNvSpPr/>
            <p:nvPr/>
          </p:nvSpPr>
          <p:spPr>
            <a:xfrm>
              <a:off x="428596" y="4786322"/>
              <a:ext cx="2357454" cy="2143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/>
            </a:p>
          </p:txBody>
        </p:sp>
        <p:sp>
          <p:nvSpPr>
            <p:cNvPr id="7" name="矩形 6"/>
            <p:cNvSpPr/>
            <p:nvPr/>
          </p:nvSpPr>
          <p:spPr>
            <a:xfrm>
              <a:off x="428596" y="2000240"/>
              <a:ext cx="2357454" cy="2143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/>
            </a:p>
          </p:txBody>
        </p:sp>
        <p:sp>
          <p:nvSpPr>
            <p:cNvPr id="9" name="矩形 8"/>
            <p:cNvSpPr/>
            <p:nvPr/>
          </p:nvSpPr>
          <p:spPr>
            <a:xfrm>
              <a:off x="428596" y="857232"/>
              <a:ext cx="928694" cy="28575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28596" y="4071942"/>
              <a:ext cx="928694" cy="28575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000364" y="2357430"/>
            <a:ext cx="1071570" cy="2143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071802" y="4071942"/>
            <a:ext cx="1071570" cy="9286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000364" y="5572140"/>
            <a:ext cx="1143008" cy="1071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85720" y="285729"/>
            <a:ext cx="257176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Figure 2. </a:t>
            </a:r>
            <a:r>
              <a:rPr lang="en-US" altLang="zh-TW" dirty="0" smtClean="0"/>
              <a:t>R</a:t>
            </a:r>
            <a:r>
              <a:rPr lang="en-US" altLang="zh-TW" dirty="0" smtClean="0"/>
              <a:t>ecords </a:t>
            </a:r>
            <a:r>
              <a:rPr lang="en-US" altLang="zh-TW" dirty="0" smtClean="0"/>
              <a:t>in training database.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1571604" y="6321372"/>
            <a:ext cx="71438" cy="536628"/>
            <a:chOff x="1571604" y="6072206"/>
            <a:chExt cx="71438" cy="536628"/>
          </a:xfrm>
        </p:grpSpPr>
        <p:sp>
          <p:nvSpPr>
            <p:cNvPr id="32" name="橢圓 31"/>
            <p:cNvSpPr/>
            <p:nvPr/>
          </p:nvSpPr>
          <p:spPr>
            <a:xfrm>
              <a:off x="1571604" y="6072206"/>
              <a:ext cx="71438" cy="852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71604" y="6297874"/>
              <a:ext cx="71438" cy="852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571604" y="6523543"/>
              <a:ext cx="71438" cy="852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/>
          <p:cNvSpPr txBox="1">
            <a:spLocks/>
          </p:cNvSpPr>
          <p:nvPr/>
        </p:nvSpPr>
        <p:spPr>
          <a:xfrm>
            <a:off x="4357686" y="214290"/>
            <a:ext cx="4572000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Bayesian Probability 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3786150" y="357166"/>
            <a:ext cx="5357850" cy="928694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In </a:t>
            </a:r>
            <a:r>
              <a:rPr lang="en-US" altLang="zh-TW" sz="4000" dirty="0" smtClean="0"/>
              <a:t>Practice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28596" y="1142984"/>
          <a:ext cx="828680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99"/>
                <a:gridCol w="2105799"/>
                <a:gridCol w="1025622"/>
                <a:gridCol w="1025622"/>
                <a:gridCol w="1025622"/>
                <a:gridCol w="1025622"/>
                <a:gridCol w="1025622"/>
              </a:tblGrid>
              <a:tr h="294519">
                <a:tc rowSpan="6"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Mac</a:t>
                      </a:r>
                      <a:r>
                        <a:rPr lang="en-US" altLang="zh-TW" baseline="0" dirty="0" smtClean="0">
                          <a:solidFill>
                            <a:sysClr val="windowText" lastClr="000000"/>
                          </a:solidFill>
                        </a:rPr>
                        <a:t> Address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RSSI probability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-60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-58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-56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-54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00:17:DF:AA:9B:A2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00:23:EB:0B:4F:F5 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0.20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00:23:EB:0B:51:55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8596" y="1142984"/>
            <a:ext cx="19587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Grid Cell 82</a:t>
            </a:r>
          </a:p>
          <a:p>
            <a:r>
              <a:rPr lang="en-US" altLang="zh-TW" dirty="0" smtClean="0"/>
              <a:t>RSSI Profiles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/>
        </p:nvGraphicFramePr>
        <p:xfrm>
          <a:off x="428596" y="3500438"/>
          <a:ext cx="821537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823"/>
                <a:gridCol w="2087643"/>
                <a:gridCol w="1016781"/>
                <a:gridCol w="1016781"/>
                <a:gridCol w="1016781"/>
                <a:gridCol w="1016781"/>
                <a:gridCol w="1016781"/>
              </a:tblGrid>
              <a:tr h="347255">
                <a:tc rowSpan="6"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Mac</a:t>
                      </a:r>
                      <a:r>
                        <a:rPr lang="en-US" altLang="zh-TW" baseline="0" dirty="0" smtClean="0">
                          <a:solidFill>
                            <a:sysClr val="windowText" lastClr="000000"/>
                          </a:solidFill>
                        </a:rPr>
                        <a:t> Address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RSSI probability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-60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-58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-56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-54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00:23:EB:0B:4F:F5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0.20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00:23:EB:3A:12:20 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00:17:DF:AA:9E:C1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8596" y="3500438"/>
            <a:ext cx="192882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Grid Cell 83</a:t>
            </a:r>
          </a:p>
          <a:p>
            <a:r>
              <a:rPr lang="en-US" altLang="zh-TW" dirty="0" smtClean="0"/>
              <a:t>RSSI Profiles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348" y="6000768"/>
            <a:ext cx="71438" cy="536628"/>
            <a:chOff x="1500166" y="5786454"/>
            <a:chExt cx="108000" cy="679504"/>
          </a:xfrm>
        </p:grpSpPr>
        <p:sp>
          <p:nvSpPr>
            <p:cNvPr id="10" name="橢圓 9"/>
            <p:cNvSpPr/>
            <p:nvPr/>
          </p:nvSpPr>
          <p:spPr>
            <a:xfrm>
              <a:off x="1500166" y="578645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500166" y="607220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00166" y="635795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 descr="bayesian-v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6000768"/>
            <a:ext cx="6500826" cy="508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標題 1"/>
          <p:cNvSpPr txBox="1">
            <a:spLocks/>
          </p:cNvSpPr>
          <p:nvPr/>
        </p:nvSpPr>
        <p:spPr>
          <a:xfrm>
            <a:off x="142844" y="142852"/>
            <a:ext cx="4572000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Bayesian Probability 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366</Words>
  <Application>Microsoft Office PowerPoint</Application>
  <PresentationFormat>如螢幕大小 (4:3)</PresentationFormat>
  <Paragraphs>162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Final Year Project  Lego Robot Guided by Wi-Fi (QYA2)</vt:lpstr>
      <vt:lpstr>Overview</vt:lpstr>
      <vt:lpstr>Introduction</vt:lpstr>
      <vt:lpstr>Video Demo</vt:lpstr>
      <vt:lpstr>Localization</vt:lpstr>
      <vt:lpstr>Localization :  K-Nearest Neighbor (KNN)  </vt:lpstr>
      <vt:lpstr>Localization:  Bayesian Probability </vt:lpstr>
      <vt:lpstr>  Intuitively </vt:lpstr>
      <vt:lpstr>In Practice </vt:lpstr>
      <vt:lpstr>Algorithm Accuracy</vt:lpstr>
      <vt:lpstr>Appendix</vt:lpstr>
      <vt:lpstr>Appendix</vt:lpstr>
      <vt:lpstr>Appendix</vt:lpstr>
    </vt:vector>
  </TitlesOfParts>
  <Company>wai-group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Porject (QYA2) Lego Robot Guided by WiFi </dc:title>
  <dc:creator>wai</dc:creator>
  <cp:lastModifiedBy>wai</cp:lastModifiedBy>
  <cp:revision>135</cp:revision>
  <dcterms:created xsi:type="dcterms:W3CDTF">2010-04-14T06:30:14Z</dcterms:created>
  <dcterms:modified xsi:type="dcterms:W3CDTF">2010-04-16T10:06:43Z</dcterms:modified>
</cp:coreProperties>
</file>