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64" r:id="rId5"/>
    <p:sldId id="262" r:id="rId6"/>
    <p:sldId id="261" r:id="rId7"/>
    <p:sldId id="266" r:id="rId8"/>
    <p:sldId id="260" r:id="rId9"/>
    <p:sldId id="267" r:id="rId10"/>
    <p:sldId id="268" r:id="rId11"/>
    <p:sldId id="269" r:id="rId12"/>
    <p:sldId id="270" r:id="rId13"/>
    <p:sldId id="259" r:id="rId14"/>
    <p:sldId id="273" r:id="rId15"/>
    <p:sldId id="271" r:id="rId16"/>
    <p:sldId id="258" r:id="rId17"/>
    <p:sldId id="272" r:id="rId18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35F1-21F9-4AB0-9083-6C63036C00F3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0280A-97FE-4D00-AE50-B5382F0E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0280A-97FE-4D00-AE50-B5382F0EDF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7630-A48A-4C05-B83E-F9E05921A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1A62-88C8-4A96-B0EF-DBE02E467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9A7CB-D02E-44EB-A131-700BC134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FC15-B040-4E4E-888C-C76E9CD8C2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E2D1F-5447-4DAD-ABBF-F1220BFC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ABA31-95C6-49DB-9331-CD14D92D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946-D898-4A3D-919B-DABA52F6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1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5218-0A4F-4A2B-AA1D-FAC3A45C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EF7F3-667B-4358-AA55-64C638B30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91735-3848-40F5-86AD-7D63703F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FC15-B040-4E4E-888C-C76E9CD8C2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B3DA3-DC39-494F-85BB-31EAB6FA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E3AF-11E2-4D6A-8058-44DA06E6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946-D898-4A3D-919B-DABA52F6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D360D-CEE0-4646-A09B-B112F5031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B33E5-9950-4F07-984C-66608DE2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EB633-A29F-4FAE-A017-3FB55970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FC15-B040-4E4E-888C-C76E9CD8C2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5B3D5-1AA6-4A64-8BF2-ECF776BA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238A1-E8D4-4D7D-9530-09DCF4B5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946-D898-4A3D-919B-DABA52F6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6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82BE-92C4-4823-B75D-1C839F4C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F65C-5027-4482-80D7-BAE65637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B69FE-F7A3-4EB2-A377-A4CCB864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FC15-B040-4E4E-888C-C76E9CD8C2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F3103-76B9-4453-88F5-2B49B5DC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95C7-1696-4F8C-8B59-777634A9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946-D898-4A3D-919B-DABA52F6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9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A6C2-3810-4C90-ADDB-2ECF1BB3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B74F9-2CA5-48CE-BB46-56B181C3A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71D07-04CF-4F3A-9583-3A6618BB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FC15-B040-4E4E-888C-C76E9CD8C2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0372B-CE0C-4B84-9DC1-E944BE57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B418F-B353-4305-9B30-F2E7DA49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946-D898-4A3D-919B-DABA52F6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4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6C89-271E-4D6A-9EC0-4D9CBC1C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BC12-52AD-4E46-8BC7-A1F375108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C8A98-7E3F-4BFD-83D2-8249E06EB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F8715-1B08-4A63-98F4-ABD330DD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FC15-B040-4E4E-888C-C76E9CD8C2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4DBC8-A5C7-40D2-BAAF-3D31813C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5942F-6138-4917-9A74-63B79DAD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946-D898-4A3D-919B-DABA52F6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0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CF6F-510D-4F99-8AE7-93E638A9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86102-9AE8-48AB-A537-24658B7DC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0529D-D434-4012-AC78-1B48704AD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CF98B-0180-43AE-9783-F7BAAEDD2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D8285-7069-4667-A333-2FA29A816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EF9DB-6ED9-470F-9288-ACFF8703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FC15-B040-4E4E-888C-C76E9CD8C2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576B1-C940-45A9-A3F9-EBBECAB0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8C3AB-9411-4090-9577-7AD843EE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946-D898-4A3D-919B-DABA52F6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57A0-BF37-49F6-8431-E4C8DB91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956FC-54CE-464B-B763-29E94391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FC15-B040-4E4E-888C-C76E9CD8C2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1E737-FD38-4584-BB1F-BE607A8D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EC399-F27C-4700-AF4D-A535D13E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946-D898-4A3D-919B-DABA52F6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6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F35C4-4B8D-47F9-A5A8-A7366FED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FC15-B040-4E4E-888C-C76E9CD8C2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3EEB0-4AD2-48DA-96C2-37DA43D8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15D60-A541-4C90-8D32-5E172D79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946-D898-4A3D-919B-DABA52F6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D437-46ED-4585-9263-C251FB91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ACCB9-0130-4277-B359-90490404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2D892-1E76-442B-9292-8BA674B3C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80F77-518D-4ADD-9BD3-A761461E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FC15-B040-4E4E-888C-C76E9CD8C2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C9A38-76DF-43C9-A0BF-A94B0071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6F61F-AF0A-4815-8EDA-38FB4792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946-D898-4A3D-919B-DABA52F6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9A14-4F79-4ABD-A8CA-5C36240F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DA2C7-50C0-4D6A-B628-3767AA08A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BE32A-AFA3-4261-B11D-126BBF6D8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E22D7-02F1-46DC-BAAF-24FF5C3E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FC15-B040-4E4E-888C-C76E9CD8C2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21DF0-74CD-410B-9944-B422DFA2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4A9FD-4F3B-4EE6-9369-E504ED9A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1946-D898-4A3D-919B-DABA52F6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2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11496-841C-4632-86B8-671771E0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0E5B4-AD23-40C0-8EC9-EE14CCC8B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EB74D-3C60-4490-BDF7-17606B55B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3FC15-B040-4E4E-888C-C76E9CD8C2B8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9E837-18A9-4674-A3C3-55CBAEE4A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3F105-7CDC-42FB-A297-9C78EB586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1946-D898-4A3D-919B-DABA52F6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3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rRPvpgDmw0lcTfXZV1AYEkeslJJcWNKw" TargetMode="External"/><Relationship Id="rId2" Type="http://schemas.openxmlformats.org/officeDocument/2006/relationships/hyperlink" Target="https://www.youtube.com/playlist?list=PLrRPvpgDmw0n34OMHeS94epMaX_Y8Tu1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playlist?list=PLrRPvpgDmw0nwgWhZjKjqnAwfZBxLcsxx" TargetMode="External"/><Relationship Id="rId4" Type="http://schemas.openxmlformats.org/officeDocument/2006/relationships/hyperlink" Target="https://www.youtube.com/playlist?list=PLrRPvpgDmw0ks5W7U5NmDCU2ydSnNZA_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rRPvpgDmw0n34OMHeS94epMaX_Y8Tu1k" TargetMode="External"/><Relationship Id="rId2" Type="http://schemas.openxmlformats.org/officeDocument/2006/relationships/hyperlink" Target="https://www.youtube.com/user/excelisfu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rRPvpgDmw0nwgWhZjKjqnAwfZBxLcsxx" TargetMode="External"/><Relationship Id="rId5" Type="http://schemas.openxmlformats.org/officeDocument/2006/relationships/hyperlink" Target="https://www.youtube.com/playlist?list=PLrRPvpgDmw0ks5W7U5NmDCU2ydSnNZA_1" TargetMode="External"/><Relationship Id="rId4" Type="http://schemas.openxmlformats.org/officeDocument/2006/relationships/hyperlink" Target="https://www.youtube.com/playlist?list=PLrRPvpgDmw0lcTfXZV1AYEkeslJJcWNK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A789-A884-4A27-9A24-F3C54D8B0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0101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&amp; Business Intelligence Made Easy with Excel Power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68731-9CE2-459E-85CB-08E9F344C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7" y="5330325"/>
            <a:ext cx="10515600" cy="1402984"/>
          </a:xfrm>
        </p:spPr>
        <p:txBody>
          <a:bodyPr>
            <a:normAutofit/>
          </a:bodyPr>
          <a:lstStyle/>
          <a:p>
            <a:r>
              <a:rPr lang="en-US" sz="5400" b="1" dirty="0"/>
              <a:t>Excel Data Analysis Basics = E-DAB</a:t>
            </a:r>
          </a:p>
        </p:txBody>
      </p:sp>
      <p:pic>
        <p:nvPicPr>
          <p:cNvPr id="5" name="Picture 4" descr="A sign on a pole&#10;&#10;Description automatically generated">
            <a:extLst>
              <a:ext uri="{FF2B5EF4-FFF2-40B4-BE49-F238E27FC236}">
                <a16:creationId xmlns:a16="http://schemas.microsoft.com/office/drawing/2014/main" id="{D780FC68-CD10-4F32-AA55-191B88949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61" y="328036"/>
            <a:ext cx="1338873" cy="131762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810009A-B4AB-4AE5-8C8E-81A1C6493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507" y="3691410"/>
            <a:ext cx="988431" cy="988431"/>
          </a:xfrm>
          <a:prstGeom prst="rect">
            <a:avLst/>
          </a:prstGeom>
        </p:spPr>
      </p:pic>
      <p:pic>
        <p:nvPicPr>
          <p:cNvPr id="9" name="Picture 8" descr="A picture containing container&#10;&#10;Description automatically generated">
            <a:extLst>
              <a:ext uri="{FF2B5EF4-FFF2-40B4-BE49-F238E27FC236}">
                <a16:creationId xmlns:a16="http://schemas.microsoft.com/office/drawing/2014/main" id="{DE98CFE5-811D-4FAE-882C-6F5308430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390" y="3002587"/>
            <a:ext cx="1396749" cy="140298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A548ED-836A-470B-BF96-79B307783D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390" y="435435"/>
            <a:ext cx="1482892" cy="1373856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1C9B7AF-B6CD-452B-B40D-F091F3FF31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0" y="3134705"/>
            <a:ext cx="1775140" cy="153291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13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49E3-6405-45A2-A2A1-74D6E408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F3E8CD-624E-44BA-8AC6-AD5D7BD9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80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Introduction to these Specific Data Analysis Power Tools in Excel Office 365: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Excel Table Feature</a:t>
            </a:r>
          </a:p>
          <a:p>
            <a:pPr lvl="1"/>
            <a:r>
              <a:rPr lang="en-US" dirty="0"/>
              <a:t>Spreadsheet Functions like: SUMIFS, COUNTIFS and AVERAGEIFS</a:t>
            </a:r>
          </a:p>
          <a:p>
            <a:pPr lvl="1"/>
            <a:r>
              <a:rPr lang="en-US" dirty="0"/>
              <a:t>Office 365 Dynamic Arrays</a:t>
            </a:r>
          </a:p>
          <a:p>
            <a:pPr lvl="1"/>
            <a:r>
              <a:rPr lang="en-US" dirty="0"/>
              <a:t>Standard PivotTables &amp; Slicers</a:t>
            </a:r>
          </a:p>
          <a:p>
            <a:pPr lvl="1"/>
            <a:r>
              <a:rPr lang="en-US" dirty="0"/>
              <a:t>Charts &amp; Visualizations</a:t>
            </a:r>
          </a:p>
          <a:p>
            <a:pPr lvl="1"/>
            <a:r>
              <a:rPr lang="en-US" dirty="0"/>
              <a:t>Power Query</a:t>
            </a:r>
          </a:p>
          <a:p>
            <a:pPr lvl="1"/>
            <a:r>
              <a:rPr lang="en-US" dirty="0"/>
              <a:t>VLOOKUP Spreadsheet Function</a:t>
            </a:r>
          </a:p>
          <a:p>
            <a:pPr lvl="1"/>
            <a:r>
              <a:rPr lang="en-US" dirty="0"/>
              <a:t>Relationship Feature</a:t>
            </a:r>
          </a:p>
          <a:p>
            <a:pPr lvl="1"/>
            <a:r>
              <a:rPr lang="en-US" dirty="0"/>
              <a:t>Power Pivot Data Model</a:t>
            </a:r>
          </a:p>
          <a:p>
            <a:pPr lvl="1"/>
            <a:r>
              <a:rPr lang="en-US" dirty="0"/>
              <a:t>DAX Functions like: SUMX, AVERAGEX, RELATED and COUNTROWS</a:t>
            </a:r>
          </a:p>
          <a:p>
            <a:pPr lvl="1"/>
            <a:r>
              <a:rPr lang="en-US" dirty="0"/>
              <a:t>Power BI Desktop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49E3-6405-45A2-A2A1-74D6E408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F3E8CD-624E-44BA-8AC6-AD5D7BD9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to Data Analysis Terms and Processes, such as: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Proper Data Set</a:t>
            </a:r>
          </a:p>
          <a:p>
            <a:pPr lvl="1"/>
            <a:r>
              <a:rPr lang="en-US" dirty="0"/>
              <a:t>Delimiter</a:t>
            </a:r>
          </a:p>
          <a:p>
            <a:pPr lvl="1"/>
            <a:r>
              <a:rPr lang="en-US" dirty="0"/>
              <a:t>Relationships</a:t>
            </a:r>
          </a:p>
          <a:p>
            <a:pPr lvl="1"/>
            <a:r>
              <a:rPr lang="en-US" dirty="0"/>
              <a:t>ETL</a:t>
            </a:r>
          </a:p>
          <a:p>
            <a:pPr lvl="1"/>
            <a:r>
              <a:rPr lang="en-US" dirty="0"/>
              <a:t>Data Model</a:t>
            </a:r>
          </a:p>
          <a:p>
            <a:pPr lvl="1"/>
            <a:r>
              <a:rPr lang="en-US" dirty="0"/>
              <a:t>Columnar Database</a:t>
            </a:r>
          </a:p>
          <a:p>
            <a:pPr lvl="1"/>
            <a:r>
              <a:rPr lang="en-US" dirty="0"/>
              <a:t>Dashboard</a:t>
            </a:r>
          </a:p>
          <a:p>
            <a:pPr lvl="1"/>
            <a:r>
              <a:rPr lang="en-US" dirty="0"/>
              <a:t>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9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49E3-6405-45A2-A2A1-74D6E408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F3E8CD-624E-44BA-8AC6-AD5D7BD9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06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 these Data Analysis Steps:</a:t>
            </a:r>
          </a:p>
          <a:p>
            <a:pPr lvl="1"/>
            <a:r>
              <a:rPr lang="en-US" dirty="0"/>
              <a:t>Import Data</a:t>
            </a:r>
          </a:p>
          <a:p>
            <a:pPr lvl="1"/>
            <a:r>
              <a:rPr lang="en-US" dirty="0"/>
              <a:t>Clean &amp; Transform Data</a:t>
            </a:r>
          </a:p>
          <a:p>
            <a:pPr lvl="1"/>
            <a:r>
              <a:rPr lang="en-US" dirty="0"/>
              <a:t>Build Data Model</a:t>
            </a:r>
          </a:p>
          <a:p>
            <a:pPr lvl="1"/>
            <a:r>
              <a:rPr lang="en-US" dirty="0"/>
              <a:t>Build Reports, Visualizations and Dashboards that Deliver Useful Information</a:t>
            </a:r>
          </a:p>
          <a:p>
            <a:pPr lvl="1"/>
            <a:r>
              <a:rPr lang="en-US" dirty="0"/>
              <a:t>When New Data Arrives, Refresh Information</a:t>
            </a:r>
          </a:p>
          <a:p>
            <a:pPr lvl="1"/>
            <a:r>
              <a:rPr lang="en-US" dirty="0"/>
              <a:t>Assess Usefulness of Information</a:t>
            </a:r>
          </a:p>
          <a:p>
            <a:pPr lvl="1"/>
            <a:r>
              <a:rPr lang="en-US" dirty="0"/>
              <a:t>Repeat Earlier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0FD5-9E1A-48D4-BC21-C95D6963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44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Videos Topics Presented In Class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EB4F-8669-4D63-934F-95E34788C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7771"/>
            <a:ext cx="10515600" cy="3869192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dirty="0"/>
              <a:t>E-DAB-01: Introduction to Class. What is Data Analysis?</a:t>
            </a:r>
          </a:p>
          <a:p>
            <a:pPr lvl="1"/>
            <a:r>
              <a:rPr lang="en-US" dirty="0"/>
              <a:t>E-DAB-02: Data, Proper Data Sets, Excel Tables, Sorting, Filtering &amp; Logical Tests</a:t>
            </a:r>
          </a:p>
          <a:p>
            <a:pPr lvl="1"/>
            <a:r>
              <a:rPr lang="en-US" dirty="0"/>
              <a:t>E-DAB-03: Summary Reports with Excel Spreadsheet Formulas</a:t>
            </a:r>
          </a:p>
          <a:p>
            <a:pPr lvl="1"/>
            <a:r>
              <a:rPr lang="en-US" dirty="0"/>
              <a:t>E-DAB-04: Summary Reports with Standard PivotTables &amp; Slicers</a:t>
            </a:r>
          </a:p>
          <a:p>
            <a:pPr lvl="1"/>
            <a:r>
              <a:rPr lang="en-US" dirty="0"/>
              <a:t>E-DAB-05: Visualizations: Tables, Charts, Conditional Formatting &amp; Dashboards</a:t>
            </a:r>
          </a:p>
          <a:p>
            <a:pPr lvl="1"/>
            <a:r>
              <a:rPr lang="en-US" dirty="0"/>
              <a:t>E-DAB-06: Clean, Transform &amp; Import Data with Power Query</a:t>
            </a:r>
          </a:p>
          <a:p>
            <a:pPr lvl="1"/>
            <a:r>
              <a:rPr lang="en-US" dirty="0"/>
              <a:t>E-DAB-07: VLOOKUP Spreadsheet Function to create a Worksheet Data Model</a:t>
            </a:r>
          </a:p>
          <a:p>
            <a:pPr lvl="1"/>
            <a:r>
              <a:rPr lang="en-US" dirty="0"/>
              <a:t>E-DAB-08: Relationship Feature to Create Power Pivot Data Model</a:t>
            </a:r>
          </a:p>
          <a:p>
            <a:pPr lvl="1"/>
            <a:r>
              <a:rPr lang="en-US" dirty="0"/>
              <a:t>E-DAB-09: Power Query &amp; Power Pivot for Big Data</a:t>
            </a:r>
          </a:p>
          <a:p>
            <a:pPr lvl="1"/>
            <a:r>
              <a:rPr lang="en-US" dirty="0"/>
              <a:t>E-DAB-10: Power BI Desktop</a:t>
            </a:r>
          </a:p>
          <a:p>
            <a:pPr lvl="1"/>
            <a:r>
              <a:rPr lang="en-US" dirty="0"/>
              <a:t>E-DAB-11: Excel &amp; Power BI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1BF8-2C98-4A97-A3CA-0C214B1D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Video Titles: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BAAB-9AF5-4DF0-86EF-6A5DE6DE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E-DAB 1: What is Data Analysis &amp; Business Intelligence?</a:t>
            </a:r>
          </a:p>
          <a:p>
            <a:r>
              <a:rPr lang="en-US" dirty="0"/>
              <a:t>E-DAB 2: Data, Proper Data Sets, Excel Tables, Logical Tests, More</a:t>
            </a:r>
          </a:p>
          <a:p>
            <a:r>
              <a:rPr lang="en-US" dirty="0"/>
              <a:t>E-DAB 3: Excel Spreadsheet Formulas Old School? Or Dynamic Arrays?</a:t>
            </a:r>
          </a:p>
          <a:p>
            <a:r>
              <a:rPr lang="en-US" dirty="0"/>
              <a:t>E-DAB 4: PivotTables &amp; Slicers to Create Dashboards &amp; Summary Reports</a:t>
            </a:r>
          </a:p>
          <a:p>
            <a:r>
              <a:rPr lang="en-US" dirty="0"/>
              <a:t>E-DAB 5: Visualizing Data w Tables, Charts, Formatting &amp; Dashboards</a:t>
            </a:r>
          </a:p>
          <a:p>
            <a:r>
              <a:rPr lang="en-US" dirty="0"/>
              <a:t>E-DAB 6: The Magic of Power Query to Import, Transform &amp; Load Data</a:t>
            </a:r>
          </a:p>
          <a:p>
            <a:r>
              <a:rPr lang="en-US" dirty="0"/>
              <a:t>E-DAB 7: Data Modeling: Excel Formulas, Power Query, Power Pivot?</a:t>
            </a:r>
          </a:p>
          <a:p>
            <a:r>
              <a:rPr lang="en-US" dirty="0"/>
              <a:t>E-DAB 8: Power Pivot: Big Data, Data Modeling, DAX &amp; Dashboard</a:t>
            </a:r>
          </a:p>
          <a:p>
            <a:r>
              <a:rPr lang="en-US" dirty="0"/>
              <a:t>E-DAB 9: Power BI: Interactive Visualizations</a:t>
            </a:r>
          </a:p>
          <a:p>
            <a:r>
              <a:rPr lang="en-US" dirty="0"/>
              <a:t>E-DAB 10: Excel &amp; Power BI Together to create Combined, Sharable Dashboards</a:t>
            </a:r>
          </a:p>
        </p:txBody>
      </p:sp>
    </p:spTree>
    <p:extLst>
      <p:ext uri="{BB962C8B-B14F-4D97-AF65-F5344CB8AC3E}">
        <p14:creationId xmlns:p14="http://schemas.microsoft.com/office/powerpoint/2010/main" val="155403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F447-E14B-4245-88F1-80535185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Downloadable Files and Practice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59B6-9A4C-418E-A40B-DE4D048D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 Files</a:t>
            </a:r>
          </a:p>
          <a:p>
            <a:r>
              <a:rPr lang="en-US" dirty="0"/>
              <a:t>Power BI Files</a:t>
            </a:r>
          </a:p>
          <a:p>
            <a:r>
              <a:rPr lang="en-US" dirty="0"/>
              <a:t>Source Data Files</a:t>
            </a:r>
          </a:p>
          <a:p>
            <a:r>
              <a:rPr lang="en-US" dirty="0"/>
              <a:t>Practice Problems</a:t>
            </a:r>
          </a:p>
          <a:p>
            <a:r>
              <a:rPr lang="en-US" dirty="0"/>
              <a:t>Pdf Notes from Class Video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0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499D-1C24-48C0-B45C-FEC1C37F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What You Will Gain After Taking This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8A49-8180-4C18-A94E-C1F8BE43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Have experience with all the Power Tools in Excel used for Data Analysis.</a:t>
            </a:r>
          </a:p>
          <a:p>
            <a:pPr lvl="1"/>
            <a:r>
              <a:rPr lang="en-US" dirty="0"/>
              <a:t>Be able to take data and convert it into refreshable reports, visualizations and dashboards that can be used for decision making.</a:t>
            </a:r>
          </a:p>
          <a:p>
            <a:pPr lvl="1"/>
            <a:r>
              <a:rPr lang="en-US" dirty="0"/>
              <a:t>Have the introductory level skills to move on to the more advanced Data Analysis and Business Intelligences classes taught for free at YouTube my Mike “</a:t>
            </a:r>
            <a:r>
              <a:rPr lang="en-US" dirty="0" err="1"/>
              <a:t>excelisfun</a:t>
            </a:r>
            <a:r>
              <a:rPr lang="en-US" dirty="0"/>
              <a:t>” Girvin:</a:t>
            </a:r>
          </a:p>
          <a:p>
            <a:pPr lvl="2"/>
            <a:r>
              <a:rPr lang="en-US" u="sng" dirty="0">
                <a:hlinkClick r:id="rId2"/>
              </a:rPr>
              <a:t>Excel Basics (Calculations &amp; Data Analysis)</a:t>
            </a:r>
            <a:endParaRPr lang="en-US" dirty="0"/>
          </a:p>
          <a:p>
            <a:pPr lvl="2"/>
            <a:r>
              <a:rPr lang="en-US" u="sng" dirty="0">
                <a:hlinkClick r:id="rId3"/>
              </a:rPr>
              <a:t>Highline College Advanced Excel</a:t>
            </a:r>
            <a:endParaRPr lang="en-US" dirty="0"/>
          </a:p>
          <a:p>
            <a:pPr lvl="2"/>
            <a:r>
              <a:rPr lang="en-US" u="sng" dirty="0">
                <a:hlinkClick r:id="rId4"/>
              </a:rPr>
              <a:t>Highline College BI 348 Microsoft Power Tools for Data Analysis</a:t>
            </a:r>
            <a:endParaRPr lang="en-US" dirty="0"/>
          </a:p>
          <a:p>
            <a:pPr lvl="2"/>
            <a:r>
              <a:rPr lang="en-US" u="sng" dirty="0">
                <a:hlinkClick r:id="rId5"/>
              </a:rPr>
              <a:t>Dynamic Array Playlist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8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10CC-EF72-4886-8BE5-1136343D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other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679B1-2A1C-4B1E-8EE6-6C6384F8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Full </a:t>
            </a:r>
            <a:r>
              <a:rPr lang="en-US" dirty="0" err="1"/>
              <a:t>excelisfun</a:t>
            </a:r>
            <a:r>
              <a:rPr lang="en-US" dirty="0"/>
              <a:t> Channel at YouTube:</a:t>
            </a:r>
          </a:p>
          <a:p>
            <a:r>
              <a:rPr lang="en-US" dirty="0">
                <a:hlinkClick r:id="rId2"/>
              </a:rPr>
              <a:t>https://www.youtube.com/user/excelisfun</a:t>
            </a:r>
            <a:endParaRPr lang="en-US" dirty="0"/>
          </a:p>
          <a:p>
            <a:r>
              <a:rPr lang="en-US" dirty="0"/>
              <a:t>Excel Basics (Calculations &amp; Data Analysis)</a:t>
            </a:r>
          </a:p>
          <a:p>
            <a:r>
              <a:rPr lang="en-US" dirty="0">
                <a:hlinkClick r:id="rId3"/>
              </a:rPr>
              <a:t>https://www.youtube.com/playlist?list=PLrRPvpgDmw0n34OMHeS94epMaX_Y8Tu1k</a:t>
            </a:r>
            <a:endParaRPr lang="en-US" dirty="0"/>
          </a:p>
          <a:p>
            <a:r>
              <a:rPr lang="en-US" dirty="0"/>
              <a:t>Highline College Advanced Excel</a:t>
            </a:r>
          </a:p>
          <a:p>
            <a:r>
              <a:rPr lang="en-US" dirty="0">
                <a:hlinkClick r:id="rId4"/>
              </a:rPr>
              <a:t>https://www.youtube.com/playlist?list=PLrRPvpgDmw0lcTfXZV1AYEkeslJJcWNKw</a:t>
            </a:r>
            <a:endParaRPr lang="en-US" dirty="0"/>
          </a:p>
          <a:p>
            <a:r>
              <a:rPr lang="en-US" dirty="0"/>
              <a:t>Highline College BI 348 Microsoft Power Tools for Data Analysis</a:t>
            </a:r>
          </a:p>
          <a:p>
            <a:r>
              <a:rPr lang="en-US" dirty="0">
                <a:hlinkClick r:id="rId5"/>
              </a:rPr>
              <a:t>https://www.youtube.com/playlist?list=PLrRPvpgDmw0ks5W7U5NmDCU2ydSnNZA_1</a:t>
            </a:r>
            <a:endParaRPr lang="en-US" dirty="0"/>
          </a:p>
          <a:p>
            <a:r>
              <a:rPr lang="en-US" dirty="0"/>
              <a:t>Dynamic Array Playlist</a:t>
            </a:r>
          </a:p>
          <a:p>
            <a:r>
              <a:rPr lang="en-US" dirty="0">
                <a:hlinkClick r:id="rId6"/>
              </a:rPr>
              <a:t>https://www.youtube.com/playlist?list=PLrRPvpgDmw0nwgWhZjKjqnAwfZBxLcsxx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6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22AD-72F2-45A9-A80F-FD053422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365125"/>
            <a:ext cx="11357811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E-DAB-01: Introduction to Class. What is Data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62DC-679E-436E-8116-1C5B46394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Instructor</a:t>
            </a:r>
          </a:p>
          <a:p>
            <a:r>
              <a:rPr lang="en-US" dirty="0"/>
              <a:t>Scope of Class</a:t>
            </a:r>
          </a:p>
          <a:p>
            <a:r>
              <a:rPr lang="en-US" dirty="0"/>
              <a:t>Version of Excel</a:t>
            </a:r>
          </a:p>
          <a:p>
            <a:r>
              <a:rPr lang="en-US" dirty="0"/>
              <a:t>Define Data Analysis &amp; Business Intelligence</a:t>
            </a:r>
          </a:p>
          <a:p>
            <a:r>
              <a:rPr lang="en-US" dirty="0"/>
              <a:t>Goals of Class</a:t>
            </a:r>
          </a:p>
          <a:p>
            <a:r>
              <a:rPr lang="en-US" dirty="0"/>
              <a:t>Videos Topics Presented In Class</a:t>
            </a:r>
          </a:p>
          <a:p>
            <a:r>
              <a:rPr lang="en-US" dirty="0"/>
              <a:t>Files for you to Download</a:t>
            </a:r>
          </a:p>
          <a:p>
            <a:r>
              <a:rPr lang="en-US" dirty="0"/>
              <a:t>What You Will Gain After Taking This Class</a:t>
            </a:r>
          </a:p>
        </p:txBody>
      </p:sp>
    </p:spTree>
    <p:extLst>
      <p:ext uri="{BB962C8B-B14F-4D97-AF65-F5344CB8AC3E}">
        <p14:creationId xmlns:p14="http://schemas.microsoft.com/office/powerpoint/2010/main" val="288418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E580-98A2-4D11-B27E-3CBD7879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Instructor: </a:t>
            </a:r>
            <a:r>
              <a:rPr lang="en-US" sz="4400" b="0" dirty="0"/>
              <a:t>Mike Girvin</a:t>
            </a:r>
            <a:endParaRPr lang="en-US" sz="4400" b="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12AD-D8BF-49C1-B4A7-ED9696138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>
              <a:spcAft>
                <a:spcPts val="7200"/>
              </a:spcAft>
            </a:pPr>
            <a:r>
              <a:rPr lang="en-US" dirty="0"/>
              <a:t>Highline College Instructor</a:t>
            </a:r>
          </a:p>
          <a:p>
            <a:pPr>
              <a:spcAft>
                <a:spcPts val="6000"/>
              </a:spcAft>
            </a:pPr>
            <a:r>
              <a:rPr lang="en-US" dirty="0"/>
              <a:t>Microsoft Excel MVP 2013-present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excelisfun</a:t>
            </a:r>
            <a:r>
              <a:rPr lang="en-US" dirty="0"/>
              <a:t> YouTube Channel 2008 – present</a:t>
            </a:r>
          </a:p>
          <a:p>
            <a:pPr marL="0" indent="0">
              <a:spcAft>
                <a:spcPts val="6000"/>
              </a:spcAft>
              <a:buNone/>
            </a:pPr>
            <a:r>
              <a:rPr lang="en-US" dirty="0"/>
              <a:t>+3000 Video, +100 classes/playlists</a:t>
            </a:r>
          </a:p>
          <a:p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C91F580-845F-4D6B-BF65-76CEDC02F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475" y="1792905"/>
            <a:ext cx="3743325" cy="12192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110DC82-4904-4892-81AF-7678996E6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729" y="3290517"/>
            <a:ext cx="2769071" cy="11107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4B653E-4EF3-4367-8253-A06187050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5" y="4665047"/>
            <a:ext cx="1580195" cy="158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1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AA82-00CE-46BE-8004-B4D462BB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23D5-689C-4CFB-9FF5-D01A3086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3337"/>
            <a:ext cx="10515600" cy="414362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Introduction to Data Analysis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For People With No Experiences With Data Analysis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Learn how to turn data into useful information and insight</a:t>
            </a:r>
            <a:endParaRPr lang="en-US" sz="3200" baseline="0" dirty="0"/>
          </a:p>
          <a:p>
            <a:pPr>
              <a:spcAft>
                <a:spcPts val="1200"/>
              </a:spcAft>
            </a:pPr>
            <a:r>
              <a:rPr lang="en-US" sz="3200" dirty="0"/>
              <a:t>Pre-Requisite for the Advanced Data Analysis class here at the </a:t>
            </a:r>
            <a:r>
              <a:rPr lang="en-US" sz="3200" dirty="0" err="1"/>
              <a:t>excelisfun</a:t>
            </a:r>
            <a:r>
              <a:rPr lang="en-US" sz="3200" dirty="0"/>
              <a:t> YouTube Channel: MSPTDA</a:t>
            </a:r>
          </a:p>
        </p:txBody>
      </p:sp>
    </p:spTree>
    <p:extLst>
      <p:ext uri="{BB962C8B-B14F-4D97-AF65-F5344CB8AC3E}">
        <p14:creationId xmlns:p14="http://schemas.microsoft.com/office/powerpoint/2010/main" val="243138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13C2-07F1-49DB-B7FC-5727E3B7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44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Version of Excel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1C017-CAC3-4591-97C5-E514A09BC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800" dirty="0"/>
              <a:t>What Version of Excel:</a:t>
            </a:r>
          </a:p>
          <a:p>
            <a:pPr lvl="1"/>
            <a:r>
              <a:rPr lang="en-US" sz="4400" dirty="0"/>
              <a:t>Excel Office 365</a:t>
            </a:r>
          </a:p>
          <a:p>
            <a:pPr lvl="0"/>
            <a:r>
              <a:rPr lang="en-US" sz="4800" dirty="0"/>
              <a:t>What Version of Power BI Desktop:</a:t>
            </a:r>
          </a:p>
          <a:p>
            <a:pPr lvl="1"/>
            <a:r>
              <a:rPr lang="en-US" sz="4400" dirty="0"/>
              <a:t>Free Download</a:t>
            </a:r>
          </a:p>
        </p:txBody>
      </p:sp>
    </p:spTree>
    <p:extLst>
      <p:ext uri="{BB962C8B-B14F-4D97-AF65-F5344CB8AC3E}">
        <p14:creationId xmlns:p14="http://schemas.microsoft.com/office/powerpoint/2010/main" val="212615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04D8-B918-4867-8723-170D536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1" y="260617"/>
            <a:ext cx="11742822" cy="1010829"/>
          </a:xfrm>
        </p:spPr>
        <p:txBody>
          <a:bodyPr/>
          <a:lstStyle/>
          <a:p>
            <a:pPr lvl="0" algn="ctr" rtl="0" eaLnBrk="1" latinLnBrk="0" hangingPunct="1"/>
            <a:r>
              <a:rPr lang="en-US" sz="44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Define Data Analysis &amp; Business Intelligence</a:t>
            </a:r>
            <a:endParaRPr lang="en-US" sz="8800" dirty="0">
              <a:solidFill>
                <a:schemeClr val="bg1"/>
              </a:solidFill>
            </a:endParaRPr>
          </a:p>
        </p:txBody>
      </p:sp>
      <p:pic>
        <p:nvPicPr>
          <p:cNvPr id="6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FFA130-B4F8-4079-A197-85106DCEC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49" y="2620153"/>
            <a:ext cx="5288113" cy="32567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0FBF38-3FA0-409A-B22A-4F0A331E9216}"/>
              </a:ext>
            </a:extLst>
          </p:cNvPr>
          <p:cNvSpPr txBox="1"/>
          <p:nvPr/>
        </p:nvSpPr>
        <p:spPr>
          <a:xfrm>
            <a:off x="243842" y="1500736"/>
            <a:ext cx="632058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Data Analysis: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Convert Data into Useful Information for Decision Makers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Business Intelligence: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Convert Data into Useful/Actionable/Refreshable Information for Decision Makers in a Business Situation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The Business is Intelligent because it is making decisions based on Data!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Both Help To: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See Trends &amp; Patterns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Answer Questions &amp; Gain 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Short Definition for both: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>
                <a:sym typeface="Wingdings" panose="05000000000000000000" pitchFamily="2" charset="2"/>
              </a:rPr>
              <a:t></a:t>
            </a:r>
            <a:r>
              <a:rPr lang="en-US" sz="2000" dirty="0"/>
              <a:t> Information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989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BBE6-B017-47B0-8409-0267F0ED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69"/>
            <a:ext cx="10515600" cy="1114759"/>
          </a:xfrm>
        </p:spPr>
        <p:txBody>
          <a:bodyPr/>
          <a:lstStyle/>
          <a:p>
            <a:pPr lvl="0"/>
            <a:r>
              <a:rPr lang="en-US" sz="4400" dirty="0"/>
              <a:t>Goal of Data Analysis and Business Intelligence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9C8F8-070B-4722-9640-D1BDABBD8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38729"/>
            <a:ext cx="10515600" cy="951907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Create useful, updateable, actionable information for decision makers in the form of reports, visualizations and dashboards.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D37E16-D06F-43B0-AD87-6B67323804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1" y="2590636"/>
            <a:ext cx="8519160" cy="3695991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5053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BBE6-B017-47B0-8409-0267F0ED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69"/>
            <a:ext cx="10515600" cy="1114759"/>
          </a:xfrm>
        </p:spPr>
        <p:txBody>
          <a:bodyPr/>
          <a:lstStyle/>
          <a:p>
            <a:pPr lvl="0"/>
            <a:r>
              <a:rPr lang="en-US" sz="4400" dirty="0"/>
              <a:t>Goal of Data Analysis and Business Intelligence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9C8F8-070B-4722-9640-D1BDABBD8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38729"/>
            <a:ext cx="10515600" cy="951907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Create useful, updateable, actionable information for decision makers in the form of reports, visualizations and dashboards.</a:t>
            </a:r>
          </a:p>
        </p:txBody>
      </p:sp>
      <p:pic>
        <p:nvPicPr>
          <p:cNvPr id="11" name="Content Placeholder 10" descr="A screenshot of a map&#10;&#10;Description automatically generated">
            <a:extLst>
              <a:ext uri="{FF2B5EF4-FFF2-40B4-BE49-F238E27FC236}">
                <a16:creationId xmlns:a16="http://schemas.microsoft.com/office/drawing/2014/main" id="{87222F23-AD7F-4BAD-82F2-3E64BCA680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" y="2621116"/>
            <a:ext cx="9738360" cy="3904946"/>
          </a:xfrm>
        </p:spPr>
      </p:pic>
    </p:spTree>
    <p:extLst>
      <p:ext uri="{BB962C8B-B14F-4D97-AF65-F5344CB8AC3E}">
        <p14:creationId xmlns:p14="http://schemas.microsoft.com/office/powerpoint/2010/main" val="36043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49E3-6405-45A2-A2A1-74D6E408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F3E8CD-624E-44BA-8AC6-AD5D7BD9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these Excel Power Categories:</a:t>
            </a:r>
          </a:p>
          <a:p>
            <a:pPr lvl="1"/>
            <a:r>
              <a:rPr lang="en-US" dirty="0"/>
              <a:t>Excel Spreadsheet Formulas &amp; Features</a:t>
            </a:r>
          </a:p>
          <a:p>
            <a:pPr lvl="1"/>
            <a:r>
              <a:rPr lang="en-US" dirty="0"/>
              <a:t>Standard PivotTables</a:t>
            </a:r>
          </a:p>
          <a:p>
            <a:pPr lvl="1"/>
            <a:r>
              <a:rPr lang="en-US" dirty="0"/>
              <a:t>Power Query (in both Excel and Power BI Desktop)</a:t>
            </a:r>
          </a:p>
          <a:p>
            <a:pPr lvl="1"/>
            <a:r>
              <a:rPr lang="en-US" dirty="0"/>
              <a:t>Data Model PivotTables using Excel Power Pivot</a:t>
            </a:r>
          </a:p>
          <a:p>
            <a:pPr lvl="1"/>
            <a:r>
              <a:rPr lang="en-US" dirty="0"/>
              <a:t>Data Model Visualizations using Power BI Desktop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3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1782</TotalTime>
  <Words>925</Words>
  <Application>Microsoft Office PowerPoint</Application>
  <PresentationFormat>Widescreen</PresentationFormat>
  <Paragraphs>132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 Analysis &amp; Business Intelligence Made Easy with Excel Power Tools</vt:lpstr>
      <vt:lpstr>E-DAB-01: Introduction to Class. What is Data Analysis?</vt:lpstr>
      <vt:lpstr>Instructor: Mike Girvin</vt:lpstr>
      <vt:lpstr>Scope of Class</vt:lpstr>
      <vt:lpstr>Version of Excel</vt:lpstr>
      <vt:lpstr>Define Data Analysis &amp; Business Intelligence</vt:lpstr>
      <vt:lpstr>Goal of Data Analysis and Business Intelligence</vt:lpstr>
      <vt:lpstr>Goal of Data Analysis and Business Intelligence</vt:lpstr>
      <vt:lpstr>Goals of Class</vt:lpstr>
      <vt:lpstr>Goals of Class</vt:lpstr>
      <vt:lpstr>Goals of Class</vt:lpstr>
      <vt:lpstr>Goals of Class</vt:lpstr>
      <vt:lpstr>Videos Topics Presented In Class</vt:lpstr>
      <vt:lpstr>Final Video Titles:</vt:lpstr>
      <vt:lpstr>Downloadable Files and Practice Problems</vt:lpstr>
      <vt:lpstr>What You Will Gain After Taking This Class</vt:lpstr>
      <vt:lpstr>Links to other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&amp; Business Intelligence Made Easy with Excel Power Tools</dc:title>
  <dc:creator>Girvin, Michael</dc:creator>
  <cp:lastModifiedBy>Girvin, Michael</cp:lastModifiedBy>
  <cp:revision>38</cp:revision>
  <cp:lastPrinted>2019-02-16T21:12:10Z</cp:lastPrinted>
  <dcterms:created xsi:type="dcterms:W3CDTF">2019-02-15T21:55:15Z</dcterms:created>
  <dcterms:modified xsi:type="dcterms:W3CDTF">2019-04-03T16:40:08Z</dcterms:modified>
</cp:coreProperties>
</file>