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70" r:id="rId4"/>
    <p:sldId id="277" r:id="rId5"/>
    <p:sldId id="276" r:id="rId6"/>
    <p:sldId id="278" r:id="rId7"/>
    <p:sldId id="258" r:id="rId8"/>
    <p:sldId id="268" r:id="rId9"/>
    <p:sldId id="266" r:id="rId10"/>
    <p:sldId id="267" r:id="rId11"/>
    <p:sldId id="303" r:id="rId12"/>
    <p:sldId id="281" r:id="rId13"/>
    <p:sldId id="288" r:id="rId14"/>
    <p:sldId id="286" r:id="rId15"/>
    <p:sldId id="289" r:id="rId16"/>
    <p:sldId id="290" r:id="rId17"/>
    <p:sldId id="291" r:id="rId18"/>
    <p:sldId id="292" r:id="rId19"/>
    <p:sldId id="293" r:id="rId20"/>
    <p:sldId id="294" r:id="rId21"/>
    <p:sldId id="295" r:id="rId22"/>
    <p:sldId id="296" r:id="rId23"/>
    <p:sldId id="297" r:id="rId24"/>
    <p:sldId id="298" r:id="rId25"/>
    <p:sldId id="302" r:id="rId26"/>
    <p:sldId id="300" r:id="rId27"/>
    <p:sldId id="299" r:id="rId28"/>
    <p:sldId id="282" r:id="rId29"/>
    <p:sldId id="285" r:id="rId30"/>
    <p:sldId id="261" r:id="rId31"/>
    <p:sldId id="304" r:id="rId32"/>
    <p:sldId id="273" r:id="rId33"/>
    <p:sldId id="272" r:id="rId34"/>
    <p:sldId id="305" r:id="rId35"/>
    <p:sldId id="262" r:id="rId36"/>
    <p:sldId id="274" r:id="rId37"/>
    <p:sldId id="275" r:id="rId38"/>
    <p:sldId id="26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72" autoAdjust="0"/>
    <p:restoredTop sz="94660"/>
  </p:normalViewPr>
  <p:slideViewPr>
    <p:cSldViewPr snapToGrid="0">
      <p:cViewPr varScale="1">
        <p:scale>
          <a:sx n="85" d="100"/>
          <a:sy n="85" d="100"/>
        </p:scale>
        <p:origin x="2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B3DCA-6C69-493F-A03F-730B73AF939C}" type="datetimeFigureOut">
              <a:rPr lang="en-IN" smtClean="0"/>
              <a:t>24-01-2025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73D98-6EB4-47AB-B8AD-3212471361BA}" type="slidenum">
              <a:rPr lang="en-IN" smtClean="0"/>
              <a:t>‹#›</a:t>
            </a:fld>
            <a:endParaRPr lang="en-IN"/>
          </a:p>
        </p:txBody>
      </p:sp>
    </p:spTree>
    <p:extLst>
      <p:ext uri="{BB962C8B-B14F-4D97-AF65-F5344CB8AC3E}">
        <p14:creationId xmlns:p14="http://schemas.microsoft.com/office/powerpoint/2010/main" val="367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8B773D98-6EB4-47AB-B8AD-3212471361BA}" type="slidenum">
              <a:rPr lang="en-IN" smtClean="0"/>
              <a:t>1</a:t>
            </a:fld>
            <a:endParaRPr lang="en-IN"/>
          </a:p>
        </p:txBody>
      </p:sp>
    </p:spTree>
    <p:extLst>
      <p:ext uri="{BB962C8B-B14F-4D97-AF65-F5344CB8AC3E}">
        <p14:creationId xmlns:p14="http://schemas.microsoft.com/office/powerpoint/2010/main" val="1883649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2FB3AF-D4B0-4185-8A15-91480B3CA7FC}" type="datetime1">
              <a:rPr lang="en-IN" smtClean="0"/>
              <a:t>24-01-2025</a:t>
            </a:fld>
            <a:endParaRPr lang="en-IN"/>
          </a:p>
        </p:txBody>
      </p:sp>
      <p:sp>
        <p:nvSpPr>
          <p:cNvPr id="5" name="Footer Placeholder 4"/>
          <p:cNvSpPr>
            <a:spLocks noGrp="1"/>
          </p:cNvSpPr>
          <p:nvPr>
            <p:ph type="ftr" sz="quarter" idx="11"/>
          </p:nvPr>
        </p:nvSpPr>
        <p:spPr/>
        <p:txBody>
          <a:bodyPr/>
          <a:lstStyle/>
          <a:p>
            <a:r>
              <a:rPr lang="en-IN"/>
              <a:t>Title of the Project                         Department of CSE, BMSCE </a:t>
            </a:r>
          </a:p>
        </p:txBody>
      </p:sp>
      <p:sp>
        <p:nvSpPr>
          <p:cNvPr id="6" name="Slide Number Placeholder 5"/>
          <p:cNvSpPr>
            <a:spLocks noGrp="1"/>
          </p:cNvSpPr>
          <p:nvPr>
            <p:ph type="sldNum" sz="quarter" idx="12"/>
          </p:nvPr>
        </p:nvSpPr>
        <p:spPr/>
        <p:txBody>
          <a:bodyPr/>
          <a:lstStyle/>
          <a:p>
            <a:fld id="{840E0BF8-4B7D-46FA-B28A-DDF089F57DAF}" type="slidenum">
              <a:rPr lang="en-IN" smtClean="0"/>
              <a:t>‹#›</a:t>
            </a:fld>
            <a:endParaRPr lang="en-IN"/>
          </a:p>
        </p:txBody>
      </p:sp>
    </p:spTree>
    <p:extLst>
      <p:ext uri="{BB962C8B-B14F-4D97-AF65-F5344CB8AC3E}">
        <p14:creationId xmlns:p14="http://schemas.microsoft.com/office/powerpoint/2010/main" val="2270503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41F60F0-93DE-471A-AEB7-8596EA647D99}" type="datetime1">
              <a:rPr lang="en-IN" smtClean="0"/>
              <a:t>24-01-2025</a:t>
            </a:fld>
            <a:endParaRPr lang="en-IN"/>
          </a:p>
        </p:txBody>
      </p:sp>
      <p:sp>
        <p:nvSpPr>
          <p:cNvPr id="5" name="Footer Placeholder 4"/>
          <p:cNvSpPr>
            <a:spLocks noGrp="1"/>
          </p:cNvSpPr>
          <p:nvPr>
            <p:ph type="ftr" sz="quarter" idx="11"/>
          </p:nvPr>
        </p:nvSpPr>
        <p:spPr/>
        <p:txBody>
          <a:bodyPr/>
          <a:lstStyle/>
          <a:p>
            <a:r>
              <a:rPr lang="en-IN"/>
              <a:t>Title of the Project                         Department of CSE, BMSCE </a:t>
            </a:r>
          </a:p>
        </p:txBody>
      </p:sp>
      <p:sp>
        <p:nvSpPr>
          <p:cNvPr id="6" name="Slide Number Placeholder 5"/>
          <p:cNvSpPr>
            <a:spLocks noGrp="1"/>
          </p:cNvSpPr>
          <p:nvPr>
            <p:ph type="sldNum" sz="quarter" idx="12"/>
          </p:nvPr>
        </p:nvSpPr>
        <p:spPr/>
        <p:txBody>
          <a:bodyPr/>
          <a:lstStyle/>
          <a:p>
            <a:fld id="{840E0BF8-4B7D-46FA-B28A-DDF089F57DAF}" type="slidenum">
              <a:rPr lang="en-IN" smtClean="0"/>
              <a:t>‹#›</a:t>
            </a:fld>
            <a:endParaRPr lang="en-IN"/>
          </a:p>
        </p:txBody>
      </p:sp>
    </p:spTree>
    <p:extLst>
      <p:ext uri="{BB962C8B-B14F-4D97-AF65-F5344CB8AC3E}">
        <p14:creationId xmlns:p14="http://schemas.microsoft.com/office/powerpoint/2010/main" val="3531108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914E1E-22B2-4755-9CAB-6F628C2DD1CA}" type="datetime1">
              <a:rPr lang="en-IN" smtClean="0"/>
              <a:t>24-01-2025</a:t>
            </a:fld>
            <a:endParaRPr lang="en-IN"/>
          </a:p>
        </p:txBody>
      </p:sp>
      <p:sp>
        <p:nvSpPr>
          <p:cNvPr id="5" name="Footer Placeholder 4"/>
          <p:cNvSpPr>
            <a:spLocks noGrp="1"/>
          </p:cNvSpPr>
          <p:nvPr>
            <p:ph type="ftr" sz="quarter" idx="11"/>
          </p:nvPr>
        </p:nvSpPr>
        <p:spPr/>
        <p:txBody>
          <a:bodyPr/>
          <a:lstStyle/>
          <a:p>
            <a:r>
              <a:rPr lang="en-IN"/>
              <a:t>Title of the Project                         Department of CSE, BMSCE </a:t>
            </a:r>
          </a:p>
        </p:txBody>
      </p:sp>
      <p:sp>
        <p:nvSpPr>
          <p:cNvPr id="6" name="Slide Number Placeholder 5"/>
          <p:cNvSpPr>
            <a:spLocks noGrp="1"/>
          </p:cNvSpPr>
          <p:nvPr>
            <p:ph type="sldNum" sz="quarter" idx="12"/>
          </p:nvPr>
        </p:nvSpPr>
        <p:spPr/>
        <p:txBody>
          <a:bodyPr/>
          <a:lstStyle/>
          <a:p>
            <a:fld id="{840E0BF8-4B7D-46FA-B28A-DDF089F57DAF}" type="slidenum">
              <a:rPr lang="en-IN" smtClean="0"/>
              <a:t>‹#›</a:t>
            </a:fld>
            <a:endParaRPr lang="en-IN"/>
          </a:p>
        </p:txBody>
      </p:sp>
    </p:spTree>
    <p:extLst>
      <p:ext uri="{BB962C8B-B14F-4D97-AF65-F5344CB8AC3E}">
        <p14:creationId xmlns:p14="http://schemas.microsoft.com/office/powerpoint/2010/main" val="1988464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36ACCDB-109D-4A85-89E1-F29F7A891BB9}" type="datetime1">
              <a:rPr lang="en-IN" smtClean="0"/>
              <a:t>24-01-2025</a:t>
            </a:fld>
            <a:endParaRPr lang="en-IN"/>
          </a:p>
        </p:txBody>
      </p:sp>
      <p:sp>
        <p:nvSpPr>
          <p:cNvPr id="5" name="Footer Placeholder 4"/>
          <p:cNvSpPr>
            <a:spLocks noGrp="1"/>
          </p:cNvSpPr>
          <p:nvPr>
            <p:ph type="ftr" sz="quarter" idx="11"/>
          </p:nvPr>
        </p:nvSpPr>
        <p:spPr/>
        <p:txBody>
          <a:bodyPr/>
          <a:lstStyle/>
          <a:p>
            <a:r>
              <a:rPr lang="en-IN"/>
              <a:t>Title of the Project                         Department of CSE, BMSCE </a:t>
            </a:r>
          </a:p>
        </p:txBody>
      </p:sp>
      <p:sp>
        <p:nvSpPr>
          <p:cNvPr id="6" name="Slide Number Placeholder 5"/>
          <p:cNvSpPr>
            <a:spLocks noGrp="1"/>
          </p:cNvSpPr>
          <p:nvPr>
            <p:ph type="sldNum" sz="quarter" idx="12"/>
          </p:nvPr>
        </p:nvSpPr>
        <p:spPr/>
        <p:txBody>
          <a:bodyPr/>
          <a:lstStyle/>
          <a:p>
            <a:fld id="{840E0BF8-4B7D-46FA-B28A-DDF089F57DAF}" type="slidenum">
              <a:rPr lang="en-IN" smtClean="0"/>
              <a:t>‹#›</a:t>
            </a:fld>
            <a:endParaRPr lang="en-IN"/>
          </a:p>
        </p:txBody>
      </p:sp>
    </p:spTree>
    <p:extLst>
      <p:ext uri="{BB962C8B-B14F-4D97-AF65-F5344CB8AC3E}">
        <p14:creationId xmlns:p14="http://schemas.microsoft.com/office/powerpoint/2010/main" val="3241069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B183BE-C34E-4BB9-A1A2-7F082363EC47}" type="datetime1">
              <a:rPr lang="en-IN" smtClean="0"/>
              <a:t>24-01-2025</a:t>
            </a:fld>
            <a:endParaRPr lang="en-IN"/>
          </a:p>
        </p:txBody>
      </p:sp>
      <p:sp>
        <p:nvSpPr>
          <p:cNvPr id="5" name="Footer Placeholder 4"/>
          <p:cNvSpPr>
            <a:spLocks noGrp="1"/>
          </p:cNvSpPr>
          <p:nvPr>
            <p:ph type="ftr" sz="quarter" idx="11"/>
          </p:nvPr>
        </p:nvSpPr>
        <p:spPr/>
        <p:txBody>
          <a:bodyPr/>
          <a:lstStyle/>
          <a:p>
            <a:r>
              <a:rPr lang="en-IN"/>
              <a:t>Title of the Project                         Department of CSE, BMSCE </a:t>
            </a:r>
          </a:p>
        </p:txBody>
      </p:sp>
      <p:sp>
        <p:nvSpPr>
          <p:cNvPr id="6" name="Slide Number Placeholder 5"/>
          <p:cNvSpPr>
            <a:spLocks noGrp="1"/>
          </p:cNvSpPr>
          <p:nvPr>
            <p:ph type="sldNum" sz="quarter" idx="12"/>
          </p:nvPr>
        </p:nvSpPr>
        <p:spPr/>
        <p:txBody>
          <a:bodyPr/>
          <a:lstStyle/>
          <a:p>
            <a:fld id="{840E0BF8-4B7D-46FA-B28A-DDF089F57DAF}" type="slidenum">
              <a:rPr lang="en-IN" smtClean="0"/>
              <a:t>‹#›</a:t>
            </a:fld>
            <a:endParaRPr lang="en-IN"/>
          </a:p>
        </p:txBody>
      </p:sp>
    </p:spTree>
    <p:extLst>
      <p:ext uri="{BB962C8B-B14F-4D97-AF65-F5344CB8AC3E}">
        <p14:creationId xmlns:p14="http://schemas.microsoft.com/office/powerpoint/2010/main" val="386323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7B32FE3-DB04-475A-BD5E-EACDAE6593AE}" type="datetime1">
              <a:rPr lang="en-IN" smtClean="0"/>
              <a:t>24-01-2025</a:t>
            </a:fld>
            <a:endParaRPr lang="en-IN"/>
          </a:p>
        </p:txBody>
      </p:sp>
      <p:sp>
        <p:nvSpPr>
          <p:cNvPr id="6" name="Footer Placeholder 5"/>
          <p:cNvSpPr>
            <a:spLocks noGrp="1"/>
          </p:cNvSpPr>
          <p:nvPr>
            <p:ph type="ftr" sz="quarter" idx="11"/>
          </p:nvPr>
        </p:nvSpPr>
        <p:spPr/>
        <p:txBody>
          <a:bodyPr/>
          <a:lstStyle/>
          <a:p>
            <a:r>
              <a:rPr lang="en-IN"/>
              <a:t>Title of the Project                         Department of CSE, BMSCE </a:t>
            </a:r>
          </a:p>
        </p:txBody>
      </p:sp>
      <p:sp>
        <p:nvSpPr>
          <p:cNvPr id="7" name="Slide Number Placeholder 6"/>
          <p:cNvSpPr>
            <a:spLocks noGrp="1"/>
          </p:cNvSpPr>
          <p:nvPr>
            <p:ph type="sldNum" sz="quarter" idx="12"/>
          </p:nvPr>
        </p:nvSpPr>
        <p:spPr/>
        <p:txBody>
          <a:bodyPr/>
          <a:lstStyle/>
          <a:p>
            <a:fld id="{840E0BF8-4B7D-46FA-B28A-DDF089F57DAF}" type="slidenum">
              <a:rPr lang="en-IN" smtClean="0"/>
              <a:t>‹#›</a:t>
            </a:fld>
            <a:endParaRPr lang="en-IN"/>
          </a:p>
        </p:txBody>
      </p:sp>
    </p:spTree>
    <p:extLst>
      <p:ext uri="{BB962C8B-B14F-4D97-AF65-F5344CB8AC3E}">
        <p14:creationId xmlns:p14="http://schemas.microsoft.com/office/powerpoint/2010/main" val="243787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5742DD4-EBC9-4363-8B67-8B47D6F0962F}" type="datetime1">
              <a:rPr lang="en-IN" smtClean="0"/>
              <a:t>24-01-2025</a:t>
            </a:fld>
            <a:endParaRPr lang="en-IN"/>
          </a:p>
        </p:txBody>
      </p:sp>
      <p:sp>
        <p:nvSpPr>
          <p:cNvPr id="8" name="Footer Placeholder 7"/>
          <p:cNvSpPr>
            <a:spLocks noGrp="1"/>
          </p:cNvSpPr>
          <p:nvPr>
            <p:ph type="ftr" sz="quarter" idx="11"/>
          </p:nvPr>
        </p:nvSpPr>
        <p:spPr/>
        <p:txBody>
          <a:bodyPr/>
          <a:lstStyle/>
          <a:p>
            <a:r>
              <a:rPr lang="en-IN"/>
              <a:t>Title of the Project                         Department of CSE, BMSCE </a:t>
            </a:r>
          </a:p>
        </p:txBody>
      </p:sp>
      <p:sp>
        <p:nvSpPr>
          <p:cNvPr id="9" name="Slide Number Placeholder 8"/>
          <p:cNvSpPr>
            <a:spLocks noGrp="1"/>
          </p:cNvSpPr>
          <p:nvPr>
            <p:ph type="sldNum" sz="quarter" idx="12"/>
          </p:nvPr>
        </p:nvSpPr>
        <p:spPr/>
        <p:txBody>
          <a:bodyPr/>
          <a:lstStyle/>
          <a:p>
            <a:fld id="{840E0BF8-4B7D-46FA-B28A-DDF089F57DAF}" type="slidenum">
              <a:rPr lang="en-IN" smtClean="0"/>
              <a:t>‹#›</a:t>
            </a:fld>
            <a:endParaRPr lang="en-IN"/>
          </a:p>
        </p:txBody>
      </p:sp>
    </p:spTree>
    <p:extLst>
      <p:ext uri="{BB962C8B-B14F-4D97-AF65-F5344CB8AC3E}">
        <p14:creationId xmlns:p14="http://schemas.microsoft.com/office/powerpoint/2010/main" val="243836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8F14EC2-E472-4736-9310-F834316D14AA}" type="datetime1">
              <a:rPr lang="en-IN" smtClean="0"/>
              <a:t>24-01-2025</a:t>
            </a:fld>
            <a:endParaRPr lang="en-IN"/>
          </a:p>
        </p:txBody>
      </p:sp>
      <p:sp>
        <p:nvSpPr>
          <p:cNvPr id="4" name="Footer Placeholder 3"/>
          <p:cNvSpPr>
            <a:spLocks noGrp="1"/>
          </p:cNvSpPr>
          <p:nvPr>
            <p:ph type="ftr" sz="quarter" idx="11"/>
          </p:nvPr>
        </p:nvSpPr>
        <p:spPr/>
        <p:txBody>
          <a:bodyPr/>
          <a:lstStyle/>
          <a:p>
            <a:r>
              <a:rPr lang="en-IN"/>
              <a:t>Title of the Project                         Department of CSE, BMSCE </a:t>
            </a:r>
          </a:p>
        </p:txBody>
      </p:sp>
      <p:sp>
        <p:nvSpPr>
          <p:cNvPr id="5" name="Slide Number Placeholder 4"/>
          <p:cNvSpPr>
            <a:spLocks noGrp="1"/>
          </p:cNvSpPr>
          <p:nvPr>
            <p:ph type="sldNum" sz="quarter" idx="12"/>
          </p:nvPr>
        </p:nvSpPr>
        <p:spPr/>
        <p:txBody>
          <a:bodyPr/>
          <a:lstStyle/>
          <a:p>
            <a:fld id="{840E0BF8-4B7D-46FA-B28A-DDF089F57DAF}" type="slidenum">
              <a:rPr lang="en-IN" smtClean="0"/>
              <a:t>‹#›</a:t>
            </a:fld>
            <a:endParaRPr lang="en-IN"/>
          </a:p>
        </p:txBody>
      </p:sp>
    </p:spTree>
    <p:extLst>
      <p:ext uri="{BB962C8B-B14F-4D97-AF65-F5344CB8AC3E}">
        <p14:creationId xmlns:p14="http://schemas.microsoft.com/office/powerpoint/2010/main" val="1069919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p:cNvSpPr>
            <a:spLocks noGrp="1"/>
          </p:cNvSpPr>
          <p:nvPr>
            <p:ph type="ftr" sz="quarter" idx="11"/>
          </p:nvPr>
        </p:nvSpPr>
        <p:spPr/>
        <p:txBody>
          <a:bodyPr/>
          <a:lstStyle/>
          <a:p>
            <a:r>
              <a:rPr lang="en-IN"/>
              <a:t>Title of the Project                         Department of CSE, BMSCE </a:t>
            </a:r>
          </a:p>
        </p:txBody>
      </p:sp>
      <p:sp>
        <p:nvSpPr>
          <p:cNvPr id="4" name="Slide Number Placeholder 3"/>
          <p:cNvSpPr>
            <a:spLocks noGrp="1"/>
          </p:cNvSpPr>
          <p:nvPr>
            <p:ph type="sldNum" sz="quarter" idx="12"/>
          </p:nvPr>
        </p:nvSpPr>
        <p:spPr/>
        <p:txBody>
          <a:bodyPr/>
          <a:lstStyle/>
          <a:p>
            <a:fld id="{840E0BF8-4B7D-46FA-B28A-DDF089F57DAF}" type="slidenum">
              <a:rPr lang="en-IN" smtClean="0"/>
              <a:t>‹#›</a:t>
            </a:fld>
            <a:endParaRPr lang="en-IN"/>
          </a:p>
        </p:txBody>
      </p:sp>
    </p:spTree>
    <p:extLst>
      <p:ext uri="{BB962C8B-B14F-4D97-AF65-F5344CB8AC3E}">
        <p14:creationId xmlns:p14="http://schemas.microsoft.com/office/powerpoint/2010/main" val="740673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1C91CA-472A-4644-81FA-54B6BB8ADDC8}" type="datetime1">
              <a:rPr lang="en-IN" smtClean="0"/>
              <a:t>24-01-2025</a:t>
            </a:fld>
            <a:endParaRPr lang="en-IN"/>
          </a:p>
        </p:txBody>
      </p:sp>
      <p:sp>
        <p:nvSpPr>
          <p:cNvPr id="6" name="Footer Placeholder 5"/>
          <p:cNvSpPr>
            <a:spLocks noGrp="1"/>
          </p:cNvSpPr>
          <p:nvPr>
            <p:ph type="ftr" sz="quarter" idx="11"/>
          </p:nvPr>
        </p:nvSpPr>
        <p:spPr/>
        <p:txBody>
          <a:bodyPr/>
          <a:lstStyle/>
          <a:p>
            <a:r>
              <a:rPr lang="en-IN"/>
              <a:t>Title of the Project                         Department of CSE, BMSCE </a:t>
            </a:r>
          </a:p>
        </p:txBody>
      </p:sp>
      <p:sp>
        <p:nvSpPr>
          <p:cNvPr id="7" name="Slide Number Placeholder 6"/>
          <p:cNvSpPr>
            <a:spLocks noGrp="1"/>
          </p:cNvSpPr>
          <p:nvPr>
            <p:ph type="sldNum" sz="quarter" idx="12"/>
          </p:nvPr>
        </p:nvSpPr>
        <p:spPr/>
        <p:txBody>
          <a:bodyPr/>
          <a:lstStyle/>
          <a:p>
            <a:fld id="{840E0BF8-4B7D-46FA-B28A-DDF089F57DAF}" type="slidenum">
              <a:rPr lang="en-IN" smtClean="0"/>
              <a:t>‹#›</a:t>
            </a:fld>
            <a:endParaRPr lang="en-IN"/>
          </a:p>
        </p:txBody>
      </p:sp>
    </p:spTree>
    <p:extLst>
      <p:ext uri="{BB962C8B-B14F-4D97-AF65-F5344CB8AC3E}">
        <p14:creationId xmlns:p14="http://schemas.microsoft.com/office/powerpoint/2010/main" val="2955749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D63D45-D560-4B2B-8349-94E7A4FB61F7}" type="datetime1">
              <a:rPr lang="en-IN" smtClean="0"/>
              <a:t>24-01-2025</a:t>
            </a:fld>
            <a:endParaRPr lang="en-IN"/>
          </a:p>
        </p:txBody>
      </p:sp>
      <p:sp>
        <p:nvSpPr>
          <p:cNvPr id="6" name="Footer Placeholder 5"/>
          <p:cNvSpPr>
            <a:spLocks noGrp="1"/>
          </p:cNvSpPr>
          <p:nvPr>
            <p:ph type="ftr" sz="quarter" idx="11"/>
          </p:nvPr>
        </p:nvSpPr>
        <p:spPr/>
        <p:txBody>
          <a:bodyPr/>
          <a:lstStyle/>
          <a:p>
            <a:r>
              <a:rPr lang="en-IN"/>
              <a:t>Title of the Project                         Department of CSE, BMSCE </a:t>
            </a:r>
          </a:p>
        </p:txBody>
      </p:sp>
      <p:sp>
        <p:nvSpPr>
          <p:cNvPr id="7" name="Slide Number Placeholder 6"/>
          <p:cNvSpPr>
            <a:spLocks noGrp="1"/>
          </p:cNvSpPr>
          <p:nvPr>
            <p:ph type="sldNum" sz="quarter" idx="12"/>
          </p:nvPr>
        </p:nvSpPr>
        <p:spPr/>
        <p:txBody>
          <a:bodyPr/>
          <a:lstStyle/>
          <a:p>
            <a:fld id="{840E0BF8-4B7D-46FA-B28A-DDF089F57DAF}" type="slidenum">
              <a:rPr lang="en-IN" smtClean="0"/>
              <a:t>‹#›</a:t>
            </a:fld>
            <a:endParaRPr lang="en-IN"/>
          </a:p>
        </p:txBody>
      </p:sp>
    </p:spTree>
    <p:extLst>
      <p:ext uri="{BB962C8B-B14F-4D97-AF65-F5344CB8AC3E}">
        <p14:creationId xmlns:p14="http://schemas.microsoft.com/office/powerpoint/2010/main" val="300833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B63EE0-52F9-428B-A4AC-434EA0B0925E}" type="datetime1">
              <a:rPr lang="en-IN" smtClean="0"/>
              <a:t>24-01-2025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Title of the Project                         Department of CSE, BMSCE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E0BF8-4B7D-46FA-B28A-DDF089F57DAF}" type="slidenum">
              <a:rPr lang="en-IN" smtClean="0"/>
              <a:t>‹#›</a:t>
            </a:fld>
            <a:endParaRPr lang="en-IN"/>
          </a:p>
        </p:txBody>
      </p:sp>
    </p:spTree>
    <p:extLst>
      <p:ext uri="{BB962C8B-B14F-4D97-AF65-F5344CB8AC3E}">
        <p14:creationId xmlns:p14="http://schemas.microsoft.com/office/powerpoint/2010/main" val="3042571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rxiv.org/abs/2006.00210"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mc.ncbi.nlm.nih.gov/articles/PMC9388449/pdf/10579_2022_Article_9583.pdf" TargetMode="External"/><Relationship Id="rId2" Type="http://schemas.openxmlformats.org/officeDocument/2006/relationships/hyperlink" Target="https://github.com/bharathichezhiyan/DravidianCodeMix-Dataset/blob/main/DravidianCodeMix-2020.zip" TargetMode="External"/><Relationship Id="rId1" Type="http://schemas.openxmlformats.org/officeDocument/2006/relationships/slideLayout" Target="../slideLayouts/slideLayout2.xml"/><Relationship Id="rId4" Type="http://schemas.openxmlformats.org/officeDocument/2006/relationships/hyperlink" Target="https://github.com/AnithaKJ/Major-Project/blob/main/Dataset/cleaned_dataset.csv"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7817" y="877571"/>
            <a:ext cx="10007296" cy="1306025"/>
          </a:xfrm>
        </p:spPr>
        <p:txBody>
          <a:bodyPr>
            <a:normAutofit/>
          </a:bodyPr>
          <a:lstStyle/>
          <a:p>
            <a:pPr algn="ctr" rtl="0"/>
            <a:r>
              <a:rPr lang="en-IN" sz="400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Sentimental Analysis For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Code-Mixed Language  Using DL</a:t>
            </a:r>
          </a:p>
        </p:txBody>
      </p:sp>
      <p:sp>
        <p:nvSpPr>
          <p:cNvPr id="3" name="Subtitle 2"/>
          <p:cNvSpPr>
            <a:spLocks noGrp="1"/>
          </p:cNvSpPr>
          <p:nvPr>
            <p:ph type="subTitle" idx="1"/>
          </p:nvPr>
        </p:nvSpPr>
        <p:spPr>
          <a:xfrm>
            <a:off x="1359878" y="3429000"/>
            <a:ext cx="9144000" cy="2032000"/>
          </a:xfrm>
        </p:spPr>
        <p:txBody>
          <a:bodyPr>
            <a:noAutofit/>
          </a:bodyPr>
          <a:lstStyle/>
          <a:p>
            <a:pPr lvl="0"/>
            <a:endParaRPr lang="en-IN" sz="1800" dirty="0">
              <a:solidFill>
                <a:prstClr val="black"/>
              </a:solidFill>
              <a:latin typeface="Times New Roman" panose="02020603050405020304" pitchFamily="18" charset="0"/>
              <a:cs typeface="Times New Roman" panose="02020603050405020304" pitchFamily="18" charset="0"/>
            </a:endParaRPr>
          </a:p>
          <a:p>
            <a:pPr lvl="0"/>
            <a:endParaRPr lang="en-IN" sz="1800" dirty="0">
              <a:solidFill>
                <a:prstClr val="black"/>
              </a:solidFill>
              <a:latin typeface="Times New Roman" panose="02020603050405020304" pitchFamily="18" charset="0"/>
              <a:cs typeface="Times New Roman" panose="02020603050405020304" pitchFamily="18" charset="0"/>
            </a:endParaRPr>
          </a:p>
          <a:p>
            <a:pPr lvl="0"/>
            <a:r>
              <a:rPr lang="en-IN" sz="1800" dirty="0">
                <a:solidFill>
                  <a:prstClr val="black"/>
                </a:solidFill>
                <a:latin typeface="Times New Roman" panose="02020603050405020304" pitchFamily="18" charset="0"/>
                <a:cs typeface="Times New Roman" panose="02020603050405020304" pitchFamily="18" charset="0"/>
              </a:rPr>
              <a:t>Prof. Sandhya A Kulkarni</a:t>
            </a:r>
          </a:p>
          <a:p>
            <a:pPr lvl="0"/>
            <a:r>
              <a:rPr lang="en-IN" sz="1800" dirty="0">
                <a:solidFill>
                  <a:prstClr val="black"/>
                </a:solidFill>
                <a:latin typeface="Times New Roman" panose="02020603050405020304" pitchFamily="18" charset="0"/>
                <a:cs typeface="Times New Roman" panose="02020603050405020304" pitchFamily="18" charset="0"/>
              </a:rPr>
              <a:t>Assistant Professor</a:t>
            </a:r>
          </a:p>
          <a:p>
            <a:pPr lvl="0"/>
            <a:r>
              <a:rPr lang="en-IN" sz="1800" dirty="0">
                <a:solidFill>
                  <a:prstClr val="black"/>
                </a:solidFill>
                <a:latin typeface="Times New Roman" panose="02020603050405020304" pitchFamily="18" charset="0"/>
                <a:cs typeface="Times New Roman" panose="02020603050405020304" pitchFamily="18" charset="0"/>
              </a:rPr>
              <a:t>Department of Computer Science and Engineering</a:t>
            </a:r>
          </a:p>
          <a:p>
            <a:pPr lvl="0"/>
            <a:r>
              <a:rPr lang="en-US" sz="1800" dirty="0">
                <a:solidFill>
                  <a:prstClr val="black"/>
                </a:solidFill>
                <a:latin typeface="Times New Roman" panose="02020603050405020304" pitchFamily="18" charset="0"/>
                <a:cs typeface="Times New Roman" panose="02020603050405020304" pitchFamily="18" charset="0"/>
              </a:rPr>
              <a:t>  B.M.S. College of Engineering</a:t>
            </a:r>
          </a:p>
          <a:p>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9097347" y="6356350"/>
            <a:ext cx="2127379" cy="365125"/>
          </a:xfrm>
        </p:spPr>
        <p:txBody>
          <a:bodyPr/>
          <a:lstStyle/>
          <a:p>
            <a:r>
              <a:rPr lang="en-IN" dirty="0"/>
              <a:t>Department of CSE, BMSCE </a:t>
            </a:r>
          </a:p>
        </p:txBody>
      </p:sp>
      <p:sp>
        <p:nvSpPr>
          <p:cNvPr id="5" name="Slide Number Placeholder 4"/>
          <p:cNvSpPr>
            <a:spLocks noGrp="1"/>
          </p:cNvSpPr>
          <p:nvPr>
            <p:ph type="sldNum" sz="quarter" idx="12"/>
          </p:nvPr>
        </p:nvSpPr>
        <p:spPr>
          <a:xfrm>
            <a:off x="2407298" y="6326187"/>
            <a:ext cx="6540759" cy="365125"/>
          </a:xfrm>
        </p:spPr>
        <p:txBody>
          <a:bodyPr/>
          <a:lstStyle/>
          <a:p>
            <a:pPr algn="ctr"/>
            <a:r>
              <a:rPr lang="en-IN" kern="1200" dirty="0">
                <a:solidFill>
                  <a:schemeClr val="bg1">
                    <a:lumMod val="50000"/>
                  </a:schemeClr>
                </a:solidFill>
                <a:effectLst/>
                <a:latin typeface="+mj-lt"/>
                <a:ea typeface="+mj-ea"/>
                <a:cs typeface="Times New Roman" panose="02020603050405020304" pitchFamily="18" charset="0"/>
              </a:rPr>
              <a:t>Multimodal Sentimental Analysis For Code-Mixed </a:t>
            </a:r>
            <a:r>
              <a:rPr lang="en-IN" kern="1200" dirty="0">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Language</a:t>
            </a:r>
            <a:r>
              <a:rPr lang="en-IN" kern="1200" dirty="0">
                <a:solidFill>
                  <a:schemeClr val="bg1">
                    <a:lumMod val="50000"/>
                  </a:schemeClr>
                </a:solidFill>
                <a:effectLst/>
                <a:latin typeface="+mj-lt"/>
                <a:ea typeface="+mj-ea"/>
                <a:cs typeface="Times New Roman" panose="02020603050405020304" pitchFamily="18" charset="0"/>
              </a:rPr>
              <a:t>  Using DL</a:t>
            </a:r>
            <a:endParaRPr lang="en-IN" dirty="0">
              <a:solidFill>
                <a:schemeClr val="bg1">
                  <a:lumMod val="50000"/>
                </a:schemeClr>
              </a:solidFill>
              <a:latin typeface="+mj-lt"/>
            </a:endParaRPr>
          </a:p>
        </p:txBody>
      </p:sp>
      <p:pic>
        <p:nvPicPr>
          <p:cNvPr id="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02863" y="0"/>
            <a:ext cx="116363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7"/>
          <p:cNvSpPr>
            <a:spLocks noGrp="1"/>
          </p:cNvSpPr>
          <p:nvPr>
            <p:ph type="dt" sz="half" idx="10"/>
          </p:nvPr>
        </p:nvSpPr>
        <p:spPr/>
        <p:txBody>
          <a:bodyPr/>
          <a:lstStyle/>
          <a:p>
            <a:fld id="{C98A84AF-3A52-496C-ABBD-3056AD2C9F8B}" type="datetime1">
              <a:rPr lang="en-IN" smtClean="0"/>
              <a:t>24-01-2025</a:t>
            </a:fld>
            <a:endParaRPr lang="en-IN"/>
          </a:p>
        </p:txBody>
      </p:sp>
      <p:sp>
        <p:nvSpPr>
          <p:cNvPr id="6" name="TextBox 5">
            <a:extLst>
              <a:ext uri="{FF2B5EF4-FFF2-40B4-BE49-F238E27FC236}">
                <a16:creationId xmlns:a16="http://schemas.microsoft.com/office/drawing/2014/main" id="{59A7EEAC-3D52-018F-A847-1298F1DB5B0F}"/>
              </a:ext>
            </a:extLst>
          </p:cNvPr>
          <p:cNvSpPr txBox="1"/>
          <p:nvPr/>
        </p:nvSpPr>
        <p:spPr>
          <a:xfrm>
            <a:off x="1524000" y="3004235"/>
            <a:ext cx="10007296" cy="646331"/>
          </a:xfrm>
          <a:prstGeom prst="rect">
            <a:avLst/>
          </a:prstGeom>
          <a:noFill/>
        </p:spPr>
        <p:txBody>
          <a:bodyPr wrap="square" rtlCol="0">
            <a:spAutoFit/>
          </a:bodyPr>
          <a:lstStyle/>
          <a:p>
            <a:r>
              <a:rPr lang="en-IN" sz="1800" dirty="0">
                <a:solidFill>
                  <a:prstClr val="black"/>
                </a:solidFill>
                <a:latin typeface="Times New Roman" panose="02020603050405020304" pitchFamily="18" charset="0"/>
                <a:cs typeface="Times New Roman" panose="02020603050405020304" pitchFamily="18" charset="0"/>
              </a:rPr>
              <a:t>  Dikshya Aryal                                  Anitha K J                   B S Swaraj                              B Venkatesh          </a:t>
            </a:r>
            <a:br>
              <a:rPr lang="en-IN" sz="1800" dirty="0">
                <a:solidFill>
                  <a:prstClr val="black"/>
                </a:solidFill>
                <a:latin typeface="Times New Roman" panose="02020603050405020304" pitchFamily="18" charset="0"/>
                <a:cs typeface="Times New Roman" panose="02020603050405020304" pitchFamily="18" charset="0"/>
              </a:rPr>
            </a:br>
            <a:r>
              <a:rPr lang="en-IN" sz="1800" dirty="0">
                <a:solidFill>
                  <a:prstClr val="black"/>
                </a:solidFill>
                <a:latin typeface="Times New Roman" panose="02020603050405020304" pitchFamily="18" charset="0"/>
                <a:cs typeface="Times New Roman" panose="02020603050405020304" pitchFamily="18" charset="0"/>
              </a:rPr>
              <a:t>   1BM21CS058                             1BM22CS401	              1B22CS403                            1BM22CS404         </a:t>
            </a:r>
            <a:endParaRPr lang="en-GB" dirty="0">
              <a:latin typeface="Times New Roman" panose="02020603050405020304" pitchFamily="18" charset="0"/>
              <a:cs typeface="Times New Roman" panose="02020603050405020304" pitchFamily="18" charset="0"/>
            </a:endParaRPr>
          </a:p>
        </p:txBody>
      </p:sp>
      <p:sp>
        <p:nvSpPr>
          <p:cNvPr id="9" name="Slide Number Placeholder 4">
            <a:extLst>
              <a:ext uri="{FF2B5EF4-FFF2-40B4-BE49-F238E27FC236}">
                <a16:creationId xmlns:a16="http://schemas.microsoft.com/office/drawing/2014/main" id="{70E48B72-7CF2-FDA4-1A50-4CC0C0FFE6A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0E0BF8-4B7D-46FA-B28A-DDF089F57DAF}" type="slidenum">
              <a:rPr lang="en-IN" smtClean="0"/>
              <a:pPr/>
              <a:t>1</a:t>
            </a:fld>
            <a:endParaRPr lang="en-IN"/>
          </a:p>
        </p:txBody>
      </p:sp>
    </p:spTree>
    <p:extLst>
      <p:ext uri="{BB962C8B-B14F-4D97-AF65-F5344CB8AC3E}">
        <p14:creationId xmlns:p14="http://schemas.microsoft.com/office/powerpoint/2010/main" val="2068275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Collaboration</a:t>
            </a:r>
          </a:p>
        </p:txBody>
      </p:sp>
      <p:sp>
        <p:nvSpPr>
          <p:cNvPr id="3" name="Content Placeholder 2"/>
          <p:cNvSpPr>
            <a:spLocks noGrp="1"/>
          </p:cNvSpPr>
          <p:nvPr>
            <p:ph idx="1"/>
          </p:nvPr>
        </p:nvSpPr>
        <p:spPr>
          <a:xfrm>
            <a:off x="838200" y="1478372"/>
            <a:ext cx="10515600" cy="4877978"/>
          </a:xfrm>
        </p:spPr>
        <p:txBody>
          <a:bodyPr>
            <a:normAutofit/>
          </a:bodyPr>
          <a:lstStyle/>
          <a:p>
            <a:pPr>
              <a:lnSpc>
                <a:spcPct val="150000"/>
              </a:lnSpc>
            </a:pPr>
            <a:r>
              <a:rPr lang="en-US" sz="1900" b="0" i="0" dirty="0">
                <a:solidFill>
                  <a:srgbClr val="000000"/>
                </a:solidFill>
                <a:effectLst/>
                <a:latin typeface="Times New Roman" panose="02020603050405020304" pitchFamily="18" charset="0"/>
                <a:cs typeface="Times New Roman" panose="02020603050405020304" pitchFamily="18" charset="0"/>
              </a:rPr>
              <a:t>This project may fall under Both Community Oriented Project and Multidisciplinary Project because it will be working on public safety and emotional well-being by utilizing the most advanced technology.</a:t>
            </a:r>
          </a:p>
          <a:p>
            <a:pPr marL="0" indent="0">
              <a:lnSpc>
                <a:spcPct val="150000"/>
              </a:lnSpc>
              <a:buNone/>
            </a:pPr>
            <a:r>
              <a:rPr lang="en-US" sz="1900" b="1" i="0" dirty="0">
                <a:solidFill>
                  <a:srgbClr val="000000"/>
                </a:solidFill>
                <a:effectLst/>
                <a:latin typeface="Times New Roman" panose="02020603050405020304" pitchFamily="18" charset="0"/>
                <a:cs typeface="Times New Roman" panose="02020603050405020304" pitchFamily="18" charset="0"/>
              </a:rPr>
              <a:t>   Potential Collaborations:</a:t>
            </a:r>
          </a:p>
          <a:p>
            <a:pPr>
              <a:lnSpc>
                <a:spcPct val="150000"/>
              </a:lnSpc>
            </a:pPr>
            <a:r>
              <a:rPr lang="en-US" sz="1900" b="0" i="0" dirty="0">
                <a:solidFill>
                  <a:srgbClr val="000000"/>
                </a:solidFill>
                <a:effectLst/>
                <a:latin typeface="Times New Roman" panose="02020603050405020304" pitchFamily="18" charset="0"/>
                <a:cs typeface="Times New Roman" panose="02020603050405020304" pitchFamily="18" charset="0"/>
              </a:rPr>
              <a:t>Local Police Department</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b="1" i="0" dirty="0">
                <a:solidFill>
                  <a:srgbClr val="000000"/>
                </a:solidFill>
                <a:effectLst/>
                <a:latin typeface="Times New Roman" panose="02020603050405020304" pitchFamily="18" charset="0"/>
                <a:cs typeface="Times New Roman" panose="02020603050405020304" pitchFamily="18" charset="0"/>
              </a:rPr>
              <a:t>Field Work:</a:t>
            </a:r>
            <a:r>
              <a:rPr lang="en-US" sz="1900" b="0" i="0" dirty="0">
                <a:solidFill>
                  <a:srgbClr val="000000"/>
                </a:solidFill>
                <a:effectLst/>
                <a:latin typeface="Times New Roman" panose="02020603050405020304" pitchFamily="18" charset="0"/>
                <a:cs typeface="Times New Roman" panose="02020603050405020304" pitchFamily="18" charset="0"/>
              </a:rPr>
              <a:t> Partner with the local police department for the field implementation of the sentiment analysis system in public places to give insight into probable threats and to enhance safety protocols.</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r>
              <a:rPr lang="en-US" sz="1900" b="1" i="0" dirty="0">
                <a:solidFill>
                  <a:srgbClr val="000000"/>
                </a:solidFill>
                <a:effectLst/>
                <a:latin typeface="Times New Roman" panose="02020603050405020304" pitchFamily="18" charset="0"/>
                <a:cs typeface="Times New Roman" panose="02020603050405020304" pitchFamily="18" charset="0"/>
              </a:rPr>
              <a:t>Objective:</a:t>
            </a:r>
            <a:r>
              <a:rPr lang="en-US" sz="1900" b="0" i="0" dirty="0">
                <a:solidFill>
                  <a:srgbClr val="000000"/>
                </a:solidFill>
                <a:effectLst/>
                <a:latin typeface="Times New Roman" panose="02020603050405020304" pitchFamily="18" charset="0"/>
                <a:cs typeface="Times New Roman" panose="02020603050405020304" pitchFamily="18" charset="0"/>
              </a:rPr>
              <a:t> Allow real-time alerts and intervention strategies by analyzing sentiment data.</a:t>
            </a:r>
            <a:br>
              <a:rPr lang="en-US" sz="1900" b="0" i="0" dirty="0">
                <a:solidFill>
                  <a:srgbClr val="000000"/>
                </a:solidFill>
                <a:effectLst/>
                <a:latin typeface="Times New Roman" panose="02020603050405020304" pitchFamily="18" charset="0"/>
                <a:cs typeface="Times New Roman" panose="02020603050405020304" pitchFamily="18" charset="0"/>
              </a:rPr>
            </a:br>
            <a:endParaRPr lang="en-US" sz="19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36ACCDB-109D-4A85-89E1-F29F7A891BB9}" type="datetime1">
              <a:rPr lang="en-IN" smtClean="0"/>
              <a:t>24-01-2025</a:t>
            </a:fld>
            <a:endParaRPr lang="en-IN"/>
          </a:p>
        </p:txBody>
      </p:sp>
      <p:sp>
        <p:nvSpPr>
          <p:cNvPr id="5" name="Footer Placeholder 4"/>
          <p:cNvSpPr>
            <a:spLocks noGrp="1"/>
          </p:cNvSpPr>
          <p:nvPr>
            <p:ph type="ftr" sz="quarter" idx="11"/>
          </p:nvPr>
        </p:nvSpPr>
        <p:spPr>
          <a:xfrm>
            <a:off x="1642188" y="6356350"/>
            <a:ext cx="9386596"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6" name="Slide Number Placeholder 5"/>
          <p:cNvSpPr>
            <a:spLocks noGrp="1"/>
          </p:cNvSpPr>
          <p:nvPr>
            <p:ph type="sldNum" sz="quarter" idx="12"/>
          </p:nvPr>
        </p:nvSpPr>
        <p:spPr/>
        <p:txBody>
          <a:bodyPr/>
          <a:lstStyle/>
          <a:p>
            <a:fld id="{840E0BF8-4B7D-46FA-B28A-DDF089F57DAF}" type="slidenum">
              <a:rPr lang="en-IN" smtClean="0"/>
              <a:t>10</a:t>
            </a:fld>
            <a:endParaRPr lang="en-IN"/>
          </a:p>
        </p:txBody>
      </p:sp>
    </p:spTree>
    <p:extLst>
      <p:ext uri="{BB962C8B-B14F-4D97-AF65-F5344CB8AC3E}">
        <p14:creationId xmlns:p14="http://schemas.microsoft.com/office/powerpoint/2010/main" val="50458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0EA86-B168-16B6-03D1-E18C39F25C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F8405-1F22-2972-FC6D-976A42939B53}"/>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Collaboration</a:t>
            </a:r>
          </a:p>
        </p:txBody>
      </p:sp>
      <p:sp>
        <p:nvSpPr>
          <p:cNvPr id="3" name="Content Placeholder 2">
            <a:extLst>
              <a:ext uri="{FF2B5EF4-FFF2-40B4-BE49-F238E27FC236}">
                <a16:creationId xmlns:a16="http://schemas.microsoft.com/office/drawing/2014/main" id="{03B23F5D-1859-A653-A211-EAEE850B4738}"/>
              </a:ext>
            </a:extLst>
          </p:cNvPr>
          <p:cNvSpPr>
            <a:spLocks noGrp="1"/>
          </p:cNvSpPr>
          <p:nvPr>
            <p:ph idx="1"/>
          </p:nvPr>
        </p:nvSpPr>
        <p:spPr>
          <a:xfrm>
            <a:off x="838200" y="1478372"/>
            <a:ext cx="10515600" cy="4877978"/>
          </a:xfrm>
        </p:spPr>
        <p:txBody>
          <a:bodyPr>
            <a:normAutofit/>
          </a:bodyPr>
          <a:lstStyle/>
          <a:p>
            <a:pPr>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NGOs that Specialize on Women Safety</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i="0" dirty="0">
                <a:solidFill>
                  <a:srgbClr val="000000"/>
                </a:solidFill>
                <a:effectLst/>
                <a:latin typeface="Times New Roman" panose="02020603050405020304" pitchFamily="18" charset="0"/>
                <a:cs typeface="Times New Roman" panose="02020603050405020304" pitchFamily="18" charset="0"/>
              </a:rPr>
              <a:t>Collaboration:</a:t>
            </a:r>
            <a:r>
              <a:rPr lang="en-US" sz="2000" b="0" i="0" dirty="0">
                <a:solidFill>
                  <a:srgbClr val="000000"/>
                </a:solidFill>
                <a:effectLst/>
                <a:latin typeface="Times New Roman" panose="02020603050405020304" pitchFamily="18" charset="0"/>
                <a:cs typeface="Times New Roman" panose="02020603050405020304" pitchFamily="18" charset="0"/>
              </a:rPr>
              <a:t> Organizations working on women's rights or safety are collaborated to determine specific needs and tailor the analysis toward gender-specific issues.</a:t>
            </a:r>
            <a:br>
              <a:rPr lang="en-US" sz="2000" dirty="0">
                <a:latin typeface="Times New Roman" panose="02020603050405020304" pitchFamily="18" charset="0"/>
                <a:cs typeface="Times New Roman" panose="02020603050405020304" pitchFamily="18" charset="0"/>
              </a:rPr>
            </a:br>
            <a:r>
              <a:rPr lang="en-US" sz="2000" b="1" i="0" dirty="0">
                <a:solidFill>
                  <a:srgbClr val="000000"/>
                </a:solidFill>
                <a:effectLst/>
                <a:latin typeface="Times New Roman" panose="02020603050405020304" pitchFamily="18" charset="0"/>
                <a:cs typeface="Times New Roman" panose="02020603050405020304" pitchFamily="18" charset="0"/>
              </a:rPr>
              <a:t>Purpose:</a:t>
            </a:r>
            <a:r>
              <a:rPr lang="en-US" sz="2000" b="0" i="0" dirty="0">
                <a:solidFill>
                  <a:srgbClr val="000000"/>
                </a:solidFill>
                <a:effectLst/>
                <a:latin typeface="Times New Roman" panose="02020603050405020304" pitchFamily="18" charset="0"/>
                <a:cs typeface="Times New Roman" panose="02020603050405020304" pitchFamily="18" charset="0"/>
              </a:rPr>
              <a:t> The insights drawn from this sentiment analysis will be used in campaigns and in regard to the safety concerns.</a:t>
            </a:r>
            <a:endParaRPr lang="en-IN" sz="2000" dirty="0">
              <a:latin typeface="Times New Roman" panose="02020603050405020304" pitchFamily="18" charset="0"/>
              <a:cs typeface="Times New Roman" panose="02020603050405020304" pitchFamily="18" charset="0"/>
            </a:endParaRPr>
          </a:p>
          <a:p>
            <a:pPr>
              <a:lnSpc>
                <a:spcPct val="150000"/>
              </a:lnSpc>
            </a:pPr>
            <a:br>
              <a:rPr lang="en-US" sz="1900" b="0" i="0" dirty="0">
                <a:solidFill>
                  <a:srgbClr val="000000"/>
                </a:solidFill>
                <a:effectLst/>
                <a:latin typeface="Times New Roman" panose="02020603050405020304" pitchFamily="18" charset="0"/>
                <a:cs typeface="Times New Roman" panose="02020603050405020304" pitchFamily="18" charset="0"/>
              </a:rPr>
            </a:br>
            <a:endParaRPr lang="en-US" sz="19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0746177-21AC-2E58-5204-DB1D2384DFB1}"/>
              </a:ext>
            </a:extLst>
          </p:cNvPr>
          <p:cNvSpPr>
            <a:spLocks noGrp="1"/>
          </p:cNvSpPr>
          <p:nvPr>
            <p:ph type="dt" sz="half" idx="10"/>
          </p:nvPr>
        </p:nvSpPr>
        <p:spPr/>
        <p:txBody>
          <a:bodyPr/>
          <a:lstStyle/>
          <a:p>
            <a:fld id="{636ACCDB-109D-4A85-89E1-F29F7A891BB9}" type="datetime1">
              <a:rPr lang="en-IN" smtClean="0"/>
              <a:t>24-01-2025</a:t>
            </a:fld>
            <a:endParaRPr lang="en-IN"/>
          </a:p>
        </p:txBody>
      </p:sp>
      <p:sp>
        <p:nvSpPr>
          <p:cNvPr id="5" name="Footer Placeholder 4">
            <a:extLst>
              <a:ext uri="{FF2B5EF4-FFF2-40B4-BE49-F238E27FC236}">
                <a16:creationId xmlns:a16="http://schemas.microsoft.com/office/drawing/2014/main" id="{BA6B1EAA-55AB-E6FD-44C7-9F7E3C8F967E}"/>
              </a:ext>
            </a:extLst>
          </p:cNvPr>
          <p:cNvSpPr>
            <a:spLocks noGrp="1"/>
          </p:cNvSpPr>
          <p:nvPr>
            <p:ph type="ftr" sz="quarter" idx="11"/>
          </p:nvPr>
        </p:nvSpPr>
        <p:spPr>
          <a:xfrm>
            <a:off x="1642188" y="6356350"/>
            <a:ext cx="9386596"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6" name="Slide Number Placeholder 5">
            <a:extLst>
              <a:ext uri="{FF2B5EF4-FFF2-40B4-BE49-F238E27FC236}">
                <a16:creationId xmlns:a16="http://schemas.microsoft.com/office/drawing/2014/main" id="{9910B978-8E69-7104-4632-CCE793FCB68D}"/>
              </a:ext>
            </a:extLst>
          </p:cNvPr>
          <p:cNvSpPr>
            <a:spLocks noGrp="1"/>
          </p:cNvSpPr>
          <p:nvPr>
            <p:ph type="sldNum" sz="quarter" idx="12"/>
          </p:nvPr>
        </p:nvSpPr>
        <p:spPr/>
        <p:txBody>
          <a:bodyPr/>
          <a:lstStyle/>
          <a:p>
            <a:fld id="{840E0BF8-4B7D-46FA-B28A-DDF089F57DAF}" type="slidenum">
              <a:rPr lang="en-IN" smtClean="0"/>
              <a:t>11</a:t>
            </a:fld>
            <a:endParaRPr lang="en-IN"/>
          </a:p>
        </p:txBody>
      </p:sp>
    </p:spTree>
    <p:extLst>
      <p:ext uri="{BB962C8B-B14F-4D97-AF65-F5344CB8AC3E}">
        <p14:creationId xmlns:p14="http://schemas.microsoft.com/office/powerpoint/2010/main" val="36769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C7A6-EF21-0358-9280-38B849757A4B}"/>
              </a:ext>
            </a:extLst>
          </p:cNvPr>
          <p:cNvSpPr>
            <a:spLocks noGrp="1"/>
          </p:cNvSpPr>
          <p:nvPr>
            <p:ph type="title"/>
          </p:nvPr>
        </p:nvSpPr>
        <p:spPr>
          <a:xfrm>
            <a:off x="838200" y="365125"/>
            <a:ext cx="10515600" cy="567935"/>
          </a:xfrm>
        </p:spPr>
        <p:txBody>
          <a:bodyPr>
            <a:normAutofit fontScale="90000"/>
          </a:bodyPr>
          <a:lstStyle/>
          <a:p>
            <a:pPr algn="ctr"/>
            <a:r>
              <a:rPr lang="en-US" sz="4400" b="1" dirty="0">
                <a:latin typeface="Times New Roman" panose="02020603050405020304" pitchFamily="18" charset="0"/>
                <a:cs typeface="Times New Roman" panose="02020603050405020304" pitchFamily="18" charset="0"/>
              </a:rPr>
              <a:t>Literature Survey</a:t>
            </a:r>
            <a:endParaRPr lang="en-IN" b="1" dirty="0"/>
          </a:p>
        </p:txBody>
      </p:sp>
      <p:sp>
        <p:nvSpPr>
          <p:cNvPr id="3" name="Date Placeholder 2">
            <a:extLst>
              <a:ext uri="{FF2B5EF4-FFF2-40B4-BE49-F238E27FC236}">
                <a16:creationId xmlns:a16="http://schemas.microsoft.com/office/drawing/2014/main" id="{ACDFE34D-FB77-5BDA-627B-94215793B714}"/>
              </a:ext>
            </a:extLst>
          </p:cNvPr>
          <p:cNvSpPr>
            <a:spLocks noGrp="1"/>
          </p:cNvSpPr>
          <p:nvPr>
            <p:ph type="dt" sz="half" idx="10"/>
          </p:nvPr>
        </p:nvSpPr>
        <p:spPr/>
        <p:txBody>
          <a:bodyPr/>
          <a:lstStyle/>
          <a:p>
            <a:fld id="{C8F14EC2-E472-4736-9310-F834316D14AA}" type="datetime1">
              <a:rPr lang="en-IN" smtClean="0"/>
              <a:t>24-01-2025</a:t>
            </a:fld>
            <a:endParaRPr lang="en-IN"/>
          </a:p>
        </p:txBody>
      </p:sp>
      <p:sp>
        <p:nvSpPr>
          <p:cNvPr id="4" name="Footer Placeholder 3">
            <a:extLst>
              <a:ext uri="{FF2B5EF4-FFF2-40B4-BE49-F238E27FC236}">
                <a16:creationId xmlns:a16="http://schemas.microsoft.com/office/drawing/2014/main" id="{34E098C7-BBEF-D970-C889-8598957566EA}"/>
              </a:ext>
            </a:extLst>
          </p:cNvPr>
          <p:cNvSpPr>
            <a:spLocks noGrp="1"/>
          </p:cNvSpPr>
          <p:nvPr>
            <p:ph type="ftr" sz="quarter" idx="11"/>
          </p:nvPr>
        </p:nvSpPr>
        <p:spPr>
          <a:xfrm>
            <a:off x="1763486" y="6356350"/>
            <a:ext cx="9330612"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5" name="Slide Number Placeholder 4">
            <a:extLst>
              <a:ext uri="{FF2B5EF4-FFF2-40B4-BE49-F238E27FC236}">
                <a16:creationId xmlns:a16="http://schemas.microsoft.com/office/drawing/2014/main" id="{8C99EEEE-2B5C-1364-4A77-2415C486E2A1}"/>
              </a:ext>
            </a:extLst>
          </p:cNvPr>
          <p:cNvSpPr>
            <a:spLocks noGrp="1"/>
          </p:cNvSpPr>
          <p:nvPr>
            <p:ph type="sldNum" sz="quarter" idx="12"/>
          </p:nvPr>
        </p:nvSpPr>
        <p:spPr>
          <a:xfrm>
            <a:off x="8610600" y="6356724"/>
            <a:ext cx="2743200" cy="365125"/>
          </a:xfrm>
        </p:spPr>
        <p:txBody>
          <a:bodyPr/>
          <a:lstStyle/>
          <a:p>
            <a:fld id="{840E0BF8-4B7D-46FA-B28A-DDF089F57DAF}" type="slidenum">
              <a:rPr lang="en-IN" smtClean="0"/>
              <a:t>12</a:t>
            </a:fld>
            <a:endParaRPr lang="en-IN"/>
          </a:p>
        </p:txBody>
      </p:sp>
      <p:graphicFrame>
        <p:nvGraphicFramePr>
          <p:cNvPr id="6" name="Table 5">
            <a:extLst>
              <a:ext uri="{FF2B5EF4-FFF2-40B4-BE49-F238E27FC236}">
                <a16:creationId xmlns:a16="http://schemas.microsoft.com/office/drawing/2014/main" id="{AF26BB01-8AD4-A9FA-E404-3F6C2CCA2C58}"/>
              </a:ext>
            </a:extLst>
          </p:cNvPr>
          <p:cNvGraphicFramePr>
            <a:graphicFrameLocks noGrp="1"/>
          </p:cNvGraphicFramePr>
          <p:nvPr>
            <p:extLst>
              <p:ext uri="{D42A27DB-BD31-4B8C-83A1-F6EECF244321}">
                <p14:modId xmlns:p14="http://schemas.microsoft.com/office/powerpoint/2010/main" val="1341367696"/>
              </p:ext>
            </p:extLst>
          </p:nvPr>
        </p:nvGraphicFramePr>
        <p:xfrm>
          <a:off x="537053" y="933060"/>
          <a:ext cx="11140753" cy="4987784"/>
        </p:xfrm>
        <a:graphic>
          <a:graphicData uri="http://schemas.openxmlformats.org/drawingml/2006/table">
            <a:tbl>
              <a:tblPr firstRow="1" bandRow="1">
                <a:tableStyleId>{5C22544A-7EE6-4342-B048-85BDC9FD1C3A}</a:tableStyleId>
              </a:tblPr>
              <a:tblGrid>
                <a:gridCol w="463422">
                  <a:extLst>
                    <a:ext uri="{9D8B030D-6E8A-4147-A177-3AD203B41FA5}">
                      <a16:colId xmlns:a16="http://schemas.microsoft.com/office/drawing/2014/main" val="1372824733"/>
                    </a:ext>
                  </a:extLst>
                </a:gridCol>
                <a:gridCol w="1670179">
                  <a:extLst>
                    <a:ext uri="{9D8B030D-6E8A-4147-A177-3AD203B41FA5}">
                      <a16:colId xmlns:a16="http://schemas.microsoft.com/office/drawing/2014/main" val="1007557184"/>
                    </a:ext>
                  </a:extLst>
                </a:gridCol>
                <a:gridCol w="1110343">
                  <a:extLst>
                    <a:ext uri="{9D8B030D-6E8A-4147-A177-3AD203B41FA5}">
                      <a16:colId xmlns:a16="http://schemas.microsoft.com/office/drawing/2014/main" val="1981404350"/>
                    </a:ext>
                  </a:extLst>
                </a:gridCol>
                <a:gridCol w="1819470">
                  <a:extLst>
                    <a:ext uri="{9D8B030D-6E8A-4147-A177-3AD203B41FA5}">
                      <a16:colId xmlns:a16="http://schemas.microsoft.com/office/drawing/2014/main" val="2794100839"/>
                    </a:ext>
                  </a:extLst>
                </a:gridCol>
                <a:gridCol w="1623526">
                  <a:extLst>
                    <a:ext uri="{9D8B030D-6E8A-4147-A177-3AD203B41FA5}">
                      <a16:colId xmlns:a16="http://schemas.microsoft.com/office/drawing/2014/main" val="2442545798"/>
                    </a:ext>
                  </a:extLst>
                </a:gridCol>
                <a:gridCol w="1306286">
                  <a:extLst>
                    <a:ext uri="{9D8B030D-6E8A-4147-A177-3AD203B41FA5}">
                      <a16:colId xmlns:a16="http://schemas.microsoft.com/office/drawing/2014/main" val="3251755906"/>
                    </a:ext>
                  </a:extLst>
                </a:gridCol>
                <a:gridCol w="1287624">
                  <a:extLst>
                    <a:ext uri="{9D8B030D-6E8A-4147-A177-3AD203B41FA5}">
                      <a16:colId xmlns:a16="http://schemas.microsoft.com/office/drawing/2014/main" val="2254896540"/>
                    </a:ext>
                  </a:extLst>
                </a:gridCol>
                <a:gridCol w="1859903">
                  <a:extLst>
                    <a:ext uri="{9D8B030D-6E8A-4147-A177-3AD203B41FA5}">
                      <a16:colId xmlns:a16="http://schemas.microsoft.com/office/drawing/2014/main" val="2916438911"/>
                    </a:ext>
                  </a:extLst>
                </a:gridCol>
              </a:tblGrid>
              <a:tr h="531346">
                <a:tc>
                  <a:txBody>
                    <a:bodyPr/>
                    <a:lstStyle/>
                    <a:p>
                      <a:r>
                        <a:rPr lang="en-IN" sz="1400" dirty="0" err="1"/>
                        <a:t>Sl</a:t>
                      </a:r>
                      <a:r>
                        <a:rPr lang="en-IN" sz="1400" dirty="0"/>
                        <a:t> No</a:t>
                      </a:r>
                    </a:p>
                  </a:txBody>
                  <a:tcPr/>
                </a:tc>
                <a:tc>
                  <a:txBody>
                    <a:bodyPr/>
                    <a:lstStyle/>
                    <a:p>
                      <a:r>
                        <a:rPr lang="en-IN" sz="1400" dirty="0"/>
                        <a:t>Paper Title</a:t>
                      </a:r>
                    </a:p>
                  </a:txBody>
                  <a:tcPr/>
                </a:tc>
                <a:tc>
                  <a:txBody>
                    <a:bodyPr/>
                    <a:lstStyle/>
                    <a:p>
                      <a:r>
                        <a:rPr lang="en-IN" sz="1400" dirty="0"/>
                        <a:t>Year of Publication</a:t>
                      </a:r>
                    </a:p>
                  </a:txBody>
                  <a:tcPr/>
                </a:tc>
                <a:tc>
                  <a:txBody>
                    <a:bodyPr/>
                    <a:lstStyle/>
                    <a:p>
                      <a:r>
                        <a:rPr lang="en-IN" sz="1400" dirty="0"/>
                        <a:t>Problem Statement Addressed</a:t>
                      </a:r>
                    </a:p>
                  </a:txBody>
                  <a:tcPr/>
                </a:tc>
                <a:tc>
                  <a:txBody>
                    <a:bodyPr/>
                    <a:lstStyle/>
                    <a:p>
                      <a:r>
                        <a:rPr lang="en-IN" sz="1400" dirty="0"/>
                        <a:t>Methodology Followed</a:t>
                      </a:r>
                    </a:p>
                  </a:txBody>
                  <a:tcPr/>
                </a:tc>
                <a:tc>
                  <a:txBody>
                    <a:bodyPr/>
                    <a:lstStyle/>
                    <a:p>
                      <a:r>
                        <a:rPr lang="en-IN" sz="1400" dirty="0"/>
                        <a:t>Quantitative Results</a:t>
                      </a:r>
                    </a:p>
                  </a:txBody>
                  <a:tcPr/>
                </a:tc>
                <a:tc>
                  <a:txBody>
                    <a:bodyPr/>
                    <a:lstStyle/>
                    <a:p>
                      <a:r>
                        <a:rPr lang="en-IN" sz="1400" dirty="0"/>
                        <a:t>Future Work Proposed</a:t>
                      </a:r>
                    </a:p>
                  </a:txBody>
                  <a:tcPr/>
                </a:tc>
                <a:tc>
                  <a:txBody>
                    <a:bodyPr/>
                    <a:lstStyle/>
                    <a:p>
                      <a:r>
                        <a:rPr lang="en-IN" sz="1400" dirty="0"/>
                        <a:t>Complete Reference</a:t>
                      </a:r>
                    </a:p>
                  </a:txBody>
                  <a:tcPr/>
                </a:tc>
                <a:extLst>
                  <a:ext uri="{0D108BD9-81ED-4DB2-BD59-A6C34878D82A}">
                    <a16:rowId xmlns:a16="http://schemas.microsoft.com/office/drawing/2014/main" val="3641476825"/>
                  </a:ext>
                </a:extLst>
              </a:tr>
              <a:tr h="2228219">
                <a:tc>
                  <a:txBody>
                    <a:bodyPr/>
                    <a:lstStyle/>
                    <a:p>
                      <a:r>
                        <a:rPr lang="en-US" sz="1400" dirty="0"/>
                        <a:t>1.</a:t>
                      </a:r>
                      <a:endParaRPr lang="en-IN" sz="1400" dirty="0"/>
                    </a:p>
                  </a:txBody>
                  <a:tcPr/>
                </a:tc>
                <a:tc>
                  <a:txBody>
                    <a:bodyPr/>
                    <a:lstStyle/>
                    <a:p>
                      <a:pPr algn="l"/>
                      <a:r>
                        <a:rPr lang="en-US" sz="1400" dirty="0">
                          <a:latin typeface="Times New Roman" panose="02020603050405020304" pitchFamily="18" charset="0"/>
                          <a:cs typeface="Times New Roman" panose="02020603050405020304" pitchFamily="18" charset="0"/>
                        </a:rPr>
                        <a:t>Machine Learning Techniques for Sentiment Analysis</a:t>
                      </a:r>
                    </a:p>
                    <a:p>
                      <a:pPr algn="l"/>
                      <a:r>
                        <a:rPr lang="en-US" sz="1400" dirty="0">
                          <a:latin typeface="Times New Roman" panose="02020603050405020304" pitchFamily="18" charset="0"/>
                          <a:cs typeface="Times New Roman" panose="02020603050405020304" pitchFamily="18" charset="0"/>
                        </a:rPr>
                        <a:t>of Code-Mixed and Switched Indian Social Media</a:t>
                      </a:r>
                    </a:p>
                    <a:p>
                      <a:pPr algn="l"/>
                      <a:r>
                        <a:rPr lang="en-US" sz="1400" dirty="0">
                          <a:latin typeface="Times New Roman" panose="02020603050405020304" pitchFamily="18" charset="0"/>
                          <a:cs typeface="Times New Roman" panose="02020603050405020304" pitchFamily="18" charset="0"/>
                        </a:rPr>
                        <a:t>Text Corpus: A Comprehensive Review</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Challenges in analyzing code-mixed Indian social media data due to linguistic complexities and lack of resources.</a:t>
                      </a:r>
                    </a:p>
                    <a:p>
                      <a:pPr algn="l"/>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Reviewed ML and DL models like SVM, Naïve Bayes, LSTM, and CNN. Evaluated preprocessing, language identification, and sentiment classification.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SVM (accuracy: 83.54%), CNN-</a:t>
                      </a:r>
                      <a:r>
                        <a:rPr lang="en-US" sz="1400" dirty="0" err="1">
                          <a:latin typeface="Times New Roman" panose="02020603050405020304" pitchFamily="18" charset="0"/>
                          <a:cs typeface="Times New Roman" panose="02020603050405020304" pitchFamily="18" charset="0"/>
                        </a:rPr>
                        <a:t>BiLSTM</a:t>
                      </a:r>
                      <a:r>
                        <a:rPr lang="en-US" sz="1400" dirty="0">
                          <a:latin typeface="Times New Roman" panose="02020603050405020304" pitchFamily="18" charset="0"/>
                          <a:cs typeface="Times New Roman" panose="02020603050405020304" pitchFamily="18" charset="0"/>
                        </a:rPr>
                        <a:t> (accuracy: 83.21%), </a:t>
                      </a:r>
                      <a:r>
                        <a:rPr lang="en-US" sz="1400" dirty="0" err="1">
                          <a:latin typeface="Times New Roman" panose="02020603050405020304" pitchFamily="18" charset="0"/>
                          <a:cs typeface="Times New Roman" panose="02020603050405020304" pitchFamily="18" charset="0"/>
                        </a:rPr>
                        <a:t>BiLSTM</a:t>
                      </a:r>
                      <a:r>
                        <a:rPr lang="en-US" sz="1400" dirty="0">
                          <a:latin typeface="Times New Roman" panose="02020603050405020304" pitchFamily="18" charset="0"/>
                          <a:cs typeface="Times New Roman" panose="02020603050405020304" pitchFamily="18" charset="0"/>
                        </a:rPr>
                        <a:t> (F1: 0.827).</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Develop annotated datasets, better tools for Indian languages, and manage noise in preprocessing.</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https://thesai.org/Publications/ViewPaper?Volume=13&amp;Issue=2&amp;Code=IJACSA&amp;SerialNo=54</a:t>
                      </a:r>
                    </a:p>
                  </a:txBody>
                  <a:tcPr/>
                </a:tc>
                <a:extLst>
                  <a:ext uri="{0D108BD9-81ED-4DB2-BD59-A6C34878D82A}">
                    <a16:rowId xmlns:a16="http://schemas.microsoft.com/office/drawing/2014/main" val="528409609"/>
                  </a:ext>
                </a:extLst>
              </a:tr>
              <a:tr h="2228219">
                <a:tc>
                  <a:txBody>
                    <a:bodyPr/>
                    <a:lstStyle/>
                    <a:p>
                      <a:r>
                        <a:rPr lang="en-IN" sz="1400" dirty="0"/>
                        <a:t>2.</a:t>
                      </a:r>
                    </a:p>
                  </a:txBody>
                  <a:tcPr/>
                </a:tc>
                <a:tc>
                  <a:txBody>
                    <a:bodyPr/>
                    <a:lstStyle/>
                    <a:p>
                      <a:pPr algn="just"/>
                      <a:r>
                        <a:rPr lang="en-US" sz="1400" dirty="0">
                          <a:latin typeface="Times New Roman" panose="02020603050405020304" pitchFamily="18" charset="0"/>
                          <a:cs typeface="Times New Roman" panose="02020603050405020304" pitchFamily="18" charset="0"/>
                        </a:rPr>
                        <a:t>Sentiment Analysis of Code-Mixed Text: A Comprehensive Review</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2024</a:t>
                      </a:r>
                    </a:p>
                  </a:txBody>
                  <a:tcPr/>
                </a:tc>
                <a:tc>
                  <a:txBody>
                    <a:bodyPr/>
                    <a:lstStyle/>
                    <a:p>
                      <a:pPr algn="just"/>
                      <a:r>
                        <a:rPr lang="en-US" sz="1400" dirty="0">
                          <a:latin typeface="Times New Roman" panose="02020603050405020304" pitchFamily="18" charset="0"/>
                          <a:cs typeface="Times New Roman" panose="02020603050405020304" pitchFamily="18" charset="0"/>
                        </a:rPr>
                        <a:t>Challenges in analyzing sentiment in code-mixed texts due to language switching and mixing</a:t>
                      </a:r>
                      <a:r>
                        <a:rPr lang="en-US" sz="1400" dirty="0"/>
                        <a:t>.</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Reviewed existing methods, datasets, and models for code-mixed sentiment analysis</a:t>
                      </a:r>
                      <a:r>
                        <a:rPr lang="en-US" sz="1400" dirty="0"/>
                        <a:t>.</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Identified gaps in datasets, low F1-scores in current models for code-mixed text tasks.</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Develop robust datasets, multimodal approaches, and improved context handling techniques.</a:t>
                      </a:r>
                      <a:endParaRPr lang="en-IN" sz="1400" dirty="0">
                        <a:latin typeface="Times New Roman" panose="02020603050405020304" pitchFamily="18" charset="0"/>
                        <a:cs typeface="Times New Roman" panose="02020603050405020304" pitchFamily="18" charset="0"/>
                      </a:endParaRPr>
                    </a:p>
                  </a:txBody>
                  <a:tcPr/>
                </a:tc>
                <a:tc>
                  <a:txBody>
                    <a:bodyPr/>
                    <a:lstStyle/>
                    <a:p>
                      <a:pPr lvl="0" algn="just"/>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Perera, A. and Caldera, A., 2024. Sentiment Analysis of Code-Mixed Text: A Comprehensive Review. </a:t>
                      </a:r>
                      <a:r>
                        <a:rPr lang="en-US" sz="1400" b="0" i="1" kern="1200" dirty="0">
                          <a:solidFill>
                            <a:schemeClr val="dk1"/>
                          </a:solidFill>
                          <a:effectLst/>
                          <a:latin typeface="Times New Roman" panose="02020603050405020304" pitchFamily="18" charset="0"/>
                          <a:ea typeface="+mn-ea"/>
                          <a:cs typeface="Times New Roman" panose="02020603050405020304" pitchFamily="18" charset="0"/>
                        </a:rPr>
                        <a:t>Journal of Universal Computer Science (JUCS)</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400" b="0" i="1" kern="1200" dirty="0">
                          <a:solidFill>
                            <a:schemeClr val="dk1"/>
                          </a:solidFill>
                          <a:effectLst/>
                          <a:latin typeface="Times New Roman" panose="02020603050405020304" pitchFamily="18" charset="0"/>
                          <a:ea typeface="+mn-ea"/>
                          <a:cs typeface="Times New Roman" panose="02020603050405020304" pitchFamily="18" charset="0"/>
                        </a:rPr>
                        <a:t>30</a:t>
                      </a: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4304876"/>
                  </a:ext>
                </a:extLst>
              </a:tr>
            </a:tbl>
          </a:graphicData>
        </a:graphic>
      </p:graphicFrame>
    </p:spTree>
    <p:extLst>
      <p:ext uri="{BB962C8B-B14F-4D97-AF65-F5344CB8AC3E}">
        <p14:creationId xmlns:p14="http://schemas.microsoft.com/office/powerpoint/2010/main" val="1191537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F056CE-EA2E-098E-2A34-41322C78D53D}"/>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F9F22912-DBD4-0300-B519-97262A0EF8B1}"/>
              </a:ext>
            </a:extLst>
          </p:cNvPr>
          <p:cNvSpPr>
            <a:spLocks noGrp="1"/>
          </p:cNvSpPr>
          <p:nvPr>
            <p:ph type="ftr" sz="quarter" idx="11"/>
          </p:nvPr>
        </p:nvSpPr>
        <p:spPr>
          <a:xfrm>
            <a:off x="1679509" y="6356350"/>
            <a:ext cx="9339943"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5D8DF769-3CD2-A0C8-E0BA-45B9A88A8EF9}"/>
              </a:ext>
            </a:extLst>
          </p:cNvPr>
          <p:cNvSpPr>
            <a:spLocks noGrp="1"/>
          </p:cNvSpPr>
          <p:nvPr>
            <p:ph type="sldNum" sz="quarter" idx="12"/>
          </p:nvPr>
        </p:nvSpPr>
        <p:spPr/>
        <p:txBody>
          <a:bodyPr/>
          <a:lstStyle/>
          <a:p>
            <a:fld id="{840E0BF8-4B7D-46FA-B28A-DDF089F57DAF}" type="slidenum">
              <a:rPr lang="en-IN" smtClean="0"/>
              <a:t>13</a:t>
            </a:fld>
            <a:endParaRPr lang="en-IN"/>
          </a:p>
        </p:txBody>
      </p:sp>
      <p:graphicFrame>
        <p:nvGraphicFramePr>
          <p:cNvPr id="5" name="Table 4">
            <a:extLst>
              <a:ext uri="{FF2B5EF4-FFF2-40B4-BE49-F238E27FC236}">
                <a16:creationId xmlns:a16="http://schemas.microsoft.com/office/drawing/2014/main" id="{8115F11E-7C27-CA4B-E91B-659A353822D1}"/>
              </a:ext>
            </a:extLst>
          </p:cNvPr>
          <p:cNvGraphicFramePr>
            <a:graphicFrameLocks noGrp="1"/>
          </p:cNvGraphicFramePr>
          <p:nvPr>
            <p:extLst>
              <p:ext uri="{D42A27DB-BD31-4B8C-83A1-F6EECF244321}">
                <p14:modId xmlns:p14="http://schemas.microsoft.com/office/powerpoint/2010/main" val="3384448195"/>
              </p:ext>
            </p:extLst>
          </p:nvPr>
        </p:nvGraphicFramePr>
        <p:xfrm>
          <a:off x="534954" y="242596"/>
          <a:ext cx="11290230" cy="5962395"/>
        </p:xfrm>
        <a:graphic>
          <a:graphicData uri="http://schemas.openxmlformats.org/drawingml/2006/table">
            <a:tbl>
              <a:tblPr firstRow="1" bandRow="1">
                <a:tableStyleId>{5C22544A-7EE6-4342-B048-85BDC9FD1C3A}</a:tableStyleId>
              </a:tblPr>
              <a:tblGrid>
                <a:gridCol w="603568">
                  <a:extLst>
                    <a:ext uri="{9D8B030D-6E8A-4147-A177-3AD203B41FA5}">
                      <a16:colId xmlns:a16="http://schemas.microsoft.com/office/drawing/2014/main" val="1372824733"/>
                    </a:ext>
                  </a:extLst>
                </a:gridCol>
                <a:gridCol w="1698171">
                  <a:extLst>
                    <a:ext uri="{9D8B030D-6E8A-4147-A177-3AD203B41FA5}">
                      <a16:colId xmlns:a16="http://schemas.microsoft.com/office/drawing/2014/main" val="1007557184"/>
                    </a:ext>
                  </a:extLst>
                </a:gridCol>
                <a:gridCol w="1026367">
                  <a:extLst>
                    <a:ext uri="{9D8B030D-6E8A-4147-A177-3AD203B41FA5}">
                      <a16:colId xmlns:a16="http://schemas.microsoft.com/office/drawing/2014/main" val="1981404350"/>
                    </a:ext>
                  </a:extLst>
                </a:gridCol>
                <a:gridCol w="1772630">
                  <a:extLst>
                    <a:ext uri="{9D8B030D-6E8A-4147-A177-3AD203B41FA5}">
                      <a16:colId xmlns:a16="http://schemas.microsoft.com/office/drawing/2014/main" val="2794100839"/>
                    </a:ext>
                  </a:extLst>
                </a:gridCol>
                <a:gridCol w="1324947">
                  <a:extLst>
                    <a:ext uri="{9D8B030D-6E8A-4147-A177-3AD203B41FA5}">
                      <a16:colId xmlns:a16="http://schemas.microsoft.com/office/drawing/2014/main" val="2442545798"/>
                    </a:ext>
                  </a:extLst>
                </a:gridCol>
                <a:gridCol w="1464906">
                  <a:extLst>
                    <a:ext uri="{9D8B030D-6E8A-4147-A177-3AD203B41FA5}">
                      <a16:colId xmlns:a16="http://schemas.microsoft.com/office/drawing/2014/main" val="3251755906"/>
                    </a:ext>
                  </a:extLst>
                </a:gridCol>
                <a:gridCol w="1548881">
                  <a:extLst>
                    <a:ext uri="{9D8B030D-6E8A-4147-A177-3AD203B41FA5}">
                      <a16:colId xmlns:a16="http://schemas.microsoft.com/office/drawing/2014/main" val="2254896540"/>
                    </a:ext>
                  </a:extLst>
                </a:gridCol>
                <a:gridCol w="1850760">
                  <a:extLst>
                    <a:ext uri="{9D8B030D-6E8A-4147-A177-3AD203B41FA5}">
                      <a16:colId xmlns:a16="http://schemas.microsoft.com/office/drawing/2014/main" val="2916438911"/>
                    </a:ext>
                  </a:extLst>
                </a:gridCol>
              </a:tblGrid>
              <a:tr h="682734">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2579115">
                <a:tc>
                  <a:txBody>
                    <a:bodyPr/>
                    <a:lstStyle/>
                    <a:p>
                      <a:r>
                        <a:rPr lang="en-IN" sz="1400" dirty="0">
                          <a:latin typeface="Times New Roman" panose="02020603050405020304" pitchFamily="18" charset="0"/>
                          <a:cs typeface="Times New Roman" panose="02020603050405020304" pitchFamily="18" charset="0"/>
                        </a:rPr>
                        <a:t>3.</a:t>
                      </a:r>
                    </a:p>
                  </a:txBody>
                  <a:tcPr/>
                </a:tc>
                <a:tc>
                  <a:txBody>
                    <a:bodyPr/>
                    <a:lstStyle/>
                    <a:p>
                      <a:pPr algn="l"/>
                      <a:r>
                        <a:rPr lang="en-IN" sz="1400" dirty="0">
                          <a:latin typeface="Times New Roman" panose="02020603050405020304" pitchFamily="18" charset="0"/>
                          <a:cs typeface="Times New Roman" panose="02020603050405020304" pitchFamily="18" charset="0"/>
                        </a:rPr>
                        <a:t>Code-Mixed Sentiment Analysis using Transformer for Twitter Social Media Data</a:t>
                      </a:r>
                    </a:p>
                  </a:txBody>
                  <a:tcPr/>
                </a:tc>
                <a:tc>
                  <a:txBody>
                    <a:bodyPr/>
                    <a:lstStyle/>
                    <a:p>
                      <a:pPr algn="l"/>
                      <a:r>
                        <a:rPr lang="en-IN" sz="1400" dirty="0">
                          <a:latin typeface="Times New Roman" panose="02020603050405020304" pitchFamily="18" charset="0"/>
                          <a:cs typeface="Times New Roman" panose="02020603050405020304" pitchFamily="18" charset="0"/>
                        </a:rPr>
                        <a:t>2023</a:t>
                      </a:r>
                    </a:p>
                  </a:txBody>
                  <a:tcPr/>
                </a:tc>
                <a:tc>
                  <a:txBody>
                    <a:bodyPr/>
                    <a:lstStyle/>
                    <a:p>
                      <a:pPr algn="l"/>
                      <a:r>
                        <a:rPr lang="en-US" sz="1400" dirty="0">
                          <a:latin typeface="Times New Roman" panose="02020603050405020304" pitchFamily="18" charset="0"/>
                          <a:cs typeface="Times New Roman" panose="02020603050405020304" pitchFamily="18" charset="0"/>
                        </a:rPr>
                        <a:t>Limited datasets and challenges in analyzing Indonesian-English code-mixed text for sentiment analysis in NLP.</a:t>
                      </a:r>
                    </a:p>
                  </a:txBody>
                  <a:tcPr/>
                </a:tc>
                <a:tc>
                  <a:txBody>
                    <a:bodyPr/>
                    <a:lstStyle/>
                    <a:p>
                      <a:pPr algn="l"/>
                      <a:r>
                        <a:rPr lang="en-US" sz="1400" dirty="0">
                          <a:latin typeface="Times New Roman" panose="02020603050405020304" pitchFamily="18" charset="0"/>
                          <a:cs typeface="Times New Roman" panose="02020603050405020304" pitchFamily="18" charset="0"/>
                        </a:rPr>
                        <a:t>Developed a new dataset and tested five scenarios using pre-trained BERT models (</a:t>
                      </a:r>
                      <a:r>
                        <a:rPr lang="en-US" sz="1400" dirty="0" err="1">
                          <a:latin typeface="Times New Roman" panose="02020603050405020304" pitchFamily="18" charset="0"/>
                          <a:cs typeface="Times New Roman" panose="02020603050405020304" pitchFamily="18" charset="0"/>
                        </a:rPr>
                        <a:t>IndoBERTweet</a:t>
                      </a:r>
                      <a:r>
                        <a:rPr lang="en-US" sz="1400" dirty="0">
                          <a:latin typeface="Times New Roman" panose="02020603050405020304" pitchFamily="18" charset="0"/>
                          <a:cs typeface="Times New Roman" panose="02020603050405020304" pitchFamily="18" charset="0"/>
                        </a:rPr>
                        <a:t>, Multilingual BERT) with preprocessing techniques.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Best results: Precision = 76.07%, Recall = 75.52%, F1-Score = 75.51%, Accuracy = 76.56% (</a:t>
                      </a:r>
                      <a:r>
                        <a:rPr lang="en-US" sz="1400" dirty="0" err="1">
                          <a:latin typeface="Times New Roman" panose="02020603050405020304" pitchFamily="18" charset="0"/>
                          <a:cs typeface="Times New Roman" panose="02020603050405020304" pitchFamily="18" charset="0"/>
                        </a:rPr>
                        <a:t>IndoBERTweet</a:t>
                      </a:r>
                      <a:r>
                        <a:rPr lang="en-US" sz="1400" dirty="0">
                          <a:latin typeface="Times New Roman" panose="02020603050405020304" pitchFamily="18" charset="0"/>
                          <a:cs typeface="Times New Roman" panose="02020603050405020304" pitchFamily="18" charset="0"/>
                        </a:rPr>
                        <a:t> with preprocessing).</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i="0" dirty="0">
                          <a:latin typeface="Times New Roman" panose="02020603050405020304" pitchFamily="18" charset="0"/>
                          <a:cs typeface="Times New Roman" panose="02020603050405020304" pitchFamily="18" charset="0"/>
                        </a:rPr>
                        <a:t>Improve</a:t>
                      </a:r>
                      <a:r>
                        <a:rPr lang="en-US" sz="1400" dirty="0">
                          <a:latin typeface="Times New Roman" panose="02020603050405020304" pitchFamily="18" charset="0"/>
                          <a:cs typeface="Times New Roman" panose="02020603050405020304" pitchFamily="18" charset="0"/>
                        </a:rPr>
                        <a:t> lexicon for out-of-</a:t>
                      </a:r>
                      <a:r>
                        <a:rPr lang="en-US" sz="1400" dirty="0" err="1">
                          <a:latin typeface="Times New Roman" panose="02020603050405020304" pitchFamily="18" charset="0"/>
                          <a:cs typeface="Times New Roman" panose="02020603050405020304" pitchFamily="18" charset="0"/>
                        </a:rPr>
                        <a:t>vcabulary</a:t>
                      </a:r>
                      <a:r>
                        <a:rPr lang="en-US" sz="1400" dirty="0">
                          <a:latin typeface="Times New Roman" panose="02020603050405020304" pitchFamily="18" charset="0"/>
                          <a:cs typeface="Times New Roman" panose="02020603050405020304" pitchFamily="18" charset="0"/>
                        </a:rPr>
                        <a:t> words, enhance preprocessing methods, and train new models for code-mixed data without existing scenarios.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Astuti, L.W. and Sari, Y., 2023. Code-Mixed Sentiment Analysis using Transformer for Twitter Social Media Data. </a:t>
                      </a:r>
                      <a:r>
                        <a:rPr lang="en-IN" sz="1400" b="0" i="1" kern="1200" dirty="0">
                          <a:solidFill>
                            <a:schemeClr val="dk1"/>
                          </a:solidFill>
                          <a:effectLst/>
                          <a:latin typeface="Times New Roman" panose="02020603050405020304" pitchFamily="18" charset="0"/>
                          <a:ea typeface="+mn-ea"/>
                          <a:cs typeface="Times New Roman" panose="02020603050405020304" pitchFamily="18" charset="0"/>
                        </a:rPr>
                        <a:t>International Journal of Advanced Computer Science and Applications</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1" kern="1200" dirty="0">
                          <a:solidFill>
                            <a:schemeClr val="dk1"/>
                          </a:solidFill>
                          <a:effectLst/>
                          <a:latin typeface="Times New Roman" panose="02020603050405020304" pitchFamily="18" charset="0"/>
                          <a:ea typeface="+mn-ea"/>
                          <a:cs typeface="Times New Roman" panose="02020603050405020304" pitchFamily="18" charset="0"/>
                        </a:rPr>
                        <a:t>14</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8409609"/>
                  </a:ext>
                </a:extLst>
              </a:tr>
              <a:tr h="2579115">
                <a:tc>
                  <a:txBody>
                    <a:bodyPr/>
                    <a:lstStyle/>
                    <a:p>
                      <a:r>
                        <a:rPr lang="en-IN" sz="1400" dirty="0">
                          <a:latin typeface="Times New Roman" panose="02020603050405020304" pitchFamily="18" charset="0"/>
                          <a:cs typeface="Times New Roman" panose="02020603050405020304" pitchFamily="18" charset="0"/>
                        </a:rPr>
                        <a:t>4.</a:t>
                      </a:r>
                    </a:p>
                  </a:txBody>
                  <a:tcPr/>
                </a:tc>
                <a:tc>
                  <a:txBody>
                    <a:bodyPr/>
                    <a:lstStyle/>
                    <a:p>
                      <a:pPr algn="l"/>
                      <a:r>
                        <a:rPr lang="en-US" sz="1400" dirty="0">
                          <a:latin typeface="Times New Roman" panose="02020603050405020304" pitchFamily="18" charset="0"/>
                          <a:cs typeface="Times New Roman" panose="02020603050405020304" pitchFamily="18" charset="0"/>
                        </a:rPr>
                        <a:t>Enhancing Multilingual Hate Speech Detection: From Language-Specific Insights to Cross-Linguistic Integration </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2024</a:t>
                      </a:r>
                    </a:p>
                  </a:txBody>
                  <a:tcPr/>
                </a:tc>
                <a:tc>
                  <a:txBody>
                    <a:bodyPr/>
                    <a:lstStyle/>
                    <a:p>
                      <a:pPr algn="l"/>
                      <a:r>
                        <a:rPr lang="en-US" sz="1400" dirty="0">
                          <a:latin typeface="Times New Roman" panose="02020603050405020304" pitchFamily="18" charset="0"/>
                          <a:cs typeface="Times New Roman" panose="02020603050405020304" pitchFamily="18" charset="0"/>
                        </a:rPr>
                        <a:t>Detecting hate speech in multilingual settings is challenging, especially for resource-limited languages like Roman Urdu, Korean, and Italian.</a:t>
                      </a:r>
                    </a:p>
                  </a:txBody>
                  <a:tcPr/>
                </a:tc>
                <a:tc>
                  <a:txBody>
                    <a:bodyPr/>
                    <a:lstStyle/>
                    <a:p>
                      <a:pPr algn="l"/>
                      <a:r>
                        <a:rPr lang="en-US" sz="1400" dirty="0">
                          <a:latin typeface="Times New Roman" panose="02020603050405020304" pitchFamily="18" charset="0"/>
                          <a:cs typeface="Times New Roman" panose="02020603050405020304" pitchFamily="18" charset="0"/>
                        </a:rPr>
                        <a:t>Used ML, DL, and transformer-based models (e.g., </a:t>
                      </a:r>
                      <a:r>
                        <a:rPr lang="en-US" sz="1400" dirty="0" err="1">
                          <a:latin typeface="Times New Roman" panose="02020603050405020304" pitchFamily="18" charset="0"/>
                          <a:cs typeface="Times New Roman" panose="02020603050405020304" pitchFamily="18" charset="0"/>
                        </a:rPr>
                        <a:t>AraBERT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GermanBERT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mBERT</a:t>
                      </a:r>
                      <a:r>
                        <a:rPr lang="en-US" sz="1400" dirty="0">
                          <a:latin typeface="Times New Roman" panose="02020603050405020304" pitchFamily="18" charset="0"/>
                          <a:cs typeface="Times New Roman" panose="02020603050405020304" pitchFamily="18" charset="0"/>
                        </a:rPr>
                        <a:t>) with hyperparameter tuning and explainable AI for 13 languages.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Achieved up to 10% higher precision and recall over baselines. E.g., F1 = 0.93 for Roman Urdu, F1 = 0.90 for German datasets.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Extend hate speech detection with richer datasets, better cross-lingual models, and advanced preprocessing for complex languages.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Hashmi, E.,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Yayilgan</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S.Y., Hameed, I.A., Yamin, M.M., Ullah, M. and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Abomhara</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M., 2024. Enhancing multilingual hate speech detection: From language-specific insights to cross-linguistic integration. </a:t>
                      </a:r>
                      <a:r>
                        <a:rPr lang="en-IN" sz="1400" b="0" i="1" kern="1200" dirty="0">
                          <a:solidFill>
                            <a:schemeClr val="dk1"/>
                          </a:solidFill>
                          <a:effectLst/>
                          <a:latin typeface="Times New Roman" panose="02020603050405020304" pitchFamily="18" charset="0"/>
                          <a:ea typeface="+mn-ea"/>
                          <a:cs typeface="Times New Roman" panose="02020603050405020304" pitchFamily="18" charset="0"/>
                        </a:rPr>
                        <a:t>IEEE Access</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2367026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4DA379-8DCB-8E45-0237-08BBB0B81ED4}"/>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0981E73E-4ADF-2C00-007F-4BC450CA4DA3}"/>
              </a:ext>
            </a:extLst>
          </p:cNvPr>
          <p:cNvSpPr>
            <a:spLocks noGrp="1"/>
          </p:cNvSpPr>
          <p:nvPr>
            <p:ph type="ftr" sz="quarter" idx="11"/>
          </p:nvPr>
        </p:nvSpPr>
        <p:spPr>
          <a:xfrm>
            <a:off x="1791478" y="6356350"/>
            <a:ext cx="9022702"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BD9668F1-B8BF-E516-9919-889A03023109}"/>
              </a:ext>
            </a:extLst>
          </p:cNvPr>
          <p:cNvSpPr>
            <a:spLocks noGrp="1"/>
          </p:cNvSpPr>
          <p:nvPr>
            <p:ph type="sldNum" sz="quarter" idx="12"/>
          </p:nvPr>
        </p:nvSpPr>
        <p:spPr/>
        <p:txBody>
          <a:bodyPr/>
          <a:lstStyle/>
          <a:p>
            <a:fld id="{840E0BF8-4B7D-46FA-B28A-DDF089F57DAF}" type="slidenum">
              <a:rPr lang="en-IN" smtClean="0"/>
              <a:t>14</a:t>
            </a:fld>
            <a:endParaRPr lang="en-IN"/>
          </a:p>
        </p:txBody>
      </p:sp>
      <p:graphicFrame>
        <p:nvGraphicFramePr>
          <p:cNvPr id="7" name="Table 6">
            <a:extLst>
              <a:ext uri="{FF2B5EF4-FFF2-40B4-BE49-F238E27FC236}">
                <a16:creationId xmlns:a16="http://schemas.microsoft.com/office/drawing/2014/main" id="{6C647FDF-E990-680F-B438-B5678D84A92D}"/>
              </a:ext>
            </a:extLst>
          </p:cNvPr>
          <p:cNvGraphicFramePr>
            <a:graphicFrameLocks noGrp="1"/>
          </p:cNvGraphicFramePr>
          <p:nvPr>
            <p:extLst>
              <p:ext uri="{D42A27DB-BD31-4B8C-83A1-F6EECF244321}">
                <p14:modId xmlns:p14="http://schemas.microsoft.com/office/powerpoint/2010/main" val="96491241"/>
              </p:ext>
            </p:extLst>
          </p:nvPr>
        </p:nvGraphicFramePr>
        <p:xfrm>
          <a:off x="534954" y="513184"/>
          <a:ext cx="11290230" cy="5821680"/>
        </p:xfrm>
        <a:graphic>
          <a:graphicData uri="http://schemas.openxmlformats.org/drawingml/2006/table">
            <a:tbl>
              <a:tblPr firstRow="1" bandRow="1">
                <a:tableStyleId>{5C22544A-7EE6-4342-B048-85BDC9FD1C3A}</a:tableStyleId>
              </a:tblPr>
              <a:tblGrid>
                <a:gridCol w="603568">
                  <a:extLst>
                    <a:ext uri="{9D8B030D-6E8A-4147-A177-3AD203B41FA5}">
                      <a16:colId xmlns:a16="http://schemas.microsoft.com/office/drawing/2014/main" val="1372824733"/>
                    </a:ext>
                  </a:extLst>
                </a:gridCol>
                <a:gridCol w="1408735">
                  <a:extLst>
                    <a:ext uri="{9D8B030D-6E8A-4147-A177-3AD203B41FA5}">
                      <a16:colId xmlns:a16="http://schemas.microsoft.com/office/drawing/2014/main" val="1007557184"/>
                    </a:ext>
                  </a:extLst>
                </a:gridCol>
                <a:gridCol w="1315803">
                  <a:extLst>
                    <a:ext uri="{9D8B030D-6E8A-4147-A177-3AD203B41FA5}">
                      <a16:colId xmlns:a16="http://schemas.microsoft.com/office/drawing/2014/main" val="1981404350"/>
                    </a:ext>
                  </a:extLst>
                </a:gridCol>
                <a:gridCol w="2034074">
                  <a:extLst>
                    <a:ext uri="{9D8B030D-6E8A-4147-A177-3AD203B41FA5}">
                      <a16:colId xmlns:a16="http://schemas.microsoft.com/office/drawing/2014/main" val="2794100839"/>
                    </a:ext>
                  </a:extLst>
                </a:gridCol>
                <a:gridCol w="1455575">
                  <a:extLst>
                    <a:ext uri="{9D8B030D-6E8A-4147-A177-3AD203B41FA5}">
                      <a16:colId xmlns:a16="http://schemas.microsoft.com/office/drawing/2014/main" val="2442545798"/>
                    </a:ext>
                  </a:extLst>
                </a:gridCol>
                <a:gridCol w="1380931">
                  <a:extLst>
                    <a:ext uri="{9D8B030D-6E8A-4147-A177-3AD203B41FA5}">
                      <a16:colId xmlns:a16="http://schemas.microsoft.com/office/drawing/2014/main" val="3251755906"/>
                    </a:ext>
                  </a:extLst>
                </a:gridCol>
                <a:gridCol w="1483567">
                  <a:extLst>
                    <a:ext uri="{9D8B030D-6E8A-4147-A177-3AD203B41FA5}">
                      <a16:colId xmlns:a16="http://schemas.microsoft.com/office/drawing/2014/main" val="2254896540"/>
                    </a:ext>
                  </a:extLst>
                </a:gridCol>
                <a:gridCol w="1607977">
                  <a:extLst>
                    <a:ext uri="{9D8B030D-6E8A-4147-A177-3AD203B41FA5}">
                      <a16:colId xmlns:a16="http://schemas.microsoft.com/office/drawing/2014/main" val="2916438911"/>
                    </a:ext>
                  </a:extLst>
                </a:gridCol>
              </a:tblGrid>
              <a:tr h="475861">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2246887">
                <a:tc>
                  <a:txBody>
                    <a:bodyPr/>
                    <a:lstStyle/>
                    <a:p>
                      <a:r>
                        <a:rPr lang="en-IN" sz="1400" dirty="0">
                          <a:latin typeface="Times New Roman" panose="02020603050405020304" pitchFamily="18" charset="0"/>
                          <a:cs typeface="Times New Roman" panose="02020603050405020304" pitchFamily="18" charset="0"/>
                        </a:rPr>
                        <a:t>5.</a:t>
                      </a:r>
                    </a:p>
                  </a:txBody>
                  <a:tcPr/>
                </a:tc>
                <a:tc>
                  <a:txBody>
                    <a:bodyPr/>
                    <a:lstStyle/>
                    <a:p>
                      <a:pPr algn="l"/>
                      <a:r>
                        <a:rPr lang="en-US" sz="1400" dirty="0">
                          <a:latin typeface="Times New Roman" panose="02020603050405020304" pitchFamily="18" charset="0"/>
                          <a:cs typeface="Times New Roman" panose="02020603050405020304" pitchFamily="18" charset="0"/>
                        </a:rPr>
                        <a:t>Sailor: Open Language Models for South-East Asia</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2024</a:t>
                      </a:r>
                    </a:p>
                  </a:txBody>
                  <a:tcPr/>
                </a:tc>
                <a:tc>
                  <a:txBody>
                    <a:bodyPr/>
                    <a:lstStyle/>
                    <a:p>
                      <a:pPr algn="l"/>
                      <a:r>
                        <a:rPr lang="en-US" sz="1400" dirty="0">
                          <a:latin typeface="Times New Roman" panose="02020603050405020304" pitchFamily="18" charset="0"/>
                          <a:cs typeface="Times New Roman" panose="02020603050405020304" pitchFamily="18" charset="0"/>
                        </a:rPr>
                        <a:t>Current language models struggle with SEA languages due to limited datasets and English-centric pretraining, resulting in poor multilingual performance.</a:t>
                      </a:r>
                    </a:p>
                  </a:txBody>
                  <a:tcPr/>
                </a:tc>
                <a:tc>
                  <a:txBody>
                    <a:bodyPr/>
                    <a:lstStyle/>
                    <a:p>
                      <a:pPr algn="l"/>
                      <a:r>
                        <a:rPr lang="en-US" sz="1400" dirty="0">
                          <a:latin typeface="Times New Roman" panose="02020603050405020304" pitchFamily="18" charset="0"/>
                          <a:cs typeface="Times New Roman" panose="02020603050405020304" pitchFamily="18" charset="0"/>
                        </a:rPr>
                        <a:t>Developed multilingual models (0.5B to 7B parameters) using aggressive data cleaning, deduplication, BPE dropout, and proxy models for optimization.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Improved performance in SEA languages: F1 scores increased across tasks (e.g., </a:t>
                      </a:r>
                      <a:r>
                        <a:rPr lang="en-US" sz="1400" dirty="0" err="1">
                          <a:latin typeface="Times New Roman" panose="02020603050405020304" pitchFamily="18" charset="0"/>
                          <a:cs typeface="Times New Roman" panose="02020603050405020304" pitchFamily="18" charset="0"/>
                        </a:rPr>
                        <a:t>TydiQA</a:t>
                      </a:r>
                      <a:r>
                        <a:rPr lang="en-US" sz="1400" dirty="0">
                          <a:latin typeface="Times New Roman" panose="02020603050405020304" pitchFamily="18" charset="0"/>
                          <a:cs typeface="Times New Roman" panose="02020603050405020304" pitchFamily="18" charset="0"/>
                        </a:rPr>
                        <a:t>: 40.88 for 1.8B, </a:t>
                      </a:r>
                      <a:r>
                        <a:rPr lang="en-US" sz="1400" dirty="0" err="1">
                          <a:latin typeface="Times New Roman" panose="02020603050405020304" pitchFamily="18" charset="0"/>
                          <a:cs typeface="Times New Roman" panose="02020603050405020304" pitchFamily="18" charset="0"/>
                        </a:rPr>
                        <a:t>XQuAD</a:t>
                      </a:r>
                      <a:r>
                        <a:rPr lang="en-US" sz="1400" dirty="0">
                          <a:latin typeface="Times New Roman" panose="02020603050405020304" pitchFamily="18" charset="0"/>
                          <a:cs typeface="Times New Roman" panose="02020603050405020304" pitchFamily="18" charset="0"/>
                        </a:rPr>
                        <a:t>: 57.88 for 7B Thai subset).</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Enhance code-switching capabilities, add more SEA languages, explore cross-lingual instructions, and refine data deduplication processes.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Dou, L., Liu, Q., Zeng, G., Guo, J., Zhou, J., Lu, W. and Lin, M., 2024. Sailor: Open Language Models for South-East Asia. </a:t>
                      </a:r>
                      <a:r>
                        <a:rPr lang="en-IN" sz="1400" b="0" i="1" kern="1200" dirty="0" err="1">
                          <a:solidFill>
                            <a:schemeClr val="dk1"/>
                          </a:solidFill>
                          <a:effectLst/>
                          <a:latin typeface="Times New Roman" panose="02020603050405020304" pitchFamily="18" charset="0"/>
                          <a:ea typeface="+mn-ea"/>
                          <a:cs typeface="Times New Roman" panose="02020603050405020304" pitchFamily="18" charset="0"/>
                        </a:rPr>
                        <a:t>arXiv</a:t>
                      </a:r>
                      <a:r>
                        <a:rPr lang="en-IN" sz="1400" b="0" i="1" kern="1200" dirty="0">
                          <a:solidFill>
                            <a:schemeClr val="dk1"/>
                          </a:solidFill>
                          <a:effectLst/>
                          <a:latin typeface="Times New Roman" panose="02020603050405020304" pitchFamily="18" charset="0"/>
                          <a:ea typeface="+mn-ea"/>
                          <a:cs typeface="Times New Roman" panose="02020603050405020304" pitchFamily="18" charset="0"/>
                        </a:rPr>
                        <a:t> preprint arXiv:2404.03608</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8409609"/>
                  </a:ext>
                </a:extLst>
              </a:tr>
              <a:tr h="2640092">
                <a:tc>
                  <a:txBody>
                    <a:bodyPr/>
                    <a:lstStyle/>
                    <a:p>
                      <a:r>
                        <a:rPr lang="en-IN" sz="1400" dirty="0">
                          <a:latin typeface="Times New Roman" panose="02020603050405020304" pitchFamily="18" charset="0"/>
                          <a:cs typeface="Times New Roman" panose="02020603050405020304" pitchFamily="18" charset="0"/>
                        </a:rPr>
                        <a:t>6.</a:t>
                      </a:r>
                    </a:p>
                  </a:txBody>
                  <a:tcPr/>
                </a:tc>
                <a:tc>
                  <a:txBody>
                    <a:bodyPr/>
                    <a:lstStyle/>
                    <a:p>
                      <a:pPr algn="l"/>
                      <a:r>
                        <a:rPr lang="en-US" sz="1400" dirty="0" err="1">
                          <a:latin typeface="Times New Roman" panose="02020603050405020304" pitchFamily="18" charset="0"/>
                          <a:cs typeface="Times New Roman" panose="02020603050405020304" pitchFamily="18" charset="0"/>
                        </a:rPr>
                        <a:t>SemEval</a:t>
                      </a:r>
                      <a:r>
                        <a:rPr lang="en-US" sz="1400" dirty="0">
                          <a:latin typeface="Times New Roman" panose="02020603050405020304" pitchFamily="18" charset="0"/>
                          <a:cs typeface="Times New Roman" panose="02020603050405020304" pitchFamily="18" charset="0"/>
                        </a:rPr>
                        <a:t> 2024 – Task 10: Emotion Discovery and Reasoning its Flip in Conversation (</a:t>
                      </a:r>
                      <a:r>
                        <a:rPr lang="en-US" sz="1400" dirty="0" err="1">
                          <a:latin typeface="Times New Roman" panose="02020603050405020304" pitchFamily="18" charset="0"/>
                          <a:cs typeface="Times New Roman" panose="02020603050405020304" pitchFamily="18" charset="0"/>
                        </a:rPr>
                        <a:t>EDiReF</a:t>
                      </a:r>
                      <a:r>
                        <a:rPr lang="en-US"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2024</a:t>
                      </a:r>
                    </a:p>
                  </a:txBody>
                  <a:tcPr/>
                </a:tc>
                <a:tc>
                  <a:txBody>
                    <a:bodyPr/>
                    <a:lstStyle/>
                    <a:p>
                      <a:pPr algn="l"/>
                      <a:r>
                        <a:rPr lang="en-US" sz="1400" dirty="0">
                          <a:latin typeface="Times New Roman" panose="02020603050405020304" pitchFamily="18" charset="0"/>
                          <a:cs typeface="Times New Roman" panose="02020603050405020304" pitchFamily="18" charset="0"/>
                        </a:rPr>
                        <a:t>Identifying emotions and reasoning their flips in English and Hindi-English code-mixed dialogues remains a challenge in NLP.</a:t>
                      </a:r>
                    </a:p>
                  </a:txBody>
                  <a:tcPr/>
                </a:tc>
                <a:tc>
                  <a:txBody>
                    <a:bodyPr/>
                    <a:lstStyle/>
                    <a:p>
                      <a:pPr algn="l"/>
                      <a:r>
                        <a:rPr lang="en-US" sz="1400" dirty="0">
                          <a:latin typeface="Times New Roman" panose="02020603050405020304" pitchFamily="18" charset="0"/>
                          <a:cs typeface="Times New Roman" panose="02020603050405020304" pitchFamily="18" charset="0"/>
                        </a:rPr>
                        <a:t>Developed annotated datasets for emotion recognition and flip reasoning; utilized transformer models like BERT, </a:t>
                      </a:r>
                      <a:r>
                        <a:rPr lang="en-US" sz="1400" dirty="0" err="1">
                          <a:latin typeface="Times New Roman" panose="02020603050405020304" pitchFamily="18" charset="0"/>
                          <a:cs typeface="Times New Roman" panose="02020603050405020304" pitchFamily="18" charset="0"/>
                        </a:rPr>
                        <a:t>RoBERTa</a:t>
                      </a:r>
                      <a:r>
                        <a:rPr lang="en-US" sz="1400" dirty="0">
                          <a:latin typeface="Times New Roman" panose="02020603050405020304" pitchFamily="18" charset="0"/>
                          <a:cs typeface="Times New Roman" panose="02020603050405020304" pitchFamily="18" charset="0"/>
                        </a:rPr>
                        <a:t>, and ensemble approaches.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Best F1-scores: 0.70 (emotion recognition in code-mixed), 0.79 (emotion flip reasoning in code-mixed), 0.76 (emotion flip reasoning in English).</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Address implicit triggers, enhance multilingual models, explore cross-lingual datasets, and refine reasoning accuracy for practical deployment.</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Kumar, S., Akhtar, M.S., Cambria, E. and Chakraborty, T., 2024.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SemEval</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2024--Task 10: Emotion Discovery and Reasoning its Flip in Conversation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EDiReF</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1" kern="1200" dirty="0" err="1">
                          <a:solidFill>
                            <a:schemeClr val="dk1"/>
                          </a:solidFill>
                          <a:effectLst/>
                          <a:latin typeface="Times New Roman" panose="02020603050405020304" pitchFamily="18" charset="0"/>
                          <a:ea typeface="+mn-ea"/>
                          <a:cs typeface="Times New Roman" panose="02020603050405020304" pitchFamily="18" charset="0"/>
                        </a:rPr>
                        <a:t>arXiv</a:t>
                      </a:r>
                      <a:r>
                        <a:rPr lang="en-IN" sz="1400" b="0" i="1" kern="1200" dirty="0">
                          <a:solidFill>
                            <a:schemeClr val="dk1"/>
                          </a:solidFill>
                          <a:effectLst/>
                          <a:latin typeface="Times New Roman" panose="02020603050405020304" pitchFamily="18" charset="0"/>
                          <a:ea typeface="+mn-ea"/>
                          <a:cs typeface="Times New Roman" panose="02020603050405020304" pitchFamily="18" charset="0"/>
                        </a:rPr>
                        <a:t> preprint arXiv:2402.18944</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341214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5F5A96-1E02-386D-5C21-5D0DC7D1BD2E}"/>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47B73CCE-673D-EBD2-863A-46A508CB70C5}"/>
              </a:ext>
            </a:extLst>
          </p:cNvPr>
          <p:cNvSpPr>
            <a:spLocks noGrp="1"/>
          </p:cNvSpPr>
          <p:nvPr>
            <p:ph type="ftr" sz="quarter" idx="11"/>
          </p:nvPr>
        </p:nvSpPr>
        <p:spPr>
          <a:xfrm>
            <a:off x="1744824" y="6356350"/>
            <a:ext cx="9199984"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5917D39E-F0E3-3CB3-895E-30AF4EA5824E}"/>
              </a:ext>
            </a:extLst>
          </p:cNvPr>
          <p:cNvSpPr>
            <a:spLocks noGrp="1"/>
          </p:cNvSpPr>
          <p:nvPr>
            <p:ph type="sldNum" sz="quarter" idx="12"/>
          </p:nvPr>
        </p:nvSpPr>
        <p:spPr/>
        <p:txBody>
          <a:bodyPr/>
          <a:lstStyle/>
          <a:p>
            <a:fld id="{840E0BF8-4B7D-46FA-B28A-DDF089F57DAF}" type="slidenum">
              <a:rPr lang="en-IN" smtClean="0"/>
              <a:t>15</a:t>
            </a:fld>
            <a:endParaRPr lang="en-IN"/>
          </a:p>
        </p:txBody>
      </p:sp>
      <p:graphicFrame>
        <p:nvGraphicFramePr>
          <p:cNvPr id="5" name="Table 4">
            <a:extLst>
              <a:ext uri="{FF2B5EF4-FFF2-40B4-BE49-F238E27FC236}">
                <a16:creationId xmlns:a16="http://schemas.microsoft.com/office/drawing/2014/main" id="{A1B049ED-C078-8075-F2B4-7E10F25A2215}"/>
              </a:ext>
            </a:extLst>
          </p:cNvPr>
          <p:cNvGraphicFramePr>
            <a:graphicFrameLocks noGrp="1"/>
          </p:cNvGraphicFramePr>
          <p:nvPr>
            <p:extLst>
              <p:ext uri="{D42A27DB-BD31-4B8C-83A1-F6EECF244321}">
                <p14:modId xmlns:p14="http://schemas.microsoft.com/office/powerpoint/2010/main" val="1945640691"/>
              </p:ext>
            </p:extLst>
          </p:nvPr>
        </p:nvGraphicFramePr>
        <p:xfrm>
          <a:off x="534954" y="513184"/>
          <a:ext cx="11174965" cy="5840227"/>
        </p:xfrm>
        <a:graphic>
          <a:graphicData uri="http://schemas.openxmlformats.org/drawingml/2006/table">
            <a:tbl>
              <a:tblPr firstRow="1" bandRow="1">
                <a:tableStyleId>{5C22544A-7EE6-4342-B048-85BDC9FD1C3A}</a:tableStyleId>
              </a:tblPr>
              <a:tblGrid>
                <a:gridCol w="437500">
                  <a:extLst>
                    <a:ext uri="{9D8B030D-6E8A-4147-A177-3AD203B41FA5}">
                      <a16:colId xmlns:a16="http://schemas.microsoft.com/office/drawing/2014/main" val="1372824733"/>
                    </a:ext>
                  </a:extLst>
                </a:gridCol>
                <a:gridCol w="1397522">
                  <a:extLst>
                    <a:ext uri="{9D8B030D-6E8A-4147-A177-3AD203B41FA5}">
                      <a16:colId xmlns:a16="http://schemas.microsoft.com/office/drawing/2014/main" val="1007557184"/>
                    </a:ext>
                  </a:extLst>
                </a:gridCol>
                <a:gridCol w="1054359">
                  <a:extLst>
                    <a:ext uri="{9D8B030D-6E8A-4147-A177-3AD203B41FA5}">
                      <a16:colId xmlns:a16="http://schemas.microsoft.com/office/drawing/2014/main" val="1981404350"/>
                    </a:ext>
                  </a:extLst>
                </a:gridCol>
                <a:gridCol w="2118049">
                  <a:extLst>
                    <a:ext uri="{9D8B030D-6E8A-4147-A177-3AD203B41FA5}">
                      <a16:colId xmlns:a16="http://schemas.microsoft.com/office/drawing/2014/main" val="2794100839"/>
                    </a:ext>
                  </a:extLst>
                </a:gridCol>
                <a:gridCol w="1791477">
                  <a:extLst>
                    <a:ext uri="{9D8B030D-6E8A-4147-A177-3AD203B41FA5}">
                      <a16:colId xmlns:a16="http://schemas.microsoft.com/office/drawing/2014/main" val="2442545798"/>
                    </a:ext>
                  </a:extLst>
                </a:gridCol>
                <a:gridCol w="1408923">
                  <a:extLst>
                    <a:ext uri="{9D8B030D-6E8A-4147-A177-3AD203B41FA5}">
                      <a16:colId xmlns:a16="http://schemas.microsoft.com/office/drawing/2014/main" val="3251755906"/>
                    </a:ext>
                  </a:extLst>
                </a:gridCol>
                <a:gridCol w="1212979">
                  <a:extLst>
                    <a:ext uri="{9D8B030D-6E8A-4147-A177-3AD203B41FA5}">
                      <a16:colId xmlns:a16="http://schemas.microsoft.com/office/drawing/2014/main" val="2254896540"/>
                    </a:ext>
                  </a:extLst>
                </a:gridCol>
                <a:gridCol w="1754156">
                  <a:extLst>
                    <a:ext uri="{9D8B030D-6E8A-4147-A177-3AD203B41FA5}">
                      <a16:colId xmlns:a16="http://schemas.microsoft.com/office/drawing/2014/main" val="2916438911"/>
                    </a:ext>
                  </a:extLst>
                </a:gridCol>
              </a:tblGrid>
              <a:tr h="495408">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2739317">
                <a:tc>
                  <a:txBody>
                    <a:bodyPr/>
                    <a:lstStyle/>
                    <a:p>
                      <a:r>
                        <a:rPr lang="en-IN" sz="1400" dirty="0">
                          <a:latin typeface="Times New Roman" panose="02020603050405020304" pitchFamily="18" charset="0"/>
                          <a:cs typeface="Times New Roman" panose="02020603050405020304" pitchFamily="18" charset="0"/>
                        </a:rPr>
                        <a:t>7.</a:t>
                      </a:r>
                    </a:p>
                  </a:txBody>
                  <a:tcPr/>
                </a:tc>
                <a:tc>
                  <a:txBody>
                    <a:bodyPr/>
                    <a:lstStyle/>
                    <a:p>
                      <a:pPr algn="l"/>
                      <a:r>
                        <a:rPr lang="en-IN" sz="1400" dirty="0">
                          <a:latin typeface="Times New Roman" panose="02020603050405020304" pitchFamily="18" charset="0"/>
                          <a:cs typeface="Times New Roman" panose="02020603050405020304" pitchFamily="18" charset="0"/>
                        </a:rPr>
                        <a:t>ChatGPT vs Gemini vs </a:t>
                      </a:r>
                      <a:r>
                        <a:rPr lang="en-IN" sz="1400" dirty="0" err="1">
                          <a:latin typeface="Times New Roman" panose="02020603050405020304" pitchFamily="18" charset="0"/>
                          <a:cs typeface="Times New Roman" panose="02020603050405020304" pitchFamily="18" charset="0"/>
                        </a:rPr>
                        <a:t>LLaMA</a:t>
                      </a:r>
                      <a:r>
                        <a:rPr lang="en-IN" sz="1400" dirty="0">
                          <a:latin typeface="Times New Roman" panose="02020603050405020304" pitchFamily="18" charset="0"/>
                          <a:cs typeface="Times New Roman" panose="02020603050405020304" pitchFamily="18" charset="0"/>
                        </a:rPr>
                        <a:t> on Multilingual Sentiment Analysis</a:t>
                      </a:r>
                    </a:p>
                  </a:txBody>
                  <a:tcPr/>
                </a:tc>
                <a:tc>
                  <a:txBody>
                    <a:bodyPr/>
                    <a:lstStyle/>
                    <a:p>
                      <a:pPr algn="l"/>
                      <a:r>
                        <a:rPr lang="en-IN" sz="1400" dirty="0">
                          <a:latin typeface="Times New Roman" panose="02020603050405020304" pitchFamily="18" charset="0"/>
                          <a:cs typeface="Times New Roman" panose="02020603050405020304" pitchFamily="18" charset="0"/>
                        </a:rPr>
                        <a:t>2024</a:t>
                      </a:r>
                    </a:p>
                  </a:txBody>
                  <a:tcPr/>
                </a:tc>
                <a:tc>
                  <a:txBody>
                    <a:bodyPr/>
                    <a:lstStyle/>
                    <a:p>
                      <a:pPr algn="l"/>
                      <a:r>
                        <a:rPr lang="en-IN" sz="1400" dirty="0">
                          <a:latin typeface="Times New Roman" panose="02020603050405020304" pitchFamily="18" charset="0"/>
                          <a:cs typeface="Times New Roman" panose="02020603050405020304" pitchFamily="18" charset="0"/>
                        </a:rPr>
                        <a:t>Performance of large language models (LLMs) like ChatGPT, Gemini, and </a:t>
                      </a:r>
                      <a:r>
                        <a:rPr lang="en-IN" sz="1400" dirty="0" err="1">
                          <a:latin typeface="Times New Roman" panose="02020603050405020304" pitchFamily="18" charset="0"/>
                          <a:cs typeface="Times New Roman" panose="02020603050405020304" pitchFamily="18" charset="0"/>
                        </a:rPr>
                        <a:t>LLaMA</a:t>
                      </a:r>
                      <a:r>
                        <a:rPr lang="en-IN" sz="1400" dirty="0">
                          <a:latin typeface="Times New Roman" panose="02020603050405020304" pitchFamily="18" charset="0"/>
                          <a:cs typeface="Times New Roman" panose="02020603050405020304" pitchFamily="18" charset="0"/>
                        </a:rPr>
                        <a:t> is inconsistent in handling ambiguous and multilingual sentiment analysis.</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Tested ChatGPT 3.5, ChatGPT 4, Gemini Pro, and LLaMA2 7b on 20 ambiguous scenarios across 10 languages, compared outputs with human benchmark ratings.</a:t>
                      </a:r>
                    </a:p>
                  </a:txBody>
                  <a:tcPr/>
                </a:tc>
                <a:tc>
                  <a:txBody>
                    <a:bodyPr/>
                    <a:lstStyle/>
                    <a:p>
                      <a:pPr algn="l"/>
                      <a:r>
                        <a:rPr lang="en-US" sz="1400" dirty="0">
                          <a:latin typeface="Times New Roman" panose="02020603050405020304" pitchFamily="18" charset="0"/>
                          <a:cs typeface="Times New Roman" panose="02020603050405020304" pitchFamily="18" charset="0"/>
                        </a:rPr>
                        <a:t>ChatGPT 4 performed closest to human sentiment; Gemini showed stronger negativity, and </a:t>
                      </a:r>
                      <a:r>
                        <a:rPr lang="en-US" sz="1400" dirty="0" err="1">
                          <a:latin typeface="Times New Roman" panose="02020603050405020304" pitchFamily="18" charset="0"/>
                          <a:cs typeface="Times New Roman" panose="02020603050405020304" pitchFamily="18" charset="0"/>
                        </a:rPr>
                        <a:t>LLaMA</a:t>
                      </a:r>
                      <a:r>
                        <a:rPr lang="en-US" sz="1400" dirty="0">
                          <a:latin typeface="Times New Roman" panose="02020603050405020304" pitchFamily="18" charset="0"/>
                          <a:cs typeface="Times New Roman" panose="02020603050405020304" pitchFamily="18" charset="0"/>
                        </a:rPr>
                        <a:t> exhibited consistent positivity bias across languages.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Investigate biases in LLM training, improve handling of irony, sarcasm, and multilingual inconsistencies, and address censorship transparency issues.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Buscemi, A. and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Proverbio</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D., 2024.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Chatgpt</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vs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gemini</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vs llama on multilingual sentiment analysis. </a:t>
                      </a:r>
                      <a:r>
                        <a:rPr lang="en-IN" sz="1400" b="0" i="1" kern="1200" dirty="0" err="1">
                          <a:solidFill>
                            <a:schemeClr val="dk1"/>
                          </a:solidFill>
                          <a:effectLst/>
                          <a:latin typeface="Times New Roman" panose="02020603050405020304" pitchFamily="18" charset="0"/>
                          <a:ea typeface="+mn-ea"/>
                          <a:cs typeface="Times New Roman" panose="02020603050405020304" pitchFamily="18" charset="0"/>
                        </a:rPr>
                        <a:t>arXiv</a:t>
                      </a:r>
                      <a:r>
                        <a:rPr lang="en-IN" sz="1400" b="0" i="1" kern="1200" dirty="0">
                          <a:solidFill>
                            <a:schemeClr val="dk1"/>
                          </a:solidFill>
                          <a:effectLst/>
                          <a:latin typeface="Times New Roman" panose="02020603050405020304" pitchFamily="18" charset="0"/>
                          <a:ea typeface="+mn-ea"/>
                          <a:cs typeface="Times New Roman" panose="02020603050405020304" pitchFamily="18" charset="0"/>
                        </a:rPr>
                        <a:t> preprint arXiv:2402.01715</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8409609"/>
                  </a:ext>
                </a:extLst>
              </a:tr>
              <a:tr h="2456947">
                <a:tc>
                  <a:txBody>
                    <a:bodyPr/>
                    <a:lstStyle/>
                    <a:p>
                      <a:r>
                        <a:rPr lang="en-US" sz="1400" dirty="0">
                          <a:latin typeface="Times New Roman" panose="02020603050405020304" pitchFamily="18" charset="0"/>
                          <a:cs typeface="Times New Roman" panose="02020603050405020304" pitchFamily="18" charset="0"/>
                        </a:rPr>
                        <a:t>8.</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dk1"/>
                          </a:solidFill>
                          <a:effectLst/>
                          <a:latin typeface="Times New Roman" panose="02020603050405020304" pitchFamily="18" charset="0"/>
                          <a:ea typeface="+mn-ea"/>
                          <a:cs typeface="Times New Roman" panose="02020603050405020304" pitchFamily="18" charset="0"/>
                        </a:rPr>
                        <a:t>Sentiment Analysis of Mixed Code for The Transliterated Hindi and Marathi Texts</a:t>
                      </a:r>
                    </a:p>
                  </a:txBody>
                  <a:tcPr/>
                </a:tc>
                <a:tc>
                  <a:txBody>
                    <a:bodyPr/>
                    <a:lstStyle/>
                    <a:p>
                      <a:pPr algn="l"/>
                      <a:r>
                        <a:rPr lang="en-US" sz="1400" dirty="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Sentiment analysis of transliterated, code-mixed Hindi-Marathi texts is challenging due to spelling variations, mixed languages, and lack of structured tools.</a:t>
                      </a:r>
                    </a:p>
                  </a:txBody>
                  <a:tcPr/>
                </a:tc>
                <a:tc>
                  <a:txBody>
                    <a:bodyPr/>
                    <a:lstStyle/>
                    <a:p>
                      <a:pPr algn="l"/>
                      <a:r>
                        <a:rPr lang="en-US" sz="1400" dirty="0">
                          <a:latin typeface="Times New Roman" panose="02020603050405020304" pitchFamily="18" charset="0"/>
                          <a:cs typeface="Times New Roman" panose="02020603050405020304" pitchFamily="18" charset="0"/>
                        </a:rPr>
                        <a:t>Used supervised learning (KNN, Naïve Bayes, SVM) with steps including language identification, transliteration, feature extraction, and sentiment tagging.</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Achieved ~80% accuracy for Hindi and ~90% for Marathi datasets; Linear SVM and Random Forest performed best.</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Improve language identification, develop Marathi-specific </a:t>
                      </a:r>
                      <a:r>
                        <a:rPr lang="en-US" sz="1400" dirty="0" err="1">
                          <a:latin typeface="Times New Roman" panose="02020603050405020304" pitchFamily="18" charset="0"/>
                          <a:cs typeface="Times New Roman" panose="02020603050405020304" pitchFamily="18" charset="0"/>
                        </a:rPr>
                        <a:t>SentiWordNet</a:t>
                      </a:r>
                      <a:r>
                        <a:rPr lang="en-US" sz="1400" dirty="0">
                          <a:latin typeface="Times New Roman" panose="02020603050405020304" pitchFamily="18" charset="0"/>
                          <a:cs typeface="Times New Roman" panose="02020603050405020304" pitchFamily="18" charset="0"/>
                        </a:rPr>
                        <a:t>, and better handle mixed-language POS tagging.</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Ansari, M.A. and </a:t>
                      </a:r>
                      <a:r>
                        <a:rPr lang="en-IN" sz="1400" b="0" i="0" kern="1200" dirty="0" err="1">
                          <a:solidFill>
                            <a:schemeClr val="dk1"/>
                          </a:solidFill>
                          <a:effectLst/>
                          <a:latin typeface="Times New Roman" panose="02020603050405020304" pitchFamily="18" charset="0"/>
                          <a:ea typeface="+mn-ea"/>
                          <a:cs typeface="Times New Roman" panose="02020603050405020304" pitchFamily="18" charset="0"/>
                        </a:rPr>
                        <a:t>Govilkar</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S., 2018. Sentiment analysis of mixed code for the transliterated Hindi and Marathi texts. </a:t>
                      </a:r>
                      <a:r>
                        <a:rPr lang="en-IN" sz="1400" b="0" i="1" kern="1200" dirty="0">
                          <a:solidFill>
                            <a:schemeClr val="dk1"/>
                          </a:solidFill>
                          <a:effectLst/>
                          <a:latin typeface="Times New Roman" panose="02020603050405020304" pitchFamily="18" charset="0"/>
                          <a:ea typeface="+mn-ea"/>
                          <a:cs typeface="Times New Roman" panose="02020603050405020304" pitchFamily="18" charset="0"/>
                        </a:rPr>
                        <a:t>International Journal on Natural Language Computing (IJNLC) Vol</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400" b="0" i="1" kern="1200" dirty="0">
                          <a:solidFill>
                            <a:schemeClr val="dk1"/>
                          </a:solidFill>
                          <a:effectLst/>
                          <a:latin typeface="Times New Roman" panose="02020603050405020304" pitchFamily="18" charset="0"/>
                          <a:ea typeface="+mn-ea"/>
                          <a:cs typeface="Times New Roman" panose="02020603050405020304" pitchFamily="18" charset="0"/>
                        </a:rPr>
                        <a:t>7</a:t>
                      </a:r>
                      <a:r>
                        <a:rPr lang="en-IN" sz="14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3966523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AC1EB7-64B7-5A28-1464-2C44D9196240}"/>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F62631CD-255B-1024-D2BD-4A6A2B27658A}"/>
              </a:ext>
            </a:extLst>
          </p:cNvPr>
          <p:cNvSpPr>
            <a:spLocks noGrp="1"/>
          </p:cNvSpPr>
          <p:nvPr>
            <p:ph type="ftr" sz="quarter" idx="11"/>
          </p:nvPr>
        </p:nvSpPr>
        <p:spPr>
          <a:xfrm>
            <a:off x="1950098" y="6356350"/>
            <a:ext cx="8957388"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0ED7D410-38B7-2FE8-BCEB-E6216047C370}"/>
              </a:ext>
            </a:extLst>
          </p:cNvPr>
          <p:cNvSpPr>
            <a:spLocks noGrp="1"/>
          </p:cNvSpPr>
          <p:nvPr>
            <p:ph type="sldNum" sz="quarter" idx="12"/>
          </p:nvPr>
        </p:nvSpPr>
        <p:spPr/>
        <p:txBody>
          <a:bodyPr/>
          <a:lstStyle/>
          <a:p>
            <a:fld id="{840E0BF8-4B7D-46FA-B28A-DDF089F57DAF}" type="slidenum">
              <a:rPr lang="en-IN" smtClean="0"/>
              <a:t>16</a:t>
            </a:fld>
            <a:endParaRPr lang="en-IN"/>
          </a:p>
        </p:txBody>
      </p:sp>
      <p:graphicFrame>
        <p:nvGraphicFramePr>
          <p:cNvPr id="7" name="Table 6">
            <a:extLst>
              <a:ext uri="{FF2B5EF4-FFF2-40B4-BE49-F238E27FC236}">
                <a16:creationId xmlns:a16="http://schemas.microsoft.com/office/drawing/2014/main" id="{3A56517A-9F61-1286-539A-B6883514CDC5}"/>
              </a:ext>
            </a:extLst>
          </p:cNvPr>
          <p:cNvGraphicFramePr>
            <a:graphicFrameLocks noGrp="1"/>
          </p:cNvGraphicFramePr>
          <p:nvPr>
            <p:extLst>
              <p:ext uri="{D42A27DB-BD31-4B8C-83A1-F6EECF244321}">
                <p14:modId xmlns:p14="http://schemas.microsoft.com/office/powerpoint/2010/main" val="2444584878"/>
              </p:ext>
            </p:extLst>
          </p:nvPr>
        </p:nvGraphicFramePr>
        <p:xfrm>
          <a:off x="508517" y="362006"/>
          <a:ext cx="11174965" cy="5994344"/>
        </p:xfrm>
        <a:graphic>
          <a:graphicData uri="http://schemas.openxmlformats.org/drawingml/2006/table">
            <a:tbl>
              <a:tblPr firstRow="1" bandRow="1">
                <a:tableStyleId>{5C22544A-7EE6-4342-B048-85BDC9FD1C3A}</a:tableStyleId>
              </a:tblPr>
              <a:tblGrid>
                <a:gridCol w="437500">
                  <a:extLst>
                    <a:ext uri="{9D8B030D-6E8A-4147-A177-3AD203B41FA5}">
                      <a16:colId xmlns:a16="http://schemas.microsoft.com/office/drawing/2014/main" val="1372824733"/>
                    </a:ext>
                  </a:extLst>
                </a:gridCol>
                <a:gridCol w="1706244">
                  <a:extLst>
                    <a:ext uri="{9D8B030D-6E8A-4147-A177-3AD203B41FA5}">
                      <a16:colId xmlns:a16="http://schemas.microsoft.com/office/drawing/2014/main" val="1007557184"/>
                    </a:ext>
                  </a:extLst>
                </a:gridCol>
                <a:gridCol w="1031246">
                  <a:extLst>
                    <a:ext uri="{9D8B030D-6E8A-4147-A177-3AD203B41FA5}">
                      <a16:colId xmlns:a16="http://schemas.microsoft.com/office/drawing/2014/main" val="1981404350"/>
                    </a:ext>
                  </a:extLst>
                </a:gridCol>
                <a:gridCol w="2043744">
                  <a:extLst>
                    <a:ext uri="{9D8B030D-6E8A-4147-A177-3AD203B41FA5}">
                      <a16:colId xmlns:a16="http://schemas.microsoft.com/office/drawing/2014/main" val="2794100839"/>
                    </a:ext>
                  </a:extLst>
                </a:gridCol>
                <a:gridCol w="1744392">
                  <a:extLst>
                    <a:ext uri="{9D8B030D-6E8A-4147-A177-3AD203B41FA5}">
                      <a16:colId xmlns:a16="http://schemas.microsoft.com/office/drawing/2014/main" val="2442545798"/>
                    </a:ext>
                  </a:extLst>
                </a:gridCol>
                <a:gridCol w="1244704">
                  <a:extLst>
                    <a:ext uri="{9D8B030D-6E8A-4147-A177-3AD203B41FA5}">
                      <a16:colId xmlns:a16="http://schemas.microsoft.com/office/drawing/2014/main" val="3251755906"/>
                    </a:ext>
                  </a:extLst>
                </a:gridCol>
                <a:gridCol w="1212979">
                  <a:extLst>
                    <a:ext uri="{9D8B030D-6E8A-4147-A177-3AD203B41FA5}">
                      <a16:colId xmlns:a16="http://schemas.microsoft.com/office/drawing/2014/main" val="2254896540"/>
                    </a:ext>
                  </a:extLst>
                </a:gridCol>
                <a:gridCol w="1754156">
                  <a:extLst>
                    <a:ext uri="{9D8B030D-6E8A-4147-A177-3AD203B41FA5}">
                      <a16:colId xmlns:a16="http://schemas.microsoft.com/office/drawing/2014/main" val="2916438911"/>
                    </a:ext>
                  </a:extLst>
                </a:gridCol>
              </a:tblGrid>
              <a:tr h="495811">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2397704">
                <a:tc>
                  <a:txBody>
                    <a:bodyPr/>
                    <a:lstStyle/>
                    <a:p>
                      <a:r>
                        <a:rPr lang="en-IN" sz="1400" dirty="0">
                          <a:latin typeface="Times New Roman" panose="02020603050405020304" pitchFamily="18" charset="0"/>
                          <a:cs typeface="Times New Roman" panose="02020603050405020304" pitchFamily="18" charset="0"/>
                        </a:rPr>
                        <a:t>9.</a:t>
                      </a:r>
                    </a:p>
                  </a:txBody>
                  <a:tcPr/>
                </a:tc>
                <a:tc>
                  <a:txBody>
                    <a:bodyPr/>
                    <a:lstStyle/>
                    <a:p>
                      <a:pPr algn="l"/>
                      <a:r>
                        <a:rPr lang="en-US" sz="1400" dirty="0">
                          <a:latin typeface="Times New Roman" panose="02020603050405020304" pitchFamily="18" charset="0"/>
                          <a:cs typeface="Times New Roman" panose="02020603050405020304" pitchFamily="18" charset="0"/>
                        </a:rPr>
                        <a:t>Sentiment Analysis of Twitter Data: A Survey of Techniques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GB" sz="1400" dirty="0">
                          <a:latin typeface="Times New Roman" panose="02020603050405020304" pitchFamily="18" charset="0"/>
                          <a:cs typeface="Times New Roman" panose="02020603050405020304" pitchFamily="18" charset="0"/>
                        </a:rPr>
                        <a:t>2016</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Challenges in analyzing unstructured, heterogeneous Twitter data</a:t>
                      </a:r>
                    </a:p>
                  </a:txBody>
                  <a:tcPr/>
                </a:tc>
                <a:tc>
                  <a:txBody>
                    <a:bodyPr/>
                    <a:lstStyle/>
                    <a:p>
                      <a:pPr algn="l"/>
                      <a:r>
                        <a:rPr lang="en-US" sz="1400" dirty="0">
                          <a:latin typeface="Times New Roman" panose="02020603050405020304" pitchFamily="18" charset="0"/>
                          <a:cs typeface="Times New Roman" panose="02020603050405020304" pitchFamily="18" charset="0"/>
                        </a:rPr>
                        <a:t>Comparative analysis of Naive Bayes, SVM, Max Entropy, and lexicon-based techniques.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SVM with unigrams outperformed other models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Improve corpus quality and adapt to dynamic Twitter contexts.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GB" sz="1400" dirty="0">
                          <a:latin typeface="Times New Roman" panose="02020603050405020304" pitchFamily="18" charset="0"/>
                          <a:cs typeface="Times New Roman" panose="02020603050405020304" pitchFamily="18" charset="0"/>
                        </a:rPr>
                        <a:t>Vishal A. </a:t>
                      </a:r>
                      <a:r>
                        <a:rPr lang="en-GB" sz="1400" dirty="0" err="1">
                          <a:latin typeface="Times New Roman" panose="02020603050405020304" pitchFamily="18" charset="0"/>
                          <a:cs typeface="Times New Roman" panose="02020603050405020304" pitchFamily="18" charset="0"/>
                        </a:rPr>
                        <a:t>Kharde</a:t>
                      </a:r>
                      <a:r>
                        <a:rPr lang="en-GB" sz="1400" dirty="0">
                          <a:latin typeface="Times New Roman" panose="02020603050405020304" pitchFamily="18" charset="0"/>
                          <a:cs typeface="Times New Roman" panose="02020603050405020304" pitchFamily="18" charset="0"/>
                        </a:rPr>
                        <a:t>, S.S. </a:t>
                      </a:r>
                      <a:r>
                        <a:rPr lang="en-GB" sz="1400" dirty="0" err="1">
                          <a:latin typeface="Times New Roman" panose="02020603050405020304" pitchFamily="18" charset="0"/>
                          <a:cs typeface="Times New Roman" panose="02020603050405020304" pitchFamily="18" charset="0"/>
                        </a:rPr>
                        <a:t>Sonawane</a:t>
                      </a:r>
                      <a:r>
                        <a:rPr lang="en-GB" sz="1400" dirty="0">
                          <a:latin typeface="Times New Roman" panose="02020603050405020304" pitchFamily="18" charset="0"/>
                          <a:cs typeface="Times New Roman" panose="02020603050405020304" pitchFamily="18" charset="0"/>
                        </a:rPr>
                        <a:t>, </a:t>
                      </a:r>
                      <a:r>
                        <a:rPr lang="en-GB" sz="1400" i="1" dirty="0">
                          <a:latin typeface="Times New Roman" panose="02020603050405020304" pitchFamily="18" charset="0"/>
                          <a:cs typeface="Times New Roman" panose="02020603050405020304" pitchFamily="18" charset="0"/>
                        </a:rPr>
                        <a:t>IJCA</a:t>
                      </a:r>
                      <a:r>
                        <a:rPr lang="en-GB" sz="1400" dirty="0">
                          <a:latin typeface="Times New Roman" panose="02020603050405020304" pitchFamily="18" charset="0"/>
                          <a:cs typeface="Times New Roman" panose="02020603050405020304" pitchFamily="18" charset="0"/>
                        </a:rPr>
                        <a:t>, Vol. 139, No. 11, 2016​</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8409609"/>
                  </a:ext>
                </a:extLst>
              </a:tr>
              <a:tr h="2182339">
                <a:tc>
                  <a:txBody>
                    <a:bodyPr/>
                    <a:lstStyle/>
                    <a:p>
                      <a:r>
                        <a:rPr lang="en-US" sz="1400" dirty="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Sentiment Analysis of Customer Reviews of Food Delivery Services Using Deep Learning and Explainable Artificial Intelligence: Systematic Review</a:t>
                      </a:r>
                      <a:endParaRPr lang="en-GB" sz="1400" dirty="0">
                        <a:latin typeface="Times New Roman" panose="02020603050405020304" pitchFamily="18" charset="0"/>
                        <a:cs typeface="Times New Roman" panose="02020603050405020304" pitchFamily="18" charset="0"/>
                      </a:endParaRPr>
                    </a:p>
                  </a:txBody>
                  <a:tcPr/>
                </a:tc>
                <a:tc>
                  <a:txBody>
                    <a:bodyPr/>
                    <a:lstStyle/>
                    <a:p>
                      <a:pPr algn="l"/>
                      <a:r>
                        <a:rPr lang="en-GB" sz="1400" dirty="0">
                          <a:latin typeface="Times New Roman" panose="02020603050405020304" pitchFamily="18" charset="0"/>
                          <a:cs typeface="Times New Roman" panose="02020603050405020304" pitchFamily="18" charset="0"/>
                        </a:rPr>
                        <a:t>2023</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t>Existing methods in FDS sentiment analysis face challenges with the black-box nature of DL models and limited interpretability, impacting trust and adoption.</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t>Reviewed ML and DL methods like CNNs and LSTMs, emphasizing the role of XAI tools such as LIME and SHAP to enhance model interpretability.</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t>No specific numerical results; instead, highlights state-of-the-art techniques and gaps in DL-XAI integration for FDS sentiment analysis.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Develop hybrid DL-XAI approaches for better sentiment classification and use topic modeling to analyze specific complaint categories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t>(2023). Sentiment Analysis of Customer Reviews of Food Delivery Services Using Deep Learning and Explainable Artificial Intelligence: Systematic Review.</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3262929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8093E-A6AB-52B4-F0DC-F8C8DBFB43DC}"/>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59BE3411-3521-387B-0CEF-330BF6FDC9D4}"/>
              </a:ext>
            </a:extLst>
          </p:cNvPr>
          <p:cNvSpPr>
            <a:spLocks noGrp="1"/>
          </p:cNvSpPr>
          <p:nvPr>
            <p:ph type="ftr" sz="quarter" idx="11"/>
          </p:nvPr>
        </p:nvSpPr>
        <p:spPr>
          <a:xfrm>
            <a:off x="1716833" y="6356350"/>
            <a:ext cx="9283959"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45341FEC-07B6-EBCA-212D-07ED8B684DD3}"/>
              </a:ext>
            </a:extLst>
          </p:cNvPr>
          <p:cNvSpPr>
            <a:spLocks noGrp="1"/>
          </p:cNvSpPr>
          <p:nvPr>
            <p:ph type="sldNum" sz="quarter" idx="12"/>
          </p:nvPr>
        </p:nvSpPr>
        <p:spPr/>
        <p:txBody>
          <a:bodyPr/>
          <a:lstStyle/>
          <a:p>
            <a:fld id="{840E0BF8-4B7D-46FA-B28A-DDF089F57DAF}" type="slidenum">
              <a:rPr lang="en-IN" smtClean="0"/>
              <a:t>17</a:t>
            </a:fld>
            <a:endParaRPr lang="en-IN"/>
          </a:p>
        </p:txBody>
      </p:sp>
      <p:graphicFrame>
        <p:nvGraphicFramePr>
          <p:cNvPr id="5" name="Table 4">
            <a:extLst>
              <a:ext uri="{FF2B5EF4-FFF2-40B4-BE49-F238E27FC236}">
                <a16:creationId xmlns:a16="http://schemas.microsoft.com/office/drawing/2014/main" id="{EFB7E3F3-3D9B-A471-BB5E-0DC58A0F533C}"/>
              </a:ext>
            </a:extLst>
          </p:cNvPr>
          <p:cNvGraphicFramePr>
            <a:graphicFrameLocks noGrp="1"/>
          </p:cNvGraphicFramePr>
          <p:nvPr>
            <p:extLst>
              <p:ext uri="{D42A27DB-BD31-4B8C-83A1-F6EECF244321}">
                <p14:modId xmlns:p14="http://schemas.microsoft.com/office/powerpoint/2010/main" val="2001389849"/>
              </p:ext>
            </p:extLst>
          </p:nvPr>
        </p:nvGraphicFramePr>
        <p:xfrm>
          <a:off x="534954" y="513184"/>
          <a:ext cx="11174965" cy="5593211"/>
        </p:xfrm>
        <a:graphic>
          <a:graphicData uri="http://schemas.openxmlformats.org/drawingml/2006/table">
            <a:tbl>
              <a:tblPr firstRow="1" bandRow="1">
                <a:tableStyleId>{5C22544A-7EE6-4342-B048-85BDC9FD1C3A}</a:tableStyleId>
              </a:tblPr>
              <a:tblGrid>
                <a:gridCol w="437500">
                  <a:extLst>
                    <a:ext uri="{9D8B030D-6E8A-4147-A177-3AD203B41FA5}">
                      <a16:colId xmlns:a16="http://schemas.microsoft.com/office/drawing/2014/main" val="1372824733"/>
                    </a:ext>
                  </a:extLst>
                </a:gridCol>
                <a:gridCol w="1706244">
                  <a:extLst>
                    <a:ext uri="{9D8B030D-6E8A-4147-A177-3AD203B41FA5}">
                      <a16:colId xmlns:a16="http://schemas.microsoft.com/office/drawing/2014/main" val="1007557184"/>
                    </a:ext>
                  </a:extLst>
                </a:gridCol>
                <a:gridCol w="1031246">
                  <a:extLst>
                    <a:ext uri="{9D8B030D-6E8A-4147-A177-3AD203B41FA5}">
                      <a16:colId xmlns:a16="http://schemas.microsoft.com/office/drawing/2014/main" val="1981404350"/>
                    </a:ext>
                  </a:extLst>
                </a:gridCol>
                <a:gridCol w="2043744">
                  <a:extLst>
                    <a:ext uri="{9D8B030D-6E8A-4147-A177-3AD203B41FA5}">
                      <a16:colId xmlns:a16="http://schemas.microsoft.com/office/drawing/2014/main" val="2794100839"/>
                    </a:ext>
                  </a:extLst>
                </a:gridCol>
                <a:gridCol w="1580173">
                  <a:extLst>
                    <a:ext uri="{9D8B030D-6E8A-4147-A177-3AD203B41FA5}">
                      <a16:colId xmlns:a16="http://schemas.microsoft.com/office/drawing/2014/main" val="2442545798"/>
                    </a:ext>
                  </a:extLst>
                </a:gridCol>
                <a:gridCol w="1408923">
                  <a:extLst>
                    <a:ext uri="{9D8B030D-6E8A-4147-A177-3AD203B41FA5}">
                      <a16:colId xmlns:a16="http://schemas.microsoft.com/office/drawing/2014/main" val="3251755906"/>
                    </a:ext>
                  </a:extLst>
                </a:gridCol>
                <a:gridCol w="1212979">
                  <a:extLst>
                    <a:ext uri="{9D8B030D-6E8A-4147-A177-3AD203B41FA5}">
                      <a16:colId xmlns:a16="http://schemas.microsoft.com/office/drawing/2014/main" val="2254896540"/>
                    </a:ext>
                  </a:extLst>
                </a:gridCol>
                <a:gridCol w="1754156">
                  <a:extLst>
                    <a:ext uri="{9D8B030D-6E8A-4147-A177-3AD203B41FA5}">
                      <a16:colId xmlns:a16="http://schemas.microsoft.com/office/drawing/2014/main" val="2916438911"/>
                    </a:ext>
                  </a:extLst>
                </a:gridCol>
              </a:tblGrid>
              <a:tr h="621156">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2423291">
                <a:tc>
                  <a:txBody>
                    <a:bodyPr/>
                    <a:lstStyle/>
                    <a:p>
                      <a:r>
                        <a:rPr lang="en-IN" sz="1400" dirty="0">
                          <a:latin typeface="Times New Roman" panose="02020603050405020304" pitchFamily="18" charset="0"/>
                          <a:cs typeface="Times New Roman" panose="02020603050405020304" pitchFamily="18" charset="0"/>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dirty="0" err="1">
                          <a:latin typeface="Times New Roman" panose="02020603050405020304" pitchFamily="18" charset="0"/>
                          <a:cs typeface="Times New Roman" panose="02020603050405020304" pitchFamily="18" charset="0"/>
                        </a:rPr>
                        <a:t>ArSa</a:t>
                      </a:r>
                      <a:r>
                        <a:rPr lang="en-GB" sz="1400" dirty="0">
                          <a:latin typeface="Times New Roman" panose="02020603050405020304" pitchFamily="18" charset="0"/>
                          <a:cs typeface="Times New Roman" panose="02020603050405020304" pitchFamily="18" charset="0"/>
                        </a:rPr>
                        <a:t>-Tweets: A Novel Arabic Sarcasm Detection System</a:t>
                      </a:r>
                    </a:p>
                    <a:p>
                      <a:pPr algn="l"/>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GB" sz="1400" dirty="0">
                          <a:latin typeface="Times New Roman" panose="02020603050405020304" pitchFamily="18" charset="0"/>
                          <a:cs typeface="Times New Roman" panose="02020603050405020304" pitchFamily="18" charset="0"/>
                        </a:rPr>
                        <a:t>2024</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Challenges in detecting sarcasm in Arabic text due to idioms and lack of datasets.</a:t>
                      </a:r>
                    </a:p>
                    <a:p>
                      <a:pPr algn="l"/>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Developed </a:t>
                      </a:r>
                      <a:r>
                        <a:rPr lang="en-US" sz="1400" dirty="0" err="1">
                          <a:latin typeface="Times New Roman" panose="02020603050405020304" pitchFamily="18" charset="0"/>
                          <a:cs typeface="Times New Roman" panose="02020603050405020304" pitchFamily="18" charset="0"/>
                        </a:rPr>
                        <a:t>ArSa</a:t>
                      </a:r>
                      <a:r>
                        <a:rPr lang="en-US" sz="1400" dirty="0">
                          <a:latin typeface="Times New Roman" panose="02020603050405020304" pitchFamily="18" charset="0"/>
                          <a:cs typeface="Times New Roman" panose="02020603050405020304" pitchFamily="18" charset="0"/>
                        </a:rPr>
                        <a:t>-Tweets model using LSTM, CNN-LSTM-GRU, and </a:t>
                      </a:r>
                      <a:r>
                        <a:rPr lang="en-US" sz="1400" dirty="0" err="1">
                          <a:latin typeface="Times New Roman" panose="02020603050405020304" pitchFamily="18" charset="0"/>
                          <a:cs typeface="Times New Roman" panose="02020603050405020304" pitchFamily="18" charset="0"/>
                        </a:rPr>
                        <a:t>AraBERT</a:t>
                      </a:r>
                      <a:r>
                        <a:rPr lang="en-US" sz="1400" dirty="0">
                          <a:latin typeface="Times New Roman" panose="02020603050405020304" pitchFamily="18" charset="0"/>
                          <a:cs typeface="Times New Roman" panose="02020603050405020304" pitchFamily="18" charset="0"/>
                        </a:rPr>
                        <a:t> variants with robust preprocessing.</a:t>
                      </a:r>
                    </a:p>
                    <a:p>
                      <a:pPr algn="l"/>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AraBERT-V02 achieved the highest accuracy among tested methods.</a:t>
                      </a:r>
                    </a:p>
                    <a:p>
                      <a:pPr algn="l"/>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Enhance dataset coverage and refine multilingual sarcasm detection.</a:t>
                      </a:r>
                      <a:endParaRPr lang="en-IN" sz="1400" dirty="0">
                        <a:latin typeface="Times New Roman" panose="02020603050405020304" pitchFamily="18" charset="0"/>
                        <a:cs typeface="Times New Roman" panose="02020603050405020304" pitchFamily="18" charset="0"/>
                      </a:endParaRPr>
                    </a:p>
                    <a:p>
                      <a:pPr algn="l"/>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400" dirty="0">
                          <a:latin typeface="Times New Roman" panose="02020603050405020304" pitchFamily="18" charset="0"/>
                          <a:cs typeface="Times New Roman" panose="02020603050405020304" pitchFamily="18" charset="0"/>
                        </a:rPr>
                        <a:t>Qusai Abuein et al., </a:t>
                      </a:r>
                      <a:r>
                        <a:rPr lang="nl-NL" sz="1400" i="1" dirty="0">
                          <a:latin typeface="Times New Roman" panose="02020603050405020304" pitchFamily="18" charset="0"/>
                          <a:cs typeface="Times New Roman" panose="02020603050405020304" pitchFamily="18" charset="0"/>
                        </a:rPr>
                        <a:t>Heliyon</a:t>
                      </a:r>
                      <a:r>
                        <a:rPr lang="nl-NL" sz="1400" dirty="0">
                          <a:latin typeface="Times New Roman" panose="02020603050405020304" pitchFamily="18" charset="0"/>
                          <a:cs typeface="Times New Roman" panose="02020603050405020304" pitchFamily="18" charset="0"/>
                        </a:rPr>
                        <a:t>, Vol. 10, e36892, 2024​</a:t>
                      </a:r>
                      <a:endParaRPr lang="en-IN" sz="1400" dirty="0">
                        <a:latin typeface="Times New Roman" panose="02020603050405020304" pitchFamily="18" charset="0"/>
                        <a:cs typeface="Times New Roman" panose="02020603050405020304" pitchFamily="18" charset="0"/>
                      </a:endParaRPr>
                    </a:p>
                    <a:p>
                      <a:pPr algn="l"/>
                      <a:r>
                        <a:rPr lang="en-GB" sz="1400" dirty="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8409609"/>
                  </a:ext>
                </a:extLst>
              </a:tr>
              <a:tr h="2255340">
                <a:tc>
                  <a:txBody>
                    <a:bodyPr/>
                    <a:lstStyle/>
                    <a:p>
                      <a:r>
                        <a:rPr lang="en-US" sz="1400" dirty="0">
                          <a:latin typeface="Times New Roman" panose="02020603050405020304" pitchFamily="18" charset="0"/>
                          <a:cs typeface="Times New Roman" panose="02020603050405020304" pitchFamily="18" charset="0"/>
                        </a:rPr>
                        <a:t>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t>BiERU</a:t>
                      </a:r>
                      <a:r>
                        <a:rPr lang="en-IN" sz="1400" dirty="0"/>
                        <a:t>: Bidirectional Emotional Recurrent Unit for Conversational Sentiment Analysis</a:t>
                      </a:r>
                      <a:endParaRPr lang="en-GB" sz="1400" dirty="0">
                        <a:latin typeface="Times New Roman" panose="02020603050405020304" pitchFamily="18" charset="0"/>
                        <a:cs typeface="Times New Roman" panose="02020603050405020304" pitchFamily="18" charset="0"/>
                      </a:endParaRPr>
                    </a:p>
                  </a:txBody>
                  <a:tcPr/>
                </a:tc>
                <a:tc>
                  <a:txBody>
                    <a:bodyPr/>
                    <a:lstStyle/>
                    <a:p>
                      <a:pPr algn="l"/>
                      <a:r>
                        <a:rPr lang="en-GB" sz="1400"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Existing models for conversational sentiment analysis struggle with contextual encoding and require high parameters, limiting efficiency.</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Proposed a party-ignorant </a:t>
                      </a:r>
                      <a:r>
                        <a:rPr lang="en-US" sz="1400" dirty="0" err="1"/>
                        <a:t>BiERU</a:t>
                      </a:r>
                      <a:r>
                        <a:rPr lang="en-US" sz="1400" dirty="0"/>
                        <a:t> framework using Emotional Recurrent Unit (ERU) with GNTB for context integration and TFE for emotional features.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t>BiERU</a:t>
                      </a:r>
                      <a:r>
                        <a:rPr lang="en-US" sz="1400" dirty="0"/>
                        <a:t> outperformed state-of-the-art models on IEMOCAP, AVEC, and MELD datasets with higher accuracy, faster training, and fewer parameters.</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t>Extend </a:t>
                      </a:r>
                      <a:r>
                        <a:rPr lang="en-US" sz="1400" dirty="0" err="1"/>
                        <a:t>BiERU</a:t>
                      </a:r>
                      <a:r>
                        <a:rPr lang="en-US" sz="1400" dirty="0"/>
                        <a:t> to more diverse datasets and explore its applicability in real-world conversational AI systems.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t>(2021). </a:t>
                      </a:r>
                      <a:r>
                        <a:rPr lang="en-IN" sz="1400" dirty="0" err="1"/>
                        <a:t>BiERU</a:t>
                      </a:r>
                      <a:r>
                        <a:rPr lang="en-IN" sz="1400" dirty="0"/>
                        <a:t>: Bidirectional Emotional Recurrent Unit for Conversational Sentiment Analysis.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961871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DFCCB5-622E-C292-DD57-8182275EB215}"/>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999941A4-5EE7-E343-8704-5F51F5C958A9}"/>
              </a:ext>
            </a:extLst>
          </p:cNvPr>
          <p:cNvSpPr>
            <a:spLocks noGrp="1"/>
          </p:cNvSpPr>
          <p:nvPr>
            <p:ph type="ftr" sz="quarter" idx="11"/>
          </p:nvPr>
        </p:nvSpPr>
        <p:spPr>
          <a:xfrm>
            <a:off x="2136709" y="6356350"/>
            <a:ext cx="8882744"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314A683E-542E-BEFE-69FC-751BF79ECEA3}"/>
              </a:ext>
            </a:extLst>
          </p:cNvPr>
          <p:cNvSpPr>
            <a:spLocks noGrp="1"/>
          </p:cNvSpPr>
          <p:nvPr>
            <p:ph type="sldNum" sz="quarter" idx="12"/>
          </p:nvPr>
        </p:nvSpPr>
        <p:spPr/>
        <p:txBody>
          <a:bodyPr/>
          <a:lstStyle/>
          <a:p>
            <a:fld id="{840E0BF8-4B7D-46FA-B28A-DDF089F57DAF}" type="slidenum">
              <a:rPr lang="en-IN" smtClean="0"/>
              <a:t>18</a:t>
            </a:fld>
            <a:endParaRPr lang="en-IN"/>
          </a:p>
        </p:txBody>
      </p:sp>
      <p:graphicFrame>
        <p:nvGraphicFramePr>
          <p:cNvPr id="5" name="Table 4">
            <a:extLst>
              <a:ext uri="{FF2B5EF4-FFF2-40B4-BE49-F238E27FC236}">
                <a16:creationId xmlns:a16="http://schemas.microsoft.com/office/drawing/2014/main" id="{FBC9CFD3-F646-4179-8EA7-D66170C15010}"/>
              </a:ext>
            </a:extLst>
          </p:cNvPr>
          <p:cNvGraphicFramePr>
            <a:graphicFrameLocks noGrp="1"/>
          </p:cNvGraphicFramePr>
          <p:nvPr>
            <p:extLst>
              <p:ext uri="{D42A27DB-BD31-4B8C-83A1-F6EECF244321}">
                <p14:modId xmlns:p14="http://schemas.microsoft.com/office/powerpoint/2010/main" val="3429032055"/>
              </p:ext>
            </p:extLst>
          </p:nvPr>
        </p:nvGraphicFramePr>
        <p:xfrm>
          <a:off x="534954" y="513184"/>
          <a:ext cx="11174965" cy="4660579"/>
        </p:xfrm>
        <a:graphic>
          <a:graphicData uri="http://schemas.openxmlformats.org/drawingml/2006/table">
            <a:tbl>
              <a:tblPr firstRow="1" bandRow="1">
                <a:tableStyleId>{5C22544A-7EE6-4342-B048-85BDC9FD1C3A}</a:tableStyleId>
              </a:tblPr>
              <a:tblGrid>
                <a:gridCol w="437500">
                  <a:extLst>
                    <a:ext uri="{9D8B030D-6E8A-4147-A177-3AD203B41FA5}">
                      <a16:colId xmlns:a16="http://schemas.microsoft.com/office/drawing/2014/main" val="1372824733"/>
                    </a:ext>
                  </a:extLst>
                </a:gridCol>
                <a:gridCol w="1706244">
                  <a:extLst>
                    <a:ext uri="{9D8B030D-6E8A-4147-A177-3AD203B41FA5}">
                      <a16:colId xmlns:a16="http://schemas.microsoft.com/office/drawing/2014/main" val="1007557184"/>
                    </a:ext>
                  </a:extLst>
                </a:gridCol>
                <a:gridCol w="1031246">
                  <a:extLst>
                    <a:ext uri="{9D8B030D-6E8A-4147-A177-3AD203B41FA5}">
                      <a16:colId xmlns:a16="http://schemas.microsoft.com/office/drawing/2014/main" val="1981404350"/>
                    </a:ext>
                  </a:extLst>
                </a:gridCol>
                <a:gridCol w="2043744">
                  <a:extLst>
                    <a:ext uri="{9D8B030D-6E8A-4147-A177-3AD203B41FA5}">
                      <a16:colId xmlns:a16="http://schemas.microsoft.com/office/drawing/2014/main" val="2794100839"/>
                    </a:ext>
                  </a:extLst>
                </a:gridCol>
                <a:gridCol w="1580173">
                  <a:extLst>
                    <a:ext uri="{9D8B030D-6E8A-4147-A177-3AD203B41FA5}">
                      <a16:colId xmlns:a16="http://schemas.microsoft.com/office/drawing/2014/main" val="2442545798"/>
                    </a:ext>
                  </a:extLst>
                </a:gridCol>
                <a:gridCol w="1408923">
                  <a:extLst>
                    <a:ext uri="{9D8B030D-6E8A-4147-A177-3AD203B41FA5}">
                      <a16:colId xmlns:a16="http://schemas.microsoft.com/office/drawing/2014/main" val="3251755906"/>
                    </a:ext>
                  </a:extLst>
                </a:gridCol>
                <a:gridCol w="1212979">
                  <a:extLst>
                    <a:ext uri="{9D8B030D-6E8A-4147-A177-3AD203B41FA5}">
                      <a16:colId xmlns:a16="http://schemas.microsoft.com/office/drawing/2014/main" val="2254896540"/>
                    </a:ext>
                  </a:extLst>
                </a:gridCol>
                <a:gridCol w="1754156">
                  <a:extLst>
                    <a:ext uri="{9D8B030D-6E8A-4147-A177-3AD203B41FA5}">
                      <a16:colId xmlns:a16="http://schemas.microsoft.com/office/drawing/2014/main" val="2916438911"/>
                    </a:ext>
                  </a:extLst>
                </a:gridCol>
              </a:tblGrid>
              <a:tr h="689595">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2035051">
                <a:tc>
                  <a:txBody>
                    <a:bodyPr/>
                    <a:lstStyle/>
                    <a:p>
                      <a:r>
                        <a:rPr lang="en-IN" sz="1400" dirty="0">
                          <a:latin typeface="Times New Roman" panose="02020603050405020304" pitchFamily="18" charset="0"/>
                          <a:cs typeface="Times New Roman" panose="02020603050405020304" pitchFamily="18" charset="0"/>
                        </a:rPr>
                        <a:t>13.</a:t>
                      </a:r>
                    </a:p>
                  </a:txBody>
                  <a:tcPr/>
                </a:tc>
                <a:tc>
                  <a:txBody>
                    <a:bodyPr/>
                    <a:lstStyle/>
                    <a:p>
                      <a:pPr algn="l"/>
                      <a:r>
                        <a:rPr lang="en-US" sz="1400" dirty="0">
                          <a:latin typeface="Times New Roman" panose="02020603050405020304" pitchFamily="18" charset="0"/>
                          <a:cs typeface="Times New Roman" panose="02020603050405020304" pitchFamily="18" charset="0"/>
                        </a:rPr>
                        <a:t>A multimodal approach to cross-lingual sentiment analysis with ensemble of transformer and LLM​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GB" sz="1400" dirty="0">
                          <a:latin typeface="Times New Roman" panose="02020603050405020304" pitchFamily="18" charset="0"/>
                          <a:cs typeface="Times New Roman" panose="02020603050405020304" pitchFamily="18" charset="0"/>
                        </a:rPr>
                        <a:t>2024</a:t>
                      </a:r>
                    </a:p>
                  </a:txBody>
                  <a:tcPr/>
                </a:tc>
                <a:tc>
                  <a:txBody>
                    <a:bodyPr/>
                    <a:lstStyle/>
                    <a:p>
                      <a:r>
                        <a:rPr lang="en-US" sz="1400" dirty="0">
                          <a:latin typeface="Times New Roman" panose="02020603050405020304" pitchFamily="18" charset="0"/>
                          <a:cs typeface="Times New Roman" panose="02020603050405020304" pitchFamily="18" charset="0"/>
                        </a:rPr>
                        <a:t>Sentiment analysis in non-English languages without labeled data.</a:t>
                      </a:r>
                    </a:p>
                  </a:txBody>
                  <a:tcPr/>
                </a:tc>
                <a:tc>
                  <a:txBody>
                    <a:bodyPr/>
                    <a:lstStyle/>
                    <a:p>
                      <a:r>
                        <a:rPr lang="en-US" sz="1400" dirty="0">
                          <a:latin typeface="Times New Roman" panose="02020603050405020304" pitchFamily="18" charset="0"/>
                          <a:cs typeface="Times New Roman" panose="02020603050405020304" pitchFamily="18" charset="0"/>
                        </a:rPr>
                        <a:t>Ensemble model combining transformers and LLMs with translation tools for cross-lingual analysis.</a:t>
                      </a:r>
                    </a:p>
                  </a:txBody>
                  <a:tcPr/>
                </a:tc>
                <a:tc>
                  <a:txBody>
                    <a:bodyPr/>
                    <a:lstStyle/>
                    <a:p>
                      <a:r>
                        <a:rPr lang="en-GB" sz="1400" dirty="0">
                          <a:latin typeface="Times New Roman" panose="02020603050405020304" pitchFamily="18" charset="0"/>
                          <a:cs typeface="Times New Roman" panose="02020603050405020304" pitchFamily="18" charset="0"/>
                        </a:rPr>
                        <a:t>Accuracy &gt;86% on sentiment analysis.</a:t>
                      </a:r>
                    </a:p>
                  </a:txBody>
                  <a:tcPr/>
                </a:tc>
                <a:tc>
                  <a:txBody>
                    <a:bodyPr/>
                    <a:lstStyle/>
                    <a:p>
                      <a:r>
                        <a:rPr lang="en-US" sz="1400" dirty="0">
                          <a:latin typeface="Times New Roman" panose="02020603050405020304" pitchFamily="18" charset="0"/>
                          <a:cs typeface="Times New Roman" panose="02020603050405020304" pitchFamily="18" charset="0"/>
                        </a:rPr>
                        <a:t>Expanding to more languages and enhancing models.</a:t>
                      </a:r>
                    </a:p>
                  </a:txBody>
                  <a:tcPr/>
                </a:tc>
                <a:tc>
                  <a:txBody>
                    <a:bodyPr/>
                    <a:lstStyle/>
                    <a:p>
                      <a:r>
                        <a:rPr lang="en-GB" sz="1400" dirty="0">
                          <a:latin typeface="Times New Roman" panose="02020603050405020304" pitchFamily="18" charset="0"/>
                          <a:cs typeface="Times New Roman" panose="02020603050405020304" pitchFamily="18" charset="0"/>
                        </a:rPr>
                        <a:t>Md </a:t>
                      </a:r>
                      <a:r>
                        <a:rPr lang="en-GB" sz="1400" dirty="0" err="1">
                          <a:latin typeface="Times New Roman" panose="02020603050405020304" pitchFamily="18" charset="0"/>
                          <a:cs typeface="Times New Roman" panose="02020603050405020304" pitchFamily="18" charset="0"/>
                        </a:rPr>
                        <a:t>Saef</a:t>
                      </a:r>
                      <a:r>
                        <a:rPr lang="en-GB" sz="1400" dirty="0">
                          <a:latin typeface="Times New Roman" panose="02020603050405020304" pitchFamily="18" charset="0"/>
                          <a:cs typeface="Times New Roman" panose="02020603050405020304" pitchFamily="18" charset="0"/>
                        </a:rPr>
                        <a:t> Ullah Miah et al., 2024, Scientific Reports.</a:t>
                      </a:r>
                    </a:p>
                  </a:txBody>
                  <a:tcPr/>
                </a:tc>
                <a:extLst>
                  <a:ext uri="{0D108BD9-81ED-4DB2-BD59-A6C34878D82A}">
                    <a16:rowId xmlns:a16="http://schemas.microsoft.com/office/drawing/2014/main" val="528409609"/>
                  </a:ext>
                </a:extLst>
              </a:tr>
              <a:tr h="1894008">
                <a:tc>
                  <a:txBody>
                    <a:bodyPr/>
                    <a:lstStyle/>
                    <a:p>
                      <a:r>
                        <a:rPr lang="en-US" sz="1400" dirty="0">
                          <a:latin typeface="Times New Roman" panose="02020603050405020304" pitchFamily="18" charset="0"/>
                          <a:cs typeface="Times New Roman" panose="02020603050405020304" pitchFamily="18" charset="0"/>
                        </a:rPr>
                        <a:t>14.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Code-mixed Sentiment and Hate-speech Prediction​</a:t>
                      </a:r>
                    </a:p>
                  </a:txBody>
                  <a:tcPr/>
                </a:tc>
                <a:tc>
                  <a:txBody>
                    <a:bodyPr/>
                    <a:lstStyle/>
                    <a:p>
                      <a:r>
                        <a:rPr lang="en-GB" sz="1400" dirty="0">
                          <a:latin typeface="Times New Roman" panose="02020603050405020304" pitchFamily="18" charset="0"/>
                          <a:cs typeface="Times New Roman" panose="02020603050405020304" pitchFamily="18" charset="0"/>
                        </a:rPr>
                        <a:t>2024</a:t>
                      </a:r>
                    </a:p>
                  </a:txBody>
                  <a:tcPr/>
                </a:tc>
                <a:tc>
                  <a:txBody>
                    <a:bodyPr/>
                    <a:lstStyle/>
                    <a:p>
                      <a:r>
                        <a:rPr lang="en-US" sz="1400" dirty="0">
                          <a:latin typeface="Times New Roman" panose="02020603050405020304" pitchFamily="18" charset="0"/>
                          <a:cs typeface="Times New Roman" panose="02020603050405020304" pitchFamily="18" charset="0"/>
                        </a:rPr>
                        <a:t>Sentiment and hate speech detection in multilingual, code-mixed text.</a:t>
                      </a:r>
                    </a:p>
                  </a:txBody>
                  <a:tcPr/>
                </a:tc>
                <a:tc>
                  <a:txBody>
                    <a:bodyPr/>
                    <a:lstStyle/>
                    <a:p>
                      <a:r>
                        <a:rPr lang="en-US" sz="1400" dirty="0">
                          <a:latin typeface="Times New Roman" panose="02020603050405020304" pitchFamily="18" charset="0"/>
                          <a:cs typeface="Times New Roman" panose="02020603050405020304" pitchFamily="18" charset="0"/>
                        </a:rPr>
                        <a:t>Creation and fine-tuning of bilingual masked LLMs and evaluations across five languages.</a:t>
                      </a:r>
                    </a:p>
                  </a:txBody>
                  <a:tcPr/>
                </a:tc>
                <a:tc>
                  <a:txBody>
                    <a:bodyPr/>
                    <a:lstStyle/>
                    <a:p>
                      <a:r>
                        <a:rPr lang="en-US" sz="1400" dirty="0">
                          <a:latin typeface="Times New Roman" panose="02020603050405020304" pitchFamily="18" charset="0"/>
                          <a:cs typeface="Times New Roman" panose="02020603050405020304" pitchFamily="18" charset="0"/>
                        </a:rPr>
                        <a:t>Fine-tuned bilingual models outperform others.</a:t>
                      </a:r>
                    </a:p>
                  </a:txBody>
                  <a:tcPr/>
                </a:tc>
                <a:tc>
                  <a:txBody>
                    <a:bodyPr/>
                    <a:lstStyle/>
                    <a:p>
                      <a:r>
                        <a:rPr lang="en-US" sz="1400" dirty="0">
                          <a:latin typeface="Times New Roman" panose="02020603050405020304" pitchFamily="18" charset="0"/>
                          <a:cs typeface="Times New Roman" panose="02020603050405020304" pitchFamily="18" charset="0"/>
                        </a:rPr>
                        <a:t>Testing more languages and further specialization of models.</a:t>
                      </a:r>
                    </a:p>
                  </a:txBody>
                  <a:tcPr/>
                </a:tc>
                <a:tc>
                  <a:txBody>
                    <a:bodyPr/>
                    <a:lstStyle/>
                    <a:p>
                      <a:r>
                        <a:rPr lang="en-GB" sz="1400" dirty="0">
                          <a:latin typeface="Times New Roman" panose="02020603050405020304" pitchFamily="18" charset="0"/>
                          <a:cs typeface="Times New Roman" panose="02020603050405020304" pitchFamily="18" charset="0"/>
                        </a:rPr>
                        <a:t>Anjali Yadav et al., 2024, </a:t>
                      </a:r>
                      <a:r>
                        <a:rPr lang="en-GB" sz="1400" dirty="0" err="1">
                          <a:latin typeface="Times New Roman" panose="02020603050405020304" pitchFamily="18" charset="0"/>
                          <a:cs typeface="Times New Roman" panose="02020603050405020304" pitchFamily="18" charset="0"/>
                        </a:rPr>
                        <a:t>arXiv</a:t>
                      </a:r>
                      <a:r>
                        <a:rPr lang="en-GB" sz="1400" dirty="0">
                          <a:latin typeface="Times New Roman" panose="02020603050405020304" pitchFamily="18" charset="0"/>
                          <a:cs typeface="Times New Roman" panose="02020603050405020304" pitchFamily="18" charset="0"/>
                        </a:rPr>
                        <a:t> preprint.</a:t>
                      </a: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286268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F8086-6B0F-1A5E-9B52-E69A66FCC497}"/>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9233A501-DBC2-337D-E422-DAE322E53685}"/>
              </a:ext>
            </a:extLst>
          </p:cNvPr>
          <p:cNvSpPr>
            <a:spLocks noGrp="1"/>
          </p:cNvSpPr>
          <p:nvPr>
            <p:ph type="ftr" sz="quarter" idx="11"/>
          </p:nvPr>
        </p:nvSpPr>
        <p:spPr>
          <a:xfrm>
            <a:off x="1996751" y="6356350"/>
            <a:ext cx="8948057"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5AE37ABB-A480-C7B0-A240-8F2203D76BA6}"/>
              </a:ext>
            </a:extLst>
          </p:cNvPr>
          <p:cNvSpPr>
            <a:spLocks noGrp="1"/>
          </p:cNvSpPr>
          <p:nvPr>
            <p:ph type="sldNum" sz="quarter" idx="12"/>
          </p:nvPr>
        </p:nvSpPr>
        <p:spPr/>
        <p:txBody>
          <a:bodyPr/>
          <a:lstStyle/>
          <a:p>
            <a:fld id="{840E0BF8-4B7D-46FA-B28A-DDF089F57DAF}" type="slidenum">
              <a:rPr lang="en-IN" smtClean="0"/>
              <a:t>19</a:t>
            </a:fld>
            <a:endParaRPr lang="en-IN"/>
          </a:p>
        </p:txBody>
      </p:sp>
      <p:graphicFrame>
        <p:nvGraphicFramePr>
          <p:cNvPr id="5" name="Table 4">
            <a:extLst>
              <a:ext uri="{FF2B5EF4-FFF2-40B4-BE49-F238E27FC236}">
                <a16:creationId xmlns:a16="http://schemas.microsoft.com/office/drawing/2014/main" id="{5B197583-00CB-4B85-303C-154C202FEE8C}"/>
              </a:ext>
            </a:extLst>
          </p:cNvPr>
          <p:cNvGraphicFramePr>
            <a:graphicFrameLocks noGrp="1"/>
          </p:cNvGraphicFramePr>
          <p:nvPr>
            <p:extLst>
              <p:ext uri="{D42A27DB-BD31-4B8C-83A1-F6EECF244321}">
                <p14:modId xmlns:p14="http://schemas.microsoft.com/office/powerpoint/2010/main" val="2752658737"/>
              </p:ext>
            </p:extLst>
          </p:nvPr>
        </p:nvGraphicFramePr>
        <p:xfrm>
          <a:off x="534954" y="513184"/>
          <a:ext cx="11174965" cy="5187751"/>
        </p:xfrm>
        <a:graphic>
          <a:graphicData uri="http://schemas.openxmlformats.org/drawingml/2006/table">
            <a:tbl>
              <a:tblPr firstRow="1" bandRow="1">
                <a:tableStyleId>{5C22544A-7EE6-4342-B048-85BDC9FD1C3A}</a:tableStyleId>
              </a:tblPr>
              <a:tblGrid>
                <a:gridCol w="437500">
                  <a:extLst>
                    <a:ext uri="{9D8B030D-6E8A-4147-A177-3AD203B41FA5}">
                      <a16:colId xmlns:a16="http://schemas.microsoft.com/office/drawing/2014/main" val="1372824733"/>
                    </a:ext>
                  </a:extLst>
                </a:gridCol>
                <a:gridCol w="1706244">
                  <a:extLst>
                    <a:ext uri="{9D8B030D-6E8A-4147-A177-3AD203B41FA5}">
                      <a16:colId xmlns:a16="http://schemas.microsoft.com/office/drawing/2014/main" val="1007557184"/>
                    </a:ext>
                  </a:extLst>
                </a:gridCol>
                <a:gridCol w="1031246">
                  <a:extLst>
                    <a:ext uri="{9D8B030D-6E8A-4147-A177-3AD203B41FA5}">
                      <a16:colId xmlns:a16="http://schemas.microsoft.com/office/drawing/2014/main" val="1981404350"/>
                    </a:ext>
                  </a:extLst>
                </a:gridCol>
                <a:gridCol w="2043744">
                  <a:extLst>
                    <a:ext uri="{9D8B030D-6E8A-4147-A177-3AD203B41FA5}">
                      <a16:colId xmlns:a16="http://schemas.microsoft.com/office/drawing/2014/main" val="2794100839"/>
                    </a:ext>
                  </a:extLst>
                </a:gridCol>
                <a:gridCol w="1580173">
                  <a:extLst>
                    <a:ext uri="{9D8B030D-6E8A-4147-A177-3AD203B41FA5}">
                      <a16:colId xmlns:a16="http://schemas.microsoft.com/office/drawing/2014/main" val="2442545798"/>
                    </a:ext>
                  </a:extLst>
                </a:gridCol>
                <a:gridCol w="1408923">
                  <a:extLst>
                    <a:ext uri="{9D8B030D-6E8A-4147-A177-3AD203B41FA5}">
                      <a16:colId xmlns:a16="http://schemas.microsoft.com/office/drawing/2014/main" val="3251755906"/>
                    </a:ext>
                  </a:extLst>
                </a:gridCol>
                <a:gridCol w="1212979">
                  <a:extLst>
                    <a:ext uri="{9D8B030D-6E8A-4147-A177-3AD203B41FA5}">
                      <a16:colId xmlns:a16="http://schemas.microsoft.com/office/drawing/2014/main" val="2254896540"/>
                    </a:ext>
                  </a:extLst>
                </a:gridCol>
                <a:gridCol w="1754156">
                  <a:extLst>
                    <a:ext uri="{9D8B030D-6E8A-4147-A177-3AD203B41FA5}">
                      <a16:colId xmlns:a16="http://schemas.microsoft.com/office/drawing/2014/main" val="2916438911"/>
                    </a:ext>
                  </a:extLst>
                </a:gridCol>
              </a:tblGrid>
              <a:tr h="591630">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2308099">
                <a:tc>
                  <a:txBody>
                    <a:bodyPr/>
                    <a:lstStyle/>
                    <a:p>
                      <a:r>
                        <a:rPr lang="en-IN" sz="1400" dirty="0">
                          <a:latin typeface="Times New Roman" panose="02020603050405020304" pitchFamily="18" charset="0"/>
                          <a:cs typeface="Times New Roman" panose="02020603050405020304" pitchFamily="18" charset="0"/>
                        </a:rPr>
                        <a:t>15.</a:t>
                      </a:r>
                    </a:p>
                  </a:txBody>
                  <a:tcPr/>
                </a:tc>
                <a:tc>
                  <a:txBody>
                    <a:bodyPr/>
                    <a:lstStyle/>
                    <a:p>
                      <a:r>
                        <a:rPr lang="en-US" sz="1400" dirty="0">
                          <a:latin typeface="Times New Roman" panose="02020603050405020304" pitchFamily="18" charset="0"/>
                          <a:cs typeface="Times New Roman" panose="02020603050405020304" pitchFamily="18" charset="0"/>
                        </a:rPr>
                        <a:t>A Review of Sentiment Analysis: Tasks, Applications, and Deep Learning Techniques​</a:t>
                      </a:r>
                    </a:p>
                  </a:txBody>
                  <a:tcPr/>
                </a:tc>
                <a:tc>
                  <a:txBody>
                    <a:bodyPr/>
                    <a:lstStyle/>
                    <a:p>
                      <a:pPr algn="l"/>
                      <a:r>
                        <a:rPr lang="en-GB" sz="1400" dirty="0">
                          <a:latin typeface="Times New Roman" panose="02020603050405020304" pitchFamily="18" charset="0"/>
                          <a:cs typeface="Times New Roman" panose="02020603050405020304" pitchFamily="18" charset="0"/>
                        </a:rPr>
                        <a:t>2024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Overview of challenges and advancements in sentiment analysis with a focus on deep learning.</a:t>
                      </a:r>
                    </a:p>
                  </a:txBody>
                  <a:tcPr/>
                </a:tc>
                <a:tc>
                  <a:txBody>
                    <a:bodyPr/>
                    <a:lstStyle/>
                    <a:p>
                      <a:r>
                        <a:rPr lang="en-US" sz="1400" dirty="0">
                          <a:latin typeface="Times New Roman" panose="02020603050405020304" pitchFamily="18" charset="0"/>
                          <a:cs typeface="Times New Roman" panose="02020603050405020304" pitchFamily="18" charset="0"/>
                        </a:rPr>
                        <a:t>Literature review covering techniques, datasets, and applications of sentiment analysis.</a:t>
                      </a:r>
                    </a:p>
                  </a:txBody>
                  <a:tcPr/>
                </a:tc>
                <a:tc>
                  <a:txBody>
                    <a:bodyPr/>
                    <a:lstStyle/>
                    <a:p>
                      <a:r>
                        <a:rPr lang="en-US" sz="1400" dirty="0">
                          <a:latin typeface="Times New Roman" panose="02020603050405020304" pitchFamily="18" charset="0"/>
                          <a:cs typeface="Times New Roman" panose="02020603050405020304" pitchFamily="18" charset="0"/>
                        </a:rPr>
                        <a:t>Emphasis on BERT and deep learning efficacy.</a:t>
                      </a:r>
                    </a:p>
                  </a:txBody>
                  <a:tcPr/>
                </a:tc>
                <a:tc>
                  <a:txBody>
                    <a:bodyPr/>
                    <a:lstStyle/>
                    <a:p>
                      <a:r>
                        <a:rPr lang="en-US" sz="1400" dirty="0">
                          <a:latin typeface="Times New Roman" panose="02020603050405020304" pitchFamily="18" charset="0"/>
                          <a:cs typeface="Times New Roman" panose="02020603050405020304" pitchFamily="18" charset="0"/>
                        </a:rPr>
                        <a:t>Addressing sarcasm, multimodal data, and ethical concerns.</a:t>
                      </a:r>
                    </a:p>
                  </a:txBody>
                  <a:tcPr/>
                </a:tc>
                <a:tc>
                  <a:txBody>
                    <a:bodyPr/>
                    <a:lstStyle/>
                    <a:p>
                      <a:r>
                        <a:rPr lang="en-US" sz="1400" dirty="0">
                          <a:latin typeface="Times New Roman" panose="02020603050405020304" pitchFamily="18" charset="0"/>
                          <a:cs typeface="Times New Roman" panose="02020603050405020304" pitchFamily="18" charset="0"/>
                        </a:rPr>
                        <a:t>Neeraj Anand Sharma et al., 2024, International Journal of Data Science and Analytics.</a:t>
                      </a:r>
                    </a:p>
                  </a:txBody>
                  <a:tcPr/>
                </a:tc>
                <a:extLst>
                  <a:ext uri="{0D108BD9-81ED-4DB2-BD59-A6C34878D82A}">
                    <a16:rowId xmlns:a16="http://schemas.microsoft.com/office/drawing/2014/main" val="528409609"/>
                  </a:ext>
                </a:extLst>
              </a:tr>
              <a:tr h="2148132">
                <a:tc>
                  <a:txBody>
                    <a:bodyPr/>
                    <a:lstStyle/>
                    <a:p>
                      <a:r>
                        <a:rPr lang="en-US" sz="1400" dirty="0">
                          <a:latin typeface="Times New Roman" panose="02020603050405020304" pitchFamily="18" charset="0"/>
                          <a:cs typeface="Times New Roman" panose="02020603050405020304" pitchFamily="18" charset="0"/>
                        </a:rPr>
                        <a:t>16.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Advancing Sentiment Analysis Through Emotionally-Agnostic Text Mining​</a:t>
                      </a:r>
                    </a:p>
                  </a:txBody>
                  <a:tcPr/>
                </a:tc>
                <a:tc>
                  <a:txBody>
                    <a:bodyPr/>
                    <a:lstStyle/>
                    <a:p>
                      <a:pPr algn="l"/>
                      <a:r>
                        <a:rPr lang="en-GB" sz="1400" dirty="0">
                          <a:latin typeface="Times New Roman" panose="02020603050405020304" pitchFamily="18" charset="0"/>
                          <a:cs typeface="Times New Roman" panose="02020603050405020304" pitchFamily="18" charset="0"/>
                        </a:rPr>
                        <a:t>2024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Emotionally-neutral sentiment analysis to avoid biases from human emotional cues.</a:t>
                      </a:r>
                    </a:p>
                  </a:txBody>
                  <a:tcPr/>
                </a:tc>
                <a:tc>
                  <a:txBody>
                    <a:bodyPr/>
                    <a:lstStyle/>
                    <a:p>
                      <a:r>
                        <a:rPr lang="en-US" sz="1400" dirty="0">
                          <a:latin typeface="Times New Roman" panose="02020603050405020304" pitchFamily="18" charset="0"/>
                          <a:cs typeface="Times New Roman" panose="02020603050405020304" pitchFamily="18" charset="0"/>
                        </a:rPr>
                        <a:t>Proposal of an emotion-agnostic framework integrated with LLMs.</a:t>
                      </a:r>
                    </a:p>
                  </a:txBody>
                  <a:tcPr/>
                </a:tc>
                <a:tc>
                  <a:txBody>
                    <a:bodyPr/>
                    <a:lstStyle/>
                    <a:p>
                      <a:r>
                        <a:rPr lang="en-US" sz="1400" dirty="0">
                          <a:latin typeface="Times New Roman" panose="02020603050405020304" pitchFamily="18" charset="0"/>
                          <a:cs typeface="Times New Roman" panose="02020603050405020304" pitchFamily="18" charset="0"/>
                        </a:rPr>
                        <a:t>Improved interaction accuracy in user contexts.</a:t>
                      </a:r>
                    </a:p>
                  </a:txBody>
                  <a:tcPr/>
                </a:tc>
                <a:tc>
                  <a:txBody>
                    <a:bodyPr/>
                    <a:lstStyle/>
                    <a:p>
                      <a:r>
                        <a:rPr lang="en-US" sz="1400" dirty="0">
                          <a:latin typeface="Times New Roman" panose="02020603050405020304" pitchFamily="18" charset="0"/>
                          <a:cs typeface="Times New Roman" panose="02020603050405020304" pitchFamily="18" charset="0"/>
                        </a:rPr>
                        <a:t>Exploring deeper contextual relevance and memory systems in AI.</a:t>
                      </a:r>
                    </a:p>
                  </a:txBody>
                  <a:tcPr/>
                </a:tc>
                <a:tc>
                  <a:txBody>
                    <a:bodyPr/>
                    <a:lstStyle/>
                    <a:p>
                      <a:r>
                        <a:rPr lang="en-US" sz="1400" dirty="0">
                          <a:latin typeface="Times New Roman" panose="02020603050405020304" pitchFamily="18" charset="0"/>
                          <a:cs typeface="Times New Roman" panose="02020603050405020304" pitchFamily="18" charset="0"/>
                        </a:rPr>
                        <a:t>Jeremiah </a:t>
                      </a:r>
                      <a:r>
                        <a:rPr lang="en-US" sz="1400" dirty="0" err="1">
                          <a:latin typeface="Times New Roman" panose="02020603050405020304" pitchFamily="18" charset="0"/>
                          <a:cs typeface="Times New Roman" panose="02020603050405020304" pitchFamily="18" charset="0"/>
                        </a:rPr>
                        <a:t>Ratican</a:t>
                      </a:r>
                      <a:r>
                        <a:rPr lang="en-US" sz="1400" dirty="0">
                          <a:latin typeface="Times New Roman" panose="02020603050405020304" pitchFamily="18" charset="0"/>
                          <a:cs typeface="Times New Roman" panose="02020603050405020304" pitchFamily="18" charset="0"/>
                        </a:rPr>
                        <a:t> and James Hutson, 2024, Journal of Biosensors and Bioelectronics Research.</a:t>
                      </a: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280225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2625"/>
          </a:xfrm>
        </p:spPr>
        <p:txBody>
          <a:bodyPr>
            <a:normAutofit fontScale="90000"/>
          </a:bodyPr>
          <a:lstStyle/>
          <a:p>
            <a:pPr algn="ctr"/>
            <a:r>
              <a:rPr lang="en-IN"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a:xfrm>
            <a:off x="838200" y="942392"/>
            <a:ext cx="10515600" cy="4460032"/>
          </a:xfrm>
        </p:spPr>
        <p:txBody>
          <a:bodyPr>
            <a:noAutofit/>
          </a:bodyPr>
          <a:lstStyle/>
          <a:p>
            <a:pPr marL="457200" indent="-457200">
              <a:lnSpc>
                <a:spcPct val="150000"/>
              </a:lnSpc>
              <a:buAutoNum type="arabicPeriod"/>
            </a:pPr>
            <a:r>
              <a:rPr lang="en-US" sz="1400" dirty="0">
                <a:latin typeface="Times New Roman" panose="02020603050405020304" pitchFamily="18" charset="0"/>
                <a:cs typeface="Times New Roman" panose="02020603050405020304" pitchFamily="18" charset="0"/>
              </a:rPr>
              <a:t>Introduction </a:t>
            </a:r>
          </a:p>
          <a:p>
            <a:pPr marL="457200" indent="-457200">
              <a:lnSpc>
                <a:spcPct val="150000"/>
              </a:lnSpc>
              <a:buAutoNum type="arabicPeriod"/>
            </a:pPr>
            <a:r>
              <a:rPr lang="en-US" sz="1400" dirty="0">
                <a:latin typeface="Times New Roman" panose="02020603050405020304" pitchFamily="18" charset="0"/>
                <a:cs typeface="Times New Roman" panose="02020603050405020304" pitchFamily="18" charset="0"/>
              </a:rPr>
              <a:t>Problem Statement</a:t>
            </a:r>
          </a:p>
          <a:p>
            <a:pPr marL="457200" indent="-457200">
              <a:lnSpc>
                <a:spcPct val="150000"/>
              </a:lnSpc>
              <a:buFont typeface="Arial" panose="020B0604020202020204" pitchFamily="34" charset="0"/>
              <a:buAutoNum type="arabicPeriod"/>
            </a:pPr>
            <a:r>
              <a:rPr lang="en-US" sz="1400" dirty="0">
                <a:latin typeface="Times New Roman" panose="02020603050405020304" pitchFamily="18" charset="0"/>
                <a:cs typeface="Times New Roman" panose="02020603050405020304" pitchFamily="18" charset="0"/>
              </a:rPr>
              <a:t>Objectives</a:t>
            </a:r>
          </a:p>
          <a:p>
            <a:pPr marL="457200" indent="-457200">
              <a:lnSpc>
                <a:spcPct val="150000"/>
              </a:lnSpc>
              <a:buAutoNum type="arabicPeriod"/>
            </a:pPr>
            <a:r>
              <a:rPr lang="en-US" sz="1400" dirty="0">
                <a:latin typeface="Times New Roman" panose="02020603050405020304" pitchFamily="18" charset="0"/>
                <a:cs typeface="Times New Roman" panose="02020603050405020304" pitchFamily="18" charset="0"/>
              </a:rPr>
              <a:t>Sustainable Development Goals</a:t>
            </a:r>
          </a:p>
          <a:p>
            <a:pPr marL="457200" indent="-457200">
              <a:lnSpc>
                <a:spcPct val="150000"/>
              </a:lnSpc>
              <a:buAutoNum type="arabicPeriod"/>
            </a:pPr>
            <a:r>
              <a:rPr lang="en-US" sz="1400" dirty="0">
                <a:latin typeface="Times New Roman" panose="02020603050405020304" pitchFamily="18" charset="0"/>
                <a:cs typeface="Times New Roman" panose="02020603050405020304" pitchFamily="18" charset="0"/>
              </a:rPr>
              <a:t>Collaboration</a:t>
            </a:r>
          </a:p>
          <a:p>
            <a:pPr marL="457200" indent="-457200">
              <a:lnSpc>
                <a:spcPct val="150000"/>
              </a:lnSpc>
              <a:buAutoNum type="arabicPeriod"/>
            </a:pPr>
            <a:r>
              <a:rPr lang="en-US" sz="1400" dirty="0">
                <a:latin typeface="Times New Roman" panose="02020603050405020304" pitchFamily="18" charset="0"/>
                <a:cs typeface="Times New Roman" panose="02020603050405020304" pitchFamily="18" charset="0"/>
              </a:rPr>
              <a:t>Literature Survey</a:t>
            </a:r>
          </a:p>
          <a:p>
            <a:pPr marL="457200" indent="-457200">
              <a:lnSpc>
                <a:spcPct val="150000"/>
              </a:lnSpc>
              <a:buAutoNum type="arabicPeriod"/>
            </a:pPr>
            <a:r>
              <a:rPr lang="en-US" sz="1400" dirty="0">
                <a:latin typeface="Times New Roman" panose="02020603050405020304" pitchFamily="18" charset="0"/>
                <a:cs typeface="Times New Roman" panose="02020603050405020304" pitchFamily="18" charset="0"/>
              </a:rPr>
              <a:t>Research Gap Identification</a:t>
            </a:r>
          </a:p>
          <a:p>
            <a:pPr marL="457200" indent="-457200">
              <a:lnSpc>
                <a:spcPct val="150000"/>
              </a:lnSpc>
              <a:buAutoNum type="arabicPeriod"/>
            </a:pPr>
            <a:r>
              <a:rPr lang="en-US" sz="1400" dirty="0">
                <a:latin typeface="Times New Roman" panose="02020603050405020304" pitchFamily="18" charset="0"/>
                <a:cs typeface="Times New Roman" panose="02020603050405020304" pitchFamily="18" charset="0"/>
              </a:rPr>
              <a:t>High Level Design</a:t>
            </a:r>
          </a:p>
          <a:p>
            <a:pPr marL="457200" indent="-457200">
              <a:lnSpc>
                <a:spcPct val="150000"/>
              </a:lnSpc>
              <a:buFont typeface="Arial" panose="020B0604020202020204" pitchFamily="34" charset="0"/>
              <a:buAutoNum type="arabicPeriod"/>
            </a:pPr>
            <a:r>
              <a:rPr lang="en-US" sz="1400" dirty="0">
                <a:latin typeface="Times New Roman" panose="02020603050405020304" pitchFamily="18" charset="0"/>
                <a:cs typeface="Times New Roman" panose="02020603050405020304" pitchFamily="18" charset="0"/>
              </a:rPr>
              <a:t>Technology </a:t>
            </a:r>
          </a:p>
          <a:p>
            <a:pPr marL="457200" indent="-457200">
              <a:lnSpc>
                <a:spcPct val="150000"/>
              </a:lnSpc>
              <a:buFont typeface="Arial" panose="020B0604020202020204" pitchFamily="34" charset="0"/>
              <a:buAutoNum type="arabicPeriod"/>
            </a:pPr>
            <a:r>
              <a:rPr lang="en-US" sz="1400" dirty="0">
                <a:latin typeface="Times New Roman" panose="02020603050405020304" pitchFamily="18" charset="0"/>
                <a:cs typeface="Times New Roman" panose="02020603050405020304" pitchFamily="18" charset="0"/>
              </a:rPr>
              <a:t>Datasets</a:t>
            </a:r>
          </a:p>
          <a:p>
            <a:pPr marL="457200" indent="-457200">
              <a:lnSpc>
                <a:spcPct val="150000"/>
              </a:lnSpc>
              <a:buAutoNum type="arabicPeriod"/>
            </a:pPr>
            <a:r>
              <a:rPr lang="en-US" sz="1400" dirty="0">
                <a:latin typeface="Times New Roman" panose="02020603050405020304" pitchFamily="18" charset="0"/>
                <a:cs typeface="Times New Roman" panose="02020603050405020304" pitchFamily="18" charset="0"/>
              </a:rPr>
              <a:t>Gantt chart for Major Project Phase 1</a:t>
            </a:r>
          </a:p>
          <a:p>
            <a:pPr marL="457200" indent="-457200">
              <a:lnSpc>
                <a:spcPct val="150000"/>
              </a:lnSpc>
              <a:buAutoNum type="arabicPeriod"/>
            </a:pPr>
            <a:r>
              <a:rPr lang="en-US" sz="1400" dirty="0">
                <a:latin typeface="Times New Roman" panose="02020603050405020304" pitchFamily="18" charset="0"/>
                <a:cs typeface="Times New Roman" panose="02020603050405020304" pitchFamily="18" charset="0"/>
              </a:rPr>
              <a:t>References</a:t>
            </a:r>
            <a:endParaRPr lang="en-IN" sz="1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8761445" y="6233295"/>
            <a:ext cx="2005660" cy="365125"/>
          </a:xfrm>
        </p:spPr>
        <p:txBody>
          <a:bodyPr anchor="t"/>
          <a:lstStyle/>
          <a:p>
            <a:endParaRPr lang="en-IN" dirty="0"/>
          </a:p>
          <a:p>
            <a:r>
              <a:rPr lang="en-IN" dirty="0"/>
              <a:t>Department of CSE, BMSCE </a:t>
            </a:r>
          </a:p>
        </p:txBody>
      </p:sp>
      <p:sp>
        <p:nvSpPr>
          <p:cNvPr id="5" name="Slide Number Placeholder 4"/>
          <p:cNvSpPr>
            <a:spLocks noGrp="1"/>
          </p:cNvSpPr>
          <p:nvPr>
            <p:ph type="sldNum" sz="quarter" idx="12"/>
          </p:nvPr>
        </p:nvSpPr>
        <p:spPr>
          <a:xfrm>
            <a:off x="8610600" y="6379796"/>
            <a:ext cx="2743200" cy="365125"/>
          </a:xfrm>
        </p:spPr>
        <p:txBody>
          <a:bodyPr/>
          <a:lstStyle/>
          <a:p>
            <a:fld id="{840E0BF8-4B7D-46FA-B28A-DDF089F57DAF}" type="slidenum">
              <a:rPr lang="en-IN" smtClean="0"/>
              <a:t>2</a:t>
            </a:fld>
            <a:endParaRPr lang="en-IN"/>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28362" y="0"/>
            <a:ext cx="116363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half" idx="10"/>
          </p:nvPr>
        </p:nvSpPr>
        <p:spPr/>
        <p:txBody>
          <a:bodyPr/>
          <a:lstStyle/>
          <a:p>
            <a:fld id="{BE4008C6-8A57-4322-92CA-537F5515612B}" type="datetime1">
              <a:rPr lang="en-IN" smtClean="0"/>
              <a:t>24-01-2025</a:t>
            </a:fld>
            <a:endParaRPr lang="en-IN"/>
          </a:p>
        </p:txBody>
      </p:sp>
      <p:sp>
        <p:nvSpPr>
          <p:cNvPr id="9" name="TextBox 8">
            <a:extLst>
              <a:ext uri="{FF2B5EF4-FFF2-40B4-BE49-F238E27FC236}">
                <a16:creationId xmlns:a16="http://schemas.microsoft.com/office/drawing/2014/main" id="{E37D6A42-262C-BE0E-CB08-739023378658}"/>
              </a:ext>
            </a:extLst>
          </p:cNvPr>
          <p:cNvSpPr txBox="1"/>
          <p:nvPr/>
        </p:nvSpPr>
        <p:spPr>
          <a:xfrm>
            <a:off x="1968759" y="6327127"/>
            <a:ext cx="5942045" cy="307777"/>
          </a:xfrm>
          <a:prstGeom prst="rect">
            <a:avLst/>
          </a:prstGeom>
          <a:noFill/>
        </p:spPr>
        <p:txBody>
          <a:bodyPr wrap="square">
            <a:spAutoFit/>
          </a:bodyPr>
          <a:lstStyle/>
          <a:p>
            <a:pPr algn="ctr"/>
            <a:r>
              <a:rPr lang="en-IN" sz="1400" kern="1200" dirty="0">
                <a:solidFill>
                  <a:schemeClr val="bg1">
                    <a:lumMod val="50000"/>
                  </a:schemeClr>
                </a:solidFill>
                <a:effectLst/>
                <a:latin typeface="+mj-lt"/>
                <a:ea typeface="+mj-ea"/>
                <a:cs typeface="Times New Roman" panose="02020603050405020304" pitchFamily="18" charset="0"/>
              </a:rPr>
              <a:t>Multimodal Sentimental Analysis For Code-Mixed </a:t>
            </a:r>
            <a:r>
              <a:rPr lang="en-IN" sz="1400" kern="1200" dirty="0">
                <a:solidFill>
                  <a:schemeClr val="bg1">
                    <a:lumMod val="50000"/>
                  </a:schemeClr>
                </a:solidFill>
                <a:effectLst/>
                <a:latin typeface="Calibri" panose="020F0502020204030204" pitchFamily="34" charset="0"/>
                <a:ea typeface="Calibri" panose="020F0502020204030204" pitchFamily="34" charset="0"/>
                <a:cs typeface="Calibri" panose="020F0502020204030204" pitchFamily="34" charset="0"/>
              </a:rPr>
              <a:t>Language</a:t>
            </a:r>
            <a:r>
              <a:rPr lang="en-IN" sz="1400" kern="1200" dirty="0">
                <a:solidFill>
                  <a:schemeClr val="bg1">
                    <a:lumMod val="50000"/>
                  </a:schemeClr>
                </a:solidFill>
                <a:effectLst/>
                <a:latin typeface="+mj-lt"/>
                <a:ea typeface="+mj-ea"/>
                <a:cs typeface="Times New Roman" panose="02020603050405020304" pitchFamily="18" charset="0"/>
              </a:rPr>
              <a:t>  Using DL</a:t>
            </a:r>
            <a:endParaRPr lang="en-IN" sz="1400" dirty="0">
              <a:solidFill>
                <a:schemeClr val="bg1">
                  <a:lumMod val="50000"/>
                </a:schemeClr>
              </a:solidFill>
              <a:latin typeface="+mj-lt"/>
            </a:endParaRPr>
          </a:p>
        </p:txBody>
      </p:sp>
    </p:spTree>
    <p:extLst>
      <p:ext uri="{BB962C8B-B14F-4D97-AF65-F5344CB8AC3E}">
        <p14:creationId xmlns:p14="http://schemas.microsoft.com/office/powerpoint/2010/main" val="222720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74158C-4738-9710-A6C0-AF3189FB16BB}"/>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3E3CBDAF-CB8D-AFFD-4B3F-B1F69F1C60B1}"/>
              </a:ext>
            </a:extLst>
          </p:cNvPr>
          <p:cNvSpPr>
            <a:spLocks noGrp="1"/>
          </p:cNvSpPr>
          <p:nvPr>
            <p:ph type="ftr" sz="quarter" idx="11"/>
          </p:nvPr>
        </p:nvSpPr>
        <p:spPr>
          <a:xfrm>
            <a:off x="1707502" y="6356350"/>
            <a:ext cx="9293290"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DAB26271-9CA8-A123-44C4-97F31A11B6E0}"/>
              </a:ext>
            </a:extLst>
          </p:cNvPr>
          <p:cNvSpPr>
            <a:spLocks noGrp="1"/>
          </p:cNvSpPr>
          <p:nvPr>
            <p:ph type="sldNum" sz="quarter" idx="12"/>
          </p:nvPr>
        </p:nvSpPr>
        <p:spPr/>
        <p:txBody>
          <a:bodyPr/>
          <a:lstStyle/>
          <a:p>
            <a:fld id="{840E0BF8-4B7D-46FA-B28A-DDF089F57DAF}" type="slidenum">
              <a:rPr lang="en-IN" smtClean="0"/>
              <a:t>20</a:t>
            </a:fld>
            <a:endParaRPr lang="en-IN"/>
          </a:p>
        </p:txBody>
      </p:sp>
      <p:graphicFrame>
        <p:nvGraphicFramePr>
          <p:cNvPr id="5" name="Table 4">
            <a:extLst>
              <a:ext uri="{FF2B5EF4-FFF2-40B4-BE49-F238E27FC236}">
                <a16:creationId xmlns:a16="http://schemas.microsoft.com/office/drawing/2014/main" id="{5F179812-C9BE-E69D-9848-9D5967FF517B}"/>
              </a:ext>
            </a:extLst>
          </p:cNvPr>
          <p:cNvGraphicFramePr>
            <a:graphicFrameLocks noGrp="1"/>
          </p:cNvGraphicFramePr>
          <p:nvPr>
            <p:extLst>
              <p:ext uri="{D42A27DB-BD31-4B8C-83A1-F6EECF244321}">
                <p14:modId xmlns:p14="http://schemas.microsoft.com/office/powerpoint/2010/main" val="2249407668"/>
              </p:ext>
            </p:extLst>
          </p:nvPr>
        </p:nvGraphicFramePr>
        <p:xfrm>
          <a:off x="485776" y="127001"/>
          <a:ext cx="11391900" cy="5415955"/>
        </p:xfrm>
        <a:graphic>
          <a:graphicData uri="http://schemas.openxmlformats.org/drawingml/2006/table">
            <a:tbl>
              <a:tblPr firstRow="1" bandRow="1">
                <a:tableStyleId>{5C22544A-7EE6-4342-B048-85BDC9FD1C3A}</a:tableStyleId>
              </a:tblPr>
              <a:tblGrid>
                <a:gridCol w="424354">
                  <a:extLst>
                    <a:ext uri="{9D8B030D-6E8A-4147-A177-3AD203B41FA5}">
                      <a16:colId xmlns:a16="http://schemas.microsoft.com/office/drawing/2014/main" val="1372824733"/>
                    </a:ext>
                  </a:extLst>
                </a:gridCol>
                <a:gridCol w="1654975">
                  <a:extLst>
                    <a:ext uri="{9D8B030D-6E8A-4147-A177-3AD203B41FA5}">
                      <a16:colId xmlns:a16="http://schemas.microsoft.com/office/drawing/2014/main" val="1007557184"/>
                    </a:ext>
                  </a:extLst>
                </a:gridCol>
                <a:gridCol w="1552979">
                  <a:extLst>
                    <a:ext uri="{9D8B030D-6E8A-4147-A177-3AD203B41FA5}">
                      <a16:colId xmlns:a16="http://schemas.microsoft.com/office/drawing/2014/main" val="1981404350"/>
                    </a:ext>
                  </a:extLst>
                </a:gridCol>
                <a:gridCol w="1982333">
                  <a:extLst>
                    <a:ext uri="{9D8B030D-6E8A-4147-A177-3AD203B41FA5}">
                      <a16:colId xmlns:a16="http://schemas.microsoft.com/office/drawing/2014/main" val="2794100839"/>
                    </a:ext>
                  </a:extLst>
                </a:gridCol>
                <a:gridCol w="1532692">
                  <a:extLst>
                    <a:ext uri="{9D8B030D-6E8A-4147-A177-3AD203B41FA5}">
                      <a16:colId xmlns:a16="http://schemas.microsoft.com/office/drawing/2014/main" val="2442545798"/>
                    </a:ext>
                  </a:extLst>
                </a:gridCol>
                <a:gridCol w="1366588">
                  <a:extLst>
                    <a:ext uri="{9D8B030D-6E8A-4147-A177-3AD203B41FA5}">
                      <a16:colId xmlns:a16="http://schemas.microsoft.com/office/drawing/2014/main" val="3251755906"/>
                    </a:ext>
                  </a:extLst>
                </a:gridCol>
                <a:gridCol w="1176533">
                  <a:extLst>
                    <a:ext uri="{9D8B030D-6E8A-4147-A177-3AD203B41FA5}">
                      <a16:colId xmlns:a16="http://schemas.microsoft.com/office/drawing/2014/main" val="2254896540"/>
                    </a:ext>
                  </a:extLst>
                </a:gridCol>
                <a:gridCol w="1701446">
                  <a:extLst>
                    <a:ext uri="{9D8B030D-6E8A-4147-A177-3AD203B41FA5}">
                      <a16:colId xmlns:a16="http://schemas.microsoft.com/office/drawing/2014/main" val="2916438911"/>
                    </a:ext>
                  </a:extLst>
                </a:gridCol>
              </a:tblGrid>
              <a:tr h="615248">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2672755">
                <a:tc>
                  <a:txBody>
                    <a:bodyPr/>
                    <a:lstStyle/>
                    <a:p>
                      <a:r>
                        <a:rPr lang="en-IN" sz="1400" dirty="0">
                          <a:latin typeface="Times New Roman" panose="02020603050405020304" pitchFamily="18" charset="0"/>
                          <a:cs typeface="Times New Roman" panose="02020603050405020304" pitchFamily="18" charset="0"/>
                        </a:rPr>
                        <a:t>17.</a:t>
                      </a:r>
                    </a:p>
                  </a:txBody>
                  <a:tcPr/>
                </a:tc>
                <a:tc>
                  <a:txBody>
                    <a:bodyPr/>
                    <a:lstStyle/>
                    <a:p>
                      <a:r>
                        <a:rPr lang="en-GB" sz="1400" dirty="0">
                          <a:latin typeface="Times New Roman" panose="02020603050405020304" pitchFamily="18" charset="0"/>
                          <a:cs typeface="Times New Roman" panose="02020603050405020304" pitchFamily="18" charset="0"/>
                        </a:rPr>
                        <a:t>Sentiment Analysis using Large Language Models: Methodologies, Applications, and Challenges</a:t>
                      </a:r>
                    </a:p>
                  </a:txBody>
                  <a:tcPr/>
                </a:tc>
                <a:tc>
                  <a:txBody>
                    <a:bodyPr/>
                    <a:lstStyle/>
                    <a:p>
                      <a:r>
                        <a:rPr lang="en-GB" sz="1400" dirty="0">
                          <a:latin typeface="Times New Roman" panose="02020603050405020304" pitchFamily="18" charset="0"/>
                          <a:cs typeface="Times New Roman" panose="02020603050405020304" pitchFamily="18" charset="0"/>
                        </a:rPr>
                        <a:t>2024</a:t>
                      </a:r>
                    </a:p>
                  </a:txBody>
                  <a:tcPr/>
                </a:tc>
                <a:tc>
                  <a:txBody>
                    <a:bodyPr/>
                    <a:lstStyle/>
                    <a:p>
                      <a:r>
                        <a:rPr lang="en-US" sz="1400" dirty="0">
                          <a:latin typeface="Times New Roman" panose="02020603050405020304" pitchFamily="18" charset="0"/>
                          <a:cs typeface="Times New Roman" panose="02020603050405020304" pitchFamily="18" charset="0"/>
                        </a:rPr>
                        <a:t>Challenges in sentiment analysis using LLMs.</a:t>
                      </a:r>
                    </a:p>
                  </a:txBody>
                  <a:tcPr/>
                </a:tc>
                <a:tc>
                  <a:txBody>
                    <a:bodyPr/>
                    <a:lstStyle/>
                    <a:p>
                      <a:r>
                        <a:rPr lang="en-US" sz="1400" dirty="0">
                          <a:latin typeface="Times New Roman" panose="02020603050405020304" pitchFamily="18" charset="0"/>
                          <a:cs typeface="Times New Roman" panose="02020603050405020304" pitchFamily="18" charset="0"/>
                        </a:rPr>
                        <a:t>Reviewed traditional methods (rule-based, ML) and advancements (BERT, GPT, </a:t>
                      </a:r>
                      <a:r>
                        <a:rPr lang="en-US" sz="1400" dirty="0" err="1">
                          <a:latin typeface="Times New Roman" panose="02020603050405020304" pitchFamily="18" charset="0"/>
                          <a:cs typeface="Times New Roman" panose="02020603050405020304" pitchFamily="18" charset="0"/>
                        </a:rPr>
                        <a:t>XLNet</a:t>
                      </a:r>
                      <a:r>
                        <a:rPr lang="en-US" sz="1400" dirty="0">
                          <a:latin typeface="Times New Roman" panose="02020603050405020304" pitchFamily="18" charset="0"/>
                          <a:cs typeface="Times New Roman" panose="02020603050405020304" pitchFamily="18" charset="0"/>
                        </a:rPr>
                        <a:t>); discussed fine-tuning, transfer learning, domain adaptation.</a:t>
                      </a:r>
                    </a:p>
                  </a:txBody>
                  <a:tcPr/>
                </a:tc>
                <a:tc>
                  <a:txBody>
                    <a:bodyPr/>
                    <a:lstStyle/>
                    <a:p>
                      <a:r>
                        <a:rPr lang="en-US" sz="1400" dirty="0">
                          <a:latin typeface="Times New Roman" panose="02020603050405020304" pitchFamily="18" charset="0"/>
                          <a:cs typeface="Times New Roman" panose="02020603050405020304" pitchFamily="18" charset="0"/>
                        </a:rPr>
                        <a:t>Discussed model performance with pre-trained LLMs like BERT, achieving state-of-the-art results in NLP tasks.</a:t>
                      </a:r>
                    </a:p>
                  </a:txBody>
                  <a:tcPr/>
                </a:tc>
                <a:tc>
                  <a:txBody>
                    <a:bodyPr/>
                    <a:lstStyle/>
                    <a:p>
                      <a:r>
                        <a:rPr lang="en-US" sz="1400" dirty="0">
                          <a:latin typeface="Times New Roman" panose="02020603050405020304" pitchFamily="18" charset="0"/>
                          <a:cs typeface="Times New Roman" panose="02020603050405020304" pitchFamily="18" charset="0"/>
                        </a:rPr>
                        <a:t>Proposed focus on model interpretability, robustness, scalability, multimodal analysis, and ethical implications.</a:t>
                      </a:r>
                    </a:p>
                  </a:txBody>
                  <a:tcPr/>
                </a:tc>
                <a:tc>
                  <a:txBody>
                    <a:bodyPr/>
                    <a:lstStyle/>
                    <a:p>
                      <a:r>
                        <a:rPr lang="en-US" sz="1400" dirty="0">
                          <a:latin typeface="Times New Roman" panose="02020603050405020304" pitchFamily="18" charset="0"/>
                          <a:cs typeface="Times New Roman" panose="02020603050405020304" pitchFamily="18" charset="0"/>
                        </a:rPr>
                        <a:t>Akshata </a:t>
                      </a:r>
                      <a:r>
                        <a:rPr lang="en-US" sz="1400" dirty="0" err="1">
                          <a:latin typeface="Times New Roman" panose="02020603050405020304" pitchFamily="18" charset="0"/>
                          <a:cs typeface="Times New Roman" panose="02020603050405020304" pitchFamily="18" charset="0"/>
                        </a:rPr>
                        <a:t>Upadhye</a:t>
                      </a:r>
                      <a:r>
                        <a:rPr lang="en-US" sz="1400" dirty="0">
                          <a:latin typeface="Times New Roman" panose="02020603050405020304" pitchFamily="18" charset="0"/>
                          <a:cs typeface="Times New Roman" panose="02020603050405020304" pitchFamily="18" charset="0"/>
                        </a:rPr>
                        <a:t>, International Journal of Computer Applications, Vol. 186, May 2024.</a:t>
                      </a:r>
                    </a:p>
                  </a:txBody>
                  <a:tcPr/>
                </a:tc>
                <a:extLst>
                  <a:ext uri="{0D108BD9-81ED-4DB2-BD59-A6C34878D82A}">
                    <a16:rowId xmlns:a16="http://schemas.microsoft.com/office/drawing/2014/main" val="528409609"/>
                  </a:ext>
                </a:extLst>
              </a:tr>
              <a:tr h="952474">
                <a:tc>
                  <a:txBody>
                    <a:bodyPr/>
                    <a:lstStyle/>
                    <a:p>
                      <a:r>
                        <a:rPr lang="en-US" sz="1400" dirty="0">
                          <a:latin typeface="Times New Roman" panose="02020603050405020304" pitchFamily="18" charset="0"/>
                          <a:cs typeface="Times New Roman" panose="02020603050405020304" pitchFamily="18" charset="0"/>
                        </a:rPr>
                        <a:t>18.</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Word Level Language Identification in Code-Mixed Kannada-English Texts using Deep Learning Approach</a:t>
                      </a:r>
                    </a:p>
                  </a:txBody>
                  <a:tcPr anchor="ctr"/>
                </a:tc>
                <a:tc>
                  <a:txBody>
                    <a:bodyPr/>
                    <a:lstStyle/>
                    <a:p>
                      <a:pPr algn="l"/>
                      <a:r>
                        <a:rPr lang="en-IN" sz="1400" dirty="0">
                          <a:latin typeface="Times New Roman" panose="02020603050405020304" pitchFamily="18" charset="0"/>
                          <a:cs typeface="Times New Roman" panose="02020603050405020304" pitchFamily="18" charset="0"/>
                        </a:rPr>
                        <a:t>2020</a:t>
                      </a:r>
                    </a:p>
                  </a:txBody>
                  <a:tcPr/>
                </a:tc>
                <a:tc>
                  <a:txBody>
                    <a:bodyPr/>
                    <a:lstStyle/>
                    <a:p>
                      <a:pPr algn="just"/>
                      <a:r>
                        <a:rPr lang="en-US" sz="1400" dirty="0">
                          <a:latin typeface="Times New Roman" panose="02020603050405020304" pitchFamily="18" charset="0"/>
                          <a:cs typeface="Times New Roman" panose="02020603050405020304" pitchFamily="18" charset="0"/>
                        </a:rPr>
                        <a:t>Difficulty in identifying languages at the word level in code-mixed Kannada-English texts.</a:t>
                      </a:r>
                    </a:p>
                  </a:txBody>
                  <a:tcPr anchor="ctr"/>
                </a:tc>
                <a:tc>
                  <a:txBody>
                    <a:bodyPr/>
                    <a:lstStyle/>
                    <a:p>
                      <a:pPr algn="just"/>
                      <a:r>
                        <a:rPr lang="en-US" sz="1400" dirty="0">
                          <a:latin typeface="Times New Roman" panose="02020603050405020304" pitchFamily="18" charset="0"/>
                          <a:cs typeface="Times New Roman" panose="02020603050405020304" pitchFamily="18" charset="0"/>
                        </a:rPr>
                        <a:t>Developed a Bi-LSTM-based model with attention mechanism for word-level language tagging</a:t>
                      </a:r>
                    </a:p>
                  </a:txBody>
                  <a:tcPr anchor="ctr"/>
                </a:tc>
                <a:tc>
                  <a:txBody>
                    <a:bodyPr/>
                    <a:lstStyle/>
                    <a:p>
                      <a:pPr algn="just"/>
                      <a:r>
                        <a:rPr lang="en-US" sz="1400" dirty="0">
                          <a:latin typeface="Times New Roman" panose="02020603050405020304" pitchFamily="18" charset="0"/>
                          <a:cs typeface="Times New Roman" panose="02020603050405020304" pitchFamily="18" charset="0"/>
                        </a:rPr>
                        <a:t>Achieved 94.8% accuracy and 0.91 F1-score on a curated Kannada-English dataset.</a:t>
                      </a:r>
                    </a:p>
                  </a:txBody>
                  <a:tcPr anchor="ctr"/>
                </a:tc>
                <a:tc>
                  <a:txBody>
                    <a:bodyPr/>
                    <a:lstStyle/>
                    <a:p>
                      <a:pPr algn="just"/>
                      <a:r>
                        <a:rPr lang="en-US" sz="1400" dirty="0">
                          <a:latin typeface="Times New Roman" panose="02020603050405020304" pitchFamily="18" charset="0"/>
                          <a:cs typeface="Times New Roman" panose="02020603050405020304" pitchFamily="18" charset="0"/>
                        </a:rPr>
                        <a:t>Extend the approach to handle transliterated and highly code-switched text across languages.</a:t>
                      </a:r>
                    </a:p>
                  </a:txBody>
                  <a:tcPr anchor="ctr"/>
                </a:tc>
                <a:tc>
                  <a:txBody>
                    <a:bodyPr/>
                    <a:lstStyle/>
                    <a:p>
                      <a:pPr algn="just"/>
                      <a:r>
                        <a:rPr lang="en-US" sz="1400" dirty="0">
                          <a:latin typeface="Times New Roman" panose="02020603050405020304" pitchFamily="18" charset="0"/>
                          <a:cs typeface="Times New Roman" panose="02020603050405020304" pitchFamily="18" charset="0"/>
                        </a:rPr>
                        <a:t>G. Kumar et al., "Word Level Language Identification in Code-Mixed Kannada-English Texts using Deep Learning Approach," 2020.</a:t>
                      </a:r>
                    </a:p>
                  </a:txBody>
                  <a:tcPr anchor="ct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494788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7E34D-234B-CF10-5911-8489F34D943B}"/>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DA59ECF-190D-B485-957F-62D74B333844}"/>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1DD527B8-4AD5-FA84-FA74-0F73BF34C69E}"/>
              </a:ext>
            </a:extLst>
          </p:cNvPr>
          <p:cNvSpPr>
            <a:spLocks noGrp="1"/>
          </p:cNvSpPr>
          <p:nvPr>
            <p:ph type="ftr" sz="quarter" idx="11"/>
          </p:nvPr>
        </p:nvSpPr>
        <p:spPr>
          <a:xfrm>
            <a:off x="1744824" y="6356350"/>
            <a:ext cx="9311952"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8964E38D-752B-6842-EB3C-7BE931825D2E}"/>
              </a:ext>
            </a:extLst>
          </p:cNvPr>
          <p:cNvSpPr>
            <a:spLocks noGrp="1"/>
          </p:cNvSpPr>
          <p:nvPr>
            <p:ph type="sldNum" sz="quarter" idx="12"/>
          </p:nvPr>
        </p:nvSpPr>
        <p:spPr/>
        <p:txBody>
          <a:bodyPr/>
          <a:lstStyle/>
          <a:p>
            <a:fld id="{840E0BF8-4B7D-46FA-B28A-DDF089F57DAF}" type="slidenum">
              <a:rPr lang="en-IN" smtClean="0"/>
              <a:t>21</a:t>
            </a:fld>
            <a:endParaRPr lang="en-IN"/>
          </a:p>
        </p:txBody>
      </p:sp>
      <p:graphicFrame>
        <p:nvGraphicFramePr>
          <p:cNvPr id="5" name="Table 4">
            <a:extLst>
              <a:ext uri="{FF2B5EF4-FFF2-40B4-BE49-F238E27FC236}">
                <a16:creationId xmlns:a16="http://schemas.microsoft.com/office/drawing/2014/main" id="{1AD07479-4E86-A8B4-DC13-5B58662E583C}"/>
              </a:ext>
            </a:extLst>
          </p:cNvPr>
          <p:cNvGraphicFramePr>
            <a:graphicFrameLocks noGrp="1"/>
          </p:cNvGraphicFramePr>
          <p:nvPr>
            <p:extLst>
              <p:ext uri="{D42A27DB-BD31-4B8C-83A1-F6EECF244321}">
                <p14:modId xmlns:p14="http://schemas.microsoft.com/office/powerpoint/2010/main" val="3463503197"/>
              </p:ext>
            </p:extLst>
          </p:nvPr>
        </p:nvGraphicFramePr>
        <p:xfrm>
          <a:off x="400050" y="64064"/>
          <a:ext cx="11391900" cy="6698665"/>
        </p:xfrm>
        <a:graphic>
          <a:graphicData uri="http://schemas.openxmlformats.org/drawingml/2006/table">
            <a:tbl>
              <a:tblPr firstRow="1" bandRow="1">
                <a:tableStyleId>{5C22544A-7EE6-4342-B048-85BDC9FD1C3A}</a:tableStyleId>
              </a:tblPr>
              <a:tblGrid>
                <a:gridCol w="424354">
                  <a:extLst>
                    <a:ext uri="{9D8B030D-6E8A-4147-A177-3AD203B41FA5}">
                      <a16:colId xmlns:a16="http://schemas.microsoft.com/office/drawing/2014/main" val="1372824733"/>
                    </a:ext>
                  </a:extLst>
                </a:gridCol>
                <a:gridCol w="1413192">
                  <a:extLst>
                    <a:ext uri="{9D8B030D-6E8A-4147-A177-3AD203B41FA5}">
                      <a16:colId xmlns:a16="http://schemas.microsoft.com/office/drawing/2014/main" val="1007557184"/>
                    </a:ext>
                  </a:extLst>
                </a:gridCol>
                <a:gridCol w="1194318">
                  <a:extLst>
                    <a:ext uri="{9D8B030D-6E8A-4147-A177-3AD203B41FA5}">
                      <a16:colId xmlns:a16="http://schemas.microsoft.com/office/drawing/2014/main" val="1981404350"/>
                    </a:ext>
                  </a:extLst>
                </a:gridCol>
                <a:gridCol w="2582777">
                  <a:extLst>
                    <a:ext uri="{9D8B030D-6E8A-4147-A177-3AD203B41FA5}">
                      <a16:colId xmlns:a16="http://schemas.microsoft.com/office/drawing/2014/main" val="2794100839"/>
                    </a:ext>
                  </a:extLst>
                </a:gridCol>
                <a:gridCol w="1524627">
                  <a:extLst>
                    <a:ext uri="{9D8B030D-6E8A-4147-A177-3AD203B41FA5}">
                      <a16:colId xmlns:a16="http://schemas.microsoft.com/office/drawing/2014/main" val="2442545798"/>
                    </a:ext>
                  </a:extLst>
                </a:gridCol>
                <a:gridCol w="1374653">
                  <a:extLst>
                    <a:ext uri="{9D8B030D-6E8A-4147-A177-3AD203B41FA5}">
                      <a16:colId xmlns:a16="http://schemas.microsoft.com/office/drawing/2014/main" val="3251755906"/>
                    </a:ext>
                  </a:extLst>
                </a:gridCol>
                <a:gridCol w="1176533">
                  <a:extLst>
                    <a:ext uri="{9D8B030D-6E8A-4147-A177-3AD203B41FA5}">
                      <a16:colId xmlns:a16="http://schemas.microsoft.com/office/drawing/2014/main" val="2254896540"/>
                    </a:ext>
                  </a:extLst>
                </a:gridCol>
                <a:gridCol w="1701446">
                  <a:extLst>
                    <a:ext uri="{9D8B030D-6E8A-4147-A177-3AD203B41FA5}">
                      <a16:colId xmlns:a16="http://schemas.microsoft.com/office/drawing/2014/main" val="2916438911"/>
                    </a:ext>
                  </a:extLst>
                </a:gridCol>
              </a:tblGrid>
              <a:tr h="751867">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2300589">
                <a:tc>
                  <a:txBody>
                    <a:bodyPr/>
                    <a:lstStyle/>
                    <a:p>
                      <a:r>
                        <a:rPr lang="en-IN" sz="1400" dirty="0">
                          <a:latin typeface="Times New Roman" panose="02020603050405020304" pitchFamily="18" charset="0"/>
                          <a:cs typeface="Times New Roman" panose="02020603050405020304" pitchFamily="18" charset="0"/>
                        </a:rPr>
                        <a:t>19.</a:t>
                      </a:r>
                    </a:p>
                  </a:txBody>
                  <a:tcPr/>
                </a:tc>
                <a:tc>
                  <a:txBody>
                    <a:bodyPr/>
                    <a:lstStyle/>
                    <a:p>
                      <a:r>
                        <a:rPr lang="en-IN" sz="1400" dirty="0">
                          <a:latin typeface="Times New Roman" panose="02020603050405020304" pitchFamily="18" charset="0"/>
                          <a:cs typeface="Times New Roman" panose="02020603050405020304" pitchFamily="18" charset="0"/>
                        </a:rPr>
                        <a:t>Sentiment Analysis Dataset for Code-Mixed Malayalam-English</a:t>
                      </a:r>
                    </a:p>
                  </a:txBody>
                  <a:tcPr/>
                </a:tc>
                <a:tc>
                  <a:txBody>
                    <a:bodyPr/>
                    <a:lstStyle/>
                    <a:p>
                      <a:r>
                        <a:rPr lang="en-GB" sz="1400" dirty="0">
                          <a:latin typeface="Times New Roman" panose="02020603050405020304" pitchFamily="18" charset="0"/>
                          <a:cs typeface="Times New Roman" panose="02020603050405020304" pitchFamily="18" charset="0"/>
                        </a:rPr>
                        <a:t>2020</a:t>
                      </a:r>
                    </a:p>
                  </a:txBody>
                  <a:tcPr/>
                </a:tc>
                <a:tc>
                  <a:txBody>
                    <a:bodyPr/>
                    <a:lstStyle/>
                    <a:p>
                      <a:r>
                        <a:rPr lang="en-US" sz="1400" dirty="0">
                          <a:latin typeface="Times New Roman" panose="02020603050405020304" pitchFamily="18" charset="0"/>
                          <a:cs typeface="Times New Roman" panose="02020603050405020304" pitchFamily="18" charset="0"/>
                        </a:rPr>
                        <a:t>Lack of sentiment analysis datasets for Malayalam-English code-mixed text, hindering effective NLP tasks.</a:t>
                      </a:r>
                    </a:p>
                  </a:txBody>
                  <a:tcPr/>
                </a:tc>
                <a:tc>
                  <a:txBody>
                    <a:bodyPr/>
                    <a:lstStyle/>
                    <a:p>
                      <a:r>
                        <a:rPr lang="en-US" sz="1400" dirty="0">
                          <a:latin typeface="Times New Roman" panose="02020603050405020304" pitchFamily="18" charset="0"/>
                          <a:cs typeface="Times New Roman" panose="02020603050405020304" pitchFamily="18" charset="0"/>
                        </a:rPr>
                        <a:t>Created a gold-standard dataset from YouTube comments; annotated with sentiment labels; evaluated using machine learning (SVM, LR) and deep learning (BERT).</a:t>
                      </a:r>
                    </a:p>
                  </a:txBody>
                  <a:tcPr/>
                </a:tc>
                <a:tc>
                  <a:txBody>
                    <a:bodyPr/>
                    <a:lstStyle/>
                    <a:p>
                      <a:r>
                        <a:rPr lang="en-US" sz="1400" dirty="0">
                          <a:latin typeface="Times New Roman" panose="02020603050405020304" pitchFamily="18" charset="0"/>
                          <a:cs typeface="Times New Roman" panose="02020603050405020304" pitchFamily="18" charset="0"/>
                        </a:rPr>
                        <a:t>Dataset: 6,739 posts, 70,075 tokens, </a:t>
                      </a:r>
                      <a:r>
                        <a:rPr lang="en-US" sz="1400" dirty="0" err="1">
                          <a:latin typeface="Times New Roman" panose="02020603050405020304" pitchFamily="18" charset="0"/>
                          <a:cs typeface="Times New Roman" panose="02020603050405020304" pitchFamily="18" charset="0"/>
                        </a:rPr>
                        <a:t>Krippendorff’s</a:t>
                      </a:r>
                      <a:r>
                        <a:rPr lang="en-US" sz="1400" dirty="0">
                          <a:latin typeface="Times New Roman" panose="02020603050405020304" pitchFamily="18" charset="0"/>
                          <a:cs typeface="Times New Roman" panose="02020603050405020304" pitchFamily="18" charset="0"/>
                        </a:rPr>
                        <a:t> alpha &gt; 0.8. BERT achieved best weighted F1 (0.75).</a:t>
                      </a:r>
                    </a:p>
                  </a:txBody>
                  <a:tcPr/>
                </a:tc>
                <a:tc>
                  <a:txBody>
                    <a:bodyPr/>
                    <a:lstStyle/>
                    <a:p>
                      <a:r>
                        <a:rPr lang="en-US" sz="1400" dirty="0">
                          <a:latin typeface="Times New Roman" panose="02020603050405020304" pitchFamily="18" charset="0"/>
                          <a:cs typeface="Times New Roman" panose="02020603050405020304" pitchFamily="18" charset="0"/>
                        </a:rPr>
                        <a:t>Enhance annotation coverage, explore advanced models for better accuracy, and expand dataset.</a:t>
                      </a:r>
                    </a:p>
                  </a:txBody>
                  <a:tcPr/>
                </a:tc>
                <a:tc>
                  <a:txBody>
                    <a:bodyPr/>
                    <a:lstStyle/>
                    <a:p>
                      <a:r>
                        <a:rPr lang="en-IN" sz="1400" dirty="0" err="1">
                          <a:latin typeface="Times New Roman" panose="02020603050405020304" pitchFamily="18" charset="0"/>
                          <a:cs typeface="Times New Roman" panose="02020603050405020304" pitchFamily="18" charset="0"/>
                        </a:rPr>
                        <a:t>Chakravarthi</a:t>
                      </a:r>
                      <a:r>
                        <a:rPr lang="en-IN" sz="1400" dirty="0">
                          <a:latin typeface="Times New Roman" panose="02020603050405020304" pitchFamily="18" charset="0"/>
                          <a:cs typeface="Times New Roman" panose="02020603050405020304" pitchFamily="18" charset="0"/>
                        </a:rPr>
                        <a:t>, B. R., et al. </a:t>
                      </a:r>
                      <a:r>
                        <a:rPr lang="en-IN" sz="1400" i="1" dirty="0">
                          <a:latin typeface="Times New Roman" panose="02020603050405020304" pitchFamily="18" charset="0"/>
                          <a:cs typeface="Times New Roman" panose="02020603050405020304" pitchFamily="18" charset="0"/>
                        </a:rPr>
                        <a:t>A Sentiment Analysis Dataset for Code-Mixed Malayalam-English</a:t>
                      </a:r>
                      <a:r>
                        <a:rPr lang="en-IN" sz="1400" dirty="0">
                          <a:latin typeface="Times New Roman" panose="02020603050405020304" pitchFamily="18" charset="0"/>
                          <a:cs typeface="Times New Roman" panose="02020603050405020304" pitchFamily="18" charset="0"/>
                        </a:rPr>
                        <a:t>. arXiv:2006.00210v1, 2020. </a:t>
                      </a:r>
                      <a:r>
                        <a:rPr lang="en-IN" sz="1400" dirty="0" err="1">
                          <a:latin typeface="Times New Roman" panose="02020603050405020304" pitchFamily="18" charset="0"/>
                          <a:cs typeface="Times New Roman" panose="02020603050405020304" pitchFamily="18" charset="0"/>
                          <a:hlinkClick r:id="rId2"/>
                        </a:rPr>
                        <a:t>arXiv</a:t>
                      </a:r>
                      <a:r>
                        <a:rPr lang="en-IN" sz="1400" dirty="0">
                          <a:latin typeface="Times New Roman" panose="02020603050405020304" pitchFamily="18" charset="0"/>
                          <a:cs typeface="Times New Roman" panose="02020603050405020304" pitchFamily="18" charset="0"/>
                          <a:hlinkClick r:id="rId2"/>
                        </a:rPr>
                        <a:t> link</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8409609"/>
                  </a:ext>
                </a:extLst>
              </a:tr>
              <a:tr h="3508398">
                <a:tc>
                  <a:txBody>
                    <a:bodyPr/>
                    <a:lstStyle/>
                    <a:p>
                      <a:r>
                        <a:rPr lang="en-IN" sz="1400" dirty="0">
                          <a:latin typeface="Times New Roman" panose="02020603050405020304" pitchFamily="18" charset="0"/>
                          <a:cs typeface="Times New Roman" panose="02020603050405020304" pitchFamily="18" charset="0"/>
                        </a:rPr>
                        <a:t>20.</a:t>
                      </a:r>
                    </a:p>
                  </a:txBody>
                  <a:tcPr/>
                </a:tc>
                <a:tc>
                  <a:txBody>
                    <a:bodyPr/>
                    <a:lstStyle/>
                    <a:p>
                      <a:pPr algn="just"/>
                      <a:r>
                        <a:rPr lang="en-US" sz="1400" dirty="0"/>
                        <a:t>Sentimental analysis from imbalanced code-mixed data using machine learning approaches</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2023</a:t>
                      </a:r>
                    </a:p>
                  </a:txBody>
                  <a:tcPr/>
                </a:tc>
                <a:tc>
                  <a:txBody>
                    <a:bodyPr/>
                    <a:lstStyle/>
                    <a:p>
                      <a:pPr algn="just"/>
                      <a:r>
                        <a:rPr lang="en-US" sz="1400" dirty="0"/>
                        <a:t>Addressing class imbalance in sentiment analysis for Tamil-English code-mixed data, incorporating spelling variations and leveraging machine learning.</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t>Combines preprocessing techniques (</a:t>
                      </a:r>
                      <a:r>
                        <a:rPr lang="en-IN" sz="1400" dirty="0" err="1"/>
                        <a:t>Levenshtein</a:t>
                      </a:r>
                      <a:r>
                        <a:rPr lang="en-IN" sz="1400" dirty="0"/>
                        <a:t> distance, recurrent character/word normalization), resampling (SMOTE, ADASYN), and machine learning classifiers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Macro F1-Score improved significantly using preprocessing and resampling; in handling class imbalance with a 2% improvement after removing non-code-mixed data.</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Investigate hybrid feature extraction methods and other techniques to resolve the residual class imbalance issue.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Srinivasan, R. and </a:t>
                      </a:r>
                      <a:r>
                        <a:rPr lang="en-US" sz="1400" dirty="0" err="1">
                          <a:latin typeface="Times New Roman" panose="02020603050405020304" pitchFamily="18" charset="0"/>
                          <a:cs typeface="Times New Roman" panose="02020603050405020304" pitchFamily="18" charset="0"/>
                        </a:rPr>
                        <a:t>Subalalitha</a:t>
                      </a:r>
                      <a:r>
                        <a:rPr lang="en-US" sz="1400" dirty="0">
                          <a:latin typeface="Times New Roman" panose="02020603050405020304" pitchFamily="18" charset="0"/>
                          <a:cs typeface="Times New Roman" panose="02020603050405020304" pitchFamily="18" charset="0"/>
                        </a:rPr>
                        <a:t>, C.N., 2023. Sentimental analysis from imbalanced code-mixed data using machine learning approaches. Distributed and Parallel Databases, 41(1), pp.37-52.</a:t>
                      </a: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1205761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A47C7-E5D5-160B-5204-BED988DF9C2B}"/>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D009BB5C-FABC-2073-F2EE-C726880A3C7C}"/>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BCC381B2-D880-0A11-975D-A126361E6DB7}"/>
              </a:ext>
            </a:extLst>
          </p:cNvPr>
          <p:cNvSpPr>
            <a:spLocks noGrp="1"/>
          </p:cNvSpPr>
          <p:nvPr>
            <p:ph type="ftr" sz="quarter" idx="11"/>
          </p:nvPr>
        </p:nvSpPr>
        <p:spPr/>
        <p:txBody>
          <a:bodyPr/>
          <a:lstStyle/>
          <a:p>
            <a:r>
              <a:rPr lang="en-IN"/>
              <a:t>Title of the Project                         Department of CSE, BMSCE </a:t>
            </a:r>
          </a:p>
        </p:txBody>
      </p:sp>
      <p:sp>
        <p:nvSpPr>
          <p:cNvPr id="4" name="Slide Number Placeholder 3">
            <a:extLst>
              <a:ext uri="{FF2B5EF4-FFF2-40B4-BE49-F238E27FC236}">
                <a16:creationId xmlns:a16="http://schemas.microsoft.com/office/drawing/2014/main" id="{9DBA1A36-C564-D27E-4DD2-C6D4DEC477C1}"/>
              </a:ext>
            </a:extLst>
          </p:cNvPr>
          <p:cNvSpPr>
            <a:spLocks noGrp="1"/>
          </p:cNvSpPr>
          <p:nvPr>
            <p:ph type="sldNum" sz="quarter" idx="12"/>
          </p:nvPr>
        </p:nvSpPr>
        <p:spPr/>
        <p:txBody>
          <a:bodyPr/>
          <a:lstStyle/>
          <a:p>
            <a:fld id="{840E0BF8-4B7D-46FA-B28A-DDF089F57DAF}" type="slidenum">
              <a:rPr lang="en-IN" smtClean="0"/>
              <a:t>22</a:t>
            </a:fld>
            <a:endParaRPr lang="en-IN"/>
          </a:p>
        </p:txBody>
      </p:sp>
      <p:graphicFrame>
        <p:nvGraphicFramePr>
          <p:cNvPr id="5" name="Table 4">
            <a:extLst>
              <a:ext uri="{FF2B5EF4-FFF2-40B4-BE49-F238E27FC236}">
                <a16:creationId xmlns:a16="http://schemas.microsoft.com/office/drawing/2014/main" id="{BFE22A85-6C4B-0EE9-7E87-AA01D84F470B}"/>
              </a:ext>
            </a:extLst>
          </p:cNvPr>
          <p:cNvGraphicFramePr>
            <a:graphicFrameLocks noGrp="1"/>
          </p:cNvGraphicFramePr>
          <p:nvPr>
            <p:extLst>
              <p:ext uri="{D42A27DB-BD31-4B8C-83A1-F6EECF244321}">
                <p14:modId xmlns:p14="http://schemas.microsoft.com/office/powerpoint/2010/main" val="1197919152"/>
              </p:ext>
            </p:extLst>
          </p:nvPr>
        </p:nvGraphicFramePr>
        <p:xfrm>
          <a:off x="619125" y="147486"/>
          <a:ext cx="10953750" cy="6133664"/>
        </p:xfrm>
        <a:graphic>
          <a:graphicData uri="http://schemas.openxmlformats.org/drawingml/2006/table">
            <a:tbl>
              <a:tblPr firstRow="1" bandRow="1">
                <a:tableStyleId>{5C22544A-7EE6-4342-B048-85BDC9FD1C3A}</a:tableStyleId>
              </a:tblPr>
              <a:tblGrid>
                <a:gridCol w="408033">
                  <a:extLst>
                    <a:ext uri="{9D8B030D-6E8A-4147-A177-3AD203B41FA5}">
                      <a16:colId xmlns:a16="http://schemas.microsoft.com/office/drawing/2014/main" val="1372824733"/>
                    </a:ext>
                  </a:extLst>
                </a:gridCol>
                <a:gridCol w="1358838">
                  <a:extLst>
                    <a:ext uri="{9D8B030D-6E8A-4147-A177-3AD203B41FA5}">
                      <a16:colId xmlns:a16="http://schemas.microsoft.com/office/drawing/2014/main" val="1007557184"/>
                    </a:ext>
                  </a:extLst>
                </a:gridCol>
                <a:gridCol w="1148383">
                  <a:extLst>
                    <a:ext uri="{9D8B030D-6E8A-4147-A177-3AD203B41FA5}">
                      <a16:colId xmlns:a16="http://schemas.microsoft.com/office/drawing/2014/main" val="1981404350"/>
                    </a:ext>
                  </a:extLst>
                </a:gridCol>
                <a:gridCol w="2483439">
                  <a:extLst>
                    <a:ext uri="{9D8B030D-6E8A-4147-A177-3AD203B41FA5}">
                      <a16:colId xmlns:a16="http://schemas.microsoft.com/office/drawing/2014/main" val="2794100839"/>
                    </a:ext>
                  </a:extLst>
                </a:gridCol>
                <a:gridCol w="1473742">
                  <a:extLst>
                    <a:ext uri="{9D8B030D-6E8A-4147-A177-3AD203B41FA5}">
                      <a16:colId xmlns:a16="http://schemas.microsoft.com/office/drawing/2014/main" val="2442545798"/>
                    </a:ext>
                  </a:extLst>
                </a:gridCol>
                <a:gridCol w="1314027">
                  <a:extLst>
                    <a:ext uri="{9D8B030D-6E8A-4147-A177-3AD203B41FA5}">
                      <a16:colId xmlns:a16="http://schemas.microsoft.com/office/drawing/2014/main" val="3251755906"/>
                    </a:ext>
                  </a:extLst>
                </a:gridCol>
                <a:gridCol w="1131282">
                  <a:extLst>
                    <a:ext uri="{9D8B030D-6E8A-4147-A177-3AD203B41FA5}">
                      <a16:colId xmlns:a16="http://schemas.microsoft.com/office/drawing/2014/main" val="2254896540"/>
                    </a:ext>
                  </a:extLst>
                </a:gridCol>
                <a:gridCol w="1636006">
                  <a:extLst>
                    <a:ext uri="{9D8B030D-6E8A-4147-A177-3AD203B41FA5}">
                      <a16:colId xmlns:a16="http://schemas.microsoft.com/office/drawing/2014/main" val="2916438911"/>
                    </a:ext>
                  </a:extLst>
                </a:gridCol>
              </a:tblGrid>
              <a:tr h="579272">
                <a:tc>
                  <a:txBody>
                    <a:bodyPr/>
                    <a:lstStyle/>
                    <a:p>
                      <a:r>
                        <a:rPr lang="en-IN" sz="1400" dirty="0" err="1"/>
                        <a:t>Sl</a:t>
                      </a:r>
                      <a:r>
                        <a:rPr lang="en-IN" sz="1400" dirty="0"/>
                        <a:t> No</a:t>
                      </a:r>
                    </a:p>
                  </a:txBody>
                  <a:tcPr/>
                </a:tc>
                <a:tc>
                  <a:txBody>
                    <a:bodyPr/>
                    <a:lstStyle/>
                    <a:p>
                      <a:r>
                        <a:rPr lang="en-IN" sz="1400" dirty="0"/>
                        <a:t>Paper Title</a:t>
                      </a:r>
                    </a:p>
                  </a:txBody>
                  <a:tcPr/>
                </a:tc>
                <a:tc>
                  <a:txBody>
                    <a:bodyPr/>
                    <a:lstStyle/>
                    <a:p>
                      <a:r>
                        <a:rPr lang="en-IN" sz="1400" dirty="0"/>
                        <a:t>Year of Publication</a:t>
                      </a:r>
                    </a:p>
                  </a:txBody>
                  <a:tcPr/>
                </a:tc>
                <a:tc>
                  <a:txBody>
                    <a:bodyPr/>
                    <a:lstStyle/>
                    <a:p>
                      <a:r>
                        <a:rPr lang="en-IN" sz="1400" dirty="0"/>
                        <a:t>Problem Statement Addressed</a:t>
                      </a:r>
                    </a:p>
                  </a:txBody>
                  <a:tcPr/>
                </a:tc>
                <a:tc>
                  <a:txBody>
                    <a:bodyPr/>
                    <a:lstStyle/>
                    <a:p>
                      <a:r>
                        <a:rPr lang="en-IN" sz="1400" dirty="0"/>
                        <a:t>Methodology Followed</a:t>
                      </a:r>
                    </a:p>
                  </a:txBody>
                  <a:tcPr/>
                </a:tc>
                <a:tc>
                  <a:txBody>
                    <a:bodyPr/>
                    <a:lstStyle/>
                    <a:p>
                      <a:r>
                        <a:rPr lang="en-IN" sz="1400" dirty="0"/>
                        <a:t>Quantitative Results</a:t>
                      </a:r>
                    </a:p>
                  </a:txBody>
                  <a:tcPr/>
                </a:tc>
                <a:tc>
                  <a:txBody>
                    <a:bodyPr/>
                    <a:lstStyle/>
                    <a:p>
                      <a:r>
                        <a:rPr lang="en-IN" sz="1400" dirty="0"/>
                        <a:t>Future Work Proposed</a:t>
                      </a:r>
                    </a:p>
                  </a:txBody>
                  <a:tcPr/>
                </a:tc>
                <a:tc>
                  <a:txBody>
                    <a:bodyPr/>
                    <a:lstStyle/>
                    <a:p>
                      <a:r>
                        <a:rPr lang="en-IN" sz="1400" dirty="0"/>
                        <a:t>Complete Reference</a:t>
                      </a:r>
                    </a:p>
                  </a:txBody>
                  <a:tcPr/>
                </a:tc>
                <a:extLst>
                  <a:ext uri="{0D108BD9-81ED-4DB2-BD59-A6C34878D82A}">
                    <a16:rowId xmlns:a16="http://schemas.microsoft.com/office/drawing/2014/main" val="3641476825"/>
                  </a:ext>
                </a:extLst>
              </a:tr>
              <a:tr h="2828853">
                <a:tc>
                  <a:txBody>
                    <a:bodyPr/>
                    <a:lstStyle/>
                    <a:p>
                      <a:r>
                        <a:rPr lang="en-IN" sz="1400" dirty="0"/>
                        <a:t>21</a:t>
                      </a:r>
                    </a:p>
                  </a:txBody>
                  <a:tcPr/>
                </a:tc>
                <a:tc>
                  <a:txBody>
                    <a:bodyPr/>
                    <a:lstStyle/>
                    <a:p>
                      <a:r>
                        <a:rPr lang="en-US" sz="1400" dirty="0"/>
                        <a:t>Multi-class Sentiment Classification on Bengali Social Media Comments Using Machine Learning</a:t>
                      </a:r>
                      <a:endParaRPr lang="en-IN" sz="1400" dirty="0"/>
                    </a:p>
                  </a:txBody>
                  <a:tcPr/>
                </a:tc>
                <a:tc>
                  <a:txBody>
                    <a:bodyPr/>
                    <a:lstStyle/>
                    <a:p>
                      <a:r>
                        <a:rPr lang="en-GB" sz="1400" dirty="0"/>
                        <a:t>2023</a:t>
                      </a:r>
                    </a:p>
                  </a:txBody>
                  <a:tcPr/>
                </a:tc>
                <a:tc>
                  <a:txBody>
                    <a:bodyPr/>
                    <a:lstStyle/>
                    <a:p>
                      <a:r>
                        <a:rPr lang="en-US" sz="1400" dirty="0"/>
                        <a:t>Existing studies on Bengali sentiment analysis focus on binary or ternary classification, achieving low accuracy due to dataset limitations and resource challenges.</a:t>
                      </a:r>
                    </a:p>
                  </a:txBody>
                  <a:tcPr/>
                </a:tc>
                <a:tc>
                  <a:txBody>
                    <a:bodyPr/>
                    <a:lstStyle/>
                    <a:p>
                      <a:r>
                        <a:rPr lang="en-US" sz="1400" dirty="0"/>
                        <a:t>Proposed a CNN-LSTM-based classifier (CLSTM) for multi-class sentiment analysis; compared against ML and DL models using TF-IDF, Count Vectorizer, and word embeddings.</a:t>
                      </a:r>
                    </a:p>
                  </a:txBody>
                  <a:tcPr/>
                </a:tc>
                <a:tc>
                  <a:txBody>
                    <a:bodyPr/>
                    <a:lstStyle/>
                    <a:p>
                      <a:r>
                        <a:rPr lang="en-US" sz="1400" dirty="0"/>
                        <a:t>CLSTM achieved 85.8% accuracy and 0.86 F1-score on a dataset of 42,036 Bengali social media comments across four classes: acceptable, religious, political, and sexual</a:t>
                      </a:r>
                    </a:p>
                  </a:txBody>
                  <a:tcPr/>
                </a:tc>
                <a:tc>
                  <a:txBody>
                    <a:bodyPr/>
                    <a:lstStyle/>
                    <a:p>
                      <a:r>
                        <a:rPr lang="en-US" sz="1400" dirty="0"/>
                        <a:t>Expand the dataset to include more sentiment classes and explore additional DL architectures for better accuracy and scalability.</a:t>
                      </a:r>
                    </a:p>
                  </a:txBody>
                  <a:tcPr/>
                </a:tc>
                <a:tc>
                  <a:txBody>
                    <a:bodyPr/>
                    <a:lstStyle/>
                    <a:p>
                      <a:r>
                        <a:rPr lang="en-IN" sz="1400" dirty="0"/>
                        <a:t>Haque, R., Islam, N., Tasneem, M., &amp; Das, A. K. (2023). Multi-class sentiment classification on Bengali social media comments using machine learning.</a:t>
                      </a:r>
                      <a:endParaRPr lang="en-US" sz="1400" dirty="0"/>
                    </a:p>
                  </a:txBody>
                  <a:tcPr/>
                </a:tc>
                <a:extLst>
                  <a:ext uri="{0D108BD9-81ED-4DB2-BD59-A6C34878D82A}">
                    <a16:rowId xmlns:a16="http://schemas.microsoft.com/office/drawing/2014/main" val="528409609"/>
                  </a:ext>
                </a:extLst>
              </a:tr>
              <a:tr h="2475912">
                <a:tc>
                  <a:txBody>
                    <a:bodyPr/>
                    <a:lstStyle/>
                    <a:p>
                      <a:r>
                        <a:rPr lang="en-IN" sz="1400" dirty="0"/>
                        <a:t>22</a:t>
                      </a:r>
                    </a:p>
                  </a:txBody>
                  <a:tcPr/>
                </a:tc>
                <a:tc>
                  <a:txBody>
                    <a:bodyPr/>
                    <a:lstStyle/>
                    <a:p>
                      <a:pPr algn="just"/>
                      <a:r>
                        <a:rPr lang="en-US" sz="1400" dirty="0"/>
                        <a:t>A systematic review of hate speech automatic detection using natural language processing</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2023</a:t>
                      </a:r>
                    </a:p>
                  </a:txBody>
                  <a:tcPr/>
                </a:tc>
                <a:tc>
                  <a:txBody>
                    <a:bodyPr/>
                    <a:lstStyle/>
                    <a:p>
                      <a:pPr algn="just"/>
                      <a:r>
                        <a:rPr lang="en-US" sz="1400" dirty="0"/>
                        <a:t>Automatic detection of hate speech online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Systematic review of NLP-based hate speech detection; PRISMA guidelines; focus on deep learning and datasets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Highlights challenges, provides state-of-art insights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Emphasizes multilingual datasets, hybrid approaches, and BERT enhancements</a:t>
                      </a:r>
                    </a:p>
                  </a:txBody>
                  <a:tcPr/>
                </a:tc>
                <a:tc>
                  <a:txBody>
                    <a:bodyPr/>
                    <a:lstStyle/>
                    <a:p>
                      <a:pPr algn="just"/>
                      <a:r>
                        <a:rPr lang="fr-FR" sz="1400" dirty="0"/>
                        <a:t>Md </a:t>
                      </a:r>
                      <a:r>
                        <a:rPr lang="fr-FR" sz="1400" dirty="0" err="1"/>
                        <a:t>Saroar</a:t>
                      </a:r>
                      <a:r>
                        <a:rPr lang="fr-FR" sz="1400" dirty="0"/>
                        <a:t> Jahan, Mourad </a:t>
                      </a:r>
                      <a:r>
                        <a:rPr lang="fr-FR" sz="1400" dirty="0" err="1"/>
                        <a:t>Oussalah</a:t>
                      </a:r>
                      <a:r>
                        <a:rPr lang="fr-FR" sz="1400" dirty="0"/>
                        <a:t>, </a:t>
                      </a:r>
                      <a:r>
                        <a:rPr lang="fr-FR" sz="1400" dirty="0" err="1"/>
                        <a:t>Neurocomputing</a:t>
                      </a:r>
                      <a:r>
                        <a:rPr lang="fr-FR" sz="1400" dirty="0"/>
                        <a:t> 546 (2023)</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253504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64D10-698D-E8EC-9557-F9AA8360425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EAA2CA0-6462-4241-248C-B67620862F22}"/>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DC993AA7-9BBF-A015-8377-18CF0E9E9414}"/>
              </a:ext>
            </a:extLst>
          </p:cNvPr>
          <p:cNvSpPr>
            <a:spLocks noGrp="1"/>
          </p:cNvSpPr>
          <p:nvPr>
            <p:ph type="ftr" sz="quarter" idx="11"/>
          </p:nvPr>
        </p:nvSpPr>
        <p:spPr>
          <a:xfrm>
            <a:off x="1791478" y="6356350"/>
            <a:ext cx="9088016"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51C67135-D56B-BF05-EBC3-D34877EF0778}"/>
              </a:ext>
            </a:extLst>
          </p:cNvPr>
          <p:cNvSpPr>
            <a:spLocks noGrp="1"/>
          </p:cNvSpPr>
          <p:nvPr>
            <p:ph type="sldNum" sz="quarter" idx="12"/>
          </p:nvPr>
        </p:nvSpPr>
        <p:spPr/>
        <p:txBody>
          <a:bodyPr/>
          <a:lstStyle/>
          <a:p>
            <a:fld id="{840E0BF8-4B7D-46FA-B28A-DDF089F57DAF}" type="slidenum">
              <a:rPr lang="en-IN" smtClean="0"/>
              <a:t>23</a:t>
            </a:fld>
            <a:endParaRPr lang="en-IN"/>
          </a:p>
        </p:txBody>
      </p:sp>
      <p:graphicFrame>
        <p:nvGraphicFramePr>
          <p:cNvPr id="5" name="Table 4">
            <a:extLst>
              <a:ext uri="{FF2B5EF4-FFF2-40B4-BE49-F238E27FC236}">
                <a16:creationId xmlns:a16="http://schemas.microsoft.com/office/drawing/2014/main" id="{D78BEE41-8588-868A-9B41-DE2E25617814}"/>
              </a:ext>
            </a:extLst>
          </p:cNvPr>
          <p:cNvGraphicFramePr>
            <a:graphicFrameLocks noGrp="1"/>
          </p:cNvGraphicFramePr>
          <p:nvPr>
            <p:extLst>
              <p:ext uri="{D42A27DB-BD31-4B8C-83A1-F6EECF244321}">
                <p14:modId xmlns:p14="http://schemas.microsoft.com/office/powerpoint/2010/main" val="3729504695"/>
              </p:ext>
            </p:extLst>
          </p:nvPr>
        </p:nvGraphicFramePr>
        <p:xfrm>
          <a:off x="495107" y="350935"/>
          <a:ext cx="11391900" cy="5189064"/>
        </p:xfrm>
        <a:graphic>
          <a:graphicData uri="http://schemas.openxmlformats.org/drawingml/2006/table">
            <a:tbl>
              <a:tblPr firstRow="1" bandRow="1">
                <a:tableStyleId>{5C22544A-7EE6-4342-B048-85BDC9FD1C3A}</a:tableStyleId>
              </a:tblPr>
              <a:tblGrid>
                <a:gridCol w="424354">
                  <a:extLst>
                    <a:ext uri="{9D8B030D-6E8A-4147-A177-3AD203B41FA5}">
                      <a16:colId xmlns:a16="http://schemas.microsoft.com/office/drawing/2014/main" val="1372824733"/>
                    </a:ext>
                  </a:extLst>
                </a:gridCol>
                <a:gridCol w="1413192">
                  <a:extLst>
                    <a:ext uri="{9D8B030D-6E8A-4147-A177-3AD203B41FA5}">
                      <a16:colId xmlns:a16="http://schemas.microsoft.com/office/drawing/2014/main" val="1007557184"/>
                    </a:ext>
                  </a:extLst>
                </a:gridCol>
                <a:gridCol w="1091682">
                  <a:extLst>
                    <a:ext uri="{9D8B030D-6E8A-4147-A177-3AD203B41FA5}">
                      <a16:colId xmlns:a16="http://schemas.microsoft.com/office/drawing/2014/main" val="1981404350"/>
                    </a:ext>
                  </a:extLst>
                </a:gridCol>
                <a:gridCol w="1931436">
                  <a:extLst>
                    <a:ext uri="{9D8B030D-6E8A-4147-A177-3AD203B41FA5}">
                      <a16:colId xmlns:a16="http://schemas.microsoft.com/office/drawing/2014/main" val="2794100839"/>
                    </a:ext>
                  </a:extLst>
                </a:gridCol>
                <a:gridCol w="2006082">
                  <a:extLst>
                    <a:ext uri="{9D8B030D-6E8A-4147-A177-3AD203B41FA5}">
                      <a16:colId xmlns:a16="http://schemas.microsoft.com/office/drawing/2014/main" val="2442545798"/>
                    </a:ext>
                  </a:extLst>
                </a:gridCol>
                <a:gridCol w="1399592">
                  <a:extLst>
                    <a:ext uri="{9D8B030D-6E8A-4147-A177-3AD203B41FA5}">
                      <a16:colId xmlns:a16="http://schemas.microsoft.com/office/drawing/2014/main" val="3251755906"/>
                    </a:ext>
                  </a:extLst>
                </a:gridCol>
                <a:gridCol w="1194318">
                  <a:extLst>
                    <a:ext uri="{9D8B030D-6E8A-4147-A177-3AD203B41FA5}">
                      <a16:colId xmlns:a16="http://schemas.microsoft.com/office/drawing/2014/main" val="2254896540"/>
                    </a:ext>
                  </a:extLst>
                </a:gridCol>
                <a:gridCol w="1931244">
                  <a:extLst>
                    <a:ext uri="{9D8B030D-6E8A-4147-A177-3AD203B41FA5}">
                      <a16:colId xmlns:a16="http://schemas.microsoft.com/office/drawing/2014/main" val="2916438911"/>
                    </a:ext>
                  </a:extLst>
                </a:gridCol>
              </a:tblGrid>
              <a:tr h="227355">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1893939">
                <a:tc>
                  <a:txBody>
                    <a:bodyPr/>
                    <a:lstStyle/>
                    <a:p>
                      <a:r>
                        <a:rPr lang="en-IN" sz="1400" dirty="0">
                          <a:latin typeface="Times New Roman" panose="02020603050405020304" pitchFamily="18" charset="0"/>
                          <a:cs typeface="Times New Roman" panose="02020603050405020304" pitchFamily="18" charset="0"/>
                        </a:rPr>
                        <a:t>23</a:t>
                      </a:r>
                    </a:p>
                  </a:txBody>
                  <a:tcPr/>
                </a:tc>
                <a:tc>
                  <a:txBody>
                    <a:bodyPr/>
                    <a:lstStyle/>
                    <a:p>
                      <a:r>
                        <a:rPr lang="en-US" sz="1400" dirty="0"/>
                        <a:t>Emotion Prediction and Parts-of-Speech Tagging Resources and Experiments for Kannada-English Code-Mixing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GB" sz="1400" dirty="0">
                          <a:latin typeface="Times New Roman" panose="02020603050405020304" pitchFamily="18" charset="0"/>
                          <a:cs typeface="Times New Roman" panose="02020603050405020304" pitchFamily="18" charset="0"/>
                        </a:rPr>
                        <a:t>2022</a:t>
                      </a:r>
                    </a:p>
                  </a:txBody>
                  <a:tcPr/>
                </a:tc>
                <a:tc>
                  <a:txBody>
                    <a:bodyPr/>
                    <a:lstStyle/>
                    <a:p>
                      <a:r>
                        <a:rPr lang="en-US" sz="1400" dirty="0">
                          <a:latin typeface="Times New Roman" panose="02020603050405020304" pitchFamily="18" charset="0"/>
                          <a:cs typeface="Times New Roman" panose="02020603050405020304" pitchFamily="18" charset="0"/>
                        </a:rPr>
                        <a:t>Lack of annotated datasets for Kannada-English code-mixed text</a:t>
                      </a:r>
                    </a:p>
                  </a:txBody>
                  <a:tcPr/>
                </a:tc>
                <a:tc>
                  <a:txBody>
                    <a:bodyPr/>
                    <a:lstStyle/>
                    <a:p>
                      <a:r>
                        <a:rPr lang="en-US" sz="1400" dirty="0"/>
                        <a:t>Creation of annotated corpus; Machine learning models like SVM, LSTM for emotion prediction; CRF, Bi-LSTM, Bi-LSTM-CRF for POS tagging</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Achieved significant accuracy for tasks using annotated corpus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Develop models for multilingual contexts, extend analysis to other code-mixed languages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dirty="0" err="1"/>
                        <a:t>Appidi</a:t>
                      </a:r>
                      <a:r>
                        <a:rPr lang="en-IN" sz="1400" dirty="0"/>
                        <a:t> Abhinav Reddy, IIIT Hyderabad Thesis, 2022</a:t>
                      </a:r>
                      <a:r>
                        <a:rPr lang="en-IN" sz="1400" dirty="0">
                          <a:latin typeface="Times New Roman" panose="02020603050405020304" pitchFamily="18" charset="0"/>
                          <a:cs typeface="Times New Roman" panose="02020603050405020304" pitchFamily="18" charset="0"/>
                        </a:rPr>
                        <a:t>. </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8409609"/>
                  </a:ext>
                </a:extLst>
              </a:tr>
              <a:tr h="2659224">
                <a:tc>
                  <a:txBody>
                    <a:bodyPr/>
                    <a:lstStyle/>
                    <a:p>
                      <a:r>
                        <a:rPr lang="en-IN" sz="1400" dirty="0">
                          <a:latin typeface="Times New Roman" panose="02020603050405020304" pitchFamily="18" charset="0"/>
                          <a:cs typeface="Times New Roman" panose="02020603050405020304" pitchFamily="18" charset="0"/>
                        </a:rPr>
                        <a:t>24</a:t>
                      </a:r>
                    </a:p>
                  </a:txBody>
                  <a:tcPr/>
                </a:tc>
                <a:tc>
                  <a:txBody>
                    <a:bodyPr/>
                    <a:lstStyle/>
                    <a:p>
                      <a:pPr algn="just"/>
                      <a:r>
                        <a:rPr lang="en-US" sz="1400" dirty="0"/>
                        <a:t>Enhancing Named Entity Recognition in Low-Resource Dravidian Languages</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2024</a:t>
                      </a:r>
                    </a:p>
                  </a:txBody>
                  <a:tcPr/>
                </a:tc>
                <a:tc>
                  <a:txBody>
                    <a:bodyPr/>
                    <a:lstStyle/>
                    <a:p>
                      <a:pPr algn="just"/>
                      <a:r>
                        <a:rPr lang="en-IN" sz="1400" dirty="0"/>
                        <a:t>Addressing data scarcity in NER for Dravidian languages like Kannada, Tamil, Telugu, and Malayalam</a:t>
                      </a:r>
                      <a:r>
                        <a:rPr lang="en-US" sz="1400" dirty="0">
                          <a:latin typeface="Times New Roman" panose="02020603050405020304" pitchFamily="18" charset="0"/>
                          <a:cs typeface="Times New Roman" panose="02020603050405020304" pitchFamily="18" charset="0"/>
                        </a:rPr>
                        <a:t>.</a:t>
                      </a:r>
                    </a:p>
                  </a:txBody>
                  <a:tcPr/>
                </a:tc>
                <a:tc>
                  <a:txBody>
                    <a:bodyPr/>
                    <a:lstStyle/>
                    <a:p>
                      <a:pPr algn="just"/>
                      <a:r>
                        <a:rPr lang="en-US" sz="1400" dirty="0"/>
                        <a:t>Used multilingual and cross-lingual transfer learning with models like </a:t>
                      </a:r>
                      <a:r>
                        <a:rPr lang="en-US" sz="1400" dirty="0" err="1"/>
                        <a:t>mBERT</a:t>
                      </a:r>
                      <a:r>
                        <a:rPr lang="en-US" sz="1400" dirty="0"/>
                        <a:t>, </a:t>
                      </a:r>
                      <a:r>
                        <a:rPr lang="en-US" sz="1400" dirty="0" err="1"/>
                        <a:t>RoBERTa</a:t>
                      </a:r>
                      <a:r>
                        <a:rPr lang="en-US" sz="1400" dirty="0"/>
                        <a:t>, and XLM-</a:t>
                      </a:r>
                      <a:r>
                        <a:rPr lang="en-US" sz="1400" dirty="0" err="1"/>
                        <a:t>RoBERTa</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IN" sz="1400" dirty="0"/>
                        <a:t>Cross-lingual learning improved accuracy for Kannada-Tamil and Telugu datasets</a:t>
                      </a:r>
                      <a:r>
                        <a:rPr lang="en-US" sz="1400" dirty="0">
                          <a:latin typeface="Times New Roman" panose="02020603050405020304" pitchFamily="18" charset="0"/>
                          <a:cs typeface="Times New Roman" panose="02020603050405020304" pitchFamily="18" charset="0"/>
                        </a:rPr>
                        <a:t>.</a:t>
                      </a:r>
                    </a:p>
                  </a:txBody>
                  <a:tcPr/>
                </a:tc>
                <a:tc>
                  <a:txBody>
                    <a:bodyPr/>
                    <a:lstStyle/>
                    <a:p>
                      <a:pPr algn="just"/>
                      <a:r>
                        <a:rPr lang="en-US" sz="1400" dirty="0"/>
                        <a:t>Explore domain-specific models, include more languages, and refine transfer learning</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Journal of Artificial Intelligence and Machine Learning, 2024</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2375940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E6F7D-5FB2-EF2A-735F-794457C655FA}"/>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D6F57DAB-AEDE-FA6B-89CE-4F45DF6CC89A}"/>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8C976BF9-2FEE-EAB3-6148-605EE3E80699}"/>
              </a:ext>
            </a:extLst>
          </p:cNvPr>
          <p:cNvSpPr>
            <a:spLocks noGrp="1"/>
          </p:cNvSpPr>
          <p:nvPr>
            <p:ph type="ftr" sz="quarter" idx="11"/>
          </p:nvPr>
        </p:nvSpPr>
        <p:spPr>
          <a:xfrm>
            <a:off x="1744824" y="6356350"/>
            <a:ext cx="9265298"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88B4C8F2-5DAB-B66C-89FD-738838A9374E}"/>
              </a:ext>
            </a:extLst>
          </p:cNvPr>
          <p:cNvSpPr>
            <a:spLocks noGrp="1"/>
          </p:cNvSpPr>
          <p:nvPr>
            <p:ph type="sldNum" sz="quarter" idx="12"/>
          </p:nvPr>
        </p:nvSpPr>
        <p:spPr/>
        <p:txBody>
          <a:bodyPr/>
          <a:lstStyle/>
          <a:p>
            <a:fld id="{840E0BF8-4B7D-46FA-B28A-DDF089F57DAF}" type="slidenum">
              <a:rPr lang="en-IN" smtClean="0"/>
              <a:t>24</a:t>
            </a:fld>
            <a:endParaRPr lang="en-IN"/>
          </a:p>
        </p:txBody>
      </p:sp>
      <p:graphicFrame>
        <p:nvGraphicFramePr>
          <p:cNvPr id="5" name="Table 4">
            <a:extLst>
              <a:ext uri="{FF2B5EF4-FFF2-40B4-BE49-F238E27FC236}">
                <a16:creationId xmlns:a16="http://schemas.microsoft.com/office/drawing/2014/main" id="{7F9D5AF9-CDE9-57DB-4CB9-C7780EFABD53}"/>
              </a:ext>
            </a:extLst>
          </p:cNvPr>
          <p:cNvGraphicFramePr>
            <a:graphicFrameLocks noGrp="1"/>
          </p:cNvGraphicFramePr>
          <p:nvPr>
            <p:extLst>
              <p:ext uri="{D42A27DB-BD31-4B8C-83A1-F6EECF244321}">
                <p14:modId xmlns:p14="http://schemas.microsoft.com/office/powerpoint/2010/main" val="1323433443"/>
              </p:ext>
            </p:extLst>
          </p:nvPr>
        </p:nvGraphicFramePr>
        <p:xfrm>
          <a:off x="495107" y="350935"/>
          <a:ext cx="11391900" cy="6461760"/>
        </p:xfrm>
        <a:graphic>
          <a:graphicData uri="http://schemas.openxmlformats.org/drawingml/2006/table">
            <a:tbl>
              <a:tblPr firstRow="1" bandRow="1">
                <a:tableStyleId>{5C22544A-7EE6-4342-B048-85BDC9FD1C3A}</a:tableStyleId>
              </a:tblPr>
              <a:tblGrid>
                <a:gridCol w="424354">
                  <a:extLst>
                    <a:ext uri="{9D8B030D-6E8A-4147-A177-3AD203B41FA5}">
                      <a16:colId xmlns:a16="http://schemas.microsoft.com/office/drawing/2014/main" val="1372824733"/>
                    </a:ext>
                  </a:extLst>
                </a:gridCol>
                <a:gridCol w="1413192">
                  <a:extLst>
                    <a:ext uri="{9D8B030D-6E8A-4147-A177-3AD203B41FA5}">
                      <a16:colId xmlns:a16="http://schemas.microsoft.com/office/drawing/2014/main" val="1007557184"/>
                    </a:ext>
                  </a:extLst>
                </a:gridCol>
                <a:gridCol w="1073020">
                  <a:extLst>
                    <a:ext uri="{9D8B030D-6E8A-4147-A177-3AD203B41FA5}">
                      <a16:colId xmlns:a16="http://schemas.microsoft.com/office/drawing/2014/main" val="1981404350"/>
                    </a:ext>
                  </a:extLst>
                </a:gridCol>
                <a:gridCol w="1623527">
                  <a:extLst>
                    <a:ext uri="{9D8B030D-6E8A-4147-A177-3AD203B41FA5}">
                      <a16:colId xmlns:a16="http://schemas.microsoft.com/office/drawing/2014/main" val="2794100839"/>
                    </a:ext>
                  </a:extLst>
                </a:gridCol>
                <a:gridCol w="1978090">
                  <a:extLst>
                    <a:ext uri="{9D8B030D-6E8A-4147-A177-3AD203B41FA5}">
                      <a16:colId xmlns:a16="http://schemas.microsoft.com/office/drawing/2014/main" val="2442545798"/>
                    </a:ext>
                  </a:extLst>
                </a:gridCol>
                <a:gridCol w="1558212">
                  <a:extLst>
                    <a:ext uri="{9D8B030D-6E8A-4147-A177-3AD203B41FA5}">
                      <a16:colId xmlns:a16="http://schemas.microsoft.com/office/drawing/2014/main" val="3251755906"/>
                    </a:ext>
                  </a:extLst>
                </a:gridCol>
                <a:gridCol w="1492898">
                  <a:extLst>
                    <a:ext uri="{9D8B030D-6E8A-4147-A177-3AD203B41FA5}">
                      <a16:colId xmlns:a16="http://schemas.microsoft.com/office/drawing/2014/main" val="2254896540"/>
                    </a:ext>
                  </a:extLst>
                </a:gridCol>
                <a:gridCol w="1828607">
                  <a:extLst>
                    <a:ext uri="{9D8B030D-6E8A-4147-A177-3AD203B41FA5}">
                      <a16:colId xmlns:a16="http://schemas.microsoft.com/office/drawing/2014/main" val="2916438911"/>
                    </a:ext>
                  </a:extLst>
                </a:gridCol>
              </a:tblGrid>
              <a:tr h="498151">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1893939">
                <a:tc>
                  <a:txBody>
                    <a:bodyPr/>
                    <a:lstStyle/>
                    <a:p>
                      <a:r>
                        <a:rPr lang="en-IN" sz="1400" dirty="0">
                          <a:latin typeface="Times New Roman" panose="02020603050405020304" pitchFamily="18" charset="0"/>
                          <a:cs typeface="Times New Roman" panose="02020603050405020304" pitchFamily="18" charset="0"/>
                        </a:rPr>
                        <a:t>25</a:t>
                      </a:r>
                    </a:p>
                  </a:txBody>
                  <a:tcPr/>
                </a:tc>
                <a:tc>
                  <a:txBody>
                    <a:bodyPr/>
                    <a:lstStyle/>
                    <a:p>
                      <a:r>
                        <a:rPr lang="en-US" sz="1400" dirty="0"/>
                        <a:t>Deep Learning Based Sentiment Analysis and Offensive Language Identification on Multilingual Code-Mixed Data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GB" sz="1400" dirty="0">
                          <a:latin typeface="Times New Roman" panose="02020603050405020304" pitchFamily="18" charset="0"/>
                          <a:cs typeface="Times New Roman" panose="02020603050405020304" pitchFamily="18" charset="0"/>
                        </a:rPr>
                        <a:t>2022</a:t>
                      </a:r>
                    </a:p>
                  </a:txBody>
                  <a:tcPr/>
                </a:tc>
                <a:tc>
                  <a:txBody>
                    <a:bodyPr/>
                    <a:lstStyle/>
                    <a:p>
                      <a:r>
                        <a:rPr lang="en-US" sz="1400" dirty="0"/>
                        <a:t>Addressing sentiment analysis and offensive language identification in multilingual code-mixed datasets, with challenges like noise, language mixing, and semantic extraction.</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dirty="0"/>
                        <a:t>Utilizes preprocessing steps (removal of stop words, emojis, and normalization), </a:t>
                      </a:r>
                      <a:r>
                        <a:rPr lang="en-IN" sz="1400" dirty="0" err="1"/>
                        <a:t>GloVe</a:t>
                      </a:r>
                      <a:r>
                        <a:rPr lang="en-IN" sz="1400" dirty="0"/>
                        <a:t> and BERT embeddings, and deep learning models like Bi-LSTM, CNN, BERT, </a:t>
                      </a:r>
                      <a:r>
                        <a:rPr lang="en-IN" sz="1400" dirty="0" err="1"/>
                        <a:t>RoBERTa</a:t>
                      </a:r>
                      <a:r>
                        <a:rPr lang="en-IN" sz="1400" dirty="0"/>
                        <a:t>, and Adapter-BERT for classification tasks.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Adapter-BERT achieved 65% accuracy for sentiment analysis and 79% accuracy for offensive language identification, outperforming other models like CNN and Bi-LSTM.</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Explore multitask learning and advanced techniques to improve system performance for both sentiment analysis and offensive language identification.</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err="1">
                          <a:latin typeface="Times New Roman" panose="02020603050405020304" pitchFamily="18" charset="0"/>
                          <a:cs typeface="Times New Roman" panose="02020603050405020304" pitchFamily="18" charset="0"/>
                        </a:rPr>
                        <a:t>Shanmugavadivel</a:t>
                      </a:r>
                      <a:r>
                        <a:rPr lang="en-US" sz="1400" dirty="0">
                          <a:latin typeface="Times New Roman" panose="02020603050405020304" pitchFamily="18" charset="0"/>
                          <a:cs typeface="Times New Roman" panose="02020603050405020304" pitchFamily="18" charset="0"/>
                        </a:rPr>
                        <a:t>, K., </a:t>
                      </a:r>
                      <a:r>
                        <a:rPr lang="en-US" sz="1400" dirty="0" err="1">
                          <a:latin typeface="Times New Roman" panose="02020603050405020304" pitchFamily="18" charset="0"/>
                          <a:cs typeface="Times New Roman" panose="02020603050405020304" pitchFamily="18" charset="0"/>
                        </a:rPr>
                        <a:t>Sathishkumar</a:t>
                      </a:r>
                      <a:r>
                        <a:rPr lang="en-US" sz="1400" dirty="0">
                          <a:latin typeface="Times New Roman" panose="02020603050405020304" pitchFamily="18" charset="0"/>
                          <a:cs typeface="Times New Roman" panose="02020603050405020304" pitchFamily="18" charset="0"/>
                        </a:rPr>
                        <a:t>, V.E., Raja, S., Lingaiah, T.B., Neelakandan, S. and Subramanian, M., 2022. Deep learning based sentiment analysis and offensive language identification on multilingual code-mixed data. Scientific Reports, 12(1), p.21557.</a:t>
                      </a:r>
                    </a:p>
                  </a:txBody>
                  <a:tcPr/>
                </a:tc>
                <a:extLst>
                  <a:ext uri="{0D108BD9-81ED-4DB2-BD59-A6C34878D82A}">
                    <a16:rowId xmlns:a16="http://schemas.microsoft.com/office/drawing/2014/main" val="528409609"/>
                  </a:ext>
                </a:extLst>
              </a:tr>
              <a:tr h="2659224">
                <a:tc>
                  <a:txBody>
                    <a:bodyPr/>
                    <a:lstStyle/>
                    <a:p>
                      <a:r>
                        <a:rPr lang="en-IN" sz="1400" dirty="0">
                          <a:latin typeface="Times New Roman" panose="02020603050405020304" pitchFamily="18" charset="0"/>
                          <a:cs typeface="Times New Roman" panose="02020603050405020304" pitchFamily="18" charset="0"/>
                        </a:rPr>
                        <a:t>26</a:t>
                      </a:r>
                    </a:p>
                  </a:txBody>
                  <a:tcPr/>
                </a:tc>
                <a:tc>
                  <a:txBody>
                    <a:bodyPr/>
                    <a:lstStyle/>
                    <a:p>
                      <a:pPr algn="just"/>
                      <a:r>
                        <a:rPr lang="en-US" sz="1400" dirty="0"/>
                        <a:t>Machine Learning Approaches for Code-Mixed Language Identification at the Word Level in Kannada-English Texts</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t>2022</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Addresses the challenge of identifying languages in code-mixed Kannada-English texts at the word level, which is crucial for NLP tasks involving multilingual social media content.</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Developed </a:t>
                      </a:r>
                      <a:r>
                        <a:rPr lang="en-US" sz="1400" dirty="0" err="1"/>
                        <a:t>CoLI-Kenglish</a:t>
                      </a:r>
                      <a:r>
                        <a:rPr lang="en-US" sz="1400" dirty="0"/>
                        <a:t> dataset; created word embeddings combining word, sub-word, and character vectors; used Machine Learning (</a:t>
                      </a:r>
                      <a:r>
                        <a:rPr lang="en-US" sz="1400" dirty="0" err="1"/>
                        <a:t>CoLI-ngrams</a:t>
                      </a:r>
                      <a:r>
                        <a:rPr lang="en-US" sz="1400" dirty="0"/>
                        <a:t>, </a:t>
                      </a:r>
                      <a:r>
                        <a:rPr lang="en-US" sz="1400" dirty="0" err="1"/>
                        <a:t>CoLI</a:t>
                      </a:r>
                      <a:r>
                        <a:rPr lang="en-US" sz="1400" dirty="0"/>
                        <a:t>-vectors), Deep Learning (</a:t>
                      </a:r>
                      <a:r>
                        <a:rPr lang="en-US" sz="1400" dirty="0" err="1"/>
                        <a:t>CoLI-BiLSTM</a:t>
                      </a:r>
                      <a:r>
                        <a:rPr lang="en-US" sz="1400" dirty="0"/>
                        <a:t>), and Transfer Learning (</a:t>
                      </a:r>
                      <a:r>
                        <a:rPr lang="en-US" sz="1400" dirty="0" err="1"/>
                        <a:t>CoLI-ULMFiT</a:t>
                      </a:r>
                      <a:r>
                        <a:rPr lang="en-US" sz="1400" dirty="0"/>
                        <a:t>) models.</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err="1"/>
                        <a:t>CoLI-ngrams</a:t>
                      </a:r>
                      <a:r>
                        <a:rPr lang="en-US" sz="1400" dirty="0"/>
                        <a:t> (ML) achieved the highest macro F1-score of 0.64, outperforming other models. </a:t>
                      </a:r>
                      <a:r>
                        <a:rPr lang="en-US" sz="1400" dirty="0" err="1"/>
                        <a:t>CoLI-ULMFiT</a:t>
                      </a:r>
                      <a:r>
                        <a:rPr lang="en-US" sz="1400" dirty="0"/>
                        <a:t> also showed competitive performance, except for specific categories like "Location."</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Enhance datasets with better label distribution; explore additional features and learning models; integrate morphological features into vector spaces for better performance.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err="1">
                          <a:latin typeface="Times New Roman" panose="02020603050405020304" pitchFamily="18" charset="0"/>
                          <a:cs typeface="Times New Roman" panose="02020603050405020304" pitchFamily="18" charset="0"/>
                        </a:rPr>
                        <a:t>Shashirekha</a:t>
                      </a:r>
                      <a:r>
                        <a:rPr lang="en-US" sz="1400" dirty="0">
                          <a:latin typeface="Times New Roman" panose="02020603050405020304" pitchFamily="18" charset="0"/>
                          <a:cs typeface="Times New Roman" panose="02020603050405020304" pitchFamily="18" charset="0"/>
                        </a:rPr>
                        <a:t>, H.L., </a:t>
                      </a:r>
                      <a:r>
                        <a:rPr lang="en-US" sz="1400" dirty="0" err="1">
                          <a:latin typeface="Times New Roman" panose="02020603050405020304" pitchFamily="18" charset="0"/>
                          <a:cs typeface="Times New Roman" panose="02020603050405020304" pitchFamily="18" charset="0"/>
                        </a:rPr>
                        <a:t>Balouchzahi</a:t>
                      </a:r>
                      <a:r>
                        <a:rPr lang="en-US" sz="1400" dirty="0">
                          <a:latin typeface="Times New Roman" panose="02020603050405020304" pitchFamily="18" charset="0"/>
                          <a:cs typeface="Times New Roman" panose="02020603050405020304" pitchFamily="18" charset="0"/>
                        </a:rPr>
                        <a:t>, F., Anusha, M.D. and Sidorov, G., 2022. </a:t>
                      </a:r>
                      <a:r>
                        <a:rPr lang="en-US" sz="1400" dirty="0" err="1">
                          <a:latin typeface="Times New Roman" panose="02020603050405020304" pitchFamily="18" charset="0"/>
                          <a:cs typeface="Times New Roman" panose="02020603050405020304" pitchFamily="18" charset="0"/>
                        </a:rPr>
                        <a:t>CoLI</a:t>
                      </a:r>
                      <a:r>
                        <a:rPr lang="en-US" sz="1400" dirty="0">
                          <a:latin typeface="Times New Roman" panose="02020603050405020304" pitchFamily="18" charset="0"/>
                          <a:cs typeface="Times New Roman" panose="02020603050405020304" pitchFamily="18" charset="0"/>
                        </a:rPr>
                        <a:t>-machine learning approaches for code-mixed language identification at the word level in Kannada-English texts. </a:t>
                      </a:r>
                      <a:r>
                        <a:rPr lang="en-US" sz="1400" dirty="0" err="1">
                          <a:latin typeface="Times New Roman" panose="02020603050405020304" pitchFamily="18" charset="0"/>
                          <a:cs typeface="Times New Roman" panose="02020603050405020304" pitchFamily="18" charset="0"/>
                        </a:rPr>
                        <a:t>arXiv</a:t>
                      </a:r>
                      <a:r>
                        <a:rPr lang="en-US" sz="1400" dirty="0">
                          <a:latin typeface="Times New Roman" panose="02020603050405020304" pitchFamily="18" charset="0"/>
                          <a:cs typeface="Times New Roman" panose="02020603050405020304" pitchFamily="18" charset="0"/>
                        </a:rPr>
                        <a:t> preprint arXiv:2211.09847.</a:t>
                      </a: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3475990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FDFE5-CFE3-9693-8A8F-000AA5047949}"/>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E6F8B55B-69E7-49F9-05FE-959199EFA2E9}"/>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31CF3538-D4AD-CC69-1A1B-7BA5E16E910D}"/>
              </a:ext>
            </a:extLst>
          </p:cNvPr>
          <p:cNvSpPr>
            <a:spLocks noGrp="1"/>
          </p:cNvSpPr>
          <p:nvPr>
            <p:ph type="ftr" sz="quarter" idx="11"/>
          </p:nvPr>
        </p:nvSpPr>
        <p:spPr>
          <a:xfrm>
            <a:off x="1744824" y="6356350"/>
            <a:ext cx="9265298"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3AE7C547-4FFC-AFB4-D52B-DBB7531402CE}"/>
              </a:ext>
            </a:extLst>
          </p:cNvPr>
          <p:cNvSpPr>
            <a:spLocks noGrp="1"/>
          </p:cNvSpPr>
          <p:nvPr>
            <p:ph type="sldNum" sz="quarter" idx="12"/>
          </p:nvPr>
        </p:nvSpPr>
        <p:spPr/>
        <p:txBody>
          <a:bodyPr/>
          <a:lstStyle/>
          <a:p>
            <a:fld id="{840E0BF8-4B7D-46FA-B28A-DDF089F57DAF}" type="slidenum">
              <a:rPr lang="en-IN" smtClean="0"/>
              <a:t>25</a:t>
            </a:fld>
            <a:endParaRPr lang="en-IN"/>
          </a:p>
        </p:txBody>
      </p:sp>
      <p:graphicFrame>
        <p:nvGraphicFramePr>
          <p:cNvPr id="5" name="Table 4">
            <a:extLst>
              <a:ext uri="{FF2B5EF4-FFF2-40B4-BE49-F238E27FC236}">
                <a16:creationId xmlns:a16="http://schemas.microsoft.com/office/drawing/2014/main" id="{D842BB69-2C90-2273-993C-057DAD118EE2}"/>
              </a:ext>
            </a:extLst>
          </p:cNvPr>
          <p:cNvGraphicFramePr>
            <a:graphicFrameLocks noGrp="1"/>
          </p:cNvGraphicFramePr>
          <p:nvPr>
            <p:extLst>
              <p:ext uri="{D42A27DB-BD31-4B8C-83A1-F6EECF244321}">
                <p14:modId xmlns:p14="http://schemas.microsoft.com/office/powerpoint/2010/main" val="726819018"/>
              </p:ext>
            </p:extLst>
          </p:nvPr>
        </p:nvGraphicFramePr>
        <p:xfrm>
          <a:off x="495107" y="350935"/>
          <a:ext cx="11391900" cy="5829144"/>
        </p:xfrm>
        <a:graphic>
          <a:graphicData uri="http://schemas.openxmlformats.org/drawingml/2006/table">
            <a:tbl>
              <a:tblPr firstRow="1" bandRow="1">
                <a:tableStyleId>{5C22544A-7EE6-4342-B048-85BDC9FD1C3A}</a:tableStyleId>
              </a:tblPr>
              <a:tblGrid>
                <a:gridCol w="424354">
                  <a:extLst>
                    <a:ext uri="{9D8B030D-6E8A-4147-A177-3AD203B41FA5}">
                      <a16:colId xmlns:a16="http://schemas.microsoft.com/office/drawing/2014/main" val="1372824733"/>
                    </a:ext>
                  </a:extLst>
                </a:gridCol>
                <a:gridCol w="1413192">
                  <a:extLst>
                    <a:ext uri="{9D8B030D-6E8A-4147-A177-3AD203B41FA5}">
                      <a16:colId xmlns:a16="http://schemas.microsoft.com/office/drawing/2014/main" val="1007557184"/>
                    </a:ext>
                  </a:extLst>
                </a:gridCol>
                <a:gridCol w="1073020">
                  <a:extLst>
                    <a:ext uri="{9D8B030D-6E8A-4147-A177-3AD203B41FA5}">
                      <a16:colId xmlns:a16="http://schemas.microsoft.com/office/drawing/2014/main" val="1981404350"/>
                    </a:ext>
                  </a:extLst>
                </a:gridCol>
                <a:gridCol w="1623527">
                  <a:extLst>
                    <a:ext uri="{9D8B030D-6E8A-4147-A177-3AD203B41FA5}">
                      <a16:colId xmlns:a16="http://schemas.microsoft.com/office/drawing/2014/main" val="2794100839"/>
                    </a:ext>
                  </a:extLst>
                </a:gridCol>
                <a:gridCol w="1978090">
                  <a:extLst>
                    <a:ext uri="{9D8B030D-6E8A-4147-A177-3AD203B41FA5}">
                      <a16:colId xmlns:a16="http://schemas.microsoft.com/office/drawing/2014/main" val="2442545798"/>
                    </a:ext>
                  </a:extLst>
                </a:gridCol>
                <a:gridCol w="1558212">
                  <a:extLst>
                    <a:ext uri="{9D8B030D-6E8A-4147-A177-3AD203B41FA5}">
                      <a16:colId xmlns:a16="http://schemas.microsoft.com/office/drawing/2014/main" val="3251755906"/>
                    </a:ext>
                  </a:extLst>
                </a:gridCol>
                <a:gridCol w="1492898">
                  <a:extLst>
                    <a:ext uri="{9D8B030D-6E8A-4147-A177-3AD203B41FA5}">
                      <a16:colId xmlns:a16="http://schemas.microsoft.com/office/drawing/2014/main" val="2254896540"/>
                    </a:ext>
                  </a:extLst>
                </a:gridCol>
                <a:gridCol w="1828607">
                  <a:extLst>
                    <a:ext uri="{9D8B030D-6E8A-4147-A177-3AD203B41FA5}">
                      <a16:colId xmlns:a16="http://schemas.microsoft.com/office/drawing/2014/main" val="2916438911"/>
                    </a:ext>
                  </a:extLst>
                </a:gridCol>
              </a:tblGrid>
              <a:tr h="498151">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1893939">
                <a:tc>
                  <a:txBody>
                    <a:bodyPr/>
                    <a:lstStyle/>
                    <a:p>
                      <a:r>
                        <a:rPr lang="en-IN" sz="1400" dirty="0">
                          <a:latin typeface="Times New Roman" panose="02020603050405020304" pitchFamily="18" charset="0"/>
                          <a:cs typeface="Times New Roman" panose="02020603050405020304" pitchFamily="18" charset="0"/>
                        </a:rPr>
                        <a:t>27</a:t>
                      </a:r>
                    </a:p>
                  </a:txBody>
                  <a:tcPr/>
                </a:tc>
                <a:tc>
                  <a:txBody>
                    <a:bodyPr/>
                    <a:lstStyle/>
                    <a:p>
                      <a:r>
                        <a:rPr lang="en-US" sz="1400" dirty="0"/>
                        <a:t>A Transformer-Based Approach for Abuse Detection in Code-Mixed Indic Languages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GB" sz="1400" dirty="0">
                          <a:latin typeface="Times New Roman" panose="02020603050405020304" pitchFamily="18" charset="0"/>
                          <a:cs typeface="Times New Roman" panose="02020603050405020304" pitchFamily="18" charset="0"/>
                        </a:rPr>
                        <a:t>2022</a:t>
                      </a:r>
                    </a:p>
                  </a:txBody>
                  <a:tcPr/>
                </a:tc>
                <a:tc>
                  <a:txBody>
                    <a:bodyPr/>
                    <a:lstStyle/>
                    <a:p>
                      <a:r>
                        <a:rPr lang="en-US" sz="1400" dirty="0"/>
                        <a:t>Detection of abusive content in 13 Indic code-mixed languages.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dirty="0"/>
                        <a:t>Compared classical ML models and transformer-based architectures (XLM-</a:t>
                      </a:r>
                      <a:r>
                        <a:rPr lang="en-IN" sz="1400" dirty="0" err="1"/>
                        <a:t>RoBERTa</a:t>
                      </a:r>
                      <a:r>
                        <a:rPr lang="en-IN" sz="1400" dirty="0"/>
                        <a:t>, </a:t>
                      </a:r>
                      <a:r>
                        <a:rPr lang="en-IN" sz="1400" dirty="0" err="1"/>
                        <a:t>indic</a:t>
                      </a:r>
                      <a:r>
                        <a:rPr lang="en-IN" sz="1400" dirty="0"/>
                        <a:t>-BERT, </a:t>
                      </a:r>
                      <a:r>
                        <a:rPr lang="en-IN" sz="1400" dirty="0" err="1"/>
                        <a:t>MurilBERT</a:t>
                      </a:r>
                      <a:r>
                        <a:rPr lang="en-IN" sz="1400" dirty="0"/>
                        <a:t>, </a:t>
                      </a:r>
                      <a:r>
                        <a:rPr lang="en-IN" sz="1400" dirty="0" err="1"/>
                        <a:t>mBERT</a:t>
                      </a:r>
                      <a:r>
                        <a:rPr lang="en-IN" sz="1400" dirty="0"/>
                        <a:t>). Enhanced performance by combining emoji embeddings and training a multilingual model.</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IN" sz="1400" dirty="0"/>
                        <a:t>Best model (XLM-</a:t>
                      </a:r>
                      <a:r>
                        <a:rPr lang="en-IN" sz="1400" dirty="0" err="1"/>
                        <a:t>RoBERTa</a:t>
                      </a:r>
                      <a:r>
                        <a:rPr lang="en-IN" sz="1400" dirty="0"/>
                        <a:t> + emoji embeddings): F1 score 0.88, AUC 0.94. Improved performance for combined datasets.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Scale dataset with multi-sourced data; Develop better models for low-resource languages; Enhance language-specific preprocessing tools.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ACM Trans. Asian Low-</a:t>
                      </a:r>
                      <a:r>
                        <a:rPr lang="en-US" sz="1400" dirty="0" err="1"/>
                        <a:t>Resour</a:t>
                      </a:r>
                      <a:r>
                        <a:rPr lang="en-US" sz="1400" dirty="0"/>
                        <a:t>. Lang. Inf. Process.</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8409609"/>
                  </a:ext>
                </a:extLst>
              </a:tr>
              <a:tr h="2659224">
                <a:tc>
                  <a:txBody>
                    <a:bodyPr/>
                    <a:lstStyle/>
                    <a:p>
                      <a:r>
                        <a:rPr lang="en-IN" sz="1400" dirty="0">
                          <a:latin typeface="Times New Roman" panose="02020603050405020304" pitchFamily="18" charset="0"/>
                          <a:cs typeface="Times New Roman" panose="02020603050405020304" pitchFamily="18" charset="0"/>
                        </a:rPr>
                        <a:t>28</a:t>
                      </a:r>
                    </a:p>
                  </a:txBody>
                  <a:tcPr/>
                </a:tc>
                <a:tc>
                  <a:txBody>
                    <a:bodyPr/>
                    <a:lstStyle/>
                    <a:p>
                      <a:pPr algn="just"/>
                      <a:r>
                        <a:rPr lang="en-US" sz="1400" dirty="0"/>
                        <a:t>Machine Learning Techniques for Sentiment Analysis of Code-Mixed and Switched Indian Social Media Text Corpus: A Comprehensive Review</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t>2022</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Sentiment analysis of code-mixed text from Indian social media.</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Comprehensive review of ML and DL approaches for code-mixed sentiment analysis (e.g., SVM, </a:t>
                      </a:r>
                      <a:r>
                        <a:rPr lang="en-US" sz="1400" dirty="0" err="1"/>
                        <a:t>BiLSTM</a:t>
                      </a:r>
                      <a:r>
                        <a:rPr lang="en-US" sz="1400" dirty="0"/>
                        <a:t>).</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Neural network approaches (e.g., </a:t>
                      </a:r>
                      <a:r>
                        <a:rPr lang="en-US" sz="1400" dirty="0" err="1"/>
                        <a:t>BiLSTM</a:t>
                      </a:r>
                      <a:r>
                        <a:rPr lang="en-US" sz="1400" dirty="0"/>
                        <a:t>) outperform traditional ML models in accuracy and F1-score.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Explore statistical reviews of ML approaches for sentiment analysis on code-mixed data.</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err="1">
                          <a:latin typeface="Times New Roman" panose="02020603050405020304" pitchFamily="18" charset="0"/>
                          <a:cs typeface="Times New Roman" panose="02020603050405020304" pitchFamily="18" charset="0"/>
                        </a:rPr>
                        <a:t>Shashirekha</a:t>
                      </a:r>
                      <a:r>
                        <a:rPr lang="en-US" sz="1400" dirty="0">
                          <a:latin typeface="Times New Roman" panose="02020603050405020304" pitchFamily="18" charset="0"/>
                          <a:cs typeface="Times New Roman" panose="02020603050405020304" pitchFamily="18" charset="0"/>
                        </a:rPr>
                        <a:t>, H.L., </a:t>
                      </a:r>
                      <a:r>
                        <a:rPr lang="en-US" sz="1400" dirty="0" err="1">
                          <a:latin typeface="Times New Roman" panose="02020603050405020304" pitchFamily="18" charset="0"/>
                          <a:cs typeface="Times New Roman" panose="02020603050405020304" pitchFamily="18" charset="0"/>
                        </a:rPr>
                        <a:t>Balouchzahi</a:t>
                      </a:r>
                      <a:r>
                        <a:rPr lang="en-US" sz="1400" dirty="0">
                          <a:latin typeface="Times New Roman" panose="02020603050405020304" pitchFamily="18" charset="0"/>
                          <a:cs typeface="Times New Roman" panose="02020603050405020304" pitchFamily="18" charset="0"/>
                        </a:rPr>
                        <a:t>, F., Anusha, M.D. and Sidorov, G., 2022. </a:t>
                      </a: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2318799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4BF46-6F6F-DDE3-1381-A926E0EDDAFD}"/>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19396D7B-15C2-B3E1-7ABD-83C17528CD44}"/>
              </a:ext>
            </a:extLst>
          </p:cNvPr>
          <p:cNvSpPr>
            <a:spLocks noGrp="1"/>
          </p:cNvSpPr>
          <p:nvPr>
            <p:ph type="ftr" sz="quarter" idx="11"/>
          </p:nvPr>
        </p:nvSpPr>
        <p:spPr/>
        <p:txBody>
          <a:bodyPr/>
          <a:lstStyle/>
          <a:p>
            <a:r>
              <a:rPr lang="en-IN"/>
              <a:t>Title of the Project                         Department of CSE, BMSCE </a:t>
            </a:r>
          </a:p>
        </p:txBody>
      </p:sp>
      <p:sp>
        <p:nvSpPr>
          <p:cNvPr id="4" name="Slide Number Placeholder 3">
            <a:extLst>
              <a:ext uri="{FF2B5EF4-FFF2-40B4-BE49-F238E27FC236}">
                <a16:creationId xmlns:a16="http://schemas.microsoft.com/office/drawing/2014/main" id="{F58FC5B6-6381-B7F6-FC7A-6683169729C5}"/>
              </a:ext>
            </a:extLst>
          </p:cNvPr>
          <p:cNvSpPr>
            <a:spLocks noGrp="1"/>
          </p:cNvSpPr>
          <p:nvPr>
            <p:ph type="sldNum" sz="quarter" idx="12"/>
          </p:nvPr>
        </p:nvSpPr>
        <p:spPr/>
        <p:txBody>
          <a:bodyPr/>
          <a:lstStyle/>
          <a:p>
            <a:fld id="{840E0BF8-4B7D-46FA-B28A-DDF089F57DAF}" type="slidenum">
              <a:rPr lang="en-IN" smtClean="0"/>
              <a:t>26</a:t>
            </a:fld>
            <a:endParaRPr lang="en-IN"/>
          </a:p>
        </p:txBody>
      </p:sp>
      <p:graphicFrame>
        <p:nvGraphicFramePr>
          <p:cNvPr id="5" name="Table 4">
            <a:extLst>
              <a:ext uri="{FF2B5EF4-FFF2-40B4-BE49-F238E27FC236}">
                <a16:creationId xmlns:a16="http://schemas.microsoft.com/office/drawing/2014/main" id="{2EF7FE27-8CA1-27B1-2C32-F7F7BBB9D5D2}"/>
              </a:ext>
            </a:extLst>
          </p:cNvPr>
          <p:cNvGraphicFramePr>
            <a:graphicFrameLocks noGrp="1"/>
          </p:cNvGraphicFramePr>
          <p:nvPr>
            <p:extLst>
              <p:ext uri="{D42A27DB-BD31-4B8C-83A1-F6EECF244321}">
                <p14:modId xmlns:p14="http://schemas.microsoft.com/office/powerpoint/2010/main" val="1602631684"/>
              </p:ext>
            </p:extLst>
          </p:nvPr>
        </p:nvGraphicFramePr>
        <p:xfrm>
          <a:off x="495107" y="350935"/>
          <a:ext cx="11391900" cy="5405775"/>
        </p:xfrm>
        <a:graphic>
          <a:graphicData uri="http://schemas.openxmlformats.org/drawingml/2006/table">
            <a:tbl>
              <a:tblPr firstRow="1" bandRow="1">
                <a:tableStyleId>{5C22544A-7EE6-4342-B048-85BDC9FD1C3A}</a:tableStyleId>
              </a:tblPr>
              <a:tblGrid>
                <a:gridCol w="424354">
                  <a:extLst>
                    <a:ext uri="{9D8B030D-6E8A-4147-A177-3AD203B41FA5}">
                      <a16:colId xmlns:a16="http://schemas.microsoft.com/office/drawing/2014/main" val="1372824733"/>
                    </a:ext>
                  </a:extLst>
                </a:gridCol>
                <a:gridCol w="1413192">
                  <a:extLst>
                    <a:ext uri="{9D8B030D-6E8A-4147-A177-3AD203B41FA5}">
                      <a16:colId xmlns:a16="http://schemas.microsoft.com/office/drawing/2014/main" val="1007557184"/>
                    </a:ext>
                  </a:extLst>
                </a:gridCol>
                <a:gridCol w="1194318">
                  <a:extLst>
                    <a:ext uri="{9D8B030D-6E8A-4147-A177-3AD203B41FA5}">
                      <a16:colId xmlns:a16="http://schemas.microsoft.com/office/drawing/2014/main" val="1981404350"/>
                    </a:ext>
                  </a:extLst>
                </a:gridCol>
                <a:gridCol w="1679511">
                  <a:extLst>
                    <a:ext uri="{9D8B030D-6E8A-4147-A177-3AD203B41FA5}">
                      <a16:colId xmlns:a16="http://schemas.microsoft.com/office/drawing/2014/main" val="2794100839"/>
                    </a:ext>
                  </a:extLst>
                </a:gridCol>
                <a:gridCol w="2024742">
                  <a:extLst>
                    <a:ext uri="{9D8B030D-6E8A-4147-A177-3AD203B41FA5}">
                      <a16:colId xmlns:a16="http://schemas.microsoft.com/office/drawing/2014/main" val="2442545798"/>
                    </a:ext>
                  </a:extLst>
                </a:gridCol>
                <a:gridCol w="1203649">
                  <a:extLst>
                    <a:ext uri="{9D8B030D-6E8A-4147-A177-3AD203B41FA5}">
                      <a16:colId xmlns:a16="http://schemas.microsoft.com/office/drawing/2014/main" val="3251755906"/>
                    </a:ext>
                  </a:extLst>
                </a:gridCol>
                <a:gridCol w="1362270">
                  <a:extLst>
                    <a:ext uri="{9D8B030D-6E8A-4147-A177-3AD203B41FA5}">
                      <a16:colId xmlns:a16="http://schemas.microsoft.com/office/drawing/2014/main" val="2254896540"/>
                    </a:ext>
                  </a:extLst>
                </a:gridCol>
                <a:gridCol w="2089864">
                  <a:extLst>
                    <a:ext uri="{9D8B030D-6E8A-4147-A177-3AD203B41FA5}">
                      <a16:colId xmlns:a16="http://schemas.microsoft.com/office/drawing/2014/main" val="2916438911"/>
                    </a:ext>
                  </a:extLst>
                </a:gridCol>
              </a:tblGrid>
              <a:tr h="528975">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Paper Title</a:t>
                      </a:r>
                    </a:p>
                  </a:txBody>
                  <a:tcPr/>
                </a:tc>
                <a:tc>
                  <a:txBody>
                    <a:bodyPr/>
                    <a:lstStyle/>
                    <a:p>
                      <a:r>
                        <a:rPr lang="en-IN" sz="1400" dirty="0">
                          <a:latin typeface="Times New Roman" panose="02020603050405020304" pitchFamily="18" charset="0"/>
                          <a:cs typeface="Times New Roman" panose="02020603050405020304" pitchFamily="18" charset="0"/>
                        </a:rPr>
                        <a:t>Year of Publication</a:t>
                      </a:r>
                    </a:p>
                  </a:txBody>
                  <a:tcPr/>
                </a:tc>
                <a:tc>
                  <a:txBody>
                    <a:bodyPr/>
                    <a:lstStyle/>
                    <a:p>
                      <a:r>
                        <a:rPr lang="en-IN" sz="1400" dirty="0">
                          <a:latin typeface="Times New Roman" panose="02020603050405020304" pitchFamily="18" charset="0"/>
                          <a:cs typeface="Times New Roman" panose="02020603050405020304" pitchFamily="18" charset="0"/>
                        </a:rPr>
                        <a:t>Problem Statement Addressed</a:t>
                      </a:r>
                    </a:p>
                  </a:txBody>
                  <a:tcPr/>
                </a:tc>
                <a:tc>
                  <a:txBody>
                    <a:bodyPr/>
                    <a:lstStyle/>
                    <a:p>
                      <a:r>
                        <a:rPr lang="en-IN" sz="1400" dirty="0">
                          <a:latin typeface="Times New Roman" panose="02020603050405020304" pitchFamily="18" charset="0"/>
                          <a:cs typeface="Times New Roman" panose="02020603050405020304" pitchFamily="18" charset="0"/>
                        </a:rPr>
                        <a:t>Methodology Followed</a:t>
                      </a:r>
                    </a:p>
                  </a:txBody>
                  <a:tcPr/>
                </a:tc>
                <a:tc>
                  <a:txBody>
                    <a:bodyPr/>
                    <a:lstStyle/>
                    <a:p>
                      <a:r>
                        <a:rPr lang="en-IN" sz="1400" dirty="0">
                          <a:latin typeface="Times New Roman" panose="02020603050405020304" pitchFamily="18" charset="0"/>
                          <a:cs typeface="Times New Roman" panose="02020603050405020304" pitchFamily="18" charset="0"/>
                        </a:rPr>
                        <a:t>Quantitative Results</a:t>
                      </a:r>
                    </a:p>
                  </a:txBody>
                  <a:tcPr/>
                </a:tc>
                <a:tc>
                  <a:txBody>
                    <a:bodyPr/>
                    <a:lstStyle/>
                    <a:p>
                      <a:r>
                        <a:rPr lang="en-IN" sz="1400" dirty="0">
                          <a:latin typeface="Times New Roman" panose="02020603050405020304" pitchFamily="18" charset="0"/>
                          <a:cs typeface="Times New Roman" panose="02020603050405020304" pitchFamily="18" charset="0"/>
                        </a:rPr>
                        <a:t>Future Work Proposed</a:t>
                      </a:r>
                    </a:p>
                  </a:txBody>
                  <a:tcPr/>
                </a:tc>
                <a:tc>
                  <a:txBody>
                    <a:bodyPr/>
                    <a:lstStyle/>
                    <a:p>
                      <a:r>
                        <a:rPr lang="en-IN" sz="1400" dirty="0">
                          <a:latin typeface="Times New Roman" panose="02020603050405020304" pitchFamily="18" charset="0"/>
                          <a:cs typeface="Times New Roman" panose="02020603050405020304" pitchFamily="18" charset="0"/>
                        </a:rPr>
                        <a:t>Complete Reference</a:t>
                      </a:r>
                    </a:p>
                  </a:txBody>
                  <a:tcPr/>
                </a:tc>
                <a:extLst>
                  <a:ext uri="{0D108BD9-81ED-4DB2-BD59-A6C34878D82A}">
                    <a16:rowId xmlns:a16="http://schemas.microsoft.com/office/drawing/2014/main" val="3641476825"/>
                  </a:ext>
                </a:extLst>
              </a:tr>
              <a:tr h="1608965">
                <a:tc>
                  <a:txBody>
                    <a:bodyPr/>
                    <a:lstStyle/>
                    <a:p>
                      <a:r>
                        <a:rPr lang="en-IN" sz="1400" dirty="0">
                          <a:latin typeface="Times New Roman" panose="02020603050405020304" pitchFamily="18" charset="0"/>
                          <a:cs typeface="Times New Roman" panose="02020603050405020304" pitchFamily="18" charset="0"/>
                        </a:rPr>
                        <a:t>29</a:t>
                      </a:r>
                    </a:p>
                  </a:txBody>
                  <a:tcPr/>
                </a:tc>
                <a:tc>
                  <a:txBody>
                    <a:bodyPr/>
                    <a:lstStyle/>
                    <a:p>
                      <a:r>
                        <a:rPr lang="en-IN" sz="1400" dirty="0"/>
                        <a:t>Sentiment Analysis on Multilingual Code-Mixed Kannada Language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GB" sz="1400" dirty="0">
                          <a:latin typeface="Times New Roman" panose="02020603050405020304" pitchFamily="18" charset="0"/>
                          <a:cs typeface="Times New Roman" panose="02020603050405020304" pitchFamily="18" charset="0"/>
                        </a:rPr>
                        <a:t>2021</a:t>
                      </a:r>
                    </a:p>
                  </a:txBody>
                  <a:tcPr/>
                </a:tc>
                <a:tc>
                  <a:txBody>
                    <a:bodyPr/>
                    <a:lstStyle/>
                    <a:p>
                      <a:r>
                        <a:rPr lang="en-US" sz="1400" dirty="0"/>
                        <a:t>Sentiment analysis for code-mixed Kannada text, addressing challenges in multilingual and mixed-language datasets.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Various ML models, hybrid CNN-</a:t>
                      </a:r>
                      <a:r>
                        <a:rPr lang="en-US" sz="1400" dirty="0" err="1"/>
                        <a:t>BiLSTM</a:t>
                      </a:r>
                      <a:r>
                        <a:rPr lang="en-US" sz="1400" dirty="0"/>
                        <a:t>, and transformer-based BERT (using TensorFlow and </a:t>
                      </a:r>
                      <a:r>
                        <a:rPr lang="en-US" sz="1400" dirty="0" err="1"/>
                        <a:t>ktrain</a:t>
                      </a:r>
                      <a:r>
                        <a:rPr lang="en-US" sz="1400" dirty="0"/>
                        <a:t> implementations).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Best weighted F1-score: 0.66 (validation), 0.619 (test) with BERT using </a:t>
                      </a:r>
                      <a:r>
                        <a:rPr lang="en-US" sz="1400" dirty="0" err="1"/>
                        <a:t>ktrain</a:t>
                      </a:r>
                      <a:r>
                        <a:rPr lang="en-US" sz="1400" dirty="0"/>
                        <a:t>.</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Increase dataset size and quality; further optimize model for improved F1-score.</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Dutta, S., Agrawal, H. and Roy, P.K., 2021, December. Sentiment Analysis on Multilingual Code-Mixed Kannada Language. In FIRE (Working Notes) (pp. 908-918).</a:t>
                      </a:r>
                    </a:p>
                  </a:txBody>
                  <a:tcPr/>
                </a:tc>
                <a:extLst>
                  <a:ext uri="{0D108BD9-81ED-4DB2-BD59-A6C34878D82A}">
                    <a16:rowId xmlns:a16="http://schemas.microsoft.com/office/drawing/2014/main" val="528409609"/>
                  </a:ext>
                </a:extLst>
              </a:tr>
              <a:tr h="2997525">
                <a:tc>
                  <a:txBody>
                    <a:bodyPr/>
                    <a:lstStyle/>
                    <a:p>
                      <a:r>
                        <a:rPr lang="en-IN" sz="1400" dirty="0">
                          <a:latin typeface="Times New Roman" panose="02020603050405020304" pitchFamily="18" charset="0"/>
                          <a:cs typeface="Times New Roman" panose="02020603050405020304" pitchFamily="18" charset="0"/>
                        </a:rPr>
                        <a:t>30</a:t>
                      </a:r>
                    </a:p>
                  </a:txBody>
                  <a:tcPr/>
                </a:tc>
                <a:tc>
                  <a:txBody>
                    <a:bodyPr/>
                    <a:lstStyle/>
                    <a:p>
                      <a:pPr algn="just"/>
                      <a:r>
                        <a:rPr lang="en-IN" sz="1400" dirty="0" err="1"/>
                        <a:t>KanCMD</a:t>
                      </a:r>
                      <a:r>
                        <a:rPr lang="en-IN" sz="1400" dirty="0"/>
                        <a:t>: Kannada </a:t>
                      </a:r>
                      <a:r>
                        <a:rPr lang="en-IN" sz="1400" dirty="0" err="1"/>
                        <a:t>CodeMixed</a:t>
                      </a:r>
                      <a:r>
                        <a:rPr lang="en-IN" sz="1400" dirty="0"/>
                        <a:t> Dataset for Sentiment Analysis and Offensive Language Detection</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t>2020</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Lack of dataset for sentiment analysis and offensive language detection in Kannada code-mixed text.</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Developed </a:t>
                      </a:r>
                      <a:r>
                        <a:rPr lang="en-US" sz="1400" dirty="0" err="1"/>
                        <a:t>KanCMD</a:t>
                      </a:r>
                      <a:r>
                        <a:rPr lang="en-US" sz="1400" dirty="0"/>
                        <a:t> dataset with 7,671 YouTube comments; applied ML models like Logistic Regression and SVM.</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Baseline F1-scores: 0.66 (sentiment analysis), 0.66 (offensive language detection) with Logistic Regression.</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t>Encourage research in Kannada code-mixed data; explore multi-task learning and improve model performance.</a:t>
                      </a:r>
                      <a:endParaRPr lang="en-US"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err="1">
                          <a:latin typeface="Times New Roman" panose="02020603050405020304" pitchFamily="18" charset="0"/>
                          <a:cs typeface="Times New Roman" panose="02020603050405020304" pitchFamily="18" charset="0"/>
                        </a:rPr>
                        <a:t>Hande</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Priyadharshini</a:t>
                      </a:r>
                      <a:r>
                        <a:rPr lang="en-US" sz="1400" dirty="0">
                          <a:latin typeface="Times New Roman" panose="02020603050405020304" pitchFamily="18" charset="0"/>
                          <a:cs typeface="Times New Roman" panose="02020603050405020304" pitchFamily="18" charset="0"/>
                        </a:rPr>
                        <a:t>, R. and </a:t>
                      </a:r>
                      <a:r>
                        <a:rPr lang="en-US" sz="1400" dirty="0" err="1">
                          <a:latin typeface="Times New Roman" panose="02020603050405020304" pitchFamily="18" charset="0"/>
                          <a:cs typeface="Times New Roman" panose="02020603050405020304" pitchFamily="18" charset="0"/>
                        </a:rPr>
                        <a:t>Chakravarthi</a:t>
                      </a:r>
                      <a:r>
                        <a:rPr lang="en-US" sz="1400" dirty="0">
                          <a:latin typeface="Times New Roman" panose="02020603050405020304" pitchFamily="18" charset="0"/>
                          <a:cs typeface="Times New Roman" panose="02020603050405020304" pitchFamily="18" charset="0"/>
                        </a:rPr>
                        <a:t>, B.R., 2020, December. </a:t>
                      </a:r>
                      <a:r>
                        <a:rPr lang="en-US" sz="1400" dirty="0" err="1">
                          <a:latin typeface="Times New Roman" panose="02020603050405020304" pitchFamily="18" charset="0"/>
                          <a:cs typeface="Times New Roman" panose="02020603050405020304" pitchFamily="18" charset="0"/>
                        </a:rPr>
                        <a:t>KanCMD</a:t>
                      </a:r>
                      <a:r>
                        <a:rPr lang="en-US" sz="1400" dirty="0">
                          <a:latin typeface="Times New Roman" panose="02020603050405020304" pitchFamily="18" charset="0"/>
                          <a:cs typeface="Times New Roman" panose="02020603050405020304" pitchFamily="18" charset="0"/>
                        </a:rPr>
                        <a:t>: Kannada </a:t>
                      </a:r>
                      <a:r>
                        <a:rPr lang="en-US" sz="1400" dirty="0" err="1">
                          <a:latin typeface="Times New Roman" panose="02020603050405020304" pitchFamily="18" charset="0"/>
                          <a:cs typeface="Times New Roman" panose="02020603050405020304" pitchFamily="18" charset="0"/>
                        </a:rPr>
                        <a:t>CodeMixed</a:t>
                      </a:r>
                      <a:r>
                        <a:rPr lang="en-US" sz="1400" dirty="0">
                          <a:latin typeface="Times New Roman" panose="02020603050405020304" pitchFamily="18" charset="0"/>
                          <a:cs typeface="Times New Roman" panose="02020603050405020304" pitchFamily="18" charset="0"/>
                        </a:rPr>
                        <a:t> dataset for sentiment analysis and offensive language detection. In Proceedings of the Third Workshop on Computational Modeling of People's Opinions, Personality, and Emotion's in Social Media (pp. 54-63).</a:t>
                      </a:r>
                    </a:p>
                  </a:txBody>
                  <a:tcPr/>
                </a:tc>
                <a:extLst>
                  <a:ext uri="{0D108BD9-81ED-4DB2-BD59-A6C34878D82A}">
                    <a16:rowId xmlns:a16="http://schemas.microsoft.com/office/drawing/2014/main" val="2724541021"/>
                  </a:ext>
                </a:extLst>
              </a:tr>
            </a:tbl>
          </a:graphicData>
        </a:graphic>
      </p:graphicFrame>
    </p:spTree>
    <p:extLst>
      <p:ext uri="{BB962C8B-B14F-4D97-AF65-F5344CB8AC3E}">
        <p14:creationId xmlns:p14="http://schemas.microsoft.com/office/powerpoint/2010/main" val="2881125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9E2B-1A92-50D7-1AF6-07C203097B89}"/>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Research Gap Identification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EEB95A-28FC-C0B9-1091-9DC027EEDBE9}"/>
              </a:ext>
            </a:extLst>
          </p:cNvPr>
          <p:cNvSpPr>
            <a:spLocks noGrp="1"/>
          </p:cNvSpPr>
          <p:nvPr>
            <p:ph idx="1"/>
          </p:nvPr>
        </p:nvSpPr>
        <p:spPr/>
        <p:txBody>
          <a:bodyPr>
            <a:normAutofit fontScale="62500" lnSpcReduction="20000"/>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Contextual Understanding</a:t>
            </a: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struggle with context in code-mixed text, especially sarcasm and phrases like “great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mera</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phone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gir</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gaya</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800" b="1" dirty="0">
                <a:latin typeface="Times New Roman" panose="02020603050405020304" pitchFamily="18" charset="0"/>
                <a:cs typeface="Times New Roman" panose="02020603050405020304" pitchFamily="18" charset="0"/>
              </a:rPr>
              <a:t>2.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with Language Identification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Difficulty handling phonetically transliterated words (e.g., "uta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aayta</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hybrid constructs (e.g., “Movie Super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Agide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 ka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pasand</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Dataset Limitations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Datasets are small, unbalanced, and lack diverse code-mixed examples, especially for Kannada-English.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2800" dirty="0">
                <a:latin typeface="Times New Roman" panose="02020603050405020304" pitchFamily="18" charset="0"/>
                <a:cs typeface="Times New Roman" panose="02020603050405020304" pitchFamily="18" charset="0"/>
              </a:rPr>
              <a:t>4. </a:t>
            </a:r>
            <a:r>
              <a:rPr lang="en-US" sz="2800" b="1" dirty="0">
                <a:latin typeface="Times New Roman" panose="02020603050405020304" pitchFamily="18" charset="0"/>
                <a:cs typeface="Times New Roman" panose="02020603050405020304" pitchFamily="18" charset="0"/>
              </a:rPr>
              <a:t>Absence of Multimodal Sentiment Analysis</a:t>
            </a:r>
          </a:p>
          <a:p>
            <a:pPr marL="0" marR="0" lvl="0" indent="0" algn="l" defTabSz="914400" rtl="0" eaLnBrk="0" fontAlgn="base" latinLnBrk="0" hangingPunct="0">
              <a:lnSpc>
                <a:spcPct val="100000"/>
              </a:lnSpc>
              <a:spcBef>
                <a:spcPct val="0"/>
              </a:spcBef>
              <a:spcAft>
                <a:spcPct val="0"/>
              </a:spcAft>
              <a:buClrTx/>
              <a:buSzTx/>
              <a:buNone/>
              <a:tabLst/>
            </a:pPr>
            <a:r>
              <a:rPr lang="en-US" sz="2800" dirty="0">
                <a:latin typeface="Times New Roman" panose="02020603050405020304" pitchFamily="18" charset="0"/>
                <a:cs typeface="Times New Roman" panose="02020603050405020304" pitchFamily="18" charset="0"/>
              </a:rPr>
              <a:t>Existing approaches rely solely on textual data, ignoring rich multimodal cues.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r>
              <a:rPr lang="en-US" altLang="en-US" sz="2800" b="1" dirty="0">
                <a:latin typeface="Times New Roman" panose="02020603050405020304" pitchFamily="18" charset="0"/>
                <a:cs typeface="Times New Roman" panose="02020603050405020304" pitchFamily="18" charset="0"/>
              </a:rPr>
              <a:t>5. </a:t>
            </a:r>
            <a:r>
              <a:rPr lang="en-IN" sz="2800" b="1" dirty="0">
                <a:latin typeface="Times New Roman" panose="02020603050405020304" pitchFamily="18" charset="0"/>
                <a:cs typeface="Times New Roman" panose="02020603050405020304" pitchFamily="18" charset="0"/>
              </a:rPr>
              <a:t>Limited Performance in Sarcasm</a:t>
            </a:r>
          </a:p>
          <a:p>
            <a:pPr marL="0" indent="0">
              <a:buNone/>
            </a:pPr>
            <a:r>
              <a:rPr lang="en-US" sz="2800" dirty="0">
                <a:latin typeface="Times New Roman" panose="02020603050405020304" pitchFamily="18" charset="0"/>
                <a:cs typeface="Times New Roman" panose="02020603050405020304" pitchFamily="18" charset="0"/>
              </a:rPr>
              <a:t>Sarcasm detection remains a significant challenge, particularly in code-mixed text where the sentiment conveyed is often opposite to the literal meaning.</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88CE42E6-EF76-1A1F-271C-78C345BFC88C}"/>
              </a:ext>
            </a:extLst>
          </p:cNvPr>
          <p:cNvSpPr>
            <a:spLocks noGrp="1"/>
          </p:cNvSpPr>
          <p:nvPr>
            <p:ph type="dt" sz="half" idx="10"/>
          </p:nvPr>
        </p:nvSpPr>
        <p:spPr/>
        <p:txBody>
          <a:bodyPr/>
          <a:lstStyle/>
          <a:p>
            <a:fld id="{636ACCDB-109D-4A85-89E1-F29F7A891BB9}" type="datetime1">
              <a:rPr lang="en-IN" smtClean="0"/>
              <a:t>24-01-2025</a:t>
            </a:fld>
            <a:endParaRPr lang="en-IN"/>
          </a:p>
        </p:txBody>
      </p:sp>
      <p:sp>
        <p:nvSpPr>
          <p:cNvPr id="5" name="Footer Placeholder 4">
            <a:extLst>
              <a:ext uri="{FF2B5EF4-FFF2-40B4-BE49-F238E27FC236}">
                <a16:creationId xmlns:a16="http://schemas.microsoft.com/office/drawing/2014/main" id="{2748A452-960B-91B1-61C5-4F4C28B5F345}"/>
              </a:ext>
            </a:extLst>
          </p:cNvPr>
          <p:cNvSpPr>
            <a:spLocks noGrp="1"/>
          </p:cNvSpPr>
          <p:nvPr>
            <p:ph type="ftr" sz="quarter" idx="11"/>
          </p:nvPr>
        </p:nvSpPr>
        <p:spPr>
          <a:xfrm>
            <a:off x="1912777" y="6356350"/>
            <a:ext cx="9050692"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6" name="Slide Number Placeholder 5">
            <a:extLst>
              <a:ext uri="{FF2B5EF4-FFF2-40B4-BE49-F238E27FC236}">
                <a16:creationId xmlns:a16="http://schemas.microsoft.com/office/drawing/2014/main" id="{221FCCCB-5AFC-E186-6A0C-17A07DCDE4F9}"/>
              </a:ext>
            </a:extLst>
          </p:cNvPr>
          <p:cNvSpPr>
            <a:spLocks noGrp="1"/>
          </p:cNvSpPr>
          <p:nvPr>
            <p:ph type="sldNum" sz="quarter" idx="12"/>
          </p:nvPr>
        </p:nvSpPr>
        <p:spPr/>
        <p:txBody>
          <a:bodyPr/>
          <a:lstStyle/>
          <a:p>
            <a:fld id="{840E0BF8-4B7D-46FA-B28A-DDF089F57DAF}" type="slidenum">
              <a:rPr lang="en-IN" smtClean="0"/>
              <a:t>27</a:t>
            </a:fld>
            <a:endParaRPr lang="en-IN"/>
          </a:p>
        </p:txBody>
      </p:sp>
    </p:spTree>
    <p:extLst>
      <p:ext uri="{BB962C8B-B14F-4D97-AF65-F5344CB8AC3E}">
        <p14:creationId xmlns:p14="http://schemas.microsoft.com/office/powerpoint/2010/main" val="2126464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8BF1-707D-A3DB-F04E-C3BC48EB7798}"/>
              </a:ext>
            </a:extLst>
          </p:cNvPr>
          <p:cNvSpPr>
            <a:spLocks noGrp="1"/>
          </p:cNvSpPr>
          <p:nvPr>
            <p:ph type="title"/>
          </p:nvPr>
        </p:nvSpPr>
        <p:spPr/>
        <p:txBody>
          <a:bodyPr/>
          <a:lstStyle/>
          <a:p>
            <a:pPr algn="ctr"/>
            <a:r>
              <a:rPr lang="en-US" sz="4400" b="1" dirty="0">
                <a:latin typeface="Times New Roman" panose="02020603050405020304" pitchFamily="18" charset="0"/>
                <a:cs typeface="Times New Roman" panose="02020603050405020304" pitchFamily="18" charset="0"/>
              </a:rPr>
              <a:t>High Level Design</a:t>
            </a:r>
            <a:endParaRPr lang="en-IN" b="1" dirty="0"/>
          </a:p>
        </p:txBody>
      </p:sp>
      <p:sp>
        <p:nvSpPr>
          <p:cNvPr id="3" name="Date Placeholder 2">
            <a:extLst>
              <a:ext uri="{FF2B5EF4-FFF2-40B4-BE49-F238E27FC236}">
                <a16:creationId xmlns:a16="http://schemas.microsoft.com/office/drawing/2014/main" id="{02C382A5-CCB3-6990-84F0-E4E157F561F3}"/>
              </a:ext>
            </a:extLst>
          </p:cNvPr>
          <p:cNvSpPr>
            <a:spLocks noGrp="1"/>
          </p:cNvSpPr>
          <p:nvPr>
            <p:ph type="dt" sz="half" idx="10"/>
          </p:nvPr>
        </p:nvSpPr>
        <p:spPr/>
        <p:txBody>
          <a:bodyPr/>
          <a:lstStyle/>
          <a:p>
            <a:fld id="{C8F14EC2-E472-4736-9310-F834316D14AA}" type="datetime1">
              <a:rPr lang="en-IN" smtClean="0"/>
              <a:t>24-01-2025</a:t>
            </a:fld>
            <a:endParaRPr lang="en-IN"/>
          </a:p>
        </p:txBody>
      </p:sp>
      <p:sp>
        <p:nvSpPr>
          <p:cNvPr id="4" name="Footer Placeholder 3">
            <a:extLst>
              <a:ext uri="{FF2B5EF4-FFF2-40B4-BE49-F238E27FC236}">
                <a16:creationId xmlns:a16="http://schemas.microsoft.com/office/drawing/2014/main" id="{9723565B-7779-4181-489F-F932B4E081E1}"/>
              </a:ext>
            </a:extLst>
          </p:cNvPr>
          <p:cNvSpPr>
            <a:spLocks noGrp="1"/>
          </p:cNvSpPr>
          <p:nvPr>
            <p:ph type="ftr" sz="quarter" idx="11"/>
          </p:nvPr>
        </p:nvSpPr>
        <p:spPr>
          <a:xfrm>
            <a:off x="1716833" y="6356350"/>
            <a:ext cx="9414587"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5" name="Slide Number Placeholder 4">
            <a:extLst>
              <a:ext uri="{FF2B5EF4-FFF2-40B4-BE49-F238E27FC236}">
                <a16:creationId xmlns:a16="http://schemas.microsoft.com/office/drawing/2014/main" id="{B08C8F31-BCD0-8E61-56C9-B74A9C99BDAE}"/>
              </a:ext>
            </a:extLst>
          </p:cNvPr>
          <p:cNvSpPr>
            <a:spLocks noGrp="1"/>
          </p:cNvSpPr>
          <p:nvPr>
            <p:ph type="sldNum" sz="quarter" idx="12"/>
          </p:nvPr>
        </p:nvSpPr>
        <p:spPr/>
        <p:txBody>
          <a:bodyPr/>
          <a:lstStyle/>
          <a:p>
            <a:fld id="{840E0BF8-4B7D-46FA-B28A-DDF089F57DAF}" type="slidenum">
              <a:rPr lang="en-IN" smtClean="0"/>
              <a:t>28</a:t>
            </a:fld>
            <a:endParaRPr lang="en-IN"/>
          </a:p>
        </p:txBody>
      </p:sp>
      <p:pic>
        <p:nvPicPr>
          <p:cNvPr id="7" name="Picture 6">
            <a:extLst>
              <a:ext uri="{FF2B5EF4-FFF2-40B4-BE49-F238E27FC236}">
                <a16:creationId xmlns:a16="http://schemas.microsoft.com/office/drawing/2014/main" id="{7E1B6228-3833-EFC9-21C5-CB376F33DC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599" y="1492897"/>
            <a:ext cx="4489581" cy="4404050"/>
          </a:xfrm>
          <a:prstGeom prst="rect">
            <a:avLst/>
          </a:prstGeom>
        </p:spPr>
      </p:pic>
    </p:spTree>
    <p:extLst>
      <p:ext uri="{BB962C8B-B14F-4D97-AF65-F5344CB8AC3E}">
        <p14:creationId xmlns:p14="http://schemas.microsoft.com/office/powerpoint/2010/main" val="235731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29E53A-F4A4-D63D-9543-CF4A0E78EDBA}"/>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10DFEE31-DD06-274B-C537-68CC91688915}"/>
              </a:ext>
            </a:extLst>
          </p:cNvPr>
          <p:cNvSpPr>
            <a:spLocks noGrp="1"/>
          </p:cNvSpPr>
          <p:nvPr>
            <p:ph type="ftr" sz="quarter" idx="11"/>
          </p:nvPr>
        </p:nvSpPr>
        <p:spPr>
          <a:xfrm>
            <a:off x="1828800" y="6356350"/>
            <a:ext cx="9144000"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190DF354-E2A3-ADDC-DC41-B44D243F15FF}"/>
              </a:ext>
            </a:extLst>
          </p:cNvPr>
          <p:cNvSpPr>
            <a:spLocks noGrp="1"/>
          </p:cNvSpPr>
          <p:nvPr>
            <p:ph type="sldNum" sz="quarter" idx="12"/>
          </p:nvPr>
        </p:nvSpPr>
        <p:spPr/>
        <p:txBody>
          <a:bodyPr/>
          <a:lstStyle/>
          <a:p>
            <a:fld id="{840E0BF8-4B7D-46FA-B28A-DDF089F57DAF}" type="slidenum">
              <a:rPr lang="en-IN" smtClean="0"/>
              <a:t>29</a:t>
            </a:fld>
            <a:endParaRPr lang="en-IN"/>
          </a:p>
        </p:txBody>
      </p:sp>
      <p:pic>
        <p:nvPicPr>
          <p:cNvPr id="6" name="Picture 5">
            <a:extLst>
              <a:ext uri="{FF2B5EF4-FFF2-40B4-BE49-F238E27FC236}">
                <a16:creationId xmlns:a16="http://schemas.microsoft.com/office/drawing/2014/main" id="{CE0BFAB9-FF3D-B95E-EA5E-9CC08CDA0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7727" y="541176"/>
            <a:ext cx="4616546" cy="5458408"/>
          </a:xfrm>
          <a:prstGeom prst="rect">
            <a:avLst/>
          </a:prstGeom>
        </p:spPr>
      </p:pic>
      <p:sp>
        <p:nvSpPr>
          <p:cNvPr id="8" name="TextBox 7">
            <a:extLst>
              <a:ext uri="{FF2B5EF4-FFF2-40B4-BE49-F238E27FC236}">
                <a16:creationId xmlns:a16="http://schemas.microsoft.com/office/drawing/2014/main" id="{AAE93B70-80BE-8A75-8E88-FBCADFCD8124}"/>
              </a:ext>
            </a:extLst>
          </p:cNvPr>
          <p:cNvSpPr txBox="1"/>
          <p:nvPr/>
        </p:nvSpPr>
        <p:spPr>
          <a:xfrm>
            <a:off x="613488" y="465757"/>
            <a:ext cx="6097554"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Detailed Design</a:t>
            </a:r>
            <a:endParaRPr lang="en-IN" sz="2800" dirty="0"/>
          </a:p>
        </p:txBody>
      </p:sp>
    </p:spTree>
    <p:extLst>
      <p:ext uri="{BB962C8B-B14F-4D97-AF65-F5344CB8AC3E}">
        <p14:creationId xmlns:p14="http://schemas.microsoft.com/office/powerpoint/2010/main" val="126729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416" y="0"/>
            <a:ext cx="10515600" cy="1325563"/>
          </a:xfrm>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44416" y="1157409"/>
            <a:ext cx="10784196" cy="5133728"/>
          </a:xfrm>
        </p:spPr>
        <p:txBody>
          <a:bodyPr>
            <a:noAutofit/>
          </a:bodyPr>
          <a:lstStyle/>
          <a:p>
            <a:pPr algn="just" fontAlgn="base">
              <a:lnSpc>
                <a:spcPct val="170000"/>
              </a:lnSpc>
            </a:pPr>
            <a:r>
              <a:rPr lang="en-US" sz="1600" b="1" i="0" dirty="0">
                <a:solidFill>
                  <a:srgbClr val="000000"/>
                </a:solidFill>
                <a:effectLst/>
                <a:latin typeface="Times New Roman" panose="02020603050405020304" pitchFamily="18" charset="0"/>
                <a:cs typeface="Times New Roman" panose="02020603050405020304" pitchFamily="18" charset="0"/>
              </a:rPr>
              <a:t>Purpose:</a:t>
            </a:r>
            <a:r>
              <a:rPr lang="en-US" sz="1600" b="0" i="0" dirty="0">
                <a:solidFill>
                  <a:srgbClr val="000000"/>
                </a:solidFill>
                <a:effectLst/>
                <a:latin typeface="Times New Roman" panose="02020603050405020304" pitchFamily="18" charset="0"/>
                <a:cs typeface="Times New Roman" panose="02020603050405020304" pitchFamily="18" charset="0"/>
              </a:rPr>
              <a:t> This project performs Multi-modal Sentiment Analysis using Deep Learning techniques to analyze code-mixed Kannada , Hindi  in English texts and audios with improved sentiment classification.</a:t>
            </a:r>
            <a:r>
              <a:rPr lang="en-GB" sz="1600" b="1" dirty="0">
                <a:solidFill>
                  <a:srgbClr val="000000"/>
                </a:solidFill>
                <a:latin typeface="Times New Roman" panose="02020603050405020304" pitchFamily="18" charset="0"/>
                <a:cs typeface="Times New Roman" panose="02020603050405020304" pitchFamily="18" charset="0"/>
              </a:rPr>
              <a:t> </a:t>
            </a:r>
          </a:p>
          <a:p>
            <a:pPr algn="just" fontAlgn="base">
              <a:lnSpc>
                <a:spcPct val="170000"/>
              </a:lnSpc>
            </a:pPr>
            <a:r>
              <a:rPr lang="en-US" sz="1600" b="1" i="0" dirty="0">
                <a:solidFill>
                  <a:srgbClr val="000000"/>
                </a:solidFill>
                <a:effectLst/>
                <a:latin typeface="Times New Roman" panose="02020603050405020304" pitchFamily="18" charset="0"/>
                <a:cs typeface="Times New Roman" panose="02020603050405020304" pitchFamily="18" charset="0"/>
              </a:rPr>
              <a:t>Motivation:</a:t>
            </a:r>
            <a:r>
              <a:rPr lang="en-US" sz="1600" b="0" i="0" dirty="0">
                <a:solidFill>
                  <a:srgbClr val="000000"/>
                </a:solidFill>
                <a:effectLst/>
                <a:latin typeface="Times New Roman" panose="02020603050405020304" pitchFamily="18" charset="0"/>
                <a:cs typeface="Times New Roman" panose="02020603050405020304" pitchFamily="18" charset="0"/>
              </a:rPr>
              <a:t> The rapid increase in the usage of code-mixing languages in digital communication has urged a massive need for the development of proper sentiment analysis solutions that can accurately interpret emotional content within mixed-language data.</a:t>
            </a:r>
            <a:r>
              <a:rPr lang="en-GB" sz="1600" b="1" dirty="0">
                <a:solidFill>
                  <a:srgbClr val="000000"/>
                </a:solidFill>
                <a:latin typeface="Times New Roman" panose="02020603050405020304" pitchFamily="18" charset="0"/>
                <a:cs typeface="Times New Roman" panose="02020603050405020304" pitchFamily="18" charset="0"/>
              </a:rPr>
              <a:t>  </a:t>
            </a:r>
          </a:p>
          <a:p>
            <a:pPr algn="just" fontAlgn="base">
              <a:lnSpc>
                <a:spcPct val="170000"/>
              </a:lnSpc>
            </a:pPr>
            <a:r>
              <a:rPr lang="en-GB" sz="1600" b="1" dirty="0">
                <a:solidFill>
                  <a:srgbClr val="000000"/>
                </a:solidFill>
                <a:latin typeface="Times New Roman" panose="02020603050405020304" pitchFamily="18" charset="0"/>
                <a:cs typeface="Times New Roman" panose="02020603050405020304" pitchFamily="18" charset="0"/>
              </a:rPr>
              <a:t>Sentimental Analysis: </a:t>
            </a:r>
            <a:r>
              <a:rPr lang="en-US" sz="1600" b="0" i="0" dirty="0">
                <a:solidFill>
                  <a:srgbClr val="161616"/>
                </a:solidFill>
                <a:effectLst/>
                <a:latin typeface="Times New Roman" panose="02020603050405020304" pitchFamily="18" charset="0"/>
                <a:cs typeface="Times New Roman" panose="02020603050405020304" pitchFamily="18" charset="0"/>
              </a:rPr>
              <a:t>Sentiment analysis is the process of analyzing large volumes of text to determine whether it expresses a positive sentiment, a negative sentiment or a neutral sentiment. </a:t>
            </a:r>
            <a:r>
              <a:rPr lang="en-US" sz="1600" b="0" i="0" dirty="0">
                <a:solidFill>
                  <a:srgbClr val="273239"/>
                </a:solidFill>
                <a:effectLst/>
                <a:latin typeface="Times New Roman" panose="02020603050405020304" pitchFamily="18" charset="0"/>
                <a:cs typeface="Times New Roman" panose="02020603050405020304" pitchFamily="18" charset="0"/>
              </a:rPr>
              <a:t>It focuses not only on polarity (positive, negative &amp; neutral) but also on emotions (happy, sad, angry, etc.).</a:t>
            </a:r>
            <a:endParaRPr lang="en-US" sz="1600" b="0" i="0" dirty="0">
              <a:solidFill>
                <a:srgbClr val="161616"/>
              </a:solidFill>
              <a:effectLst/>
              <a:latin typeface="Times New Roman" panose="02020603050405020304" pitchFamily="18" charset="0"/>
              <a:cs typeface="Times New Roman" panose="02020603050405020304" pitchFamily="18" charset="0"/>
            </a:endParaRPr>
          </a:p>
          <a:p>
            <a:pPr algn="just" fontAlgn="base">
              <a:lnSpc>
                <a:spcPct val="170000"/>
              </a:lnSpc>
            </a:pPr>
            <a:endParaRPr lang="en-US" sz="1400" b="0" i="0" dirty="0">
              <a:solidFill>
                <a:srgbClr val="161616"/>
              </a:solidFill>
              <a:effectLst/>
              <a:latin typeface="Times New Roman" panose="02020603050405020304" pitchFamily="18" charset="0"/>
              <a:cs typeface="Times New Roman" panose="02020603050405020304" pitchFamily="18" charset="0"/>
            </a:endParaRPr>
          </a:p>
          <a:p>
            <a:pPr algn="just" fontAlgn="base">
              <a:lnSpc>
                <a:spcPct val="170000"/>
              </a:lnSpc>
            </a:pPr>
            <a:endParaRPr lang="en-US" sz="1400" b="1" dirty="0">
              <a:latin typeface="Times New Roman" panose="02020603050405020304" pitchFamily="18" charset="0"/>
              <a:cs typeface="Times New Roman" panose="02020603050405020304" pitchFamily="18" charset="0"/>
            </a:endParaRPr>
          </a:p>
          <a:p>
            <a:pPr algn="just" fontAlgn="base">
              <a:lnSpc>
                <a:spcPct val="170000"/>
              </a:lnSpc>
            </a:pPr>
            <a:endParaRPr lang="en-US" sz="1400" b="1" dirty="0">
              <a:latin typeface="Times New Roman" panose="02020603050405020304" pitchFamily="18" charset="0"/>
              <a:cs typeface="Times New Roman" panose="02020603050405020304" pitchFamily="18" charset="0"/>
            </a:endParaRPr>
          </a:p>
          <a:p>
            <a:pPr algn="just" fontAlgn="base">
              <a:lnSpc>
                <a:spcPct val="170000"/>
              </a:lnSpc>
            </a:pPr>
            <a:endParaRPr lang="en-US" sz="1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36ACCDB-109D-4A85-89E1-F29F7A891BB9}" type="datetime1">
              <a:rPr lang="en-IN" smtClean="0"/>
              <a:t>24-01-2025</a:t>
            </a:fld>
            <a:endParaRPr lang="en-IN" dirty="0"/>
          </a:p>
        </p:txBody>
      </p:sp>
      <p:sp>
        <p:nvSpPr>
          <p:cNvPr id="5" name="Footer Placeholder 4"/>
          <p:cNvSpPr>
            <a:spLocks noGrp="1"/>
          </p:cNvSpPr>
          <p:nvPr>
            <p:ph type="ftr" sz="quarter" idx="11"/>
          </p:nvPr>
        </p:nvSpPr>
        <p:spPr>
          <a:xfrm>
            <a:off x="1763486" y="6400412"/>
            <a:ext cx="5740609"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endParaRPr lang="en-IN" dirty="0"/>
          </a:p>
        </p:txBody>
      </p:sp>
      <p:sp>
        <p:nvSpPr>
          <p:cNvPr id="6" name="Slide Number Placeholder 5"/>
          <p:cNvSpPr>
            <a:spLocks noGrp="1"/>
          </p:cNvSpPr>
          <p:nvPr>
            <p:ph type="sldNum" sz="quarter" idx="12"/>
          </p:nvPr>
        </p:nvSpPr>
        <p:spPr>
          <a:xfrm>
            <a:off x="11000792" y="6356350"/>
            <a:ext cx="353008" cy="365125"/>
          </a:xfrm>
        </p:spPr>
        <p:txBody>
          <a:bodyPr/>
          <a:lstStyle/>
          <a:p>
            <a:fld id="{840E0BF8-4B7D-46FA-B28A-DDF089F57DAF}" type="slidenum">
              <a:rPr lang="en-IN" smtClean="0"/>
              <a:t>3</a:t>
            </a:fld>
            <a:endParaRPr lang="en-IN"/>
          </a:p>
        </p:txBody>
      </p:sp>
      <p:pic>
        <p:nvPicPr>
          <p:cNvPr id="1026" name="Picture 2" descr="Lightbox">
            <a:extLst>
              <a:ext uri="{FF2B5EF4-FFF2-40B4-BE49-F238E27FC236}">
                <a16:creationId xmlns:a16="http://schemas.microsoft.com/office/drawing/2014/main" id="{99123C14-5736-6C3F-479B-6CEE9A987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7363" y="4394200"/>
            <a:ext cx="2857500" cy="19621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B231198-0C20-6746-5E1D-CC49998C6B23}"/>
              </a:ext>
            </a:extLst>
          </p:cNvPr>
          <p:cNvSpPr txBox="1"/>
          <p:nvPr/>
        </p:nvSpPr>
        <p:spPr>
          <a:xfrm>
            <a:off x="7716318" y="6400412"/>
            <a:ext cx="2860027" cy="276999"/>
          </a:xfrm>
          <a:prstGeom prst="rect">
            <a:avLst/>
          </a:prstGeom>
          <a:noFill/>
        </p:spPr>
        <p:txBody>
          <a:bodyPr wrap="square">
            <a:spAutoFit/>
          </a:bodyPr>
          <a:lstStyle/>
          <a:p>
            <a:r>
              <a:rPr lang="en-IN" sz="1200" dirty="0">
                <a:solidFill>
                  <a:schemeClr val="bg1">
                    <a:lumMod val="65000"/>
                  </a:schemeClr>
                </a:solidFill>
                <a:latin typeface="Times New Roman" panose="02020603050405020304" pitchFamily="18" charset="0"/>
                <a:cs typeface="Times New Roman" panose="02020603050405020304" pitchFamily="18" charset="0"/>
              </a:rPr>
              <a:t>Department of CSE, BMSCE</a:t>
            </a:r>
            <a:endParaRPr lang="en-IN" sz="1200" dirty="0">
              <a:solidFill>
                <a:schemeClr val="bg1">
                  <a:lumMod val="65000"/>
                </a:schemeClr>
              </a:solidFill>
            </a:endParaRPr>
          </a:p>
        </p:txBody>
      </p:sp>
    </p:spTree>
    <p:extLst>
      <p:ext uri="{BB962C8B-B14F-4D97-AF65-F5344CB8AC3E}">
        <p14:creationId xmlns:p14="http://schemas.microsoft.com/office/powerpoint/2010/main" val="512050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581" y="-321866"/>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Technology to be Used</a:t>
            </a:r>
          </a:p>
        </p:txBody>
      </p:sp>
      <p:sp>
        <p:nvSpPr>
          <p:cNvPr id="3" name="Content Placeholder 2"/>
          <p:cNvSpPr>
            <a:spLocks noGrp="1"/>
          </p:cNvSpPr>
          <p:nvPr>
            <p:ph idx="1"/>
          </p:nvPr>
        </p:nvSpPr>
        <p:spPr>
          <a:xfrm>
            <a:off x="838200" y="662781"/>
            <a:ext cx="11353800" cy="4351338"/>
          </a:xfrm>
        </p:spPr>
        <p:txBody>
          <a:bodyPr>
            <a:noAutofit/>
          </a:bodyPr>
          <a:lstStyle/>
          <a:p>
            <a:pPr algn="just">
              <a:lnSpc>
                <a:spcPct val="170000"/>
              </a:lnSpc>
            </a:pPr>
            <a:r>
              <a:rPr lang="en-US" sz="1800" b="1" dirty="0">
                <a:latin typeface="Times New Roman" panose="02020603050405020304" pitchFamily="18" charset="0"/>
                <a:cs typeface="Times New Roman" panose="02020603050405020304" pitchFamily="18" charset="0"/>
              </a:rPr>
              <a:t>Large Language Models (LLMs):</a:t>
            </a:r>
            <a:endParaRPr lang="en-US" sz="1800" dirty="0">
              <a:latin typeface="Times New Roman" panose="02020603050405020304" pitchFamily="18" charset="0"/>
              <a:cs typeface="Times New Roman" panose="02020603050405020304" pitchFamily="18" charset="0"/>
            </a:endParaRPr>
          </a:p>
          <a:p>
            <a:pPr marL="742950" lvl="1" indent="-285750" algn="just">
              <a:lnSpc>
                <a:spcPct val="170000"/>
              </a:lnSpc>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Transformers</a:t>
            </a:r>
            <a:r>
              <a:rPr lang="en-US" sz="1800" dirty="0">
                <a:latin typeface="Times New Roman" panose="02020603050405020304" pitchFamily="18" charset="0"/>
                <a:cs typeface="Times New Roman" panose="02020603050405020304" pitchFamily="18" charset="0"/>
              </a:rPr>
              <a:t> for code-mixed Kannada-English and Hindi-English.</a:t>
            </a:r>
          </a:p>
          <a:p>
            <a:pPr marL="742950" lvl="1" indent="-285750" algn="just">
              <a:lnSpc>
                <a:spcPct val="17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Pre-trained models like </a:t>
            </a:r>
            <a:r>
              <a:rPr lang="en-US" sz="1800" i="1" dirty="0" err="1">
                <a:latin typeface="Times New Roman" panose="02020603050405020304" pitchFamily="18" charset="0"/>
                <a:cs typeface="Times New Roman" panose="02020603050405020304" pitchFamily="18" charset="0"/>
              </a:rPr>
              <a:t>mBERT</a:t>
            </a:r>
            <a:r>
              <a:rPr lang="en-US" sz="1800" dirty="0">
                <a:latin typeface="Times New Roman" panose="02020603050405020304" pitchFamily="18" charset="0"/>
                <a:cs typeface="Times New Roman" panose="02020603050405020304" pitchFamily="18" charset="0"/>
              </a:rPr>
              <a:t> and </a:t>
            </a:r>
            <a:r>
              <a:rPr lang="en-US" sz="1800" i="1" dirty="0">
                <a:latin typeface="Times New Roman" panose="02020603050405020304" pitchFamily="18" charset="0"/>
                <a:cs typeface="Times New Roman" panose="02020603050405020304" pitchFamily="18" charset="0"/>
              </a:rPr>
              <a:t>BERT</a:t>
            </a:r>
            <a:r>
              <a:rPr lang="en-US" sz="1800" dirty="0">
                <a:latin typeface="Times New Roman" panose="02020603050405020304" pitchFamily="18" charset="0"/>
                <a:cs typeface="Times New Roman" panose="02020603050405020304" pitchFamily="18" charset="0"/>
              </a:rPr>
              <a:t> for fine-tuning sentiment and sarcasm detection.</a:t>
            </a:r>
          </a:p>
          <a:p>
            <a:pPr algn="just">
              <a:lnSpc>
                <a:spcPct val="17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Deep Learning:</a:t>
            </a:r>
            <a:endParaRPr lang="en-US" sz="1800" dirty="0">
              <a:latin typeface="Times New Roman" panose="02020603050405020304" pitchFamily="18" charset="0"/>
              <a:cs typeface="Times New Roman" panose="02020603050405020304" pitchFamily="18" charset="0"/>
            </a:endParaRPr>
          </a:p>
          <a:p>
            <a:pPr marL="742950" lvl="1" indent="-285750" algn="just">
              <a:lnSpc>
                <a:spcPct val="170000"/>
              </a:lnSpc>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or </a:t>
            </a:r>
            <a:r>
              <a:rPr lang="en-US" sz="1800" i="1" dirty="0" err="1">
                <a:latin typeface="Times New Roman" panose="02020603050405020304" pitchFamily="18" charset="0"/>
                <a:cs typeface="Times New Roman" panose="02020603050405020304" pitchFamily="18" charset="0"/>
              </a:rPr>
              <a:t>PyTorch</a:t>
            </a:r>
            <a:r>
              <a:rPr lang="en-US" sz="1800" dirty="0">
                <a:latin typeface="Times New Roman" panose="02020603050405020304" pitchFamily="18" charset="0"/>
                <a:cs typeface="Times New Roman" panose="02020603050405020304" pitchFamily="18" charset="0"/>
              </a:rPr>
              <a:t> for neural network training with multimodal inputs.</a:t>
            </a:r>
          </a:p>
          <a:p>
            <a:pPr algn="just">
              <a:lnSpc>
                <a:spcPct val="17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Multi-modal Integration:</a:t>
            </a:r>
            <a:endParaRPr lang="en-US" sz="1800" dirty="0">
              <a:latin typeface="Times New Roman" panose="02020603050405020304" pitchFamily="18" charset="0"/>
              <a:cs typeface="Times New Roman" panose="02020603050405020304" pitchFamily="18" charset="0"/>
            </a:endParaRPr>
          </a:p>
          <a:p>
            <a:pPr marL="742950" lvl="1" indent="-285750" algn="just">
              <a:lnSpc>
                <a:spcPct val="17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Combining </a:t>
            </a:r>
            <a:r>
              <a:rPr lang="en-US" sz="1800" i="1" dirty="0">
                <a:latin typeface="Times New Roman" panose="02020603050405020304" pitchFamily="18" charset="0"/>
                <a:cs typeface="Times New Roman" panose="02020603050405020304" pitchFamily="18" charset="0"/>
              </a:rPr>
              <a:t>text, audio, </a:t>
            </a:r>
            <a:r>
              <a:rPr lang="en-US" sz="1800" dirty="0">
                <a:latin typeface="Times New Roman" panose="02020603050405020304" pitchFamily="18" charset="0"/>
                <a:cs typeface="Times New Roman" panose="02020603050405020304" pitchFamily="18" charset="0"/>
              </a:rPr>
              <a:t>for sentiment analysis using </a:t>
            </a:r>
            <a:r>
              <a:rPr lang="en-US" sz="1800" i="1" dirty="0" err="1">
                <a:latin typeface="Times New Roman" panose="02020603050405020304" pitchFamily="18" charset="0"/>
                <a:cs typeface="Times New Roman" panose="02020603050405020304" pitchFamily="18" charset="0"/>
              </a:rPr>
              <a:t>SpeechRecognition</a:t>
            </a:r>
            <a:r>
              <a:rPr lang="en-US" sz="1800" dirty="0">
                <a:latin typeface="Times New Roman" panose="02020603050405020304" pitchFamily="18" charset="0"/>
                <a:cs typeface="Times New Roman" panose="02020603050405020304" pitchFamily="18" charset="0"/>
              </a:rPr>
              <a:t> (audio).</a:t>
            </a:r>
          </a:p>
          <a:p>
            <a:pPr marL="0" indent="0" algn="just">
              <a:lnSpc>
                <a:spcPct val="170000"/>
              </a:lnSpc>
              <a:buNone/>
            </a:pPr>
            <a:endParaRPr lang="en-IN" sz="1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903445" y="6356350"/>
            <a:ext cx="8938725"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5" name="Slide Number Placeholder 4"/>
          <p:cNvSpPr>
            <a:spLocks noGrp="1"/>
          </p:cNvSpPr>
          <p:nvPr>
            <p:ph type="sldNum" sz="quarter" idx="12"/>
          </p:nvPr>
        </p:nvSpPr>
        <p:spPr/>
        <p:txBody>
          <a:bodyPr/>
          <a:lstStyle/>
          <a:p>
            <a:fld id="{840E0BF8-4B7D-46FA-B28A-DDF089F57DAF}" type="slidenum">
              <a:rPr lang="en-IN" smtClean="0"/>
              <a:t>30</a:t>
            </a:fld>
            <a:endParaRPr lang="en-IN"/>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28362" y="19050"/>
            <a:ext cx="116363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half" idx="10"/>
          </p:nvPr>
        </p:nvSpPr>
        <p:spPr/>
        <p:txBody>
          <a:bodyPr/>
          <a:lstStyle/>
          <a:p>
            <a:fld id="{B043A84D-9538-4D3F-9FB1-328625EF68C1}" type="datetime1">
              <a:rPr lang="en-IN" smtClean="0"/>
              <a:t>24-01-2025</a:t>
            </a:fld>
            <a:endParaRPr lang="en-IN" dirty="0"/>
          </a:p>
        </p:txBody>
      </p:sp>
    </p:spTree>
    <p:extLst>
      <p:ext uri="{BB962C8B-B14F-4D97-AF65-F5344CB8AC3E}">
        <p14:creationId xmlns:p14="http://schemas.microsoft.com/office/powerpoint/2010/main" val="3746402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F9C8F-2619-CE72-1538-EE46C69449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5BEC7-FB0C-2DC5-A7F3-A54DAD3B337D}"/>
              </a:ext>
            </a:extLst>
          </p:cNvPr>
          <p:cNvSpPr>
            <a:spLocks noGrp="1"/>
          </p:cNvSpPr>
          <p:nvPr>
            <p:ph type="title"/>
          </p:nvPr>
        </p:nvSpPr>
        <p:spPr>
          <a:xfrm>
            <a:off x="1094581" y="-321866"/>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Technology to be Used</a:t>
            </a:r>
          </a:p>
        </p:txBody>
      </p:sp>
      <p:sp>
        <p:nvSpPr>
          <p:cNvPr id="3" name="Content Placeholder 2">
            <a:extLst>
              <a:ext uri="{FF2B5EF4-FFF2-40B4-BE49-F238E27FC236}">
                <a16:creationId xmlns:a16="http://schemas.microsoft.com/office/drawing/2014/main" id="{800EDE96-5E66-D46F-7F36-B38331733FC0}"/>
              </a:ext>
            </a:extLst>
          </p:cNvPr>
          <p:cNvSpPr>
            <a:spLocks noGrp="1"/>
          </p:cNvSpPr>
          <p:nvPr>
            <p:ph idx="1"/>
          </p:nvPr>
        </p:nvSpPr>
        <p:spPr>
          <a:xfrm>
            <a:off x="838200" y="662781"/>
            <a:ext cx="11353800" cy="4351338"/>
          </a:xfrm>
        </p:spPr>
        <p:txBody>
          <a:bodyPr>
            <a:noAutofit/>
          </a:bodyPr>
          <a:lstStyle/>
          <a:p>
            <a:pPr algn="just">
              <a:lnSpc>
                <a:spcPct val="17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Traditional Machine Learning:</a:t>
            </a:r>
            <a:endParaRPr lang="en-US" sz="1800" dirty="0">
              <a:latin typeface="Times New Roman" panose="02020603050405020304" pitchFamily="18" charset="0"/>
              <a:cs typeface="Times New Roman" panose="02020603050405020304" pitchFamily="18" charset="0"/>
            </a:endParaRPr>
          </a:p>
          <a:p>
            <a:pPr marL="742950" lvl="1" indent="-285750" algn="just">
              <a:lnSpc>
                <a:spcPct val="170000"/>
              </a:lnSpc>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Scikit-learn</a:t>
            </a:r>
            <a:r>
              <a:rPr lang="en-US" sz="1800" dirty="0">
                <a:latin typeface="Times New Roman" panose="02020603050405020304" pitchFamily="18" charset="0"/>
                <a:cs typeface="Times New Roman" panose="02020603050405020304" pitchFamily="18" charset="0"/>
              </a:rPr>
              <a:t> for baseline models and evaluation metrics like precision, recall, F1-score.</a:t>
            </a:r>
          </a:p>
          <a:p>
            <a:pPr algn="just">
              <a:lnSpc>
                <a:spcPct val="17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 Processing &amp; Annotation:</a:t>
            </a:r>
            <a:endParaRPr lang="en-US" sz="1800" dirty="0">
              <a:latin typeface="Times New Roman" panose="02020603050405020304" pitchFamily="18" charset="0"/>
              <a:cs typeface="Times New Roman" panose="02020603050405020304" pitchFamily="18" charset="0"/>
            </a:endParaRPr>
          </a:p>
          <a:p>
            <a:pPr marL="742950" lvl="1" indent="-285750" algn="just">
              <a:lnSpc>
                <a:spcPct val="170000"/>
              </a:lnSpc>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NLTK</a:t>
            </a:r>
            <a:r>
              <a:rPr lang="en-US" sz="1800" dirty="0">
                <a:latin typeface="Times New Roman" panose="02020603050405020304" pitchFamily="18" charset="0"/>
                <a:cs typeface="Times New Roman" panose="02020603050405020304" pitchFamily="18" charset="0"/>
              </a:rPr>
              <a:t> for NLP tasks.</a:t>
            </a:r>
          </a:p>
          <a:p>
            <a:pPr marL="742950" lvl="1" indent="-285750" algn="just">
              <a:lnSpc>
                <a:spcPct val="170000"/>
              </a:lnSpc>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COVAREP</a:t>
            </a:r>
            <a:r>
              <a:rPr lang="en-US" sz="1800" dirty="0">
                <a:latin typeface="Times New Roman" panose="02020603050405020304" pitchFamily="18" charset="0"/>
                <a:cs typeface="Times New Roman" panose="02020603050405020304" pitchFamily="18" charset="0"/>
              </a:rPr>
              <a:t> for acoustic features (e.g., pitch, Mel-frequency coefficients)</a:t>
            </a:r>
          </a:p>
          <a:p>
            <a:pPr marL="742950" lvl="1" indent="-285750" algn="just">
              <a:lnSpc>
                <a:spcPct val="170000"/>
              </a:lnSpc>
              <a:buFont typeface="Arial" panose="020B0604020202020204" pitchFamily="34" charset="0"/>
              <a:buChar char="•"/>
            </a:pPr>
            <a:r>
              <a:rPr lang="en-US" sz="1800" i="1" dirty="0">
                <a:latin typeface="Times New Roman" panose="02020603050405020304" pitchFamily="18" charset="0"/>
                <a:cs typeface="Times New Roman" panose="02020603050405020304" pitchFamily="18" charset="0"/>
              </a:rPr>
              <a:t>Scrapy and </a:t>
            </a:r>
            <a:r>
              <a:rPr lang="en-US" sz="1800" i="1" dirty="0" err="1">
                <a:latin typeface="Times New Roman" panose="02020603050405020304" pitchFamily="18" charset="0"/>
                <a:cs typeface="Times New Roman" panose="02020603050405020304" pitchFamily="18" charset="0"/>
              </a:rPr>
              <a:t>Youtube</a:t>
            </a:r>
            <a:r>
              <a:rPr lang="en-US" sz="1800" i="1" dirty="0">
                <a:latin typeface="Times New Roman" panose="02020603050405020304" pitchFamily="18" charset="0"/>
                <a:cs typeface="Times New Roman" panose="02020603050405020304" pitchFamily="18" charset="0"/>
              </a:rPr>
              <a:t> Comments Downloader </a:t>
            </a:r>
            <a:r>
              <a:rPr lang="en-US" sz="1800" dirty="0">
                <a:latin typeface="Times New Roman" panose="02020603050405020304" pitchFamily="18" charset="0"/>
                <a:cs typeface="Times New Roman" panose="02020603050405020304" pitchFamily="18" charset="0"/>
              </a:rPr>
              <a:t>for data scraping from YouTube, Twitter, etc.</a:t>
            </a:r>
          </a:p>
          <a:p>
            <a:pPr marL="0" indent="0" algn="just">
              <a:lnSpc>
                <a:spcPct val="170000"/>
              </a:lnSpc>
              <a:buNone/>
            </a:pPr>
            <a:endParaRPr lang="en-IN" sz="12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B5FA372-30F6-1572-85B5-E325BA8484DC}"/>
              </a:ext>
            </a:extLst>
          </p:cNvPr>
          <p:cNvSpPr>
            <a:spLocks noGrp="1"/>
          </p:cNvSpPr>
          <p:nvPr>
            <p:ph type="ftr" sz="quarter" idx="11"/>
          </p:nvPr>
        </p:nvSpPr>
        <p:spPr>
          <a:xfrm>
            <a:off x="1903445" y="6356350"/>
            <a:ext cx="8938725"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5" name="Slide Number Placeholder 4">
            <a:extLst>
              <a:ext uri="{FF2B5EF4-FFF2-40B4-BE49-F238E27FC236}">
                <a16:creationId xmlns:a16="http://schemas.microsoft.com/office/drawing/2014/main" id="{E7C963DD-B51F-549F-C6CE-51DC219C93F9}"/>
              </a:ext>
            </a:extLst>
          </p:cNvPr>
          <p:cNvSpPr>
            <a:spLocks noGrp="1"/>
          </p:cNvSpPr>
          <p:nvPr>
            <p:ph type="sldNum" sz="quarter" idx="12"/>
          </p:nvPr>
        </p:nvSpPr>
        <p:spPr/>
        <p:txBody>
          <a:bodyPr/>
          <a:lstStyle/>
          <a:p>
            <a:fld id="{840E0BF8-4B7D-46FA-B28A-DDF089F57DAF}" type="slidenum">
              <a:rPr lang="en-IN" smtClean="0"/>
              <a:t>31</a:t>
            </a:fld>
            <a:endParaRPr lang="en-IN"/>
          </a:p>
        </p:txBody>
      </p:sp>
      <p:pic>
        <p:nvPicPr>
          <p:cNvPr id="6" name="Picture 1">
            <a:extLst>
              <a:ext uri="{FF2B5EF4-FFF2-40B4-BE49-F238E27FC236}">
                <a16:creationId xmlns:a16="http://schemas.microsoft.com/office/drawing/2014/main" id="{9C7E9EF2-1826-512E-5C63-9F2275B354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28362" y="19050"/>
            <a:ext cx="116363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a:extLst>
              <a:ext uri="{FF2B5EF4-FFF2-40B4-BE49-F238E27FC236}">
                <a16:creationId xmlns:a16="http://schemas.microsoft.com/office/drawing/2014/main" id="{F3936160-B6F6-99A7-C3DD-8D4AD9AF4480}"/>
              </a:ext>
            </a:extLst>
          </p:cNvPr>
          <p:cNvSpPr>
            <a:spLocks noGrp="1"/>
          </p:cNvSpPr>
          <p:nvPr>
            <p:ph type="dt" sz="half" idx="10"/>
          </p:nvPr>
        </p:nvSpPr>
        <p:spPr/>
        <p:txBody>
          <a:bodyPr/>
          <a:lstStyle/>
          <a:p>
            <a:fld id="{B043A84D-9538-4D3F-9FB1-328625EF68C1}" type="datetime1">
              <a:rPr lang="en-IN" smtClean="0"/>
              <a:t>24-01-2025</a:t>
            </a:fld>
            <a:endParaRPr lang="en-IN" dirty="0"/>
          </a:p>
        </p:txBody>
      </p:sp>
    </p:spTree>
    <p:extLst>
      <p:ext uri="{BB962C8B-B14F-4D97-AF65-F5344CB8AC3E}">
        <p14:creationId xmlns:p14="http://schemas.microsoft.com/office/powerpoint/2010/main" val="4010112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7490-B438-0D26-97D5-7410329C8B21}"/>
              </a:ext>
            </a:extLst>
          </p:cNvPr>
          <p:cNvSpPr>
            <a:spLocks noGrp="1"/>
          </p:cNvSpPr>
          <p:nvPr>
            <p:ph type="title"/>
          </p:nvPr>
        </p:nvSpPr>
        <p:spPr/>
        <p:txBody>
          <a:bodyPr>
            <a:normAutofit/>
          </a:bodyPr>
          <a:lstStyle/>
          <a:p>
            <a:pPr algn="ctr"/>
            <a:r>
              <a:rPr lang="en-NP" sz="4000" b="1" dirty="0">
                <a:latin typeface="Times New Roman" panose="02020603050405020304" pitchFamily="18" charset="0"/>
                <a:cs typeface="Times New Roman" panose="02020603050405020304" pitchFamily="18" charset="0"/>
              </a:rPr>
              <a:t>Hardware And Software Requiements</a:t>
            </a:r>
          </a:p>
        </p:txBody>
      </p:sp>
      <p:sp>
        <p:nvSpPr>
          <p:cNvPr id="3" name="Content Placeholder 2">
            <a:extLst>
              <a:ext uri="{FF2B5EF4-FFF2-40B4-BE49-F238E27FC236}">
                <a16:creationId xmlns:a16="http://schemas.microsoft.com/office/drawing/2014/main" id="{26045199-8A40-B8E0-E872-026883C4E358}"/>
              </a:ext>
            </a:extLst>
          </p:cNvPr>
          <p:cNvSpPr>
            <a:spLocks noGrp="1"/>
          </p:cNvSpPr>
          <p:nvPr>
            <p:ph idx="1"/>
          </p:nvPr>
        </p:nvSpPr>
        <p:spPr>
          <a:xfrm>
            <a:off x="838200" y="1415317"/>
            <a:ext cx="10515600" cy="4351338"/>
          </a:xfrm>
        </p:spPr>
        <p:txBody>
          <a:bodyPr>
            <a:noAutofit/>
          </a:bodyPr>
          <a:lstStyle/>
          <a:p>
            <a:pPr>
              <a:lnSpc>
                <a:spcPct val="170000"/>
              </a:lnSpc>
            </a:pPr>
            <a:r>
              <a:rPr lang="en-US" sz="1600" b="1" u="sng" dirty="0">
                <a:latin typeface="Times New Roman" panose="02020603050405020304" pitchFamily="18" charset="0"/>
                <a:cs typeface="Times New Roman" panose="02020603050405020304" pitchFamily="18" charset="0"/>
              </a:rPr>
              <a:t>Hardware Requirements:</a:t>
            </a:r>
          </a:p>
          <a:p>
            <a:pPr>
              <a:lnSpc>
                <a:spcPct val="170000"/>
              </a:lnSpc>
              <a:buFont typeface="+mj-lt"/>
              <a:buAutoNum type="arabicPeriod"/>
            </a:pPr>
            <a:r>
              <a:rPr lang="en-US" sz="1600" b="1" dirty="0">
                <a:latin typeface="Times New Roman" panose="02020603050405020304" pitchFamily="18" charset="0"/>
                <a:cs typeface="Times New Roman" panose="02020603050405020304" pitchFamily="18" charset="0"/>
              </a:rPr>
              <a:t>GPU-enabled systems</a:t>
            </a:r>
            <a:r>
              <a:rPr lang="en-US" sz="1600" dirty="0">
                <a:latin typeface="Times New Roman" panose="02020603050405020304" pitchFamily="18" charset="0"/>
                <a:cs typeface="Times New Roman" panose="02020603050405020304" pitchFamily="18" charset="0"/>
              </a:rPr>
              <a:t> (such as </a:t>
            </a:r>
            <a:r>
              <a:rPr lang="en-US" sz="1600" b="1" dirty="0">
                <a:latin typeface="Times New Roman" panose="02020603050405020304" pitchFamily="18" charset="0"/>
                <a:cs typeface="Times New Roman" panose="02020603050405020304" pitchFamily="18" charset="0"/>
              </a:rPr>
              <a:t>NVIDIA GPUs</a:t>
            </a:r>
            <a:r>
              <a:rPr lang="en-US" sz="1600" dirty="0">
                <a:latin typeface="Times New Roman" panose="02020603050405020304" pitchFamily="18" charset="0"/>
                <a:cs typeface="Times New Roman" panose="02020603050405020304" pitchFamily="18" charset="0"/>
              </a:rPr>
              <a:t>) for accelerated model training, especially for deep learning models.</a:t>
            </a:r>
          </a:p>
          <a:p>
            <a:pPr>
              <a:lnSpc>
                <a:spcPct val="170000"/>
              </a:lnSpc>
              <a:buFont typeface="+mj-lt"/>
              <a:buAutoNum type="arabicPeriod"/>
            </a:pPr>
            <a:r>
              <a:rPr lang="en-US" sz="1600" b="1" dirty="0">
                <a:latin typeface="Times New Roman" panose="02020603050405020304" pitchFamily="18" charset="0"/>
                <a:cs typeface="Times New Roman" panose="02020603050405020304" pitchFamily="18" charset="0"/>
              </a:rPr>
              <a:t>High-performance server</a:t>
            </a:r>
            <a:r>
              <a:rPr lang="en-US" sz="1600" dirty="0">
                <a:latin typeface="Times New Roman" panose="02020603050405020304" pitchFamily="18" charset="0"/>
                <a:cs typeface="Times New Roman" panose="02020603050405020304" pitchFamily="18" charset="0"/>
              </a:rPr>
              <a:t> with </a:t>
            </a:r>
            <a:r>
              <a:rPr lang="en-US" sz="1600" b="1" dirty="0">
                <a:latin typeface="Times New Roman" panose="02020603050405020304" pitchFamily="18" charset="0"/>
                <a:cs typeface="Times New Roman" panose="02020603050405020304" pitchFamily="18" charset="0"/>
              </a:rPr>
              <a:t>multi-core CPUs</a:t>
            </a:r>
            <a:r>
              <a:rPr lang="en-US" sz="1600" dirty="0">
                <a:latin typeface="Times New Roman" panose="02020603050405020304" pitchFamily="18" charset="0"/>
                <a:cs typeface="Times New Roman" panose="02020603050405020304" pitchFamily="18" charset="0"/>
              </a:rPr>
              <a:t> to support large datasets and intensive computational tasks.</a:t>
            </a:r>
          </a:p>
          <a:p>
            <a:pPr>
              <a:lnSpc>
                <a:spcPct val="170000"/>
              </a:lnSpc>
              <a:buFont typeface="+mj-lt"/>
              <a:buAutoNum type="arabicPeriod"/>
            </a:pPr>
            <a:r>
              <a:rPr lang="en-US" sz="1600" b="1" dirty="0">
                <a:latin typeface="Times New Roman" panose="02020603050405020304" pitchFamily="18" charset="0"/>
                <a:cs typeface="Times New Roman" panose="02020603050405020304" pitchFamily="18" charset="0"/>
              </a:rPr>
              <a:t>16 GB+ RAM</a:t>
            </a:r>
            <a:r>
              <a:rPr lang="en-US" sz="1600" dirty="0">
                <a:latin typeface="Times New Roman" panose="02020603050405020304" pitchFamily="18" charset="0"/>
                <a:cs typeface="Times New Roman" panose="02020603050405020304" pitchFamily="18" charset="0"/>
              </a:rPr>
              <a:t> to handle memory-heavy tasks like training deep neural networks and processing large datasets.</a:t>
            </a:r>
          </a:p>
          <a:p>
            <a:pPr>
              <a:lnSpc>
                <a:spcPct val="170000"/>
              </a:lnSpc>
              <a:buFont typeface="+mj-lt"/>
              <a:buAutoNum type="arabicPeriod"/>
            </a:pPr>
            <a:r>
              <a:rPr lang="en-US" sz="1600" b="1" dirty="0">
                <a:latin typeface="Times New Roman" panose="02020603050405020304" pitchFamily="18" charset="0"/>
                <a:cs typeface="Times New Roman" panose="02020603050405020304" pitchFamily="18" charset="0"/>
              </a:rPr>
              <a:t>1 TB+ storage</a:t>
            </a:r>
            <a:r>
              <a:rPr lang="en-US" sz="1600" dirty="0">
                <a:latin typeface="Times New Roman" panose="02020603050405020304" pitchFamily="18" charset="0"/>
                <a:cs typeface="Times New Roman" panose="02020603050405020304" pitchFamily="18" charset="0"/>
              </a:rPr>
              <a:t> for holding datasets, model checkpoints, and output results.</a:t>
            </a:r>
          </a:p>
          <a:p>
            <a:pPr>
              <a:lnSpc>
                <a:spcPct val="170000"/>
              </a:lnSpc>
            </a:pPr>
            <a:r>
              <a:rPr lang="en-US" sz="1600" b="1" u="sng" dirty="0">
                <a:latin typeface="Times New Roman" panose="02020603050405020304" pitchFamily="18" charset="0"/>
                <a:cs typeface="Times New Roman" panose="02020603050405020304" pitchFamily="18" charset="0"/>
              </a:rPr>
              <a:t>Software Requirements:</a:t>
            </a:r>
          </a:p>
          <a:p>
            <a:pPr>
              <a:lnSpc>
                <a:spcPct val="170000"/>
              </a:lnSpc>
              <a:buFont typeface="+mj-lt"/>
              <a:buAutoNum type="arabicPeriod"/>
            </a:pPr>
            <a:r>
              <a:rPr lang="en-US" sz="1600" b="1" dirty="0">
                <a:latin typeface="Times New Roman" panose="02020603050405020304" pitchFamily="18" charset="0"/>
                <a:cs typeface="Times New Roman" panose="02020603050405020304" pitchFamily="18" charset="0"/>
              </a:rPr>
              <a:t>Python</a:t>
            </a:r>
            <a:r>
              <a:rPr lang="en-US" sz="1600" dirty="0">
                <a:latin typeface="Times New Roman" panose="02020603050405020304" pitchFamily="18" charset="0"/>
                <a:cs typeface="Times New Roman" panose="02020603050405020304" pitchFamily="18" charset="0"/>
              </a:rPr>
              <a:t> as the core programming language for all model implementations and data preprocessing.</a:t>
            </a:r>
          </a:p>
          <a:p>
            <a:pPr>
              <a:lnSpc>
                <a:spcPct val="170000"/>
              </a:lnSpc>
              <a:buFont typeface="+mj-lt"/>
              <a:buAutoNum type="arabicPeriod"/>
            </a:pPr>
            <a:r>
              <a:rPr lang="en-US" sz="1600" b="1" dirty="0">
                <a:latin typeface="Times New Roman" panose="02020603050405020304" pitchFamily="18" charset="0"/>
                <a:cs typeface="Times New Roman" panose="02020603050405020304" pitchFamily="18" charset="0"/>
              </a:rPr>
              <a:t>TensorFlow</a:t>
            </a:r>
            <a:r>
              <a:rPr lang="en-US" sz="1600" dirty="0">
                <a:latin typeface="Times New Roman" panose="02020603050405020304" pitchFamily="18" charset="0"/>
                <a:cs typeface="Times New Roman" panose="02020603050405020304" pitchFamily="18" charset="0"/>
              </a:rPr>
              <a:t> or </a:t>
            </a:r>
            <a:r>
              <a:rPr lang="en-US" sz="1600" b="1" dirty="0" err="1">
                <a:latin typeface="Times New Roman" panose="02020603050405020304" pitchFamily="18" charset="0"/>
                <a:cs typeface="Times New Roman" panose="02020603050405020304" pitchFamily="18" charset="0"/>
              </a:rPr>
              <a:t>PyTorch</a:t>
            </a:r>
            <a:r>
              <a:rPr lang="en-US" sz="1600" dirty="0">
                <a:latin typeface="Times New Roman" panose="02020603050405020304" pitchFamily="18" charset="0"/>
                <a:cs typeface="Times New Roman" panose="02020603050405020304" pitchFamily="18" charset="0"/>
              </a:rPr>
              <a:t> for deep learning model development.</a:t>
            </a:r>
          </a:p>
          <a:p>
            <a:pPr>
              <a:lnSpc>
                <a:spcPct val="170000"/>
              </a:lnSpc>
              <a:buFont typeface="+mj-lt"/>
              <a:buAutoNum type="arabicPeriod"/>
            </a:pPr>
            <a:r>
              <a:rPr lang="en-US" sz="1600" b="1" dirty="0">
                <a:latin typeface="Times New Roman" panose="02020603050405020304" pitchFamily="18" charset="0"/>
                <a:cs typeface="Times New Roman" panose="02020603050405020304" pitchFamily="18" charset="0"/>
              </a:rPr>
              <a:t>Transformers</a:t>
            </a:r>
            <a:r>
              <a:rPr lang="en-US" sz="1600" dirty="0">
                <a:latin typeface="Times New Roman" panose="02020603050405020304" pitchFamily="18" charset="0"/>
                <a:cs typeface="Times New Roman" panose="02020603050405020304" pitchFamily="18" charset="0"/>
              </a:rPr>
              <a:t> for working with pre-trained LLMs.</a:t>
            </a:r>
          </a:p>
        </p:txBody>
      </p:sp>
      <p:sp>
        <p:nvSpPr>
          <p:cNvPr id="4" name="Date Placeholder 3">
            <a:extLst>
              <a:ext uri="{FF2B5EF4-FFF2-40B4-BE49-F238E27FC236}">
                <a16:creationId xmlns:a16="http://schemas.microsoft.com/office/drawing/2014/main" id="{B492A494-F678-463D-D391-FBE6F5A3CCBA}"/>
              </a:ext>
            </a:extLst>
          </p:cNvPr>
          <p:cNvSpPr>
            <a:spLocks noGrp="1"/>
          </p:cNvSpPr>
          <p:nvPr>
            <p:ph type="dt" sz="half" idx="10"/>
          </p:nvPr>
        </p:nvSpPr>
        <p:spPr/>
        <p:txBody>
          <a:bodyPr/>
          <a:lstStyle/>
          <a:p>
            <a:fld id="{636ACCDB-109D-4A85-89E1-F29F7A891BB9}" type="datetime1">
              <a:rPr lang="en-IN" smtClean="0"/>
              <a:t>24-01-2025</a:t>
            </a:fld>
            <a:endParaRPr lang="en-IN"/>
          </a:p>
        </p:txBody>
      </p:sp>
      <p:sp>
        <p:nvSpPr>
          <p:cNvPr id="5" name="Footer Placeholder 4">
            <a:extLst>
              <a:ext uri="{FF2B5EF4-FFF2-40B4-BE49-F238E27FC236}">
                <a16:creationId xmlns:a16="http://schemas.microsoft.com/office/drawing/2014/main" id="{9E93ED8E-DB7B-53B9-A22A-D19B2C2CE1E8}"/>
              </a:ext>
            </a:extLst>
          </p:cNvPr>
          <p:cNvSpPr>
            <a:spLocks noGrp="1"/>
          </p:cNvSpPr>
          <p:nvPr>
            <p:ph type="ftr" sz="quarter" idx="11"/>
          </p:nvPr>
        </p:nvSpPr>
        <p:spPr>
          <a:xfrm>
            <a:off x="1940767" y="6356350"/>
            <a:ext cx="9069355"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6" name="Slide Number Placeholder 5">
            <a:extLst>
              <a:ext uri="{FF2B5EF4-FFF2-40B4-BE49-F238E27FC236}">
                <a16:creationId xmlns:a16="http://schemas.microsoft.com/office/drawing/2014/main" id="{DFAE7711-087B-2C94-CB18-0A5CB0556F53}"/>
              </a:ext>
            </a:extLst>
          </p:cNvPr>
          <p:cNvSpPr>
            <a:spLocks noGrp="1"/>
          </p:cNvSpPr>
          <p:nvPr>
            <p:ph type="sldNum" sz="quarter" idx="12"/>
          </p:nvPr>
        </p:nvSpPr>
        <p:spPr/>
        <p:txBody>
          <a:bodyPr/>
          <a:lstStyle/>
          <a:p>
            <a:fld id="{840E0BF8-4B7D-46FA-B28A-DDF089F57DAF}" type="slidenum">
              <a:rPr lang="en-IN" smtClean="0"/>
              <a:t>32</a:t>
            </a:fld>
            <a:endParaRPr lang="en-IN"/>
          </a:p>
        </p:txBody>
      </p:sp>
    </p:spTree>
    <p:extLst>
      <p:ext uri="{BB962C8B-B14F-4D97-AF65-F5344CB8AC3E}">
        <p14:creationId xmlns:p14="http://schemas.microsoft.com/office/powerpoint/2010/main" val="2148437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423" y="-40584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Datasets Used</a:t>
            </a:r>
          </a:p>
        </p:txBody>
      </p:sp>
      <p:sp>
        <p:nvSpPr>
          <p:cNvPr id="3" name="Content Placeholder 2"/>
          <p:cNvSpPr>
            <a:spLocks noGrp="1"/>
          </p:cNvSpPr>
          <p:nvPr>
            <p:ph idx="1"/>
          </p:nvPr>
        </p:nvSpPr>
        <p:spPr>
          <a:xfrm>
            <a:off x="838200" y="1253331"/>
            <a:ext cx="10515600" cy="4351338"/>
          </a:xfrm>
        </p:spPr>
        <p:txBody>
          <a:bodyPr>
            <a:normAutofit/>
          </a:bodyPr>
          <a:lstStyle/>
          <a:p>
            <a:pPr marL="0" indent="0">
              <a:lnSpc>
                <a:spcPct val="150000"/>
              </a:lnSpc>
              <a:buNone/>
            </a:pPr>
            <a:endParaRPr lang="en-IN" sz="16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36ACCDB-109D-4A85-89E1-F29F7A891BB9}" type="datetime1">
              <a:rPr lang="en-IN" smtClean="0"/>
              <a:t>24-01-2025</a:t>
            </a:fld>
            <a:endParaRPr lang="en-IN"/>
          </a:p>
        </p:txBody>
      </p:sp>
      <p:sp>
        <p:nvSpPr>
          <p:cNvPr id="5" name="Footer Placeholder 4"/>
          <p:cNvSpPr>
            <a:spLocks noGrp="1"/>
          </p:cNvSpPr>
          <p:nvPr>
            <p:ph type="ftr" sz="quarter" idx="11"/>
          </p:nvPr>
        </p:nvSpPr>
        <p:spPr>
          <a:xfrm>
            <a:off x="1772816" y="6356350"/>
            <a:ext cx="9199984"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6" name="Slide Number Placeholder 5"/>
          <p:cNvSpPr>
            <a:spLocks noGrp="1"/>
          </p:cNvSpPr>
          <p:nvPr>
            <p:ph type="sldNum" sz="quarter" idx="12"/>
          </p:nvPr>
        </p:nvSpPr>
        <p:spPr/>
        <p:txBody>
          <a:bodyPr/>
          <a:lstStyle/>
          <a:p>
            <a:fld id="{840E0BF8-4B7D-46FA-B28A-DDF089F57DAF}" type="slidenum">
              <a:rPr lang="en-IN" smtClean="0"/>
              <a:t>33</a:t>
            </a:fld>
            <a:endParaRPr lang="en-IN"/>
          </a:p>
        </p:txBody>
      </p:sp>
      <p:pic>
        <p:nvPicPr>
          <p:cNvPr id="9" name="Picture 8">
            <a:extLst>
              <a:ext uri="{FF2B5EF4-FFF2-40B4-BE49-F238E27FC236}">
                <a16:creationId xmlns:a16="http://schemas.microsoft.com/office/drawing/2014/main" id="{1A43B1E6-BC0B-C2FF-8931-2AE7C9F19DFF}"/>
              </a:ext>
            </a:extLst>
          </p:cNvPr>
          <p:cNvPicPr>
            <a:picLocks noChangeAspect="1"/>
          </p:cNvPicPr>
          <p:nvPr/>
        </p:nvPicPr>
        <p:blipFill>
          <a:blip r:embed="rId2"/>
          <a:srcRect r="12788"/>
          <a:stretch/>
        </p:blipFill>
        <p:spPr>
          <a:xfrm>
            <a:off x="699247" y="1139420"/>
            <a:ext cx="10515601" cy="4465249"/>
          </a:xfrm>
          <a:prstGeom prst="rect">
            <a:avLst/>
          </a:prstGeom>
        </p:spPr>
      </p:pic>
    </p:spTree>
    <p:extLst>
      <p:ext uri="{BB962C8B-B14F-4D97-AF65-F5344CB8AC3E}">
        <p14:creationId xmlns:p14="http://schemas.microsoft.com/office/powerpoint/2010/main" val="2919742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06B1E-B028-9E4B-22A8-EDC95AB157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913E8F-72CB-313F-DB16-35E81B393A89}"/>
              </a:ext>
            </a:extLst>
          </p:cNvPr>
          <p:cNvSpPr>
            <a:spLocks noGrp="1"/>
          </p:cNvSpPr>
          <p:nvPr>
            <p:ph type="title"/>
          </p:nvPr>
        </p:nvSpPr>
        <p:spPr>
          <a:xfrm>
            <a:off x="1035423" y="-405840"/>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Datasets Used</a:t>
            </a:r>
          </a:p>
        </p:txBody>
      </p:sp>
      <p:sp>
        <p:nvSpPr>
          <p:cNvPr id="3" name="Content Placeholder 2">
            <a:extLst>
              <a:ext uri="{FF2B5EF4-FFF2-40B4-BE49-F238E27FC236}">
                <a16:creationId xmlns:a16="http://schemas.microsoft.com/office/drawing/2014/main" id="{88801621-0DE8-B43C-5C57-8610BC1EE887}"/>
              </a:ext>
            </a:extLst>
          </p:cNvPr>
          <p:cNvSpPr>
            <a:spLocks noGrp="1"/>
          </p:cNvSpPr>
          <p:nvPr>
            <p:ph idx="1"/>
          </p:nvPr>
        </p:nvSpPr>
        <p:spPr>
          <a:xfrm>
            <a:off x="838200" y="1253331"/>
            <a:ext cx="10515600" cy="4351338"/>
          </a:xfrm>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hlinkClick r:id="rId2"/>
              </a:rPr>
              <a:t>https://github.com/bharathichezhiyan/DravidianCodeMix-Dataset/blob/main/DravidianCodeMix-2020.zip</a:t>
            </a:r>
            <a:endParaRPr lang="en-IN" sz="16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The above dataset is used in this paper: </a:t>
            </a:r>
            <a:r>
              <a:rPr lang="en-IN" sz="1600" dirty="0">
                <a:latin typeface="Times New Roman" panose="02020603050405020304" pitchFamily="18" charset="0"/>
                <a:cs typeface="Times New Roman" panose="02020603050405020304" pitchFamily="18" charset="0"/>
                <a:hlinkClick r:id="rId3"/>
              </a:rPr>
              <a:t>https://pmc.ncbi.nlm.nih.gov/articles/PMC9388449/pdf/10579_2022_Article_9583.pdf</a:t>
            </a:r>
            <a:endParaRPr lang="en-IN" sz="16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And the file contains the datasets which can be used for the model training.(includes Kannada, Tamil and Malayalam datasets)</a:t>
            </a:r>
          </a:p>
          <a:p>
            <a:pPr>
              <a:lnSpc>
                <a:spcPct val="150000"/>
              </a:lnSpc>
            </a:pPr>
            <a:r>
              <a:rPr lang="en-IN" sz="1600" dirty="0">
                <a:latin typeface="Times New Roman" panose="02020603050405020304" pitchFamily="18" charset="0"/>
                <a:cs typeface="Times New Roman" panose="02020603050405020304" pitchFamily="18" charset="0"/>
              </a:rPr>
              <a:t>For identification of emotion and sarcasm we made a dataset from collecting comments from the social media like Instagram, YouTube etc.</a:t>
            </a:r>
          </a:p>
          <a:p>
            <a:pPr>
              <a:lnSpc>
                <a:spcPct val="150000"/>
              </a:lnSpc>
            </a:pPr>
            <a:r>
              <a:rPr lang="en-IN" sz="1600" dirty="0">
                <a:latin typeface="Times New Roman" panose="02020603050405020304" pitchFamily="18" charset="0"/>
                <a:cs typeface="Times New Roman" panose="02020603050405020304" pitchFamily="18" charset="0"/>
                <a:hlinkClick r:id="rId4"/>
              </a:rPr>
              <a:t>https://github.com/AnithaKJ/Major-Project/blob/main/Dataset/cleaned_dataset.csv</a:t>
            </a:r>
            <a:endParaRPr lang="en-IN" sz="1600" dirty="0">
              <a:latin typeface="Times New Roman" panose="02020603050405020304" pitchFamily="18" charset="0"/>
              <a:cs typeface="Times New Roman" panose="02020603050405020304" pitchFamily="18" charset="0"/>
            </a:endParaRPr>
          </a:p>
          <a:p>
            <a:pPr>
              <a:lnSpc>
                <a:spcPct val="150000"/>
              </a:lnSpc>
            </a:pPr>
            <a:r>
              <a:rPr lang="en-IN" sz="1600" dirty="0">
                <a:latin typeface="Times New Roman" panose="02020603050405020304" pitchFamily="18" charset="0"/>
                <a:cs typeface="Times New Roman" panose="02020603050405020304" pitchFamily="18" charset="0"/>
              </a:rPr>
              <a:t>The above file contains the both cleaned and uncleaned dataset.</a:t>
            </a:r>
          </a:p>
          <a:p>
            <a:pPr marL="0" indent="0">
              <a:lnSpc>
                <a:spcPct val="150000"/>
              </a:lnSpc>
              <a:buNone/>
            </a:pPr>
            <a:endParaRPr lang="en-IN" sz="16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8E70F49-99C5-951E-7479-3A7CEF0E9BE9}"/>
              </a:ext>
            </a:extLst>
          </p:cNvPr>
          <p:cNvSpPr>
            <a:spLocks noGrp="1"/>
          </p:cNvSpPr>
          <p:nvPr>
            <p:ph type="dt" sz="half" idx="10"/>
          </p:nvPr>
        </p:nvSpPr>
        <p:spPr/>
        <p:txBody>
          <a:bodyPr/>
          <a:lstStyle/>
          <a:p>
            <a:fld id="{636ACCDB-109D-4A85-89E1-F29F7A891BB9}" type="datetime1">
              <a:rPr lang="en-IN" smtClean="0"/>
              <a:t>24-01-2025</a:t>
            </a:fld>
            <a:endParaRPr lang="en-IN"/>
          </a:p>
        </p:txBody>
      </p:sp>
      <p:sp>
        <p:nvSpPr>
          <p:cNvPr id="5" name="Footer Placeholder 4">
            <a:extLst>
              <a:ext uri="{FF2B5EF4-FFF2-40B4-BE49-F238E27FC236}">
                <a16:creationId xmlns:a16="http://schemas.microsoft.com/office/drawing/2014/main" id="{4532292A-76B3-A953-B915-17C6A5DD303F}"/>
              </a:ext>
            </a:extLst>
          </p:cNvPr>
          <p:cNvSpPr>
            <a:spLocks noGrp="1"/>
          </p:cNvSpPr>
          <p:nvPr>
            <p:ph type="ftr" sz="quarter" idx="11"/>
          </p:nvPr>
        </p:nvSpPr>
        <p:spPr>
          <a:xfrm>
            <a:off x="1772816" y="6356350"/>
            <a:ext cx="9199984"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6" name="Slide Number Placeholder 5">
            <a:extLst>
              <a:ext uri="{FF2B5EF4-FFF2-40B4-BE49-F238E27FC236}">
                <a16:creationId xmlns:a16="http://schemas.microsoft.com/office/drawing/2014/main" id="{80BDCAA4-9C9D-7840-44CB-0FCE4B7720E4}"/>
              </a:ext>
            </a:extLst>
          </p:cNvPr>
          <p:cNvSpPr>
            <a:spLocks noGrp="1"/>
          </p:cNvSpPr>
          <p:nvPr>
            <p:ph type="sldNum" sz="quarter" idx="12"/>
          </p:nvPr>
        </p:nvSpPr>
        <p:spPr/>
        <p:txBody>
          <a:bodyPr/>
          <a:lstStyle/>
          <a:p>
            <a:fld id="{840E0BF8-4B7D-46FA-B28A-DDF089F57DAF}" type="slidenum">
              <a:rPr lang="en-IN" smtClean="0"/>
              <a:t>34</a:t>
            </a:fld>
            <a:endParaRPr lang="en-IN"/>
          </a:p>
        </p:txBody>
      </p:sp>
    </p:spTree>
    <p:extLst>
      <p:ext uri="{BB962C8B-B14F-4D97-AF65-F5344CB8AC3E}">
        <p14:creationId xmlns:p14="http://schemas.microsoft.com/office/powerpoint/2010/main" val="105573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Gantt chart for Major Project Phase 1</a:t>
            </a:r>
            <a:endParaRPr lang="en-IN" sz="40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791478" y="6356350"/>
            <a:ext cx="9236884"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5" name="Slide Number Placeholder 4"/>
          <p:cNvSpPr>
            <a:spLocks noGrp="1"/>
          </p:cNvSpPr>
          <p:nvPr>
            <p:ph type="sldNum" sz="quarter" idx="12"/>
          </p:nvPr>
        </p:nvSpPr>
        <p:spPr/>
        <p:txBody>
          <a:bodyPr/>
          <a:lstStyle/>
          <a:p>
            <a:fld id="{840E0BF8-4B7D-46FA-B28A-DDF089F57DAF}" type="slidenum">
              <a:rPr lang="en-IN" smtClean="0"/>
              <a:t>35</a:t>
            </a:fld>
            <a:endParaRPr lang="en-IN"/>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28362" y="19050"/>
            <a:ext cx="116363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half" idx="10"/>
          </p:nvPr>
        </p:nvSpPr>
        <p:spPr/>
        <p:txBody>
          <a:bodyPr/>
          <a:lstStyle/>
          <a:p>
            <a:fld id="{0C7C4214-DB04-4982-AEAC-8B9F339179D7}" type="datetime1">
              <a:rPr lang="en-IN" smtClean="0"/>
              <a:t>24-01-2025</a:t>
            </a:fld>
            <a:endParaRPr lang="en-IN"/>
          </a:p>
        </p:txBody>
      </p:sp>
      <p:pic>
        <p:nvPicPr>
          <p:cNvPr id="9" name="Content Placeholder 8">
            <a:extLst>
              <a:ext uri="{FF2B5EF4-FFF2-40B4-BE49-F238E27FC236}">
                <a16:creationId xmlns:a16="http://schemas.microsoft.com/office/drawing/2014/main" id="{0B4BBEA5-7B65-C032-5508-66092AA44B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3404" y="1690688"/>
            <a:ext cx="8528180" cy="4486275"/>
          </a:xfrm>
        </p:spPr>
      </p:pic>
    </p:spTree>
    <p:extLst>
      <p:ext uri="{BB962C8B-B14F-4D97-AF65-F5344CB8AC3E}">
        <p14:creationId xmlns:p14="http://schemas.microsoft.com/office/powerpoint/2010/main" val="1933306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970CE-627B-4C50-4411-934FC7153EA4}"/>
              </a:ext>
            </a:extLst>
          </p:cNvPr>
          <p:cNvSpPr>
            <a:spLocks noGrp="1"/>
          </p:cNvSpPr>
          <p:nvPr>
            <p:ph type="title"/>
          </p:nvPr>
        </p:nvSpPr>
        <p:spPr>
          <a:xfrm>
            <a:off x="838200" y="97204"/>
            <a:ext cx="10515600" cy="1325563"/>
          </a:xfrm>
        </p:spPr>
        <p:txBody>
          <a:bodyPr>
            <a:normAutofit/>
          </a:bodyPr>
          <a:lstStyle/>
          <a:p>
            <a:pPr algn="ctr"/>
            <a:r>
              <a:rPr lang="en-NP" sz="4000" b="1" dirty="0">
                <a:latin typeface="Times New Roman" panose="02020603050405020304" pitchFamily="18" charset="0"/>
                <a:cs typeface="Times New Roman" panose="02020603050405020304" pitchFamily="18" charset="0"/>
              </a:rPr>
              <a:t>Work plan</a:t>
            </a:r>
          </a:p>
        </p:txBody>
      </p:sp>
      <p:graphicFrame>
        <p:nvGraphicFramePr>
          <p:cNvPr id="7" name="Content Placeholder 6">
            <a:extLst>
              <a:ext uri="{FF2B5EF4-FFF2-40B4-BE49-F238E27FC236}">
                <a16:creationId xmlns:a16="http://schemas.microsoft.com/office/drawing/2014/main" id="{56B2ECF7-EDFD-DF5C-B1E1-C86CD8EE24BB}"/>
              </a:ext>
            </a:extLst>
          </p:cNvPr>
          <p:cNvGraphicFramePr>
            <a:graphicFrameLocks noGrp="1"/>
          </p:cNvGraphicFramePr>
          <p:nvPr>
            <p:ph idx="1"/>
            <p:extLst>
              <p:ext uri="{D42A27DB-BD31-4B8C-83A1-F6EECF244321}">
                <p14:modId xmlns:p14="http://schemas.microsoft.com/office/powerpoint/2010/main" val="3910386757"/>
              </p:ext>
            </p:extLst>
          </p:nvPr>
        </p:nvGraphicFramePr>
        <p:xfrm>
          <a:off x="838200" y="1143952"/>
          <a:ext cx="10515600" cy="51206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726672611"/>
                    </a:ext>
                  </a:extLst>
                </a:gridCol>
                <a:gridCol w="5257800">
                  <a:extLst>
                    <a:ext uri="{9D8B030D-6E8A-4147-A177-3AD203B41FA5}">
                      <a16:colId xmlns:a16="http://schemas.microsoft.com/office/drawing/2014/main" val="786411376"/>
                    </a:ext>
                  </a:extLst>
                </a:gridCol>
              </a:tblGrid>
              <a:tr h="2452578">
                <a:tc>
                  <a:txBody>
                    <a:bodyPr/>
                    <a:lstStyle/>
                    <a:p>
                      <a:pPr algn="l">
                        <a:lnSpc>
                          <a:spcPct val="150000"/>
                        </a:lnSpc>
                      </a:pPr>
                      <a:r>
                        <a:rPr lang="en-US" sz="1600" b="1" dirty="0">
                          <a:solidFill>
                            <a:schemeClr val="tx1"/>
                          </a:solidFill>
                          <a:latin typeface="Times New Roman" panose="02020603050405020304" pitchFamily="18" charset="0"/>
                          <a:cs typeface="Times New Roman" panose="02020603050405020304" pitchFamily="18" charset="0"/>
                        </a:rPr>
                        <a:t>1.⁠ ⁠Research and Data Collection (Weeks 1-4):</a:t>
                      </a:r>
                    </a:p>
                    <a:p>
                      <a:pPr algn="l">
                        <a:lnSpc>
                          <a:spcPct val="150000"/>
                        </a:lnSpc>
                      </a:pPr>
                      <a:r>
                        <a:rPr lang="en-US" sz="1600" b="0" dirty="0">
                          <a:solidFill>
                            <a:schemeClr val="tx1"/>
                          </a:solidFill>
                          <a:latin typeface="Times New Roman" panose="02020603050405020304" pitchFamily="18" charset="0"/>
                          <a:cs typeface="Times New Roman" panose="02020603050405020304" pitchFamily="18" charset="0"/>
                        </a:rPr>
                        <a:t>Weeks 1-2:Gather code-mixed Kannada and Hindi data from social media platforms (e.g., YouTube, Twitter).Collect multimodal data (text, audio, video).</a:t>
                      </a:r>
                    </a:p>
                    <a:p>
                      <a:pPr algn="l">
                        <a:lnSpc>
                          <a:spcPct val="150000"/>
                        </a:lnSpc>
                      </a:pPr>
                      <a:r>
                        <a:rPr lang="en-US" sz="1600" b="0" dirty="0">
                          <a:solidFill>
                            <a:schemeClr val="tx1"/>
                          </a:solidFill>
                          <a:latin typeface="Times New Roman" panose="02020603050405020304" pitchFamily="18" charset="0"/>
                          <a:cs typeface="Times New Roman" panose="02020603050405020304" pitchFamily="18" charset="0"/>
                        </a:rPr>
                        <a:t>Weeks 3-4:Organize collected data and pre-process (e.g., removing noise, translations, etc.).</a:t>
                      </a:r>
                    </a:p>
                    <a:p>
                      <a:pPr algn="ctr"/>
                      <a:endParaRPr lang="en-NP" dirty="0">
                        <a:solidFill>
                          <a:schemeClr val="tx1"/>
                        </a:solidFill>
                      </a:endParaRPr>
                    </a:p>
                  </a:txBody>
                  <a:tcPr/>
                </a:tc>
                <a:tc>
                  <a:txBody>
                    <a:bodyPr/>
                    <a:lstStyle/>
                    <a:p>
                      <a:pPr>
                        <a:lnSpc>
                          <a:spcPct val="150000"/>
                        </a:lnSpc>
                      </a:pPr>
                      <a:r>
                        <a:rPr lang="en-US" sz="1600" b="1" dirty="0">
                          <a:solidFill>
                            <a:schemeClr val="tx1"/>
                          </a:solidFill>
                          <a:latin typeface="Times New Roman" panose="02020603050405020304" pitchFamily="18" charset="0"/>
                          <a:cs typeface="Times New Roman" panose="02020603050405020304" pitchFamily="18" charset="0"/>
                        </a:rPr>
                        <a:t>2.⁠ ⁠Data Annotation (Weeks 5-8):</a:t>
                      </a:r>
                    </a:p>
                    <a:p>
                      <a:pPr>
                        <a:lnSpc>
                          <a:spcPct val="150000"/>
                        </a:lnSpc>
                      </a:pPr>
                      <a:r>
                        <a:rPr lang="en-US" sz="1600" b="0" dirty="0">
                          <a:solidFill>
                            <a:schemeClr val="tx1"/>
                          </a:solidFill>
                          <a:latin typeface="Times New Roman" panose="02020603050405020304" pitchFamily="18" charset="0"/>
                          <a:cs typeface="Times New Roman" panose="02020603050405020304" pitchFamily="18" charset="0"/>
                        </a:rPr>
                        <a:t>Weeks 5-6:Annotate the dataset for sentiment, sarcasm expressions. Use both manual and automated annotation tools.</a:t>
                      </a:r>
                    </a:p>
                    <a:p>
                      <a:pPr>
                        <a:lnSpc>
                          <a:spcPct val="150000"/>
                        </a:lnSpc>
                      </a:pPr>
                      <a:r>
                        <a:rPr lang="en-US" sz="1600" b="0" dirty="0">
                          <a:solidFill>
                            <a:schemeClr val="tx1"/>
                          </a:solidFill>
                          <a:latin typeface="Times New Roman" panose="02020603050405020304" pitchFamily="18" charset="0"/>
                          <a:cs typeface="Times New Roman" panose="02020603050405020304" pitchFamily="18" charset="0"/>
                        </a:rPr>
                        <a:t>Weeks 7-8:Validate and finalize the annotation for accuracy.</a:t>
                      </a:r>
                    </a:p>
                    <a:p>
                      <a:endParaRPr lang="en-NP" dirty="0">
                        <a:solidFill>
                          <a:schemeClr val="tx1"/>
                        </a:solidFill>
                      </a:endParaRPr>
                    </a:p>
                  </a:txBody>
                  <a:tcPr/>
                </a:tc>
                <a:extLst>
                  <a:ext uri="{0D108BD9-81ED-4DB2-BD59-A6C34878D82A}">
                    <a16:rowId xmlns:a16="http://schemas.microsoft.com/office/drawing/2014/main" val="3229764552"/>
                  </a:ext>
                </a:extLst>
              </a:tr>
              <a:tr h="2452578">
                <a:tc>
                  <a:txBody>
                    <a:bodyPr/>
                    <a:lstStyle/>
                    <a:p>
                      <a:pPr algn="just">
                        <a:lnSpc>
                          <a:spcPct val="150000"/>
                        </a:lnSpc>
                      </a:pPr>
                      <a:r>
                        <a:rPr lang="en-US" sz="1600" b="1" dirty="0">
                          <a:latin typeface="Times New Roman" panose="02020603050405020304" pitchFamily="18" charset="0"/>
                          <a:cs typeface="Times New Roman" panose="02020603050405020304" pitchFamily="18" charset="0"/>
                        </a:rPr>
                        <a:t>3.⁠ ⁠Model Design and Development (Weeks 9-12):</a:t>
                      </a:r>
                    </a:p>
                    <a:p>
                      <a:pPr algn="just">
                        <a:lnSpc>
                          <a:spcPct val="150000"/>
                        </a:lnSpc>
                      </a:pPr>
                      <a:r>
                        <a:rPr lang="en-US" sz="1600" dirty="0">
                          <a:latin typeface="Times New Roman" panose="02020603050405020304" pitchFamily="18" charset="0"/>
                          <a:cs typeface="Times New Roman" panose="02020603050405020304" pitchFamily="18" charset="0"/>
                        </a:rPr>
                        <a:t>Weeks 9-10:Design the multimodal sentiment analysis architecture. Fine-tune LLMs (e.g., </a:t>
                      </a:r>
                      <a:r>
                        <a:rPr lang="en-US" sz="1600" dirty="0" err="1">
                          <a:latin typeface="Times New Roman" panose="02020603050405020304" pitchFamily="18" charset="0"/>
                          <a:cs typeface="Times New Roman" panose="02020603050405020304" pitchFamily="18" charset="0"/>
                        </a:rPr>
                        <a:t>mBERT</a:t>
                      </a:r>
                      <a:r>
                        <a:rPr lang="en-US" sz="1600" dirty="0">
                          <a:latin typeface="Times New Roman" panose="02020603050405020304" pitchFamily="18" charset="0"/>
                          <a:cs typeface="Times New Roman" panose="02020603050405020304" pitchFamily="18" charset="0"/>
                        </a:rPr>
                        <a:t>, GPT) and integrate text and  audio data.</a:t>
                      </a:r>
                    </a:p>
                    <a:p>
                      <a:pPr algn="just">
                        <a:lnSpc>
                          <a:spcPct val="150000"/>
                        </a:lnSpc>
                      </a:pPr>
                      <a:r>
                        <a:rPr lang="en-US" sz="1600" dirty="0">
                          <a:latin typeface="Times New Roman" panose="02020603050405020304" pitchFamily="18" charset="0"/>
                          <a:cs typeface="Times New Roman" panose="02020603050405020304" pitchFamily="18" charset="0"/>
                        </a:rPr>
                        <a:t>Weeks 11-12: Begin training models with both text and audio data.</a:t>
                      </a:r>
                    </a:p>
                    <a:p>
                      <a:endParaRPr lang="en-NP" dirty="0"/>
                    </a:p>
                  </a:txBody>
                  <a:tcPr/>
                </a:tc>
                <a:tc>
                  <a:txBody>
                    <a:bodyPr/>
                    <a:lstStyle/>
                    <a:p>
                      <a:pPr>
                        <a:lnSpc>
                          <a:spcPct val="150000"/>
                        </a:lnSpc>
                      </a:pPr>
                      <a:r>
                        <a:rPr lang="en-US" sz="1600" b="1" dirty="0">
                          <a:latin typeface="Times New Roman" panose="02020603050405020304" pitchFamily="18" charset="0"/>
                          <a:cs typeface="Times New Roman" panose="02020603050405020304" pitchFamily="18" charset="0"/>
                        </a:rPr>
                        <a:t>4.⁠ ⁠Model Training and Evaluation (Weeks 13-16):</a:t>
                      </a:r>
                    </a:p>
                    <a:p>
                      <a:pPr>
                        <a:lnSpc>
                          <a:spcPct val="150000"/>
                        </a:lnSpc>
                      </a:pPr>
                      <a:r>
                        <a:rPr lang="en-US" sz="1600" b="0" dirty="0">
                          <a:latin typeface="Times New Roman" panose="02020603050405020304" pitchFamily="18" charset="0"/>
                          <a:cs typeface="Times New Roman" panose="02020603050405020304" pitchFamily="18" charset="0"/>
                        </a:rPr>
                        <a:t>Train the model on the annotated dataset.</a:t>
                      </a:r>
                    </a:p>
                    <a:p>
                      <a:pPr>
                        <a:lnSpc>
                          <a:spcPct val="150000"/>
                        </a:lnSpc>
                      </a:pPr>
                      <a:r>
                        <a:rPr lang="en-US" sz="1600" b="0" dirty="0">
                          <a:latin typeface="Times New Roman" panose="02020603050405020304" pitchFamily="18" charset="0"/>
                          <a:cs typeface="Times New Roman" panose="02020603050405020304" pitchFamily="18" charset="0"/>
                        </a:rPr>
                        <a:t>Evaluate performance on sentiment, sarcasm, and idiom detection using precision, recall, and F1-score.</a:t>
                      </a:r>
                    </a:p>
                    <a:p>
                      <a:endParaRPr lang="en-NP" b="1" dirty="0"/>
                    </a:p>
                  </a:txBody>
                  <a:tcPr/>
                </a:tc>
                <a:extLst>
                  <a:ext uri="{0D108BD9-81ED-4DB2-BD59-A6C34878D82A}">
                    <a16:rowId xmlns:a16="http://schemas.microsoft.com/office/drawing/2014/main" val="1261453644"/>
                  </a:ext>
                </a:extLst>
              </a:tr>
            </a:tbl>
          </a:graphicData>
        </a:graphic>
      </p:graphicFrame>
      <p:sp>
        <p:nvSpPr>
          <p:cNvPr id="4" name="Date Placeholder 3">
            <a:extLst>
              <a:ext uri="{FF2B5EF4-FFF2-40B4-BE49-F238E27FC236}">
                <a16:creationId xmlns:a16="http://schemas.microsoft.com/office/drawing/2014/main" id="{840C6454-187B-BBED-109F-B178E00E0D9B}"/>
              </a:ext>
            </a:extLst>
          </p:cNvPr>
          <p:cNvSpPr>
            <a:spLocks noGrp="1"/>
          </p:cNvSpPr>
          <p:nvPr>
            <p:ph type="dt" sz="half" idx="10"/>
          </p:nvPr>
        </p:nvSpPr>
        <p:spPr/>
        <p:txBody>
          <a:bodyPr/>
          <a:lstStyle/>
          <a:p>
            <a:fld id="{636ACCDB-109D-4A85-89E1-F29F7A891BB9}" type="datetime1">
              <a:rPr lang="en-IN" smtClean="0"/>
              <a:t>24-01-2025</a:t>
            </a:fld>
            <a:endParaRPr lang="en-IN"/>
          </a:p>
        </p:txBody>
      </p:sp>
      <p:sp>
        <p:nvSpPr>
          <p:cNvPr id="5" name="Footer Placeholder 4">
            <a:extLst>
              <a:ext uri="{FF2B5EF4-FFF2-40B4-BE49-F238E27FC236}">
                <a16:creationId xmlns:a16="http://schemas.microsoft.com/office/drawing/2014/main" id="{286EB5CF-B600-34C5-93E1-9F429F6017B1}"/>
              </a:ext>
            </a:extLst>
          </p:cNvPr>
          <p:cNvSpPr>
            <a:spLocks noGrp="1"/>
          </p:cNvSpPr>
          <p:nvPr>
            <p:ph type="ftr" sz="quarter" idx="11"/>
          </p:nvPr>
        </p:nvSpPr>
        <p:spPr>
          <a:xfrm>
            <a:off x="1819469" y="6356350"/>
            <a:ext cx="9246637"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6" name="Slide Number Placeholder 5">
            <a:extLst>
              <a:ext uri="{FF2B5EF4-FFF2-40B4-BE49-F238E27FC236}">
                <a16:creationId xmlns:a16="http://schemas.microsoft.com/office/drawing/2014/main" id="{BC5F105E-6451-B5C4-BBF5-5B91A04A6C81}"/>
              </a:ext>
            </a:extLst>
          </p:cNvPr>
          <p:cNvSpPr>
            <a:spLocks noGrp="1"/>
          </p:cNvSpPr>
          <p:nvPr>
            <p:ph type="sldNum" sz="quarter" idx="12"/>
          </p:nvPr>
        </p:nvSpPr>
        <p:spPr/>
        <p:txBody>
          <a:bodyPr/>
          <a:lstStyle/>
          <a:p>
            <a:fld id="{840E0BF8-4B7D-46FA-B28A-DDF089F57DAF}" type="slidenum">
              <a:rPr lang="en-IN" smtClean="0"/>
              <a:t>36</a:t>
            </a:fld>
            <a:endParaRPr lang="en-IN"/>
          </a:p>
        </p:txBody>
      </p:sp>
    </p:spTree>
    <p:extLst>
      <p:ext uri="{BB962C8B-B14F-4D97-AF65-F5344CB8AC3E}">
        <p14:creationId xmlns:p14="http://schemas.microsoft.com/office/powerpoint/2010/main" val="3333234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7BFD-FA93-0699-A127-1D0D6809428F}"/>
              </a:ext>
            </a:extLst>
          </p:cNvPr>
          <p:cNvSpPr>
            <a:spLocks noGrp="1"/>
          </p:cNvSpPr>
          <p:nvPr>
            <p:ph type="title"/>
          </p:nvPr>
        </p:nvSpPr>
        <p:spPr/>
        <p:txBody>
          <a:bodyPr>
            <a:normAutofit/>
          </a:bodyPr>
          <a:lstStyle/>
          <a:p>
            <a:pPr algn="ctr"/>
            <a:r>
              <a:rPr lang="en-NP" sz="4000" b="1" dirty="0">
                <a:latin typeface="Times New Roman" panose="02020603050405020304" pitchFamily="18" charset="0"/>
                <a:cs typeface="Times New Roman" panose="02020603050405020304" pitchFamily="18" charset="0"/>
              </a:rPr>
              <a:t>Work plan </a:t>
            </a:r>
          </a:p>
        </p:txBody>
      </p:sp>
      <p:graphicFrame>
        <p:nvGraphicFramePr>
          <p:cNvPr id="7" name="Content Placeholder 6">
            <a:extLst>
              <a:ext uri="{FF2B5EF4-FFF2-40B4-BE49-F238E27FC236}">
                <a16:creationId xmlns:a16="http://schemas.microsoft.com/office/drawing/2014/main" id="{46BF02A4-6ECD-795C-4811-FB0AF5EF9A4E}"/>
              </a:ext>
            </a:extLst>
          </p:cNvPr>
          <p:cNvGraphicFramePr>
            <a:graphicFrameLocks noGrp="1"/>
          </p:cNvGraphicFramePr>
          <p:nvPr>
            <p:ph idx="1"/>
            <p:extLst>
              <p:ext uri="{D42A27DB-BD31-4B8C-83A1-F6EECF244321}">
                <p14:modId xmlns:p14="http://schemas.microsoft.com/office/powerpoint/2010/main" val="2523451346"/>
              </p:ext>
            </p:extLst>
          </p:nvPr>
        </p:nvGraphicFramePr>
        <p:xfrm>
          <a:off x="855785" y="1485655"/>
          <a:ext cx="10498015" cy="4436745"/>
        </p:xfrm>
        <a:graphic>
          <a:graphicData uri="http://schemas.openxmlformats.org/drawingml/2006/table">
            <a:tbl>
              <a:tblPr firstRow="1" bandRow="1">
                <a:tableStyleId>{5C22544A-7EE6-4342-B048-85BDC9FD1C3A}</a:tableStyleId>
              </a:tblPr>
              <a:tblGrid>
                <a:gridCol w="4947138">
                  <a:extLst>
                    <a:ext uri="{9D8B030D-6E8A-4147-A177-3AD203B41FA5}">
                      <a16:colId xmlns:a16="http://schemas.microsoft.com/office/drawing/2014/main" val="101164344"/>
                    </a:ext>
                  </a:extLst>
                </a:gridCol>
                <a:gridCol w="5550877">
                  <a:extLst>
                    <a:ext uri="{9D8B030D-6E8A-4147-A177-3AD203B41FA5}">
                      <a16:colId xmlns:a16="http://schemas.microsoft.com/office/drawing/2014/main" val="363833765"/>
                    </a:ext>
                  </a:extLst>
                </a:gridCol>
              </a:tblGrid>
              <a:tr h="1613511">
                <a:tc>
                  <a:txBody>
                    <a:bodyPr/>
                    <a:lstStyle/>
                    <a:p>
                      <a:pPr>
                        <a:lnSpc>
                          <a:spcPct val="150000"/>
                        </a:lnSpc>
                      </a:pPr>
                      <a:r>
                        <a:rPr lang="en-US" sz="1600" b="1" dirty="0">
                          <a:solidFill>
                            <a:schemeClr val="tx1"/>
                          </a:solidFill>
                          <a:latin typeface="Times New Roman" panose="02020603050405020304" pitchFamily="18" charset="0"/>
                          <a:cs typeface="Times New Roman" panose="02020603050405020304" pitchFamily="18" charset="0"/>
                        </a:rPr>
                        <a:t>5.⁠ ⁠Testing and Validation (Weeks 17-20):</a:t>
                      </a:r>
                    </a:p>
                    <a:p>
                      <a:pPr>
                        <a:lnSpc>
                          <a:spcPct val="150000"/>
                        </a:lnSpc>
                      </a:pPr>
                      <a:r>
                        <a:rPr lang="en-US" sz="1600" b="0" dirty="0">
                          <a:solidFill>
                            <a:schemeClr val="tx1"/>
                          </a:solidFill>
                          <a:latin typeface="Times New Roman" panose="02020603050405020304" pitchFamily="18" charset="0"/>
                          <a:cs typeface="Times New Roman" panose="02020603050405020304" pitchFamily="18" charset="0"/>
                        </a:rPr>
                        <a:t>Test the model on unseen data.</a:t>
                      </a:r>
                    </a:p>
                    <a:p>
                      <a:pPr>
                        <a:lnSpc>
                          <a:spcPct val="150000"/>
                        </a:lnSpc>
                      </a:pPr>
                      <a:r>
                        <a:rPr lang="en-US" sz="1600" b="0" dirty="0">
                          <a:solidFill>
                            <a:schemeClr val="tx1"/>
                          </a:solidFill>
                          <a:latin typeface="Times New Roman" panose="02020603050405020304" pitchFamily="18" charset="0"/>
                          <a:cs typeface="Times New Roman" panose="02020603050405020304" pitchFamily="18" charset="0"/>
                        </a:rPr>
                        <a:t>Compare results against existing sentiment analysis models.</a:t>
                      </a:r>
                    </a:p>
                    <a:p>
                      <a:pPr>
                        <a:lnSpc>
                          <a:spcPct val="150000"/>
                        </a:lnSpc>
                      </a:pPr>
                      <a:r>
                        <a:rPr lang="en-US" sz="1600" b="0" dirty="0">
                          <a:solidFill>
                            <a:schemeClr val="tx1"/>
                          </a:solidFill>
                          <a:latin typeface="Times New Roman" panose="02020603050405020304" pitchFamily="18" charset="0"/>
                          <a:cs typeface="Times New Roman" panose="02020603050405020304" pitchFamily="18" charset="0"/>
                        </a:rPr>
                        <a:t>Perform result analysis and identify areas for improvement.</a:t>
                      </a:r>
                    </a:p>
                    <a:p>
                      <a:endParaRPr lang="en-NP" dirty="0"/>
                    </a:p>
                  </a:txBody>
                  <a:tcPr/>
                </a:tc>
                <a:tc>
                  <a:txBody>
                    <a:bodyPr/>
                    <a:lstStyle/>
                    <a:p>
                      <a:pPr>
                        <a:lnSpc>
                          <a:spcPct val="150000"/>
                        </a:lnSpc>
                      </a:pPr>
                      <a:r>
                        <a:rPr lang="en-US" sz="1600" b="1" dirty="0">
                          <a:solidFill>
                            <a:schemeClr val="tx1"/>
                          </a:solidFill>
                          <a:latin typeface="Times New Roman" panose="02020603050405020304" pitchFamily="18" charset="0"/>
                          <a:cs typeface="Times New Roman" panose="02020603050405020304" pitchFamily="18" charset="0"/>
                        </a:rPr>
                        <a:t>6.⁠ ⁠Result Analysis and Further Improvements (Weeks 21-24):</a:t>
                      </a:r>
                    </a:p>
                    <a:p>
                      <a:pPr>
                        <a:lnSpc>
                          <a:spcPct val="150000"/>
                        </a:lnSpc>
                      </a:pPr>
                      <a:r>
                        <a:rPr lang="en-US" sz="1600" b="0" dirty="0">
                          <a:solidFill>
                            <a:schemeClr val="tx1"/>
                          </a:solidFill>
                          <a:latin typeface="Times New Roman" panose="02020603050405020304" pitchFamily="18" charset="0"/>
                          <a:cs typeface="Times New Roman" panose="02020603050405020304" pitchFamily="18" charset="0"/>
                        </a:rPr>
                        <a:t>Analyze model performance in detail, including across different modalities (text, audio, video).</a:t>
                      </a:r>
                    </a:p>
                    <a:p>
                      <a:pPr>
                        <a:lnSpc>
                          <a:spcPct val="150000"/>
                        </a:lnSpc>
                      </a:pPr>
                      <a:r>
                        <a:rPr lang="en-US" sz="1600" b="0" dirty="0">
                          <a:solidFill>
                            <a:schemeClr val="tx1"/>
                          </a:solidFill>
                          <a:latin typeface="Times New Roman" panose="02020603050405020304" pitchFamily="18" charset="0"/>
                          <a:cs typeface="Times New Roman" panose="02020603050405020304" pitchFamily="18" charset="0"/>
                        </a:rPr>
                        <a:t>Implement improvements (e.g., enhance sarcasm detection).</a:t>
                      </a:r>
                    </a:p>
                    <a:p>
                      <a:pPr>
                        <a:lnSpc>
                          <a:spcPct val="150000"/>
                        </a:lnSpc>
                      </a:pPr>
                      <a:r>
                        <a:rPr lang="en-US" sz="1600" b="0" dirty="0">
                          <a:solidFill>
                            <a:schemeClr val="tx1"/>
                          </a:solidFill>
                          <a:latin typeface="Times New Roman" panose="02020603050405020304" pitchFamily="18" charset="0"/>
                          <a:cs typeface="Times New Roman" panose="02020603050405020304" pitchFamily="18" charset="0"/>
                        </a:rPr>
                        <a:t>Fine-tune based on insights from testing.</a:t>
                      </a:r>
                    </a:p>
                    <a:p>
                      <a:endParaRPr lang="en-US" dirty="0"/>
                    </a:p>
                    <a:p>
                      <a:endParaRPr lang="en-NP" dirty="0"/>
                    </a:p>
                  </a:txBody>
                  <a:tcPr/>
                </a:tc>
                <a:extLst>
                  <a:ext uri="{0D108BD9-81ED-4DB2-BD59-A6C34878D82A}">
                    <a16:rowId xmlns:a16="http://schemas.microsoft.com/office/drawing/2014/main" val="3915853258"/>
                  </a:ext>
                </a:extLst>
              </a:tr>
              <a:tr h="1613511">
                <a:tc>
                  <a:txBody>
                    <a:bodyPr/>
                    <a:lstStyle/>
                    <a:p>
                      <a:pPr>
                        <a:lnSpc>
                          <a:spcPct val="150000"/>
                        </a:lnSpc>
                      </a:pPr>
                      <a:r>
                        <a:rPr lang="en-US" sz="1600" b="1" dirty="0">
                          <a:latin typeface="Times New Roman" panose="02020603050405020304" pitchFamily="18" charset="0"/>
                          <a:cs typeface="Times New Roman" panose="02020603050405020304" pitchFamily="18" charset="0"/>
                        </a:rPr>
                        <a:t>7.⁠ ⁠Final Implementation (Weeks 25-26):</a:t>
                      </a:r>
                    </a:p>
                    <a:p>
                      <a:pPr>
                        <a:lnSpc>
                          <a:spcPct val="150000"/>
                        </a:lnSpc>
                      </a:pPr>
                      <a:r>
                        <a:rPr lang="en-US" sz="1600" dirty="0">
                          <a:latin typeface="Times New Roman" panose="02020603050405020304" pitchFamily="18" charset="0"/>
                          <a:cs typeface="Times New Roman" panose="02020603050405020304" pitchFamily="18" charset="0"/>
                        </a:rPr>
                        <a:t>Finalize the system with all improvements incorporated.</a:t>
                      </a:r>
                    </a:p>
                    <a:p>
                      <a:pPr>
                        <a:lnSpc>
                          <a:spcPct val="150000"/>
                        </a:lnSpc>
                      </a:pPr>
                      <a:r>
                        <a:rPr lang="en-US" sz="1600" dirty="0">
                          <a:latin typeface="Times New Roman" panose="02020603050405020304" pitchFamily="18" charset="0"/>
                          <a:cs typeface="Times New Roman" panose="02020603050405020304" pitchFamily="18" charset="0"/>
                        </a:rPr>
                        <a:t>Ensure the model is ready for real-world application.</a:t>
                      </a:r>
                    </a:p>
                    <a:p>
                      <a:endParaRPr lang="en-NP" sz="160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600" b="1" dirty="0">
                          <a:latin typeface="Times New Roman" panose="02020603050405020304" pitchFamily="18" charset="0"/>
                          <a:cs typeface="Times New Roman" panose="02020603050405020304" pitchFamily="18" charset="0"/>
                        </a:rPr>
                        <a:t>8.⁠ ⁠Documentation and Report Submission (Weeks 27-28):</a:t>
                      </a:r>
                    </a:p>
                    <a:p>
                      <a:pPr>
                        <a:lnSpc>
                          <a:spcPct val="150000"/>
                        </a:lnSpc>
                      </a:pPr>
                      <a:r>
                        <a:rPr lang="en-US" sz="1600" dirty="0">
                          <a:latin typeface="Times New Roman" panose="02020603050405020304" pitchFamily="18" charset="0"/>
                          <a:cs typeface="Times New Roman" panose="02020603050405020304" pitchFamily="18" charset="0"/>
                        </a:rPr>
                        <a:t>Prepare detailed project documentation (data, models, evaluation).</a:t>
                      </a:r>
                    </a:p>
                    <a:p>
                      <a:pPr>
                        <a:lnSpc>
                          <a:spcPct val="150000"/>
                        </a:lnSpc>
                      </a:pPr>
                      <a:r>
                        <a:rPr lang="en-US" sz="1600" dirty="0">
                          <a:latin typeface="Times New Roman" panose="02020603050405020304" pitchFamily="18" charset="0"/>
                          <a:cs typeface="Times New Roman" panose="02020603050405020304" pitchFamily="18" charset="0"/>
                        </a:rPr>
                        <a:t>Submit the final report and present findings and insights to stakeholders or research bodies.</a:t>
                      </a:r>
                    </a:p>
                  </a:txBody>
                  <a:tcPr/>
                </a:tc>
                <a:extLst>
                  <a:ext uri="{0D108BD9-81ED-4DB2-BD59-A6C34878D82A}">
                    <a16:rowId xmlns:a16="http://schemas.microsoft.com/office/drawing/2014/main" val="3507789162"/>
                  </a:ext>
                </a:extLst>
              </a:tr>
            </a:tbl>
          </a:graphicData>
        </a:graphic>
      </p:graphicFrame>
      <p:sp>
        <p:nvSpPr>
          <p:cNvPr id="4" name="Date Placeholder 3">
            <a:extLst>
              <a:ext uri="{FF2B5EF4-FFF2-40B4-BE49-F238E27FC236}">
                <a16:creationId xmlns:a16="http://schemas.microsoft.com/office/drawing/2014/main" id="{D6A560EC-C614-B369-E3AE-A00621B1B2FB}"/>
              </a:ext>
            </a:extLst>
          </p:cNvPr>
          <p:cNvSpPr>
            <a:spLocks noGrp="1"/>
          </p:cNvSpPr>
          <p:nvPr>
            <p:ph type="dt" sz="half" idx="10"/>
          </p:nvPr>
        </p:nvSpPr>
        <p:spPr/>
        <p:txBody>
          <a:bodyPr/>
          <a:lstStyle/>
          <a:p>
            <a:fld id="{636ACCDB-109D-4A85-89E1-F29F7A891BB9}" type="datetime1">
              <a:rPr lang="en-IN" smtClean="0"/>
              <a:t>24-01-2025</a:t>
            </a:fld>
            <a:endParaRPr lang="en-IN"/>
          </a:p>
        </p:txBody>
      </p:sp>
      <p:sp>
        <p:nvSpPr>
          <p:cNvPr id="5" name="Footer Placeholder 4">
            <a:extLst>
              <a:ext uri="{FF2B5EF4-FFF2-40B4-BE49-F238E27FC236}">
                <a16:creationId xmlns:a16="http://schemas.microsoft.com/office/drawing/2014/main" id="{780CD2C8-3170-A60F-B373-9EC7C5B9B537}"/>
              </a:ext>
            </a:extLst>
          </p:cNvPr>
          <p:cNvSpPr>
            <a:spLocks noGrp="1"/>
          </p:cNvSpPr>
          <p:nvPr>
            <p:ph type="ftr" sz="quarter" idx="11"/>
          </p:nvPr>
        </p:nvSpPr>
        <p:spPr>
          <a:xfrm>
            <a:off x="1763486" y="6356350"/>
            <a:ext cx="9330612"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6" name="Slide Number Placeholder 5">
            <a:extLst>
              <a:ext uri="{FF2B5EF4-FFF2-40B4-BE49-F238E27FC236}">
                <a16:creationId xmlns:a16="http://schemas.microsoft.com/office/drawing/2014/main" id="{0820C4AD-8213-43C7-7CEF-A73873AC1663}"/>
              </a:ext>
            </a:extLst>
          </p:cNvPr>
          <p:cNvSpPr>
            <a:spLocks noGrp="1"/>
          </p:cNvSpPr>
          <p:nvPr>
            <p:ph type="sldNum" sz="quarter" idx="12"/>
          </p:nvPr>
        </p:nvSpPr>
        <p:spPr/>
        <p:txBody>
          <a:bodyPr/>
          <a:lstStyle/>
          <a:p>
            <a:fld id="{840E0BF8-4B7D-46FA-B28A-DDF089F57DAF}" type="slidenum">
              <a:rPr lang="en-IN" smtClean="0"/>
              <a:t>37</a:t>
            </a:fld>
            <a:endParaRPr lang="en-IN"/>
          </a:p>
        </p:txBody>
      </p:sp>
    </p:spTree>
    <p:extLst>
      <p:ext uri="{BB962C8B-B14F-4D97-AF65-F5344CB8AC3E}">
        <p14:creationId xmlns:p14="http://schemas.microsoft.com/office/powerpoint/2010/main" val="3569891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lnSpcReduction="10000"/>
          </a:bodyPr>
          <a:lstStyle/>
          <a:p>
            <a:r>
              <a:rPr lang="en-IN" sz="1400" b="0" i="0" dirty="0">
                <a:solidFill>
                  <a:srgbClr val="222222"/>
                </a:solidFill>
                <a:effectLst/>
                <a:latin typeface="Times New Roman" panose="02020603050405020304" pitchFamily="18" charset="0"/>
                <a:cs typeface="Times New Roman" panose="02020603050405020304" pitchFamily="18" charset="0"/>
              </a:rPr>
              <a:t>Ahmad, G.I., Singla, J., Anis, A., </a:t>
            </a:r>
            <a:r>
              <a:rPr lang="en-IN" sz="1400" b="0" i="0" dirty="0" err="1">
                <a:solidFill>
                  <a:srgbClr val="222222"/>
                </a:solidFill>
                <a:effectLst/>
                <a:latin typeface="Times New Roman" panose="02020603050405020304" pitchFamily="18" charset="0"/>
                <a:cs typeface="Times New Roman" panose="02020603050405020304" pitchFamily="18" charset="0"/>
              </a:rPr>
              <a:t>Reshi</a:t>
            </a:r>
            <a:r>
              <a:rPr lang="en-IN" sz="1400" b="0" i="0" dirty="0">
                <a:solidFill>
                  <a:srgbClr val="222222"/>
                </a:solidFill>
                <a:effectLst/>
                <a:latin typeface="Times New Roman" panose="02020603050405020304" pitchFamily="18" charset="0"/>
                <a:cs typeface="Times New Roman" panose="02020603050405020304" pitchFamily="18" charset="0"/>
              </a:rPr>
              <a:t>, A.A. and Salameh, A.A., 2022. Machine learning techniques for sentiment analysis of code-mixed and switched </a:t>
            </a:r>
            <a:r>
              <a:rPr lang="en-IN" sz="1400" b="0" i="0" dirty="0" err="1">
                <a:solidFill>
                  <a:srgbClr val="222222"/>
                </a:solidFill>
                <a:effectLst/>
                <a:latin typeface="Times New Roman" panose="02020603050405020304" pitchFamily="18" charset="0"/>
                <a:cs typeface="Times New Roman" panose="02020603050405020304" pitchFamily="18" charset="0"/>
              </a:rPr>
              <a:t>indian</a:t>
            </a:r>
            <a:r>
              <a:rPr lang="en-IN" sz="1400" b="0" i="0" dirty="0">
                <a:solidFill>
                  <a:srgbClr val="222222"/>
                </a:solidFill>
                <a:effectLst/>
                <a:latin typeface="Times New Roman" panose="02020603050405020304" pitchFamily="18" charset="0"/>
                <a:cs typeface="Times New Roman" panose="02020603050405020304" pitchFamily="18" charset="0"/>
              </a:rPr>
              <a:t> social media text corpus: A comprehensive review. </a:t>
            </a:r>
            <a:r>
              <a:rPr lang="en-IN" sz="1400" b="0" i="1" dirty="0">
                <a:solidFill>
                  <a:srgbClr val="222222"/>
                </a:solidFill>
                <a:effectLst/>
                <a:latin typeface="Times New Roman" panose="02020603050405020304" pitchFamily="18" charset="0"/>
                <a:cs typeface="Times New Roman" panose="02020603050405020304" pitchFamily="18" charset="0"/>
              </a:rPr>
              <a:t>International Journal of Advanced Computer Science and Applications</a:t>
            </a:r>
            <a:r>
              <a:rPr lang="en-IN" sz="1400" b="0" i="0" dirty="0">
                <a:solidFill>
                  <a:srgbClr val="222222"/>
                </a:solidFill>
                <a:effectLst/>
                <a:latin typeface="Times New Roman" panose="02020603050405020304" pitchFamily="18" charset="0"/>
                <a:cs typeface="Times New Roman" panose="02020603050405020304" pitchFamily="18" charset="0"/>
              </a:rPr>
              <a:t>, </a:t>
            </a:r>
            <a:r>
              <a:rPr lang="en-IN" sz="1400" b="0" i="1" dirty="0">
                <a:solidFill>
                  <a:srgbClr val="222222"/>
                </a:solidFill>
                <a:effectLst/>
                <a:latin typeface="Times New Roman" panose="02020603050405020304" pitchFamily="18" charset="0"/>
                <a:cs typeface="Times New Roman" panose="02020603050405020304" pitchFamily="18" charset="0"/>
              </a:rPr>
              <a:t>13</a:t>
            </a:r>
            <a:r>
              <a:rPr lang="en-IN" sz="1400" b="0" i="0" dirty="0">
                <a:solidFill>
                  <a:srgbClr val="222222"/>
                </a:solidFill>
                <a:effectLst/>
                <a:latin typeface="Times New Roman" panose="02020603050405020304" pitchFamily="18" charset="0"/>
                <a:cs typeface="Times New Roman" panose="02020603050405020304" pitchFamily="18" charset="0"/>
              </a:rPr>
              <a:t>(2).</a:t>
            </a:r>
          </a:p>
          <a:p>
            <a:r>
              <a:rPr lang="en-US" sz="1400" b="0" i="0" dirty="0">
                <a:solidFill>
                  <a:srgbClr val="222222"/>
                </a:solidFill>
                <a:effectLst/>
                <a:latin typeface="Times New Roman" panose="02020603050405020304" pitchFamily="18" charset="0"/>
                <a:cs typeface="Times New Roman" panose="02020603050405020304" pitchFamily="18" charset="0"/>
              </a:rPr>
              <a:t>Perera, A. and Caldera, A., 2024. Sentiment Analysis of Code-Mixed Text: A Comprehensive Review. </a:t>
            </a:r>
            <a:r>
              <a:rPr lang="en-US" sz="1400" b="0" i="1" dirty="0">
                <a:solidFill>
                  <a:srgbClr val="222222"/>
                </a:solidFill>
                <a:effectLst/>
                <a:latin typeface="Times New Roman" panose="02020603050405020304" pitchFamily="18" charset="0"/>
                <a:cs typeface="Times New Roman" panose="02020603050405020304" pitchFamily="18" charset="0"/>
              </a:rPr>
              <a:t>Journal of Universal Computer Science (JUCS)</a:t>
            </a:r>
            <a:r>
              <a:rPr lang="en-US" sz="1400" b="0" i="0" dirty="0">
                <a:solidFill>
                  <a:srgbClr val="222222"/>
                </a:solidFill>
                <a:effectLst/>
                <a:latin typeface="Times New Roman" panose="02020603050405020304" pitchFamily="18" charset="0"/>
                <a:cs typeface="Times New Roman" panose="02020603050405020304" pitchFamily="18" charset="0"/>
              </a:rPr>
              <a:t>, </a:t>
            </a:r>
            <a:r>
              <a:rPr lang="en-US" sz="1400" b="0" i="1" dirty="0">
                <a:solidFill>
                  <a:srgbClr val="222222"/>
                </a:solidFill>
                <a:effectLst/>
                <a:latin typeface="Times New Roman" panose="02020603050405020304" pitchFamily="18" charset="0"/>
                <a:cs typeface="Times New Roman" panose="02020603050405020304" pitchFamily="18" charset="0"/>
              </a:rPr>
              <a:t>30</a:t>
            </a:r>
            <a:r>
              <a:rPr lang="en-US" sz="1400" b="0" i="0" dirty="0">
                <a:solidFill>
                  <a:srgbClr val="222222"/>
                </a:solidFill>
                <a:effectLst/>
                <a:latin typeface="Times New Roman" panose="02020603050405020304" pitchFamily="18" charset="0"/>
                <a:cs typeface="Times New Roman" panose="02020603050405020304" pitchFamily="18" charset="0"/>
              </a:rPr>
              <a:t>(2).</a:t>
            </a:r>
          </a:p>
          <a:p>
            <a:r>
              <a:rPr lang="en-IN" sz="1400" b="0" i="0" dirty="0">
                <a:solidFill>
                  <a:srgbClr val="222222"/>
                </a:solidFill>
                <a:effectLst/>
                <a:latin typeface="Times New Roman" panose="02020603050405020304" pitchFamily="18" charset="0"/>
                <a:cs typeface="Times New Roman" panose="02020603050405020304" pitchFamily="18" charset="0"/>
              </a:rPr>
              <a:t>Astuti, L.W. and Sari, Y., 2023. Code-Mixed Sentiment Analysis using Transformer for Twitter Social Media Data. </a:t>
            </a:r>
            <a:r>
              <a:rPr lang="en-IN" sz="1400" b="0" i="1" dirty="0">
                <a:solidFill>
                  <a:srgbClr val="222222"/>
                </a:solidFill>
                <a:effectLst/>
                <a:latin typeface="Times New Roman" panose="02020603050405020304" pitchFamily="18" charset="0"/>
                <a:cs typeface="Times New Roman" panose="02020603050405020304" pitchFamily="18" charset="0"/>
              </a:rPr>
              <a:t>International Journal of Advanced Computer Science and Applications</a:t>
            </a:r>
            <a:r>
              <a:rPr lang="en-IN" sz="1400" b="0" i="0" dirty="0">
                <a:solidFill>
                  <a:srgbClr val="222222"/>
                </a:solidFill>
                <a:effectLst/>
                <a:latin typeface="Times New Roman" panose="02020603050405020304" pitchFamily="18" charset="0"/>
                <a:cs typeface="Times New Roman" panose="02020603050405020304" pitchFamily="18" charset="0"/>
              </a:rPr>
              <a:t>, </a:t>
            </a:r>
            <a:r>
              <a:rPr lang="en-IN" sz="1400" b="0" i="1" dirty="0">
                <a:solidFill>
                  <a:srgbClr val="222222"/>
                </a:solidFill>
                <a:effectLst/>
                <a:latin typeface="Times New Roman" panose="02020603050405020304" pitchFamily="18" charset="0"/>
                <a:cs typeface="Times New Roman" panose="02020603050405020304" pitchFamily="18" charset="0"/>
              </a:rPr>
              <a:t>14</a:t>
            </a:r>
            <a:r>
              <a:rPr lang="en-IN" sz="1400" b="0" i="0" dirty="0">
                <a:solidFill>
                  <a:srgbClr val="222222"/>
                </a:solidFill>
                <a:effectLst/>
                <a:latin typeface="Times New Roman" panose="02020603050405020304" pitchFamily="18" charset="0"/>
                <a:cs typeface="Times New Roman" panose="02020603050405020304" pitchFamily="18" charset="0"/>
              </a:rPr>
              <a:t>(10).</a:t>
            </a:r>
          </a:p>
          <a:p>
            <a:r>
              <a:rPr lang="en-IN" sz="1400" b="0" i="0" dirty="0">
                <a:solidFill>
                  <a:srgbClr val="222222"/>
                </a:solidFill>
                <a:effectLst/>
                <a:latin typeface="Times New Roman" panose="02020603050405020304" pitchFamily="18" charset="0"/>
                <a:cs typeface="Times New Roman" panose="02020603050405020304" pitchFamily="18" charset="0"/>
              </a:rPr>
              <a:t>Hashmi, E., </a:t>
            </a:r>
            <a:r>
              <a:rPr lang="en-IN" sz="1400" b="0" i="0" dirty="0" err="1">
                <a:solidFill>
                  <a:srgbClr val="222222"/>
                </a:solidFill>
                <a:effectLst/>
                <a:latin typeface="Times New Roman" panose="02020603050405020304" pitchFamily="18" charset="0"/>
                <a:cs typeface="Times New Roman" panose="02020603050405020304" pitchFamily="18" charset="0"/>
              </a:rPr>
              <a:t>Yayilgan</a:t>
            </a:r>
            <a:r>
              <a:rPr lang="en-IN" sz="1400" b="0" i="0" dirty="0">
                <a:solidFill>
                  <a:srgbClr val="222222"/>
                </a:solidFill>
                <a:effectLst/>
                <a:latin typeface="Times New Roman" panose="02020603050405020304" pitchFamily="18" charset="0"/>
                <a:cs typeface="Times New Roman" panose="02020603050405020304" pitchFamily="18" charset="0"/>
              </a:rPr>
              <a:t>, S.Y., Hameed, I.A., Yamin, M.M., Ullah, M. and </a:t>
            </a:r>
            <a:r>
              <a:rPr lang="en-IN" sz="1400" b="0" i="0" dirty="0" err="1">
                <a:solidFill>
                  <a:srgbClr val="222222"/>
                </a:solidFill>
                <a:effectLst/>
                <a:latin typeface="Times New Roman" panose="02020603050405020304" pitchFamily="18" charset="0"/>
                <a:cs typeface="Times New Roman" panose="02020603050405020304" pitchFamily="18" charset="0"/>
              </a:rPr>
              <a:t>Abomhara</a:t>
            </a:r>
            <a:r>
              <a:rPr lang="en-IN" sz="1400" b="0" i="0" dirty="0">
                <a:solidFill>
                  <a:srgbClr val="222222"/>
                </a:solidFill>
                <a:effectLst/>
                <a:latin typeface="Times New Roman" panose="02020603050405020304" pitchFamily="18" charset="0"/>
                <a:cs typeface="Times New Roman" panose="02020603050405020304" pitchFamily="18" charset="0"/>
              </a:rPr>
              <a:t>, M., 2024. Enhancing multilingual hate speech detection: From language-specific insights to cross-linguistic integration. </a:t>
            </a:r>
            <a:r>
              <a:rPr lang="en-IN" sz="1400" b="0" i="1" dirty="0">
                <a:solidFill>
                  <a:srgbClr val="222222"/>
                </a:solidFill>
                <a:effectLst/>
                <a:latin typeface="Times New Roman" panose="02020603050405020304" pitchFamily="18" charset="0"/>
                <a:cs typeface="Times New Roman" panose="02020603050405020304" pitchFamily="18" charset="0"/>
              </a:rPr>
              <a:t>IEEE Access</a:t>
            </a:r>
            <a:r>
              <a:rPr lang="en-IN" sz="1400" b="0" i="0" dirty="0">
                <a:solidFill>
                  <a:srgbClr val="222222"/>
                </a:solidFill>
                <a:effectLst/>
                <a:latin typeface="Times New Roman" panose="02020603050405020304" pitchFamily="18" charset="0"/>
                <a:cs typeface="Times New Roman" panose="02020603050405020304" pitchFamily="18" charset="0"/>
              </a:rPr>
              <a:t>.</a:t>
            </a:r>
          </a:p>
          <a:p>
            <a:r>
              <a:rPr lang="en-IN" sz="1400" b="0" i="0" dirty="0">
                <a:solidFill>
                  <a:srgbClr val="222222"/>
                </a:solidFill>
                <a:effectLst/>
                <a:latin typeface="Times New Roman" panose="02020603050405020304" pitchFamily="18" charset="0"/>
                <a:cs typeface="Times New Roman" panose="02020603050405020304" pitchFamily="18" charset="0"/>
              </a:rPr>
              <a:t>Dou, L., Liu, Q., Zeng, G., Guo, J., Zhou, J., Lu, W. and Lin, M., 2024. Sailor: Open Language Models for South-East Asia. </a:t>
            </a:r>
            <a:r>
              <a:rPr lang="en-IN" sz="1400" b="0" i="1" dirty="0" err="1">
                <a:solidFill>
                  <a:srgbClr val="222222"/>
                </a:solidFill>
                <a:effectLst/>
                <a:latin typeface="Times New Roman" panose="02020603050405020304" pitchFamily="18" charset="0"/>
                <a:cs typeface="Times New Roman" panose="02020603050405020304" pitchFamily="18" charset="0"/>
              </a:rPr>
              <a:t>arXiv</a:t>
            </a:r>
            <a:r>
              <a:rPr lang="en-IN" sz="1400" b="0" i="1" dirty="0">
                <a:solidFill>
                  <a:srgbClr val="222222"/>
                </a:solidFill>
                <a:effectLst/>
                <a:latin typeface="Times New Roman" panose="02020603050405020304" pitchFamily="18" charset="0"/>
                <a:cs typeface="Times New Roman" panose="02020603050405020304" pitchFamily="18" charset="0"/>
              </a:rPr>
              <a:t> preprint arXiv:2404.03608</a:t>
            </a:r>
            <a:r>
              <a:rPr lang="en-IN" sz="1400" b="0" i="0" dirty="0">
                <a:solidFill>
                  <a:srgbClr val="222222"/>
                </a:solidFill>
                <a:effectLst/>
                <a:latin typeface="Times New Roman" panose="02020603050405020304" pitchFamily="18" charset="0"/>
                <a:cs typeface="Times New Roman" panose="02020603050405020304" pitchFamily="18" charset="0"/>
              </a:rPr>
              <a:t>.</a:t>
            </a:r>
          </a:p>
          <a:p>
            <a:r>
              <a:rPr lang="en-IN" sz="1400" b="0" i="0" dirty="0">
                <a:solidFill>
                  <a:srgbClr val="222222"/>
                </a:solidFill>
                <a:effectLst/>
                <a:latin typeface="Times New Roman" panose="02020603050405020304" pitchFamily="18" charset="0"/>
                <a:cs typeface="Times New Roman" panose="02020603050405020304" pitchFamily="18" charset="0"/>
              </a:rPr>
              <a:t>Kumar, S., Akhtar, M.S., Cambria, E. and Chakraborty, T., 2024. </a:t>
            </a:r>
            <a:r>
              <a:rPr lang="en-IN" sz="1400" b="0" i="0" dirty="0" err="1">
                <a:solidFill>
                  <a:srgbClr val="222222"/>
                </a:solidFill>
                <a:effectLst/>
                <a:latin typeface="Times New Roman" panose="02020603050405020304" pitchFamily="18" charset="0"/>
                <a:cs typeface="Times New Roman" panose="02020603050405020304" pitchFamily="18" charset="0"/>
              </a:rPr>
              <a:t>SemEval</a:t>
            </a:r>
            <a:r>
              <a:rPr lang="en-IN" sz="1400" b="0" i="0" dirty="0">
                <a:solidFill>
                  <a:srgbClr val="222222"/>
                </a:solidFill>
                <a:effectLst/>
                <a:latin typeface="Times New Roman" panose="02020603050405020304" pitchFamily="18" charset="0"/>
                <a:cs typeface="Times New Roman" panose="02020603050405020304" pitchFamily="18" charset="0"/>
              </a:rPr>
              <a:t> 2024--Task 10: Emotion Discovery and Reasoning its Flip in Conversation (</a:t>
            </a:r>
            <a:r>
              <a:rPr lang="en-IN" sz="1400" b="0" i="0" dirty="0" err="1">
                <a:solidFill>
                  <a:srgbClr val="222222"/>
                </a:solidFill>
                <a:effectLst/>
                <a:latin typeface="Times New Roman" panose="02020603050405020304" pitchFamily="18" charset="0"/>
                <a:cs typeface="Times New Roman" panose="02020603050405020304" pitchFamily="18" charset="0"/>
              </a:rPr>
              <a:t>EDiReF</a:t>
            </a:r>
            <a:r>
              <a:rPr lang="en-IN" sz="1400" b="0" i="0" dirty="0">
                <a:solidFill>
                  <a:srgbClr val="222222"/>
                </a:solidFill>
                <a:effectLst/>
                <a:latin typeface="Times New Roman" panose="02020603050405020304" pitchFamily="18" charset="0"/>
                <a:cs typeface="Times New Roman" panose="02020603050405020304" pitchFamily="18" charset="0"/>
              </a:rPr>
              <a:t>). </a:t>
            </a:r>
            <a:r>
              <a:rPr lang="en-IN" sz="1400" b="0" i="1" dirty="0" err="1">
                <a:solidFill>
                  <a:srgbClr val="222222"/>
                </a:solidFill>
                <a:effectLst/>
                <a:latin typeface="Times New Roman" panose="02020603050405020304" pitchFamily="18" charset="0"/>
                <a:cs typeface="Times New Roman" panose="02020603050405020304" pitchFamily="18" charset="0"/>
              </a:rPr>
              <a:t>arXiv</a:t>
            </a:r>
            <a:r>
              <a:rPr lang="en-IN" sz="1400" b="0" i="1" dirty="0">
                <a:solidFill>
                  <a:srgbClr val="222222"/>
                </a:solidFill>
                <a:effectLst/>
                <a:latin typeface="Times New Roman" panose="02020603050405020304" pitchFamily="18" charset="0"/>
                <a:cs typeface="Times New Roman" panose="02020603050405020304" pitchFamily="18" charset="0"/>
              </a:rPr>
              <a:t> preprint arXiv:2402.18944</a:t>
            </a:r>
            <a:r>
              <a:rPr lang="en-IN" sz="1400" b="0" i="0" dirty="0">
                <a:solidFill>
                  <a:srgbClr val="222222"/>
                </a:solidFill>
                <a:effectLst/>
                <a:latin typeface="Times New Roman" panose="02020603050405020304" pitchFamily="18" charset="0"/>
                <a:cs typeface="Times New Roman" panose="02020603050405020304" pitchFamily="18" charset="0"/>
              </a:rPr>
              <a:t>.</a:t>
            </a:r>
          </a:p>
          <a:p>
            <a:r>
              <a:rPr lang="en-IN" sz="1400" b="0" i="0" dirty="0">
                <a:solidFill>
                  <a:srgbClr val="222222"/>
                </a:solidFill>
                <a:effectLst/>
                <a:latin typeface="Times New Roman" panose="02020603050405020304" pitchFamily="18" charset="0"/>
                <a:cs typeface="Times New Roman" panose="02020603050405020304" pitchFamily="18" charset="0"/>
              </a:rPr>
              <a:t>Buscemi, A. and </a:t>
            </a:r>
            <a:r>
              <a:rPr lang="en-IN" sz="1400" b="0" i="0" dirty="0" err="1">
                <a:solidFill>
                  <a:srgbClr val="222222"/>
                </a:solidFill>
                <a:effectLst/>
                <a:latin typeface="Times New Roman" panose="02020603050405020304" pitchFamily="18" charset="0"/>
                <a:cs typeface="Times New Roman" panose="02020603050405020304" pitchFamily="18" charset="0"/>
              </a:rPr>
              <a:t>Proverbio</a:t>
            </a:r>
            <a:r>
              <a:rPr lang="en-IN" sz="1400" b="0" i="0" dirty="0">
                <a:solidFill>
                  <a:srgbClr val="222222"/>
                </a:solidFill>
                <a:effectLst/>
                <a:latin typeface="Times New Roman" panose="02020603050405020304" pitchFamily="18" charset="0"/>
                <a:cs typeface="Times New Roman" panose="02020603050405020304" pitchFamily="18" charset="0"/>
              </a:rPr>
              <a:t>, D., 2024. </a:t>
            </a:r>
            <a:r>
              <a:rPr lang="en-IN" sz="1400" b="0" i="0" dirty="0" err="1">
                <a:solidFill>
                  <a:srgbClr val="222222"/>
                </a:solidFill>
                <a:effectLst/>
                <a:latin typeface="Times New Roman" panose="02020603050405020304" pitchFamily="18" charset="0"/>
                <a:cs typeface="Times New Roman" panose="02020603050405020304" pitchFamily="18" charset="0"/>
              </a:rPr>
              <a:t>Chatgpt</a:t>
            </a:r>
            <a:r>
              <a:rPr lang="en-IN" sz="1400" b="0" i="0" dirty="0">
                <a:solidFill>
                  <a:srgbClr val="222222"/>
                </a:solidFill>
                <a:effectLst/>
                <a:latin typeface="Times New Roman" panose="02020603050405020304" pitchFamily="18" charset="0"/>
                <a:cs typeface="Times New Roman" panose="02020603050405020304" pitchFamily="18" charset="0"/>
              </a:rPr>
              <a:t> vs </a:t>
            </a:r>
            <a:r>
              <a:rPr lang="en-IN" sz="1400" b="0" i="0" dirty="0" err="1">
                <a:solidFill>
                  <a:srgbClr val="222222"/>
                </a:solidFill>
                <a:effectLst/>
                <a:latin typeface="Times New Roman" panose="02020603050405020304" pitchFamily="18" charset="0"/>
                <a:cs typeface="Times New Roman" panose="02020603050405020304" pitchFamily="18" charset="0"/>
              </a:rPr>
              <a:t>gemini</a:t>
            </a:r>
            <a:r>
              <a:rPr lang="en-IN" sz="1400" b="0" i="0" dirty="0">
                <a:solidFill>
                  <a:srgbClr val="222222"/>
                </a:solidFill>
                <a:effectLst/>
                <a:latin typeface="Times New Roman" panose="02020603050405020304" pitchFamily="18" charset="0"/>
                <a:cs typeface="Times New Roman" panose="02020603050405020304" pitchFamily="18" charset="0"/>
              </a:rPr>
              <a:t> vs llama on multilingual sentiment analysis. </a:t>
            </a:r>
            <a:r>
              <a:rPr lang="en-IN" sz="1400" b="0" i="1" dirty="0" err="1">
                <a:solidFill>
                  <a:srgbClr val="222222"/>
                </a:solidFill>
                <a:effectLst/>
                <a:latin typeface="Times New Roman" panose="02020603050405020304" pitchFamily="18" charset="0"/>
                <a:cs typeface="Times New Roman" panose="02020603050405020304" pitchFamily="18" charset="0"/>
              </a:rPr>
              <a:t>arXiv</a:t>
            </a:r>
            <a:r>
              <a:rPr lang="en-IN" sz="1400" b="0" i="1" dirty="0">
                <a:solidFill>
                  <a:srgbClr val="222222"/>
                </a:solidFill>
                <a:effectLst/>
                <a:latin typeface="Times New Roman" panose="02020603050405020304" pitchFamily="18" charset="0"/>
                <a:cs typeface="Times New Roman" panose="02020603050405020304" pitchFamily="18" charset="0"/>
              </a:rPr>
              <a:t> preprint arXiv:2402.01715</a:t>
            </a:r>
            <a:r>
              <a:rPr lang="en-IN" sz="1400" b="0" i="0" dirty="0">
                <a:solidFill>
                  <a:srgbClr val="222222"/>
                </a:solidFill>
                <a:effectLst/>
                <a:latin typeface="Times New Roman" panose="02020603050405020304" pitchFamily="18" charset="0"/>
                <a:cs typeface="Times New Roman" panose="02020603050405020304" pitchFamily="18" charset="0"/>
              </a:rPr>
              <a:t>.</a:t>
            </a:r>
          </a:p>
          <a:p>
            <a:r>
              <a:rPr lang="en-IN" sz="1400" b="0" i="0" dirty="0">
                <a:solidFill>
                  <a:srgbClr val="222222"/>
                </a:solidFill>
                <a:effectLst/>
                <a:latin typeface="Times New Roman" panose="02020603050405020304" pitchFamily="18" charset="0"/>
                <a:cs typeface="Times New Roman" panose="02020603050405020304" pitchFamily="18" charset="0"/>
              </a:rPr>
              <a:t>Ansari, M.A. and </a:t>
            </a:r>
            <a:r>
              <a:rPr lang="en-IN" sz="1400" b="0" i="0" dirty="0" err="1">
                <a:solidFill>
                  <a:srgbClr val="222222"/>
                </a:solidFill>
                <a:effectLst/>
                <a:latin typeface="Times New Roman" panose="02020603050405020304" pitchFamily="18" charset="0"/>
                <a:cs typeface="Times New Roman" panose="02020603050405020304" pitchFamily="18" charset="0"/>
              </a:rPr>
              <a:t>Govilkar</a:t>
            </a:r>
            <a:r>
              <a:rPr lang="en-IN" sz="1400" b="0" i="0" dirty="0">
                <a:solidFill>
                  <a:srgbClr val="222222"/>
                </a:solidFill>
                <a:effectLst/>
                <a:latin typeface="Times New Roman" panose="02020603050405020304" pitchFamily="18" charset="0"/>
                <a:cs typeface="Times New Roman" panose="02020603050405020304" pitchFamily="18" charset="0"/>
              </a:rPr>
              <a:t>, S., 2018. Sentiment analysis of mixed code for the transliterated Hindi and Marathi texts. </a:t>
            </a:r>
            <a:r>
              <a:rPr lang="en-IN" sz="1400" b="0" i="1" dirty="0">
                <a:solidFill>
                  <a:srgbClr val="222222"/>
                </a:solidFill>
                <a:effectLst/>
                <a:latin typeface="Times New Roman" panose="02020603050405020304" pitchFamily="18" charset="0"/>
                <a:cs typeface="Times New Roman" panose="02020603050405020304" pitchFamily="18" charset="0"/>
              </a:rPr>
              <a:t>International Journal on Natural Language Computing (IJNLC) Vol</a:t>
            </a:r>
            <a:r>
              <a:rPr lang="en-IN" sz="1400" b="0" i="0" dirty="0">
                <a:solidFill>
                  <a:srgbClr val="222222"/>
                </a:solidFill>
                <a:effectLst/>
                <a:latin typeface="Times New Roman" panose="02020603050405020304" pitchFamily="18" charset="0"/>
                <a:cs typeface="Times New Roman" panose="02020603050405020304" pitchFamily="18" charset="0"/>
              </a:rPr>
              <a:t>, </a:t>
            </a:r>
            <a:r>
              <a:rPr lang="en-IN" sz="1400" b="0" i="1" dirty="0">
                <a:solidFill>
                  <a:srgbClr val="222222"/>
                </a:solidFill>
                <a:effectLst/>
                <a:latin typeface="Times New Roman" panose="02020603050405020304" pitchFamily="18" charset="0"/>
                <a:cs typeface="Times New Roman" panose="02020603050405020304" pitchFamily="18" charset="0"/>
              </a:rPr>
              <a:t>7</a:t>
            </a:r>
            <a:r>
              <a:rPr lang="en-IN" sz="1400" b="0" i="0" dirty="0">
                <a:solidFill>
                  <a:srgbClr val="222222"/>
                </a:solidFill>
                <a:effectLst/>
                <a:latin typeface="Times New Roman" panose="02020603050405020304" pitchFamily="18" charset="0"/>
                <a:cs typeface="Times New Roman" panose="02020603050405020304" pitchFamily="18" charset="0"/>
              </a:rPr>
              <a:t>.</a:t>
            </a:r>
          </a:p>
          <a:p>
            <a:r>
              <a:rPr lang="en-IN" sz="1400" b="0" i="0" dirty="0" err="1">
                <a:solidFill>
                  <a:srgbClr val="222222"/>
                </a:solidFill>
                <a:effectLst/>
                <a:latin typeface="Times New Roman" panose="02020603050405020304" pitchFamily="18" charset="0"/>
                <a:cs typeface="Times New Roman" panose="02020603050405020304" pitchFamily="18" charset="0"/>
              </a:rPr>
              <a:t>Shanmugavadivel</a:t>
            </a:r>
            <a:r>
              <a:rPr lang="en-IN" sz="1400" b="0" i="0" dirty="0">
                <a:solidFill>
                  <a:srgbClr val="222222"/>
                </a:solidFill>
                <a:effectLst/>
                <a:latin typeface="Times New Roman" panose="02020603050405020304" pitchFamily="18" charset="0"/>
                <a:cs typeface="Times New Roman" panose="02020603050405020304" pitchFamily="18" charset="0"/>
              </a:rPr>
              <a:t>, K., Sampath, S.H., </a:t>
            </a:r>
            <a:r>
              <a:rPr lang="en-IN" sz="1400" b="0" i="0" dirty="0" err="1">
                <a:solidFill>
                  <a:srgbClr val="222222"/>
                </a:solidFill>
                <a:effectLst/>
                <a:latin typeface="Times New Roman" panose="02020603050405020304" pitchFamily="18" charset="0"/>
                <a:cs typeface="Times New Roman" panose="02020603050405020304" pitchFamily="18" charset="0"/>
              </a:rPr>
              <a:t>Nandhakumar</a:t>
            </a:r>
            <a:r>
              <a:rPr lang="en-IN" sz="1400" b="0" i="0" dirty="0">
                <a:solidFill>
                  <a:srgbClr val="222222"/>
                </a:solidFill>
                <a:effectLst/>
                <a:latin typeface="Times New Roman" panose="02020603050405020304" pitchFamily="18" charset="0"/>
                <a:cs typeface="Times New Roman" panose="02020603050405020304" pitchFamily="18" charset="0"/>
              </a:rPr>
              <a:t>, P., Mahalingam, P., Subramanian, M., </a:t>
            </a:r>
            <a:r>
              <a:rPr lang="en-IN" sz="1400" b="0" i="0" dirty="0" err="1">
                <a:solidFill>
                  <a:srgbClr val="222222"/>
                </a:solidFill>
                <a:effectLst/>
                <a:latin typeface="Times New Roman" panose="02020603050405020304" pitchFamily="18" charset="0"/>
                <a:cs typeface="Times New Roman" panose="02020603050405020304" pitchFamily="18" charset="0"/>
              </a:rPr>
              <a:t>Kumaresan</a:t>
            </a:r>
            <a:r>
              <a:rPr lang="en-IN" sz="1400" b="0" i="0" dirty="0">
                <a:solidFill>
                  <a:srgbClr val="222222"/>
                </a:solidFill>
                <a:effectLst/>
                <a:latin typeface="Times New Roman" panose="02020603050405020304" pitchFamily="18" charset="0"/>
                <a:cs typeface="Times New Roman" panose="02020603050405020304" pitchFamily="18" charset="0"/>
              </a:rPr>
              <a:t>, P.K. and </a:t>
            </a:r>
            <a:r>
              <a:rPr lang="en-IN" sz="1400" b="0" i="0" dirty="0" err="1">
                <a:solidFill>
                  <a:srgbClr val="222222"/>
                </a:solidFill>
                <a:effectLst/>
                <a:latin typeface="Times New Roman" panose="02020603050405020304" pitchFamily="18" charset="0"/>
                <a:cs typeface="Times New Roman" panose="02020603050405020304" pitchFamily="18" charset="0"/>
              </a:rPr>
              <a:t>Priyadharshini</a:t>
            </a:r>
            <a:r>
              <a:rPr lang="en-IN" sz="1400" b="0" i="0" dirty="0">
                <a:solidFill>
                  <a:srgbClr val="222222"/>
                </a:solidFill>
                <a:effectLst/>
                <a:latin typeface="Times New Roman" panose="02020603050405020304" pitchFamily="18" charset="0"/>
                <a:cs typeface="Times New Roman" panose="02020603050405020304" pitchFamily="18" charset="0"/>
              </a:rPr>
              <a:t>, R., 2022. An analysis of machine learning models for sentiment analysis of Tamil code-mixed data. </a:t>
            </a:r>
            <a:r>
              <a:rPr lang="en-IN" sz="1400" b="0" i="1" dirty="0">
                <a:solidFill>
                  <a:srgbClr val="222222"/>
                </a:solidFill>
                <a:effectLst/>
                <a:latin typeface="Times New Roman" panose="02020603050405020304" pitchFamily="18" charset="0"/>
                <a:cs typeface="Times New Roman" panose="02020603050405020304" pitchFamily="18" charset="0"/>
              </a:rPr>
              <a:t>Computer Speech &amp; Language</a:t>
            </a:r>
            <a:r>
              <a:rPr lang="en-IN" sz="1400" b="0" i="0" dirty="0">
                <a:solidFill>
                  <a:srgbClr val="222222"/>
                </a:solidFill>
                <a:effectLst/>
                <a:latin typeface="Times New Roman" panose="02020603050405020304" pitchFamily="18" charset="0"/>
                <a:cs typeface="Times New Roman" panose="02020603050405020304" pitchFamily="18" charset="0"/>
              </a:rPr>
              <a:t>, </a:t>
            </a:r>
            <a:r>
              <a:rPr lang="en-IN" sz="1400" b="0" i="1" dirty="0">
                <a:solidFill>
                  <a:srgbClr val="222222"/>
                </a:solidFill>
                <a:effectLst/>
                <a:latin typeface="Times New Roman" panose="02020603050405020304" pitchFamily="18" charset="0"/>
                <a:cs typeface="Times New Roman" panose="02020603050405020304" pitchFamily="18" charset="0"/>
              </a:rPr>
              <a:t>76</a:t>
            </a:r>
            <a:r>
              <a:rPr lang="en-IN" sz="1400" b="0" i="0" dirty="0">
                <a:solidFill>
                  <a:srgbClr val="222222"/>
                </a:solidFill>
                <a:effectLst/>
                <a:latin typeface="Times New Roman" panose="02020603050405020304" pitchFamily="18" charset="0"/>
                <a:cs typeface="Times New Roman" panose="02020603050405020304" pitchFamily="18" charset="0"/>
              </a:rPr>
              <a:t>, p.101407.</a:t>
            </a:r>
          </a:p>
          <a:p>
            <a:endParaRPr lang="en-IN" sz="1600" b="0" i="0" dirty="0">
              <a:solidFill>
                <a:srgbClr val="222222"/>
              </a:solidFill>
              <a:effectLst/>
              <a:latin typeface="Times New Roman" panose="02020603050405020304" pitchFamily="18" charset="0"/>
              <a:cs typeface="Times New Roman" panose="02020603050405020304" pitchFamily="18" charset="0"/>
            </a:endParaRPr>
          </a:p>
          <a:p>
            <a:endParaRPr lang="en-IN" sz="1600" dirty="0"/>
          </a:p>
        </p:txBody>
      </p:sp>
      <p:sp>
        <p:nvSpPr>
          <p:cNvPr id="4" name="Footer Placeholder 3"/>
          <p:cNvSpPr>
            <a:spLocks noGrp="1"/>
          </p:cNvSpPr>
          <p:nvPr>
            <p:ph type="ftr" sz="quarter" idx="11"/>
          </p:nvPr>
        </p:nvSpPr>
        <p:spPr>
          <a:xfrm>
            <a:off x="1679510" y="6356350"/>
            <a:ext cx="9348852" cy="365125"/>
          </a:xfrm>
        </p:spPr>
        <p:txBody>
          <a:bodyPr/>
          <a:lstStyle/>
          <a:p>
            <a:r>
              <a:rPr lang="en-IN" sz="1200">
                <a:latin typeface="Times New Roman" panose="02020603050405020304" pitchFamily="18" charset="0"/>
                <a:cs typeface="Times New Roman" panose="02020603050405020304" pitchFamily="18" charset="0"/>
              </a:rPr>
              <a:t>Multimodal Sentimental Analysis For Code-Mixed Language  Using DL</a:t>
            </a:r>
            <a:r>
              <a:rPr lang="en-IN">
                <a:latin typeface="Times New Roman" panose="02020603050405020304" pitchFamily="18" charset="0"/>
                <a:cs typeface="Times New Roman" panose="02020603050405020304" pitchFamily="18" charset="0"/>
              </a:rPr>
              <a:t>		</a:t>
            </a:r>
            <a:r>
              <a:rPr lang="en-IN"/>
              <a:t>Department of CSE, BMSCE </a:t>
            </a:r>
            <a:endParaRPr lang="en-IN" dirty="0"/>
          </a:p>
        </p:txBody>
      </p:sp>
      <p:sp>
        <p:nvSpPr>
          <p:cNvPr id="5" name="Slide Number Placeholder 4"/>
          <p:cNvSpPr>
            <a:spLocks noGrp="1"/>
          </p:cNvSpPr>
          <p:nvPr>
            <p:ph type="sldNum" sz="quarter" idx="12"/>
          </p:nvPr>
        </p:nvSpPr>
        <p:spPr/>
        <p:txBody>
          <a:bodyPr/>
          <a:lstStyle/>
          <a:p>
            <a:fld id="{840E0BF8-4B7D-46FA-B28A-DDF089F57DAF}" type="slidenum">
              <a:rPr lang="en-IN" smtClean="0"/>
              <a:t>38</a:t>
            </a:fld>
            <a:endParaRPr lang="en-IN"/>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28362" y="19050"/>
            <a:ext cx="116363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half" idx="10"/>
          </p:nvPr>
        </p:nvSpPr>
        <p:spPr/>
        <p:txBody>
          <a:bodyPr/>
          <a:lstStyle/>
          <a:p>
            <a:fld id="{66ADDFDC-BC1A-48C8-8DF6-42DEF1434F08}" type="datetime1">
              <a:rPr lang="en-IN" smtClean="0"/>
              <a:t>24-01-2025</a:t>
            </a:fld>
            <a:endParaRPr lang="en-IN"/>
          </a:p>
        </p:txBody>
      </p:sp>
    </p:spTree>
    <p:extLst>
      <p:ext uri="{BB962C8B-B14F-4D97-AF65-F5344CB8AC3E}">
        <p14:creationId xmlns:p14="http://schemas.microsoft.com/office/powerpoint/2010/main" val="33998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5674F6-E2BE-7396-9342-167C858D5301}"/>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51CD1107-19AA-0AA0-A40C-FE7749C5A52C}"/>
              </a:ext>
            </a:extLst>
          </p:cNvPr>
          <p:cNvSpPr>
            <a:spLocks noGrp="1"/>
          </p:cNvSpPr>
          <p:nvPr>
            <p:ph type="ftr" sz="quarter" idx="11"/>
          </p:nvPr>
        </p:nvSpPr>
        <p:spPr>
          <a:xfrm>
            <a:off x="1884784" y="6356350"/>
            <a:ext cx="8966717"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		Department of CSE, BMSCE</a:t>
            </a:r>
            <a:endParaRPr lang="en-IN" dirty="0"/>
          </a:p>
        </p:txBody>
      </p:sp>
      <p:sp>
        <p:nvSpPr>
          <p:cNvPr id="4" name="Slide Number Placeholder 3">
            <a:extLst>
              <a:ext uri="{FF2B5EF4-FFF2-40B4-BE49-F238E27FC236}">
                <a16:creationId xmlns:a16="http://schemas.microsoft.com/office/drawing/2014/main" id="{A037F42F-E8A8-1D6B-F7F8-4039BE04F411}"/>
              </a:ext>
            </a:extLst>
          </p:cNvPr>
          <p:cNvSpPr>
            <a:spLocks noGrp="1"/>
          </p:cNvSpPr>
          <p:nvPr>
            <p:ph type="sldNum" sz="quarter" idx="12"/>
          </p:nvPr>
        </p:nvSpPr>
        <p:spPr/>
        <p:txBody>
          <a:bodyPr/>
          <a:lstStyle/>
          <a:p>
            <a:fld id="{840E0BF8-4B7D-46FA-B28A-DDF089F57DAF}" type="slidenum">
              <a:rPr lang="en-IN" smtClean="0"/>
              <a:t>4</a:t>
            </a:fld>
            <a:endParaRPr lang="en-IN" dirty="0"/>
          </a:p>
        </p:txBody>
      </p:sp>
      <p:sp>
        <p:nvSpPr>
          <p:cNvPr id="6" name="TextBox 5">
            <a:extLst>
              <a:ext uri="{FF2B5EF4-FFF2-40B4-BE49-F238E27FC236}">
                <a16:creationId xmlns:a16="http://schemas.microsoft.com/office/drawing/2014/main" id="{34E596A3-4352-014C-F896-D5809D7A06F1}"/>
              </a:ext>
            </a:extLst>
          </p:cNvPr>
          <p:cNvSpPr txBox="1"/>
          <p:nvPr/>
        </p:nvSpPr>
        <p:spPr>
          <a:xfrm>
            <a:off x="269033" y="948086"/>
            <a:ext cx="11084767" cy="5844742"/>
          </a:xfrm>
          <a:prstGeom prst="rect">
            <a:avLst/>
          </a:prstGeom>
          <a:noFill/>
        </p:spPr>
        <p:txBody>
          <a:bodyPr wrap="square">
            <a:spAutoFit/>
          </a:bodyPr>
          <a:lstStyle/>
          <a:p>
            <a:pPr>
              <a:lnSpc>
                <a:spcPct val="150000"/>
              </a:lnSpc>
            </a:pPr>
            <a:r>
              <a:rPr lang="en-US" sz="1600" b="1" dirty="0">
                <a:latin typeface="Times New Roman" panose="02020603050405020304" pitchFamily="18" charset="0"/>
                <a:cs typeface="Times New Roman" panose="02020603050405020304" pitchFamily="18" charset="0"/>
              </a:rPr>
              <a:t>1.Rule-based Approach:</a:t>
            </a:r>
            <a:r>
              <a:rPr lang="en-US" sz="1600" dirty="0">
                <a:latin typeface="Times New Roman" panose="02020603050405020304" pitchFamily="18" charset="0"/>
                <a:cs typeface="Times New Roman" panose="02020603050405020304" pitchFamily="18" charset="0"/>
              </a:rPr>
              <a:t> </a:t>
            </a:r>
            <a:r>
              <a:rPr lang="en-US" sz="1600" b="0" i="0" dirty="0">
                <a:solidFill>
                  <a:srgbClr val="273239"/>
                </a:solidFill>
                <a:effectLst/>
                <a:latin typeface="Times New Roman" panose="02020603050405020304" pitchFamily="18" charset="0"/>
                <a:cs typeface="Times New Roman" panose="02020603050405020304" pitchFamily="18" charset="0"/>
              </a:rPr>
              <a:t>Over here, the lexicon method, tokenization and parsing come in the rule-based. </a:t>
            </a:r>
            <a:r>
              <a:rPr lang="en-US" sz="1600" dirty="0">
                <a:latin typeface="Times New Roman" panose="02020603050405020304" pitchFamily="18" charset="0"/>
                <a:cs typeface="Times New Roman" panose="02020603050405020304" pitchFamily="18" charset="0"/>
              </a:rPr>
              <a:t>This involves using predefined dictionaries of words and phrases with associated sentiment values (positive, negative, neutral). It relies on sentiment lexicons to determine the sentiment polarity of the text.</a:t>
            </a:r>
          </a:p>
          <a:p>
            <a:pPr>
              <a:lnSpc>
                <a:spcPct val="150000"/>
              </a:lnSpc>
            </a:pPr>
            <a:endParaRPr lang="en-US" sz="15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2. Machine Learning-based Approach:</a:t>
            </a:r>
            <a:r>
              <a:rPr lang="en-US" sz="1600" dirty="0">
                <a:latin typeface="Times New Roman" panose="02020603050405020304" pitchFamily="18" charset="0"/>
                <a:cs typeface="Times New Roman" panose="02020603050405020304" pitchFamily="18" charset="0"/>
              </a:rPr>
              <a:t> In this approach, classifiers are trained on labeled data to predict the sentiment of the text. Advanced models, such as those based on deep learning and LLMs, can automatically learn complex patterns from data to improve sentiment classification performance, especially for code-mixed and multilingual contexts</a:t>
            </a:r>
            <a:r>
              <a:rPr lang="en-US" sz="1500" dirty="0">
                <a:latin typeface="Times New Roman" panose="02020603050405020304" pitchFamily="18" charset="0"/>
                <a:cs typeface="Times New Roman" panose="02020603050405020304" pitchFamily="18" charset="0"/>
              </a:rPr>
              <a:t>.</a:t>
            </a:r>
          </a:p>
          <a:p>
            <a:pPr>
              <a:lnSpc>
                <a:spcPct val="150000"/>
              </a:lnSpc>
            </a:pPr>
            <a:endParaRPr lang="en-US" sz="1500" dirty="0">
              <a:latin typeface="Times New Roman" panose="02020603050405020304" pitchFamily="18" charset="0"/>
              <a:cs typeface="Times New Roman" panose="02020603050405020304" pitchFamily="18" charset="0"/>
            </a:endParaRPr>
          </a:p>
          <a:p>
            <a:pPr>
              <a:lnSpc>
                <a:spcPct val="150000"/>
              </a:lnSpc>
            </a:pPr>
            <a:r>
              <a:rPr lang="en-IN" sz="1600" b="1" i="0" dirty="0">
                <a:solidFill>
                  <a:srgbClr val="273239"/>
                </a:solidFill>
                <a:effectLst/>
                <a:latin typeface="Times New Roman" panose="02020603050405020304" pitchFamily="18" charset="0"/>
                <a:cs typeface="Times New Roman" panose="02020603050405020304" pitchFamily="18" charset="0"/>
              </a:rPr>
              <a:t>3. Neural Network: </a:t>
            </a:r>
            <a:r>
              <a:rPr lang="en-US" sz="1600" b="0" i="0" dirty="0">
                <a:solidFill>
                  <a:srgbClr val="273239"/>
                </a:solidFill>
                <a:effectLst/>
                <a:latin typeface="Times New Roman" panose="02020603050405020304" pitchFamily="18" charset="0"/>
                <a:cs typeface="Times New Roman" panose="02020603050405020304" pitchFamily="18" charset="0"/>
              </a:rPr>
              <a:t>It involves using artificial neural networks, which are inspired by the structure of the human brain, to classify text into positive, negative, or neutral sentiments. it has Recurrent neural networks, Long short-term memory, Gated recurrent unit </a:t>
            </a:r>
            <a:r>
              <a:rPr lang="en-US" sz="1600" b="0" i="0" dirty="0" err="1">
                <a:solidFill>
                  <a:srgbClr val="273239"/>
                </a:solidFill>
                <a:effectLst/>
                <a:latin typeface="Times New Roman" panose="02020603050405020304" pitchFamily="18" charset="0"/>
                <a:cs typeface="Times New Roman" panose="02020603050405020304" pitchFamily="18" charset="0"/>
              </a:rPr>
              <a:t>etc</a:t>
            </a:r>
            <a:r>
              <a:rPr lang="en-US" sz="1600" b="0" i="0" dirty="0">
                <a:solidFill>
                  <a:srgbClr val="273239"/>
                </a:solidFill>
                <a:effectLst/>
                <a:latin typeface="Times New Roman" panose="02020603050405020304" pitchFamily="18" charset="0"/>
                <a:cs typeface="Times New Roman" panose="02020603050405020304" pitchFamily="18" charset="0"/>
              </a:rPr>
              <a:t> to process sequential data like text.</a:t>
            </a:r>
          </a:p>
          <a:p>
            <a:pPr>
              <a:lnSpc>
                <a:spcPct val="150000"/>
              </a:lnSpc>
              <a:buFont typeface="+mj-lt"/>
              <a:buAutoNum type="arabicPeriod"/>
            </a:pPr>
            <a:endParaRPr lang="en-US" sz="1500" dirty="0">
              <a:solidFill>
                <a:srgbClr val="273239"/>
              </a:solidFill>
              <a:latin typeface="Times New Roman" panose="02020603050405020304" pitchFamily="18" charset="0"/>
              <a:cs typeface="Times New Roman" panose="02020603050405020304" pitchFamily="18" charset="0"/>
            </a:endParaRPr>
          </a:p>
          <a:p>
            <a:pPr>
              <a:lnSpc>
                <a:spcPct val="150000"/>
              </a:lnSpc>
            </a:pPr>
            <a:r>
              <a:rPr lang="en-IN" sz="1500" b="1" i="0" dirty="0">
                <a:solidFill>
                  <a:srgbClr val="273239"/>
                </a:solidFill>
                <a:effectLst/>
                <a:latin typeface="Times New Roman" panose="02020603050405020304" pitchFamily="18" charset="0"/>
                <a:cs typeface="Times New Roman" panose="02020603050405020304" pitchFamily="18" charset="0"/>
              </a:rPr>
              <a:t>4</a:t>
            </a:r>
            <a:r>
              <a:rPr lang="en-IN" sz="1600" b="1" i="0" dirty="0">
                <a:solidFill>
                  <a:srgbClr val="273239"/>
                </a:solidFill>
                <a:effectLst/>
                <a:latin typeface="Times New Roman" panose="02020603050405020304" pitchFamily="18" charset="0"/>
                <a:cs typeface="Times New Roman" panose="02020603050405020304" pitchFamily="18" charset="0"/>
              </a:rPr>
              <a:t>. Hybrid Approach: </a:t>
            </a:r>
            <a:r>
              <a:rPr lang="en-US" sz="1600" b="0" i="0" dirty="0">
                <a:solidFill>
                  <a:srgbClr val="273239"/>
                </a:solidFill>
                <a:effectLst/>
                <a:latin typeface="Times New Roman" panose="02020603050405020304" pitchFamily="18" charset="0"/>
                <a:cs typeface="Times New Roman" panose="02020603050405020304" pitchFamily="18" charset="0"/>
              </a:rPr>
              <a:t>It is the combination of two or more approaches i.e. rule-based and </a:t>
            </a:r>
            <a:r>
              <a:rPr lang="en-US" sz="1600" b="1" i="0" dirty="0">
                <a:solidFill>
                  <a:srgbClr val="273239"/>
                </a:solidFill>
                <a:effectLst/>
                <a:latin typeface="Times New Roman" panose="02020603050405020304" pitchFamily="18" charset="0"/>
                <a:cs typeface="Times New Roman" panose="02020603050405020304" pitchFamily="18" charset="0"/>
              </a:rPr>
              <a:t>Machine Learning</a:t>
            </a:r>
            <a:r>
              <a:rPr lang="en-US" sz="1600" b="0" i="0" dirty="0">
                <a:solidFill>
                  <a:srgbClr val="273239"/>
                </a:solidFill>
                <a:effectLst/>
                <a:latin typeface="Times New Roman" panose="02020603050405020304" pitchFamily="18" charset="0"/>
                <a:cs typeface="Times New Roman" panose="02020603050405020304" pitchFamily="18" charset="0"/>
              </a:rPr>
              <a:t> approaches. The surplus is that the accuracy is high compared to the other </a:t>
            </a:r>
            <a:r>
              <a:rPr lang="en-US" sz="1600" dirty="0">
                <a:solidFill>
                  <a:srgbClr val="273239"/>
                </a:solidFill>
                <a:latin typeface="Times New Roman" panose="02020603050405020304" pitchFamily="18" charset="0"/>
                <a:cs typeface="Times New Roman" panose="02020603050405020304" pitchFamily="18" charset="0"/>
              </a:rPr>
              <a:t>two </a:t>
            </a:r>
            <a:r>
              <a:rPr lang="en-US" sz="1600" b="0" i="0" dirty="0">
                <a:solidFill>
                  <a:srgbClr val="273239"/>
                </a:solidFill>
                <a:effectLst/>
                <a:latin typeface="Times New Roman" panose="02020603050405020304" pitchFamily="18" charset="0"/>
                <a:cs typeface="Times New Roman" panose="02020603050405020304" pitchFamily="18" charset="0"/>
              </a:rPr>
              <a:t>approaches</a:t>
            </a:r>
            <a:endParaRPr lang="en-US" sz="1600" dirty="0">
              <a:latin typeface="Times New Roman" panose="02020603050405020304" pitchFamily="18" charset="0"/>
              <a:cs typeface="Times New Roman" panose="02020603050405020304" pitchFamily="18" charset="0"/>
            </a:endParaRPr>
          </a:p>
          <a:p>
            <a:pPr>
              <a:lnSpc>
                <a:spcPct val="150000"/>
              </a:lnSpc>
              <a:buFont typeface="+mj-lt"/>
              <a:buAutoNum type="arabicPeriod"/>
            </a:pPr>
            <a:endParaRPr lang="en-US" sz="1500" dirty="0">
              <a:latin typeface="Times New Roman" panose="02020603050405020304" pitchFamily="18" charset="0"/>
              <a:cs typeface="Times New Roman" panose="02020603050405020304" pitchFamily="18" charset="0"/>
            </a:endParaRPr>
          </a:p>
          <a:p>
            <a:pPr>
              <a:lnSpc>
                <a:spcPct val="150000"/>
              </a:lnSpc>
              <a:buFont typeface="+mj-lt"/>
              <a:buAutoNum type="arabicPeriod"/>
            </a:pPr>
            <a:endParaRPr lang="en-US" sz="15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FAC73AF-C70A-25EE-3640-6C6D5ACCF825}"/>
              </a:ext>
            </a:extLst>
          </p:cNvPr>
          <p:cNvSpPr txBox="1"/>
          <p:nvPr/>
        </p:nvSpPr>
        <p:spPr>
          <a:xfrm>
            <a:off x="174950" y="395397"/>
            <a:ext cx="609755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Key </a:t>
            </a:r>
            <a:r>
              <a:rPr lang="en-US" sz="1800" dirty="0">
                <a:latin typeface="Times New Roman" panose="02020603050405020304" pitchFamily="18" charset="0"/>
                <a:cs typeface="Times New Roman" panose="02020603050405020304" pitchFamily="18" charset="0"/>
              </a:rPr>
              <a:t>approaches to </a:t>
            </a:r>
            <a:r>
              <a:rPr lang="en-US" sz="1800" b="1" dirty="0">
                <a:latin typeface="Times New Roman" panose="02020603050405020304" pitchFamily="18" charset="0"/>
                <a:cs typeface="Times New Roman" panose="02020603050405020304" pitchFamily="18" charset="0"/>
              </a:rPr>
              <a:t>Sentiment Analysis</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8021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35357-4148-214D-82CA-34913F89D6D8}"/>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4B31AF37-5F0E-F808-69A0-9EF8B80CE02D}"/>
              </a:ext>
            </a:extLst>
          </p:cNvPr>
          <p:cNvSpPr>
            <a:spLocks noGrp="1"/>
          </p:cNvSpPr>
          <p:nvPr>
            <p:ph type="ftr" sz="quarter" idx="11"/>
          </p:nvPr>
        </p:nvSpPr>
        <p:spPr>
          <a:xfrm>
            <a:off x="1685925" y="6356350"/>
            <a:ext cx="9439275"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		</a:t>
            </a:r>
            <a:r>
              <a:rPr lang="en-IN" dirty="0"/>
              <a:t> Department of CSE, BMSCE </a:t>
            </a:r>
          </a:p>
        </p:txBody>
      </p:sp>
      <p:sp>
        <p:nvSpPr>
          <p:cNvPr id="4" name="Slide Number Placeholder 3">
            <a:extLst>
              <a:ext uri="{FF2B5EF4-FFF2-40B4-BE49-F238E27FC236}">
                <a16:creationId xmlns:a16="http://schemas.microsoft.com/office/drawing/2014/main" id="{C3A0BC7E-2FB0-77B6-2B61-E921FA325959}"/>
              </a:ext>
            </a:extLst>
          </p:cNvPr>
          <p:cNvSpPr>
            <a:spLocks noGrp="1"/>
          </p:cNvSpPr>
          <p:nvPr>
            <p:ph type="sldNum" sz="quarter" idx="12"/>
          </p:nvPr>
        </p:nvSpPr>
        <p:spPr/>
        <p:txBody>
          <a:bodyPr/>
          <a:lstStyle/>
          <a:p>
            <a:fld id="{840E0BF8-4B7D-46FA-B28A-DDF089F57DAF}" type="slidenum">
              <a:rPr lang="en-IN" smtClean="0"/>
              <a:t>5</a:t>
            </a:fld>
            <a:endParaRPr lang="en-IN"/>
          </a:p>
        </p:txBody>
      </p:sp>
      <p:sp>
        <p:nvSpPr>
          <p:cNvPr id="6" name="TextBox 5">
            <a:extLst>
              <a:ext uri="{FF2B5EF4-FFF2-40B4-BE49-F238E27FC236}">
                <a16:creationId xmlns:a16="http://schemas.microsoft.com/office/drawing/2014/main" id="{56490558-95A2-54C7-1B8E-FB05718CFAC9}"/>
              </a:ext>
            </a:extLst>
          </p:cNvPr>
          <p:cNvSpPr txBox="1"/>
          <p:nvPr/>
        </p:nvSpPr>
        <p:spPr>
          <a:xfrm>
            <a:off x="474306" y="506148"/>
            <a:ext cx="11243388" cy="5834289"/>
          </a:xfrm>
          <a:prstGeom prst="rect">
            <a:avLst/>
          </a:prstGeom>
          <a:noFill/>
        </p:spPr>
        <p:txBody>
          <a:bodyPr wrap="square">
            <a:spAutoFit/>
          </a:bodyPr>
          <a:lstStyle/>
          <a:p>
            <a:pPr algn="just" fontAlgn="base">
              <a:lnSpc>
                <a:spcPct val="150000"/>
              </a:lnSpc>
            </a:pPr>
            <a:r>
              <a:rPr lang="en-US" sz="1600" b="1" dirty="0">
                <a:latin typeface="Times New Roman" panose="02020603050405020304" pitchFamily="18" charset="0"/>
                <a:cs typeface="Times New Roman" panose="02020603050405020304" pitchFamily="18" charset="0"/>
              </a:rPr>
              <a:t>Code-mixed Language</a:t>
            </a:r>
            <a:r>
              <a:rPr lang="en-US" sz="1600" dirty="0">
                <a:latin typeface="Times New Roman" panose="02020603050405020304" pitchFamily="18" charset="0"/>
                <a:cs typeface="Times New Roman" panose="02020603050405020304" pitchFamily="18" charset="0"/>
              </a:rPr>
              <a:t> refers to a communication style where speakers or writers blend words, phrases, and syntactic structures from two or more languages in the same conversation or sentence. This phenomenon is common in bilingual and multilingual communities, especially in social media, where informal communication often leads to mixing languages like Hindi, Kannada, and English.</a:t>
            </a:r>
          </a:p>
          <a:p>
            <a:pPr algn="just" fontAlgn="base">
              <a:lnSpc>
                <a:spcPct val="150000"/>
              </a:lnSpc>
            </a:pPr>
            <a:endParaRPr lang="en-US" sz="1600" dirty="0">
              <a:latin typeface="Times New Roman" panose="02020603050405020304" pitchFamily="18" charset="0"/>
              <a:cs typeface="Times New Roman" panose="02020603050405020304" pitchFamily="18" charset="0"/>
            </a:endParaRPr>
          </a:p>
          <a:p>
            <a:pPr algn="l">
              <a:lnSpc>
                <a:spcPct val="150000"/>
              </a:lnSpc>
            </a:pPr>
            <a:r>
              <a:rPr lang="en-US" sz="1600" b="1" dirty="0">
                <a:solidFill>
                  <a:srgbClr val="000000"/>
                </a:solidFill>
                <a:latin typeface="Times New Roman" panose="02020603050405020304" pitchFamily="18" charset="0"/>
                <a:cs typeface="Times New Roman" panose="02020603050405020304" pitchFamily="18" charset="0"/>
              </a:rPr>
              <a:t>Example: </a:t>
            </a:r>
          </a:p>
          <a:p>
            <a:pPr marL="0" indent="0">
              <a:buNone/>
            </a:pPr>
            <a:r>
              <a:rPr lang="en-IN" sz="1600" b="1" dirty="0">
                <a:latin typeface="Times New Roman" panose="02020603050405020304" pitchFamily="18" charset="0"/>
                <a:cs typeface="Times New Roman" panose="02020603050405020304" pitchFamily="18" charset="0"/>
              </a:rPr>
              <a:t>Hindi-English:</a:t>
            </a:r>
          </a:p>
          <a:p>
            <a:pPr marL="0" indent="0">
              <a:buNone/>
            </a:pPr>
            <a:r>
              <a:rPr lang="en-IN" sz="1600" dirty="0">
                <a:latin typeface="Times New Roman" panose="02020603050405020304" pitchFamily="18" charset="0"/>
                <a:cs typeface="Times New Roman" panose="02020603050405020304" pitchFamily="18" charset="0"/>
              </a:rPr>
              <a:t>Bhai </a:t>
            </a:r>
            <a:r>
              <a:rPr lang="en-IN" sz="1600" dirty="0" err="1">
                <a:latin typeface="Times New Roman" panose="02020603050405020304" pitchFamily="18" charset="0"/>
                <a:cs typeface="Times New Roman" panose="02020603050405020304" pitchFamily="18" charset="0"/>
              </a:rPr>
              <a:t>ho</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gaye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yaar</a:t>
            </a:r>
            <a:r>
              <a:rPr lang="en-IN" sz="1600" dirty="0">
                <a:latin typeface="Times New Roman" panose="02020603050405020304" pitchFamily="18" charset="0"/>
                <a:cs typeface="Times New Roman" panose="02020603050405020304" pitchFamily="18" charset="0"/>
              </a:rPr>
              <a:t> 7 million </a:t>
            </a:r>
            <a:r>
              <a:rPr lang="en-IN" sz="1600" dirty="0" err="1">
                <a:latin typeface="Times New Roman" panose="02020603050405020304" pitchFamily="18" charset="0"/>
                <a:cs typeface="Times New Roman" panose="02020603050405020304" pitchFamily="18" charset="0"/>
              </a:rPr>
              <a:t>sai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jada</a:t>
            </a:r>
            <a:r>
              <a:rPr lang="en-IN" sz="1600" dirty="0">
                <a:latin typeface="Times New Roman" panose="02020603050405020304" pitchFamily="18" charset="0"/>
                <a:cs typeface="Times New Roman" panose="02020603050405020304" pitchFamily="18" charset="0"/>
              </a:rPr>
              <a:t> views</a:t>
            </a:r>
          </a:p>
          <a:p>
            <a:pPr marL="0" indent="0">
              <a:buNone/>
            </a:pPr>
            <a:r>
              <a:rPr lang="en-IN" sz="1600" b="1" dirty="0">
                <a:latin typeface="Times New Roman" panose="02020603050405020304" pitchFamily="18" charset="0"/>
                <a:cs typeface="Times New Roman" panose="02020603050405020304" pitchFamily="18" charset="0"/>
              </a:rPr>
              <a:t>Kannada-English:</a:t>
            </a:r>
          </a:p>
          <a:p>
            <a:pPr marL="0" indent="0">
              <a:buNone/>
            </a:pPr>
            <a:r>
              <a:rPr lang="en-IN" sz="1600" dirty="0">
                <a:latin typeface="Times New Roman" panose="02020603050405020304" pitchFamily="18" charset="0"/>
                <a:cs typeface="Times New Roman" panose="02020603050405020304" pitchFamily="18" charset="0"/>
              </a:rPr>
              <a:t>Sir e dog </a:t>
            </a:r>
            <a:r>
              <a:rPr lang="en-IN" sz="1600" dirty="0" err="1">
                <a:latin typeface="Times New Roman" panose="02020603050405020304" pitchFamily="18" charset="0"/>
                <a:cs typeface="Times New Roman" panose="02020603050405020304" pitchFamily="18" charset="0"/>
              </a:rPr>
              <a:t>bagge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ondu</a:t>
            </a:r>
            <a:r>
              <a:rPr lang="en-IN" sz="1600" dirty="0">
                <a:latin typeface="Times New Roman" panose="02020603050405020304" pitchFamily="18" charset="0"/>
                <a:cs typeface="Times New Roman" panose="02020603050405020304" pitchFamily="18" charset="0"/>
              </a:rPr>
              <a:t> movie </a:t>
            </a:r>
            <a:r>
              <a:rPr lang="en-IN" sz="1600" dirty="0" err="1">
                <a:latin typeface="Times New Roman" panose="02020603050405020304" pitchFamily="18" charset="0"/>
                <a:cs typeface="Times New Roman" panose="02020603050405020304" pitchFamily="18" charset="0"/>
              </a:rPr>
              <a:t>kuda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ede</a:t>
            </a:r>
            <a:r>
              <a:rPr lang="en-IN" sz="1600" dirty="0">
                <a:latin typeface="Times New Roman" panose="02020603050405020304" pitchFamily="18" charset="0"/>
                <a:cs typeface="Times New Roman" panose="02020603050405020304" pitchFamily="18" charset="0"/>
              </a:rPr>
              <a:t> tommy </a:t>
            </a:r>
            <a:r>
              <a:rPr lang="en-IN" sz="1600" dirty="0" err="1">
                <a:latin typeface="Times New Roman" panose="02020603050405020304" pitchFamily="18" charset="0"/>
                <a:cs typeface="Times New Roman" panose="02020603050405020304" pitchFamily="18" charset="0"/>
              </a:rPr>
              <a:t>antha</a:t>
            </a:r>
            <a:r>
              <a:rPr lang="en-IN" sz="1600" dirty="0">
                <a:latin typeface="Times New Roman" panose="02020603050405020304" pitchFamily="18" charset="0"/>
                <a:cs typeface="Times New Roman" panose="02020603050405020304" pitchFamily="18" charset="0"/>
              </a:rPr>
              <a:t> movie name</a:t>
            </a:r>
            <a:endParaRPr lang="en-US" sz="1600" b="1" dirty="0">
              <a:solidFill>
                <a:srgbClr val="000000"/>
              </a:solidFill>
              <a:latin typeface="Times New Roman" panose="02020603050405020304" pitchFamily="18" charset="0"/>
              <a:cs typeface="Times New Roman" panose="02020603050405020304" pitchFamily="18" charset="0"/>
            </a:endParaRPr>
          </a:p>
          <a:p>
            <a:pPr algn="l">
              <a:lnSpc>
                <a:spcPct val="150000"/>
              </a:lnSpc>
            </a:pPr>
            <a:r>
              <a:rPr lang="en-US" sz="1600" b="0" i="0" dirty="0">
                <a:effectLst/>
                <a:latin typeface="Times New Roman" panose="02020603050405020304" pitchFamily="18" charset="0"/>
                <a:cs typeface="Times New Roman" panose="02020603050405020304" pitchFamily="18" charset="0"/>
              </a:rPr>
              <a:t>In this sentences, the structure and syntax follow Hindi and </a:t>
            </a:r>
            <a:r>
              <a:rPr lang="en-US" sz="1600" b="0" i="0" dirty="0" err="1">
                <a:effectLst/>
                <a:latin typeface="Times New Roman" panose="02020603050405020304" pitchFamily="18" charset="0"/>
                <a:cs typeface="Times New Roman" panose="02020603050405020304" pitchFamily="18" charset="0"/>
              </a:rPr>
              <a:t>kannada</a:t>
            </a:r>
            <a:r>
              <a:rPr lang="en-US" sz="1600" b="0" i="0" dirty="0">
                <a:effectLst/>
                <a:latin typeface="Times New Roman" panose="02020603050405020304" pitchFamily="18" charset="0"/>
                <a:cs typeface="Times New Roman" panose="02020603050405020304" pitchFamily="18" charset="0"/>
              </a:rPr>
              <a:t> respectively, but key words are in English.</a:t>
            </a:r>
          </a:p>
          <a:p>
            <a:pPr algn="l">
              <a:lnSpc>
                <a:spcPct val="150000"/>
              </a:lnSpc>
            </a:pPr>
            <a:endParaRPr lang="en-US" sz="1600" dirty="0">
              <a:latin typeface="Times New Roman" panose="02020603050405020304" pitchFamily="18" charset="0"/>
              <a:cs typeface="Times New Roman" panose="02020603050405020304" pitchFamily="18" charset="0"/>
            </a:endParaRPr>
          </a:p>
          <a:p>
            <a:pPr algn="l">
              <a:lnSpc>
                <a:spcPct val="150000"/>
              </a:lnSpc>
            </a:pPr>
            <a:r>
              <a:rPr lang="en-US" sz="1600" b="1" i="0" dirty="0">
                <a:effectLst/>
                <a:latin typeface="Times New Roman" panose="02020603050405020304" pitchFamily="18" charset="0"/>
                <a:cs typeface="Times New Roman" panose="02020603050405020304" pitchFamily="18" charset="0"/>
              </a:rPr>
              <a:t>Multimodal sentiment analysis (MSA) </a:t>
            </a:r>
            <a:r>
              <a:rPr lang="en-US" sz="1600" b="0" i="0" dirty="0">
                <a:effectLst/>
                <a:latin typeface="Times New Roman" panose="02020603050405020304" pitchFamily="18" charset="0"/>
                <a:cs typeface="Times New Roman" panose="02020603050405020304" pitchFamily="18" charset="0"/>
              </a:rPr>
              <a:t>is a technology that uses multiple types of data, such as text, audio, and visual, to determine the sentiment or emotional content of a speaker. MSA can be bimodal, using two modalities, or trimodal, using three modalities. </a:t>
            </a:r>
          </a:p>
          <a:p>
            <a:pPr algn="l">
              <a:lnSpc>
                <a:spcPct val="150000"/>
              </a:lnSpc>
            </a:pPr>
            <a:endParaRPr lang="en-US" sz="1600" b="0" i="0" dirty="0">
              <a:effectLst/>
              <a:latin typeface="Times New Roman" panose="02020603050405020304" pitchFamily="18" charset="0"/>
              <a:cs typeface="Times New Roman" panose="02020603050405020304" pitchFamily="18" charset="0"/>
            </a:endParaRPr>
          </a:p>
          <a:p>
            <a:pPr algn="l">
              <a:lnSpc>
                <a:spcPct val="150000"/>
              </a:lnSpc>
            </a:pPr>
            <a:r>
              <a:rPr lang="en-US" sz="1600" b="0" i="0" dirty="0">
                <a:effectLst/>
                <a:latin typeface="Times New Roman" panose="02020603050405020304" pitchFamily="18" charset="0"/>
                <a:cs typeface="Times New Roman" panose="02020603050405020304" pitchFamily="18" charset="0"/>
              </a:rPr>
              <a:t>MSA uses fusion techniques to analyze the different types of data. These techniques include feature-level, decision-level, and hybrid fusion. One of the main challenges in MSA is integrating the cross-modal sentiment information.</a:t>
            </a:r>
          </a:p>
          <a:p>
            <a:pPr algn="just" fontAlgn="base">
              <a:lnSpc>
                <a:spcPct val="150000"/>
              </a:lnSpc>
            </a:pPr>
            <a:endParaRPr lang="en-GB" sz="16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808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61619-97D5-C178-8AB6-396A76F10E2C}"/>
              </a:ext>
            </a:extLst>
          </p:cNvPr>
          <p:cNvSpPr>
            <a:spLocks noGrp="1"/>
          </p:cNvSpPr>
          <p:nvPr>
            <p:ph type="dt" sz="half" idx="10"/>
          </p:nvPr>
        </p:nvSpPr>
        <p:spPr/>
        <p:txBody>
          <a:bodyPr/>
          <a:lstStyle/>
          <a:p>
            <a:fld id="{14F6AB3F-122A-4228-8351-8588E11FD1A5}" type="datetime1">
              <a:rPr lang="en-IN" smtClean="0"/>
              <a:t>24-01-2025</a:t>
            </a:fld>
            <a:endParaRPr lang="en-IN"/>
          </a:p>
        </p:txBody>
      </p:sp>
      <p:sp>
        <p:nvSpPr>
          <p:cNvPr id="3" name="Footer Placeholder 2">
            <a:extLst>
              <a:ext uri="{FF2B5EF4-FFF2-40B4-BE49-F238E27FC236}">
                <a16:creationId xmlns:a16="http://schemas.microsoft.com/office/drawing/2014/main" id="{23C817AA-0EE6-38AE-D661-2C414513149E}"/>
              </a:ext>
            </a:extLst>
          </p:cNvPr>
          <p:cNvSpPr>
            <a:spLocks noGrp="1"/>
          </p:cNvSpPr>
          <p:nvPr>
            <p:ph type="ftr" sz="quarter" idx="11"/>
          </p:nvPr>
        </p:nvSpPr>
        <p:spPr>
          <a:xfrm>
            <a:off x="1679511" y="6356350"/>
            <a:ext cx="9470572"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4" name="Slide Number Placeholder 3">
            <a:extLst>
              <a:ext uri="{FF2B5EF4-FFF2-40B4-BE49-F238E27FC236}">
                <a16:creationId xmlns:a16="http://schemas.microsoft.com/office/drawing/2014/main" id="{1C35774E-E28F-FB47-739E-FF35853C0B23}"/>
              </a:ext>
            </a:extLst>
          </p:cNvPr>
          <p:cNvSpPr>
            <a:spLocks noGrp="1"/>
          </p:cNvSpPr>
          <p:nvPr>
            <p:ph type="sldNum" sz="quarter" idx="12"/>
          </p:nvPr>
        </p:nvSpPr>
        <p:spPr/>
        <p:txBody>
          <a:bodyPr/>
          <a:lstStyle/>
          <a:p>
            <a:fld id="{840E0BF8-4B7D-46FA-B28A-DDF089F57DAF}" type="slidenum">
              <a:rPr lang="en-IN" smtClean="0"/>
              <a:t>6</a:t>
            </a:fld>
            <a:endParaRPr lang="en-IN" dirty="0"/>
          </a:p>
        </p:txBody>
      </p:sp>
      <p:sp>
        <p:nvSpPr>
          <p:cNvPr id="7" name="TextBox 6">
            <a:extLst>
              <a:ext uri="{FF2B5EF4-FFF2-40B4-BE49-F238E27FC236}">
                <a16:creationId xmlns:a16="http://schemas.microsoft.com/office/drawing/2014/main" id="{9E5B9A74-D9A3-477A-70CB-2A18756B33A1}"/>
              </a:ext>
            </a:extLst>
          </p:cNvPr>
          <p:cNvSpPr txBox="1"/>
          <p:nvPr/>
        </p:nvSpPr>
        <p:spPr>
          <a:xfrm>
            <a:off x="422988" y="456209"/>
            <a:ext cx="11346024" cy="2160656"/>
          </a:xfrm>
          <a:prstGeom prst="rect">
            <a:avLst/>
          </a:prstGeom>
          <a:noFill/>
        </p:spPr>
        <p:txBody>
          <a:bodyPr wrap="square">
            <a:spAutoFit/>
          </a:bodyPr>
          <a:lstStyle/>
          <a:p>
            <a:pPr algn="just" fontAlgn="base">
              <a:lnSpc>
                <a:spcPct val="150000"/>
              </a:lnSpc>
            </a:pPr>
            <a:r>
              <a:rPr lang="en-GB" sz="1800" b="1" i="0" u="sng" dirty="0">
                <a:solidFill>
                  <a:srgbClr val="000000"/>
                </a:solidFill>
                <a:effectLst/>
                <a:latin typeface="Times New Roman" panose="02020603050405020304" pitchFamily="18" charset="0"/>
                <a:cs typeface="Times New Roman" panose="02020603050405020304" pitchFamily="18" charset="0"/>
              </a:rPr>
              <a:t>Scope Overview :</a:t>
            </a:r>
          </a:p>
          <a:p>
            <a:pPr marL="342900" indent="-342900" algn="just" fontAlgn="base">
              <a:lnSpc>
                <a:spcPct val="150000"/>
              </a:lnSpc>
              <a:buFont typeface="+mj-lt"/>
              <a:buAutoNum type="arabicPeriod"/>
            </a:pPr>
            <a:r>
              <a:rPr lang="en-GB" sz="1800" b="1" i="0" dirty="0">
                <a:solidFill>
                  <a:srgbClr val="000000"/>
                </a:solidFill>
                <a:effectLst/>
                <a:latin typeface="Times New Roman" panose="02020603050405020304" pitchFamily="18" charset="0"/>
                <a:cs typeface="Times New Roman" panose="02020603050405020304" pitchFamily="18" charset="0"/>
              </a:rPr>
              <a:t>Code-mixed Language: </a:t>
            </a:r>
            <a:r>
              <a:rPr lang="en-GB" sz="1800" b="0" i="0" dirty="0">
                <a:solidFill>
                  <a:srgbClr val="000000"/>
                </a:solidFill>
                <a:effectLst/>
                <a:latin typeface="Times New Roman" panose="02020603050405020304" pitchFamily="18" charset="0"/>
                <a:cs typeface="Times New Roman" panose="02020603050405020304" pitchFamily="18" charset="0"/>
              </a:rPr>
              <a:t>Analysing Kannada, Hindi written in English script.</a:t>
            </a:r>
          </a:p>
          <a:p>
            <a:pPr marL="342900" indent="-342900" algn="just" fontAlgn="base">
              <a:lnSpc>
                <a:spcPct val="150000"/>
              </a:lnSpc>
              <a:buFont typeface="+mj-lt"/>
              <a:buAutoNum type="arabicPeriod"/>
            </a:pPr>
            <a:r>
              <a:rPr lang="en-GB" sz="1800" b="1" i="0" dirty="0">
                <a:solidFill>
                  <a:srgbClr val="000000"/>
                </a:solidFill>
                <a:effectLst/>
                <a:latin typeface="Times New Roman" panose="02020603050405020304" pitchFamily="18" charset="0"/>
                <a:cs typeface="Times New Roman" panose="02020603050405020304" pitchFamily="18" charset="0"/>
              </a:rPr>
              <a:t>Multi-modal Analysis: </a:t>
            </a:r>
            <a:r>
              <a:rPr lang="en-GB" sz="1800" b="0" i="0" dirty="0">
                <a:solidFill>
                  <a:srgbClr val="000000"/>
                </a:solidFill>
                <a:effectLst/>
                <a:latin typeface="Times New Roman" panose="02020603050405020304" pitchFamily="18" charset="0"/>
                <a:cs typeface="Times New Roman" panose="02020603050405020304" pitchFamily="18" charset="0"/>
              </a:rPr>
              <a:t>Integrating the text</a:t>
            </a:r>
            <a:r>
              <a:rPr lang="en-GB" sz="1800" dirty="0">
                <a:solidFill>
                  <a:srgbClr val="000000"/>
                </a:solidFill>
                <a:latin typeface="Times New Roman" panose="02020603050405020304" pitchFamily="18" charset="0"/>
                <a:cs typeface="Times New Roman" panose="02020603050405020304" pitchFamily="18" charset="0"/>
              </a:rPr>
              <a:t> and</a:t>
            </a:r>
            <a:r>
              <a:rPr lang="en-GB" sz="1800" b="0" i="0" dirty="0">
                <a:solidFill>
                  <a:srgbClr val="000000"/>
                </a:solidFill>
                <a:effectLst/>
                <a:latin typeface="Times New Roman" panose="02020603050405020304" pitchFamily="18" charset="0"/>
                <a:cs typeface="Times New Roman" panose="02020603050405020304" pitchFamily="18" charset="0"/>
              </a:rPr>
              <a:t> audio</a:t>
            </a:r>
            <a:r>
              <a:rPr lang="en-GB" sz="1800" dirty="0">
                <a:solidFill>
                  <a:srgbClr val="000000"/>
                </a:solidFill>
                <a:latin typeface="Times New Roman" panose="02020603050405020304" pitchFamily="18" charset="0"/>
                <a:cs typeface="Times New Roman" panose="02020603050405020304" pitchFamily="18" charset="0"/>
              </a:rPr>
              <a:t> </a:t>
            </a:r>
            <a:r>
              <a:rPr lang="en-GB" sz="1800" b="0" i="0" dirty="0">
                <a:solidFill>
                  <a:srgbClr val="000000"/>
                </a:solidFill>
                <a:effectLst/>
                <a:latin typeface="Times New Roman" panose="02020603050405020304" pitchFamily="18" charset="0"/>
                <a:cs typeface="Times New Roman" panose="02020603050405020304" pitchFamily="18" charset="0"/>
              </a:rPr>
              <a:t>information.</a:t>
            </a:r>
          </a:p>
          <a:p>
            <a:pPr marL="342900" indent="-342900" algn="just" fontAlgn="base">
              <a:lnSpc>
                <a:spcPct val="150000"/>
              </a:lnSpc>
              <a:buFont typeface="+mj-lt"/>
              <a:buAutoNum type="arabicPeriod"/>
            </a:pPr>
            <a:r>
              <a:rPr lang="en-GB" sz="1800" b="1" i="0" dirty="0">
                <a:solidFill>
                  <a:srgbClr val="000000"/>
                </a:solidFill>
                <a:effectLst/>
                <a:latin typeface="Times New Roman" panose="02020603050405020304" pitchFamily="18" charset="0"/>
                <a:cs typeface="Times New Roman" panose="02020603050405020304" pitchFamily="18" charset="0"/>
              </a:rPr>
              <a:t>Advanced Models: </a:t>
            </a:r>
            <a:r>
              <a:rPr lang="en-GB" sz="1800" b="0" i="0" dirty="0">
                <a:solidFill>
                  <a:srgbClr val="000000"/>
                </a:solidFill>
                <a:effectLst/>
                <a:latin typeface="Times New Roman" panose="02020603050405020304" pitchFamily="18" charset="0"/>
                <a:cs typeface="Times New Roman" panose="02020603050405020304" pitchFamily="18" charset="0"/>
              </a:rPr>
              <a:t>Applying deep learning for sentiment analysis.</a:t>
            </a:r>
          </a:p>
          <a:p>
            <a:pPr marL="342900" indent="-342900" algn="just" fontAlgn="base">
              <a:lnSpc>
                <a:spcPct val="150000"/>
              </a:lnSpc>
              <a:buFont typeface="+mj-lt"/>
              <a:buAutoNum type="arabicPeriod"/>
            </a:pPr>
            <a:r>
              <a:rPr lang="en-GB" sz="1800" b="1" i="0" dirty="0">
                <a:solidFill>
                  <a:srgbClr val="000000"/>
                </a:solidFill>
                <a:effectLst/>
                <a:latin typeface="Times New Roman" panose="02020603050405020304" pitchFamily="18" charset="0"/>
                <a:cs typeface="Times New Roman" panose="02020603050405020304" pitchFamily="18" charset="0"/>
              </a:rPr>
              <a:t>Applications:</a:t>
            </a:r>
            <a:r>
              <a:rPr lang="en-GB" sz="1800" b="0" i="0" dirty="0">
                <a:solidFill>
                  <a:srgbClr val="000000"/>
                </a:solidFill>
                <a:effectLst/>
                <a:latin typeface="Times New Roman" panose="02020603050405020304" pitchFamily="18" charset="0"/>
                <a:cs typeface="Times New Roman" panose="02020603050405020304" pitchFamily="18" charset="0"/>
              </a:rPr>
              <a:t> Sentiment analysis of social media, mental health, customer feedback</a:t>
            </a:r>
            <a:r>
              <a:rPr lang="en-GB" sz="2000" b="0" i="0" dirty="0">
                <a:solidFill>
                  <a:srgbClr val="000000"/>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84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normAutofit/>
          </a:bodyPr>
          <a:lstStyle/>
          <a:p>
            <a:pPr algn="just">
              <a:lnSpc>
                <a:spcPct val="150000"/>
              </a:lnSpc>
            </a:pPr>
            <a:r>
              <a:rPr lang="en-US" sz="1600" b="0" i="0" dirty="0">
                <a:solidFill>
                  <a:srgbClr val="000000"/>
                </a:solidFill>
                <a:effectLst/>
                <a:latin typeface="Times New Roman" panose="02020603050405020304" pitchFamily="18" charset="0"/>
                <a:cs typeface="Times New Roman" panose="02020603050405020304" pitchFamily="18" charset="0"/>
              </a:rPr>
              <a:t>Traditional approaches to sentiment analysis often meet their difficulties with code-mixed languages, especially those written in Kannada , Hindi  script in the English language. The end result is thus a poor grasp of emotions in informal communication, like in messages from social media or the like. The existing models are unable to capture nuances and the sentiment contained in mixed-language data, thus creating problems in the interpretation of public sentiment and emotional context. </a:t>
            </a:r>
          </a:p>
          <a:p>
            <a:pPr algn="just">
              <a:lnSpc>
                <a:spcPct val="150000"/>
              </a:lnSpc>
            </a:pPr>
            <a:r>
              <a:rPr lang="en-US" sz="1600" b="0" i="0" dirty="0">
                <a:solidFill>
                  <a:srgbClr val="000000"/>
                </a:solidFill>
                <a:effectLst/>
                <a:latin typeface="Times New Roman" panose="02020603050405020304" pitchFamily="18" charset="0"/>
                <a:cs typeface="Times New Roman" panose="02020603050405020304" pitchFamily="18" charset="0"/>
              </a:rPr>
              <a:t>Therefore, this project takes upon these gaps by creating a robust multi-modal sentiment analysis system capable of accurately analyzing code-mixed Kannada- English and Hindi-English and extracting insights that serve to meaningfully act upon them.</a:t>
            </a:r>
            <a:endParaRPr lang="en-IN" sz="16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698171" y="6356350"/>
            <a:ext cx="9395927"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5" name="Slide Number Placeholder 4"/>
          <p:cNvSpPr>
            <a:spLocks noGrp="1"/>
          </p:cNvSpPr>
          <p:nvPr>
            <p:ph type="sldNum" sz="quarter" idx="12"/>
          </p:nvPr>
        </p:nvSpPr>
        <p:spPr/>
        <p:txBody>
          <a:bodyPr/>
          <a:lstStyle/>
          <a:p>
            <a:fld id="{840E0BF8-4B7D-46FA-B28A-DDF089F57DAF}" type="slidenum">
              <a:rPr lang="en-IN" smtClean="0"/>
              <a:t>7</a:t>
            </a:fld>
            <a:endParaRPr lang="en-IN"/>
          </a:p>
        </p:txBody>
      </p:sp>
      <p:pic>
        <p:nvPicPr>
          <p:cNvPr id="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028362" y="19050"/>
            <a:ext cx="116363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p:cNvSpPr>
            <a:spLocks noGrp="1"/>
          </p:cNvSpPr>
          <p:nvPr>
            <p:ph type="dt" sz="half" idx="10"/>
          </p:nvPr>
        </p:nvSpPr>
        <p:spPr/>
        <p:txBody>
          <a:bodyPr/>
          <a:lstStyle/>
          <a:p>
            <a:fld id="{567DD3A4-3B9B-463A-9B38-FED5D2F88D52}" type="datetime1">
              <a:rPr lang="en-IN" smtClean="0"/>
              <a:t>24-01-2025</a:t>
            </a:fld>
            <a:endParaRPr lang="en-IN"/>
          </a:p>
        </p:txBody>
      </p:sp>
    </p:spTree>
    <p:extLst>
      <p:ext uri="{BB962C8B-B14F-4D97-AF65-F5344CB8AC3E}">
        <p14:creationId xmlns:p14="http://schemas.microsoft.com/office/powerpoint/2010/main" val="1549874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marL="0" indent="0">
              <a:lnSpc>
                <a:spcPct val="150000"/>
              </a:lnSpc>
              <a:buNone/>
            </a:pPr>
            <a:r>
              <a:rPr lang="en-US" sz="1600" dirty="0">
                <a:solidFill>
                  <a:srgbClr val="000000"/>
                </a:solidFill>
                <a:effectLst/>
                <a:latin typeface="Helvetica" pitchFamily="2" charset="0"/>
              </a:rPr>
              <a:t>•</a:t>
            </a:r>
            <a:r>
              <a:rPr lang="en-US" sz="1600" dirty="0">
                <a:solidFill>
                  <a:srgbClr val="000000"/>
                </a:solidFill>
                <a:effectLst/>
                <a:latin typeface="Arial" panose="020B0604020202020204" pitchFamily="34" charset="0"/>
              </a:rPr>
              <a:t>    </a:t>
            </a:r>
            <a:r>
              <a:rPr lang="en-US" sz="1600" dirty="0">
                <a:solidFill>
                  <a:srgbClr val="000000"/>
                </a:solidFill>
                <a:effectLst/>
                <a:latin typeface="Times New Roman" panose="02020603050405020304" pitchFamily="18" charset="0"/>
                <a:cs typeface="Times New Roman" panose="02020603050405020304" pitchFamily="18" charset="0"/>
              </a:rPr>
              <a:t>To Build /Collect a dataset of code-mixed Kannada-English and Hindi-English texts, annotated for sentiment, sarcasm, and idioms.</a:t>
            </a:r>
          </a:p>
          <a:p>
            <a:pPr>
              <a:lnSpc>
                <a:spcPct val="150000"/>
              </a:lnSpc>
            </a:pPr>
            <a:r>
              <a:rPr lang="en-US" sz="1600" dirty="0">
                <a:solidFill>
                  <a:srgbClr val="000000"/>
                </a:solidFill>
                <a:effectLst/>
                <a:latin typeface="Times New Roman" panose="02020603050405020304" pitchFamily="18" charset="0"/>
                <a:cs typeface="Times New Roman" panose="02020603050405020304" pitchFamily="18" charset="0"/>
              </a:rPr>
              <a:t> To develop a system to </a:t>
            </a:r>
            <a:r>
              <a:rPr lang="en-US" sz="1600" dirty="0">
                <a:solidFill>
                  <a:srgbClr val="000000"/>
                </a:solidFill>
                <a:latin typeface="Times New Roman" panose="02020603050405020304" pitchFamily="18" charset="0"/>
                <a:cs typeface="Times New Roman" panose="02020603050405020304" pitchFamily="18" charset="0"/>
              </a:rPr>
              <a:t>i</a:t>
            </a:r>
            <a:r>
              <a:rPr lang="en-US" sz="1600" dirty="0">
                <a:solidFill>
                  <a:srgbClr val="000000"/>
                </a:solidFill>
                <a:effectLst/>
                <a:latin typeface="Times New Roman" panose="02020603050405020304" pitchFamily="18" charset="0"/>
                <a:cs typeface="Times New Roman" panose="02020603050405020304" pitchFamily="18" charset="0"/>
              </a:rPr>
              <a:t>dentify the language of the text given.</a:t>
            </a:r>
          </a:p>
          <a:p>
            <a:pPr>
              <a:lnSpc>
                <a:spcPct val="150000"/>
              </a:lnSpc>
            </a:pPr>
            <a:r>
              <a:rPr lang="en-US" sz="1600" dirty="0">
                <a:solidFill>
                  <a:srgbClr val="000000"/>
                </a:solidFill>
                <a:effectLst/>
                <a:latin typeface="Times New Roman" panose="02020603050405020304" pitchFamily="18" charset="0"/>
                <a:cs typeface="Times New Roman" panose="02020603050405020304" pitchFamily="18" charset="0"/>
              </a:rPr>
              <a:t>To build a multi-modal system that integrates text, audio, and fine-tune LLMs, and deep learning models to analyze mixed languages and detect hidden emotions.</a:t>
            </a:r>
          </a:p>
          <a:p>
            <a:pPr>
              <a:lnSpc>
                <a:spcPct val="150000"/>
              </a:lnSpc>
            </a:pPr>
            <a:r>
              <a:rPr lang="en-US" sz="1600" dirty="0">
                <a:solidFill>
                  <a:srgbClr val="000000"/>
                </a:solidFill>
                <a:effectLst/>
                <a:latin typeface="Times New Roman" panose="02020603050405020304" pitchFamily="18" charset="0"/>
                <a:cs typeface="Times New Roman" panose="02020603050405020304" pitchFamily="18" charset="0"/>
              </a:rPr>
              <a:t>To test and validate the model's effectiveness, measuring improvements over traditional sentiment analysis systems.</a:t>
            </a: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36ACCDB-109D-4A85-89E1-F29F7A891BB9}" type="datetime1">
              <a:rPr lang="en-IN" smtClean="0"/>
              <a:t>24-01-2025</a:t>
            </a:fld>
            <a:endParaRPr lang="en-IN"/>
          </a:p>
        </p:txBody>
      </p:sp>
      <p:sp>
        <p:nvSpPr>
          <p:cNvPr id="5" name="Footer Placeholder 4"/>
          <p:cNvSpPr>
            <a:spLocks noGrp="1"/>
          </p:cNvSpPr>
          <p:nvPr>
            <p:ph type="ftr" sz="quarter" idx="11"/>
          </p:nvPr>
        </p:nvSpPr>
        <p:spPr/>
        <p:txBody>
          <a:bodyPr/>
          <a:lstStyle/>
          <a:p>
            <a:r>
              <a:rPr lang="en-IN"/>
              <a:t>Title of the Project                         Department of CSE, BMSCE </a:t>
            </a:r>
          </a:p>
        </p:txBody>
      </p:sp>
      <p:sp>
        <p:nvSpPr>
          <p:cNvPr id="6" name="Slide Number Placeholder 5"/>
          <p:cNvSpPr>
            <a:spLocks noGrp="1"/>
          </p:cNvSpPr>
          <p:nvPr>
            <p:ph type="sldNum" sz="quarter" idx="12"/>
          </p:nvPr>
        </p:nvSpPr>
        <p:spPr/>
        <p:txBody>
          <a:bodyPr/>
          <a:lstStyle/>
          <a:p>
            <a:fld id="{840E0BF8-4B7D-46FA-B28A-DDF089F57DAF}" type="slidenum">
              <a:rPr lang="en-IN" smtClean="0"/>
              <a:t>8</a:t>
            </a:fld>
            <a:endParaRPr lang="en-IN"/>
          </a:p>
        </p:txBody>
      </p:sp>
    </p:spTree>
    <p:extLst>
      <p:ext uri="{BB962C8B-B14F-4D97-AF65-F5344CB8AC3E}">
        <p14:creationId xmlns:p14="http://schemas.microsoft.com/office/powerpoint/2010/main" val="411768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Sustainable Development Goals (SDGs) Addressed</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1600" b="1" i="0" dirty="0">
                <a:solidFill>
                  <a:srgbClr val="000000"/>
                </a:solidFill>
                <a:effectLst/>
                <a:latin typeface="Times New Roman" panose="02020603050405020304" pitchFamily="18" charset="0"/>
                <a:cs typeface="Times New Roman" panose="02020603050405020304" pitchFamily="18" charset="0"/>
              </a:rPr>
              <a:t>Goal 3: Good Health and Well-being</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Rationale: Mental health monitoring will be achieved through this project as it increases the capabilities of analyzing emotions. Meaning, relating to emotional cues in communication processes can help in the early notification of mental health problems that can be intervened before time lapses.</a:t>
            </a:r>
          </a:p>
          <a:p>
            <a:pPr>
              <a:lnSpc>
                <a:spcPct val="150000"/>
              </a:lnSpc>
            </a:pPr>
            <a:r>
              <a:rPr lang="en-US" sz="1600" b="1" i="0" dirty="0">
                <a:solidFill>
                  <a:srgbClr val="000000"/>
                </a:solidFill>
                <a:effectLst/>
                <a:latin typeface="Times New Roman" panose="02020603050405020304" pitchFamily="18" charset="0"/>
                <a:cs typeface="Times New Roman" panose="02020603050405020304" pitchFamily="18" charset="0"/>
              </a:rPr>
              <a:t>Goal 9: Industry, Innovation, and Infrastructure</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0" i="0" dirty="0">
                <a:solidFill>
                  <a:srgbClr val="000000"/>
                </a:solidFill>
                <a:effectLst/>
                <a:latin typeface="Times New Roman" panose="02020603050405020304" pitchFamily="18" charset="0"/>
                <a:cs typeface="Times New Roman" panose="02020603050405020304" pitchFamily="18" charset="0"/>
              </a:rPr>
              <a:t>Reason: Advanced technologies like AI and deep learning help promote innovation in the field of sentiment analysis, thereby increasing smart city initiatives. Improved understanding of sentiment can enhance public services and safety measures.</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36ACCDB-109D-4A85-89E1-F29F7A891BB9}" type="datetime1">
              <a:rPr lang="en-IN" smtClean="0"/>
              <a:t>24-01-2025</a:t>
            </a:fld>
            <a:endParaRPr lang="en-IN"/>
          </a:p>
        </p:txBody>
      </p:sp>
      <p:sp>
        <p:nvSpPr>
          <p:cNvPr id="5" name="Footer Placeholder 4"/>
          <p:cNvSpPr>
            <a:spLocks noGrp="1"/>
          </p:cNvSpPr>
          <p:nvPr>
            <p:ph type="ftr" sz="quarter" idx="11"/>
          </p:nvPr>
        </p:nvSpPr>
        <p:spPr>
          <a:xfrm>
            <a:off x="1716833" y="6356350"/>
            <a:ext cx="9395926" cy="365125"/>
          </a:xfrm>
        </p:spPr>
        <p:txBody>
          <a:bodyPr/>
          <a:lstStyle/>
          <a:p>
            <a:r>
              <a:rPr lang="en-IN" sz="1200" dirty="0">
                <a:latin typeface="Times New Roman" panose="02020603050405020304" pitchFamily="18" charset="0"/>
                <a:cs typeface="Times New Roman" panose="02020603050405020304" pitchFamily="18" charset="0"/>
              </a:rPr>
              <a:t>Multimodal Sentimental Analysis For Code-Mixed Language  Using DL</a:t>
            </a:r>
            <a:r>
              <a:rPr lang="en-IN" dirty="0">
                <a:latin typeface="Times New Roman" panose="02020603050405020304" pitchFamily="18" charset="0"/>
                <a:cs typeface="Times New Roman" panose="02020603050405020304" pitchFamily="18" charset="0"/>
              </a:rPr>
              <a:t>		</a:t>
            </a:r>
            <a:r>
              <a:rPr lang="en-IN" dirty="0"/>
              <a:t>Department of CSE, BMSCE </a:t>
            </a:r>
          </a:p>
        </p:txBody>
      </p:sp>
      <p:sp>
        <p:nvSpPr>
          <p:cNvPr id="6" name="Slide Number Placeholder 5"/>
          <p:cNvSpPr>
            <a:spLocks noGrp="1"/>
          </p:cNvSpPr>
          <p:nvPr>
            <p:ph type="sldNum" sz="quarter" idx="12"/>
          </p:nvPr>
        </p:nvSpPr>
        <p:spPr/>
        <p:txBody>
          <a:bodyPr/>
          <a:lstStyle/>
          <a:p>
            <a:fld id="{840E0BF8-4B7D-46FA-B28A-DDF089F57DAF}" type="slidenum">
              <a:rPr lang="en-IN" smtClean="0"/>
              <a:t>9</a:t>
            </a:fld>
            <a:endParaRPr lang="en-IN"/>
          </a:p>
        </p:txBody>
      </p:sp>
    </p:spTree>
    <p:extLst>
      <p:ext uri="{BB962C8B-B14F-4D97-AF65-F5344CB8AC3E}">
        <p14:creationId xmlns:p14="http://schemas.microsoft.com/office/powerpoint/2010/main" val="3963266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2689</TotalTime>
  <Words>6622</Words>
  <Application>Microsoft Office PowerPoint</Application>
  <PresentationFormat>Widescreen</PresentationFormat>
  <Paragraphs>642</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Helvetica</vt:lpstr>
      <vt:lpstr>Times New Roman</vt:lpstr>
      <vt:lpstr>Office Theme</vt:lpstr>
      <vt:lpstr> Sentimental Analysis For  Code-Mixed Language  Using DL</vt:lpstr>
      <vt:lpstr>Table of Contents</vt:lpstr>
      <vt:lpstr>Introduction</vt:lpstr>
      <vt:lpstr>PowerPoint Presentation</vt:lpstr>
      <vt:lpstr>PowerPoint Presentation</vt:lpstr>
      <vt:lpstr>PowerPoint Presentation</vt:lpstr>
      <vt:lpstr>Problem Statement</vt:lpstr>
      <vt:lpstr>Objectives</vt:lpstr>
      <vt:lpstr>Sustainable Development Goals (SDGs) Addressed</vt:lpstr>
      <vt:lpstr>Collaboration</vt:lpstr>
      <vt:lpstr>Collaboration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Gap Identification</vt:lpstr>
      <vt:lpstr>High Level Design</vt:lpstr>
      <vt:lpstr>PowerPoint Presentation</vt:lpstr>
      <vt:lpstr>Technology to be Used</vt:lpstr>
      <vt:lpstr>Technology to be Used</vt:lpstr>
      <vt:lpstr>Hardware And Software Requiements</vt:lpstr>
      <vt:lpstr>Datasets Used</vt:lpstr>
      <vt:lpstr>Datasets Used</vt:lpstr>
      <vt:lpstr>Gantt chart for Major Project Phase 1</vt:lpstr>
      <vt:lpstr>Work plan</vt:lpstr>
      <vt:lpstr>Work plan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Team-Member-1          Team-Member-2        Team-Member-3            Team-Member-4 USN     USN                           USN                                    USN</dc:title>
  <dc:creator>UMADEVI V</dc:creator>
  <cp:lastModifiedBy>B Venkatesh</cp:lastModifiedBy>
  <cp:revision>80</cp:revision>
  <dcterms:created xsi:type="dcterms:W3CDTF">2022-11-15T07:48:48Z</dcterms:created>
  <dcterms:modified xsi:type="dcterms:W3CDTF">2025-01-24T13:30:00Z</dcterms:modified>
</cp:coreProperties>
</file>