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81" d="100"/>
          <a:sy n="81" d="100"/>
        </p:scale>
        <p:origin x="70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BDEA0-244E-4638-A0B5-EB0A0EA3D0BF}"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39098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190445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317884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8940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130215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8BDEA0-244E-4638-A0B5-EB0A0EA3D0BF}"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39140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8BDEA0-244E-4638-A0B5-EB0A0EA3D0BF}"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780778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BDEA0-244E-4638-A0B5-EB0A0EA3D0BF}"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1642245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BDEA0-244E-4638-A0B5-EB0A0EA3D0BF}"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30296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BDEA0-244E-4638-A0B5-EB0A0EA3D0BF}"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5156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BDEA0-244E-4638-A0B5-EB0A0EA3D0BF}"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27689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186392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BDEA0-244E-4638-A0B5-EB0A0EA3D0BF}"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46000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BDEA0-244E-4638-A0B5-EB0A0EA3D0BF}"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375761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BDEA0-244E-4638-A0B5-EB0A0EA3D0BF}"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234966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10836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BDEA0-244E-4638-A0B5-EB0A0EA3D0BF}"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EDD1C3-633B-4D75-9C21-6B7454182D86}" type="slidenum">
              <a:rPr lang="en-IN" smtClean="0"/>
              <a:t>‹#›</a:t>
            </a:fld>
            <a:endParaRPr lang="en-IN"/>
          </a:p>
        </p:txBody>
      </p:sp>
    </p:spTree>
    <p:extLst>
      <p:ext uri="{BB962C8B-B14F-4D97-AF65-F5344CB8AC3E}">
        <p14:creationId xmlns:p14="http://schemas.microsoft.com/office/powerpoint/2010/main" val="259099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8BDEA0-244E-4638-A0B5-EB0A0EA3D0BF}" type="datetimeFigureOut">
              <a:rPr lang="en-IN" smtClean="0"/>
              <a:t>04-05-2024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EDD1C3-633B-4D75-9C21-6B7454182D86}" type="slidenum">
              <a:rPr lang="en-IN" smtClean="0"/>
              <a:t>‹#›</a:t>
            </a:fld>
            <a:endParaRPr lang="en-IN"/>
          </a:p>
        </p:txBody>
      </p:sp>
    </p:spTree>
    <p:extLst>
      <p:ext uri="{BB962C8B-B14F-4D97-AF65-F5344CB8AC3E}">
        <p14:creationId xmlns:p14="http://schemas.microsoft.com/office/powerpoint/2010/main" val="9016358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A4EB-F35F-2B2A-C08E-278E55700460}"/>
              </a:ext>
            </a:extLst>
          </p:cNvPr>
          <p:cNvSpPr>
            <a:spLocks noGrp="1"/>
          </p:cNvSpPr>
          <p:nvPr>
            <p:ph type="ctrTitle"/>
          </p:nvPr>
        </p:nvSpPr>
        <p:spPr>
          <a:xfrm>
            <a:off x="1375983" y="-558022"/>
            <a:ext cx="9440034" cy="1828801"/>
          </a:xfrm>
        </p:spPr>
        <p:txBody>
          <a:bodyPr/>
          <a:lstStyle/>
          <a:p>
            <a:pPr>
              <a:lnSpc>
                <a:spcPct val="100000"/>
              </a:lnSpc>
              <a:spcBef>
                <a:spcPts val="2525"/>
              </a:spcBef>
            </a:pPr>
            <a:r>
              <a:rPr lang="en-US" spc="-350" dirty="0"/>
              <a:t>C</a:t>
            </a:r>
            <a:r>
              <a:rPr lang="en-US" spc="-265" dirty="0"/>
              <a:t>R</a:t>
            </a:r>
            <a:r>
              <a:rPr lang="en-US" spc="-380" dirty="0"/>
              <a:t>Y</a:t>
            </a:r>
            <a:r>
              <a:rPr lang="en-US" spc="-330" dirty="0"/>
              <a:t>P</a:t>
            </a:r>
            <a:r>
              <a:rPr lang="en-US" spc="-705" dirty="0"/>
              <a:t>T</a:t>
            </a:r>
            <a:r>
              <a:rPr lang="en-US" spc="-570" dirty="0"/>
              <a:t>O</a:t>
            </a:r>
            <a:r>
              <a:rPr lang="en-US" spc="-305" dirty="0"/>
              <a:t> </a:t>
            </a:r>
            <a:r>
              <a:rPr lang="en-US" spc="-330" dirty="0"/>
              <a:t>P</a:t>
            </a:r>
            <a:r>
              <a:rPr lang="en-US" spc="-265" dirty="0"/>
              <a:t>R</a:t>
            </a:r>
            <a:r>
              <a:rPr lang="en-US" spc="-240" dirty="0"/>
              <a:t>IC</a:t>
            </a:r>
            <a:r>
              <a:rPr lang="en-US" spc="-545" dirty="0"/>
              <a:t>E</a:t>
            </a:r>
            <a:r>
              <a:rPr lang="en-US" spc="-305" dirty="0"/>
              <a:t> </a:t>
            </a:r>
            <a:r>
              <a:rPr lang="en-US" spc="-330" dirty="0"/>
              <a:t>P</a:t>
            </a:r>
            <a:r>
              <a:rPr lang="en-US" spc="-265" dirty="0"/>
              <a:t>R</a:t>
            </a:r>
            <a:r>
              <a:rPr lang="en-US" spc="-545" dirty="0"/>
              <a:t>E</a:t>
            </a:r>
            <a:r>
              <a:rPr lang="en-US" spc="-365" dirty="0"/>
              <a:t>D</a:t>
            </a:r>
            <a:r>
              <a:rPr lang="en-US" spc="-240" dirty="0"/>
              <a:t>IC</a:t>
            </a:r>
            <a:r>
              <a:rPr lang="en-US" spc="-705" dirty="0"/>
              <a:t>T</a:t>
            </a:r>
            <a:r>
              <a:rPr lang="en-US" spc="-350" dirty="0"/>
              <a:t>IO</a:t>
            </a:r>
            <a:r>
              <a:rPr lang="en-US" spc="-465" dirty="0"/>
              <a:t>N</a:t>
            </a:r>
            <a:endParaRPr lang="en-IN" dirty="0"/>
          </a:p>
        </p:txBody>
      </p:sp>
      <p:pic>
        <p:nvPicPr>
          <p:cNvPr id="5" name="Picture 4">
            <a:extLst>
              <a:ext uri="{FF2B5EF4-FFF2-40B4-BE49-F238E27FC236}">
                <a16:creationId xmlns:a16="http://schemas.microsoft.com/office/drawing/2014/main" id="{6CEFB3C0-43C6-6FC1-6458-7A38587C2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18" y="1534014"/>
            <a:ext cx="9440034" cy="4909218"/>
          </a:xfrm>
          <a:prstGeom prst="rect">
            <a:avLst/>
          </a:prstGeom>
        </p:spPr>
      </p:pic>
    </p:spTree>
    <p:extLst>
      <p:ext uri="{BB962C8B-B14F-4D97-AF65-F5344CB8AC3E}">
        <p14:creationId xmlns:p14="http://schemas.microsoft.com/office/powerpoint/2010/main" val="159831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B780A1-6727-C0A6-735E-0AA7BEBF9567}"/>
              </a:ext>
            </a:extLst>
          </p:cNvPr>
          <p:cNvSpPr txBox="1"/>
          <p:nvPr/>
        </p:nvSpPr>
        <p:spPr>
          <a:xfrm>
            <a:off x="238027" y="528415"/>
            <a:ext cx="10697065" cy="1406604"/>
          </a:xfrm>
          <a:prstGeom prst="rect">
            <a:avLst/>
          </a:prstGeom>
          <a:noFill/>
        </p:spPr>
        <p:txBody>
          <a:bodyPr wrap="square">
            <a:spAutoFit/>
          </a:bodyPr>
          <a:lstStyle/>
          <a:p>
            <a:pPr marL="12700">
              <a:lnSpc>
                <a:spcPct val="100000"/>
              </a:lnSpc>
              <a:spcBef>
                <a:spcPts val="100"/>
              </a:spcBef>
            </a:pPr>
            <a:r>
              <a:rPr lang="en-US" sz="1800" spc="-95" dirty="0">
                <a:solidFill>
                  <a:srgbClr val="B45E05"/>
                </a:solidFill>
                <a:latin typeface="Trebuchet MS"/>
                <a:cs typeface="Trebuchet MS"/>
              </a:rPr>
              <a:t>R</a:t>
            </a:r>
            <a:r>
              <a:rPr lang="en-US" sz="1800" spc="-190" dirty="0">
                <a:solidFill>
                  <a:srgbClr val="B45E05"/>
                </a:solidFill>
                <a:latin typeface="Trebuchet MS"/>
                <a:cs typeface="Trebuchet MS"/>
              </a:rPr>
              <a:t>E</a:t>
            </a:r>
            <a:r>
              <a:rPr lang="en-US" sz="1800" spc="-20" dirty="0">
                <a:solidFill>
                  <a:srgbClr val="B45E05"/>
                </a:solidFill>
                <a:latin typeface="Trebuchet MS"/>
                <a:cs typeface="Trebuchet MS"/>
              </a:rPr>
              <a:t>S</a:t>
            </a:r>
            <a:r>
              <a:rPr lang="en-US" sz="1800" spc="-155" dirty="0">
                <a:solidFill>
                  <a:srgbClr val="B45E05"/>
                </a:solidFill>
                <a:latin typeface="Trebuchet MS"/>
                <a:cs typeface="Trebuchet MS"/>
              </a:rPr>
              <a:t>U</a:t>
            </a:r>
            <a:r>
              <a:rPr lang="en-US" sz="1800" spc="-190" dirty="0">
                <a:solidFill>
                  <a:srgbClr val="B45E05"/>
                </a:solidFill>
                <a:latin typeface="Trebuchet MS"/>
                <a:cs typeface="Trebuchet MS"/>
              </a:rPr>
              <a:t>L</a:t>
            </a:r>
            <a:r>
              <a:rPr lang="en-US" sz="1800" spc="-240" dirty="0">
                <a:solidFill>
                  <a:srgbClr val="B45E05"/>
                </a:solidFill>
                <a:latin typeface="Trebuchet MS"/>
                <a:cs typeface="Trebuchet MS"/>
              </a:rPr>
              <a:t>T</a:t>
            </a:r>
            <a:r>
              <a:rPr lang="en-US" sz="1800" spc="-15" dirty="0">
                <a:solidFill>
                  <a:srgbClr val="B45E05"/>
                </a:solidFill>
                <a:latin typeface="Trebuchet MS"/>
                <a:cs typeface="Trebuchet MS"/>
              </a:rPr>
              <a:t>S</a:t>
            </a:r>
            <a:r>
              <a:rPr lang="en-US" sz="1800" spc="-105" dirty="0">
                <a:solidFill>
                  <a:srgbClr val="B45E05"/>
                </a:solidFill>
                <a:latin typeface="Trebuchet MS"/>
                <a:cs typeface="Trebuchet MS"/>
              </a:rPr>
              <a:t> </a:t>
            </a:r>
            <a:r>
              <a:rPr lang="en-US" sz="1800" spc="-145" dirty="0">
                <a:solidFill>
                  <a:srgbClr val="B45E05"/>
                </a:solidFill>
                <a:latin typeface="Trebuchet MS"/>
                <a:cs typeface="Trebuchet MS"/>
              </a:rPr>
              <a:t>&amp;</a:t>
            </a:r>
            <a:r>
              <a:rPr lang="en-US" sz="1800" spc="-105" dirty="0">
                <a:solidFill>
                  <a:srgbClr val="B45E05"/>
                </a:solidFill>
                <a:latin typeface="Trebuchet MS"/>
                <a:cs typeface="Trebuchet MS"/>
              </a:rPr>
              <a:t> </a:t>
            </a:r>
            <a:r>
              <a:rPr lang="en-US" sz="1800" spc="-125" dirty="0">
                <a:solidFill>
                  <a:srgbClr val="B45E05"/>
                </a:solidFill>
                <a:latin typeface="Trebuchet MS"/>
                <a:cs typeface="Trebuchet MS"/>
              </a:rPr>
              <a:t>C</a:t>
            </a:r>
            <a:r>
              <a:rPr lang="en-US" sz="1800" spc="-195" dirty="0">
                <a:solidFill>
                  <a:srgbClr val="B45E05"/>
                </a:solidFill>
                <a:latin typeface="Trebuchet MS"/>
                <a:cs typeface="Trebuchet MS"/>
              </a:rPr>
              <a:t>O</a:t>
            </a:r>
            <a:r>
              <a:rPr lang="en-US" sz="1800" spc="-160" dirty="0">
                <a:solidFill>
                  <a:srgbClr val="B45E05"/>
                </a:solidFill>
                <a:latin typeface="Trebuchet MS"/>
                <a:cs typeface="Trebuchet MS"/>
              </a:rPr>
              <a:t>N</a:t>
            </a:r>
            <a:r>
              <a:rPr lang="en-US" sz="1800" spc="-125" dirty="0">
                <a:solidFill>
                  <a:srgbClr val="B45E05"/>
                </a:solidFill>
                <a:latin typeface="Trebuchet MS"/>
                <a:cs typeface="Trebuchet MS"/>
              </a:rPr>
              <a:t>C</a:t>
            </a:r>
            <a:r>
              <a:rPr lang="en-US" sz="1800" spc="-160" dirty="0">
                <a:solidFill>
                  <a:srgbClr val="B45E05"/>
                </a:solidFill>
                <a:latin typeface="Trebuchet MS"/>
                <a:cs typeface="Trebuchet MS"/>
              </a:rPr>
              <a:t>L</a:t>
            </a:r>
            <a:r>
              <a:rPr lang="en-US" sz="1800" spc="-155" dirty="0">
                <a:solidFill>
                  <a:srgbClr val="B45E05"/>
                </a:solidFill>
                <a:latin typeface="Trebuchet MS"/>
                <a:cs typeface="Trebuchet MS"/>
              </a:rPr>
              <a:t>U</a:t>
            </a:r>
            <a:r>
              <a:rPr lang="en-US" sz="1800" spc="-20" dirty="0">
                <a:solidFill>
                  <a:srgbClr val="B45E05"/>
                </a:solidFill>
                <a:latin typeface="Trebuchet MS"/>
                <a:cs typeface="Trebuchet MS"/>
              </a:rPr>
              <a:t>S</a:t>
            </a:r>
            <a:r>
              <a:rPr lang="en-US" sz="1800" spc="-50" dirty="0">
                <a:solidFill>
                  <a:srgbClr val="B45E05"/>
                </a:solidFill>
                <a:latin typeface="Trebuchet MS"/>
                <a:cs typeface="Trebuchet MS"/>
              </a:rPr>
              <a:t>I</a:t>
            </a:r>
            <a:r>
              <a:rPr lang="en-US" sz="1800" spc="-195" dirty="0">
                <a:solidFill>
                  <a:srgbClr val="B45E05"/>
                </a:solidFill>
                <a:latin typeface="Trebuchet MS"/>
                <a:cs typeface="Trebuchet MS"/>
              </a:rPr>
              <a:t>O</a:t>
            </a:r>
            <a:r>
              <a:rPr lang="en-US" sz="1800" spc="-155" dirty="0">
                <a:solidFill>
                  <a:srgbClr val="B45E05"/>
                </a:solidFill>
                <a:latin typeface="Trebuchet MS"/>
                <a:cs typeface="Trebuchet MS"/>
              </a:rPr>
              <a:t>N</a:t>
            </a:r>
          </a:p>
          <a:p>
            <a:pPr marL="12700">
              <a:lnSpc>
                <a:spcPct val="100000"/>
              </a:lnSpc>
              <a:spcBef>
                <a:spcPts val="100"/>
              </a:spcBef>
            </a:pPr>
            <a:endParaRPr lang="en-US" sz="1800" dirty="0">
              <a:latin typeface="Trebuchet MS"/>
              <a:cs typeface="Trebuchet MS"/>
            </a:endParaRPr>
          </a:p>
          <a:p>
            <a:pPr marL="12700" marR="5080">
              <a:lnSpc>
                <a:spcPct val="150000"/>
              </a:lnSpc>
              <a:spcBef>
                <a:spcPts val="1115"/>
              </a:spcBef>
            </a:pPr>
            <a:r>
              <a:rPr lang="en-US" sz="1400" spc="50" dirty="0">
                <a:latin typeface="Cambria"/>
                <a:cs typeface="Cambria"/>
              </a:rPr>
              <a:t>After looking </a:t>
            </a:r>
            <a:r>
              <a:rPr lang="en-US" sz="1400" spc="45" dirty="0">
                <a:latin typeface="Cambria"/>
                <a:cs typeface="Cambria"/>
              </a:rPr>
              <a:t>at </a:t>
            </a:r>
            <a:r>
              <a:rPr lang="en-US" sz="1400" spc="50" dirty="0">
                <a:latin typeface="Cambria"/>
                <a:cs typeface="Cambria"/>
              </a:rPr>
              <a:t>all </a:t>
            </a:r>
            <a:r>
              <a:rPr lang="en-US" sz="1400" spc="40" dirty="0">
                <a:latin typeface="Cambria"/>
                <a:cs typeface="Cambria"/>
              </a:rPr>
              <a:t>these </a:t>
            </a:r>
            <a:r>
              <a:rPr lang="en-US" sz="1400" spc="5" dirty="0">
                <a:latin typeface="Cambria"/>
                <a:cs typeface="Cambria"/>
              </a:rPr>
              <a:t>2 </a:t>
            </a:r>
            <a:r>
              <a:rPr lang="en-US" sz="1400" spc="55" dirty="0">
                <a:latin typeface="Cambria"/>
                <a:cs typeface="Cambria"/>
              </a:rPr>
              <a:t>different </a:t>
            </a:r>
            <a:r>
              <a:rPr lang="en-US" sz="1400" spc="60" dirty="0">
                <a:latin typeface="Cambria"/>
                <a:cs typeface="Cambria"/>
              </a:rPr>
              <a:t>model </a:t>
            </a:r>
            <a:r>
              <a:rPr lang="en-US" sz="1400" spc="45" dirty="0">
                <a:latin typeface="Cambria"/>
                <a:cs typeface="Cambria"/>
              </a:rPr>
              <a:t>metrics, </a:t>
            </a:r>
            <a:r>
              <a:rPr lang="en-US" sz="1400" spc="70" dirty="0">
                <a:latin typeface="Cambria"/>
                <a:cs typeface="Cambria"/>
              </a:rPr>
              <a:t>we can </a:t>
            </a:r>
            <a:r>
              <a:rPr lang="en-US" sz="1400" spc="35" dirty="0">
                <a:latin typeface="Cambria"/>
                <a:cs typeface="Cambria"/>
              </a:rPr>
              <a:t>see </a:t>
            </a:r>
            <a:r>
              <a:rPr lang="en-US" sz="1400" spc="45" dirty="0">
                <a:latin typeface="Cambria"/>
                <a:cs typeface="Cambria"/>
              </a:rPr>
              <a:t>that the </a:t>
            </a:r>
            <a:r>
              <a:rPr lang="en-US" sz="1400" spc="65" dirty="0">
                <a:latin typeface="Cambria"/>
                <a:cs typeface="Cambria"/>
              </a:rPr>
              <a:t>LSTM </a:t>
            </a:r>
            <a:r>
              <a:rPr lang="en-US" sz="1400" spc="70" dirty="0">
                <a:latin typeface="Cambria"/>
                <a:cs typeface="Cambria"/>
              </a:rPr>
              <a:t> </a:t>
            </a:r>
            <a:r>
              <a:rPr lang="en-US" sz="1400" spc="60" dirty="0">
                <a:latin typeface="Cambria"/>
                <a:cs typeface="Cambria"/>
              </a:rPr>
              <a:t>model </a:t>
            </a:r>
            <a:r>
              <a:rPr lang="en-US" sz="1400" spc="55" dirty="0">
                <a:latin typeface="Cambria"/>
                <a:cs typeface="Cambria"/>
              </a:rPr>
              <a:t>outperformed </a:t>
            </a:r>
            <a:r>
              <a:rPr lang="en-US" sz="1400" spc="45" dirty="0">
                <a:latin typeface="Cambria"/>
                <a:cs typeface="Cambria"/>
              </a:rPr>
              <a:t>the </a:t>
            </a:r>
            <a:r>
              <a:rPr lang="en-US" sz="1400" spc="50" dirty="0">
                <a:latin typeface="Cambria"/>
                <a:cs typeface="Cambria"/>
              </a:rPr>
              <a:t>other </a:t>
            </a:r>
            <a:r>
              <a:rPr lang="en-US" sz="1400" spc="65" dirty="0">
                <a:latin typeface="Cambria"/>
                <a:cs typeface="Cambria"/>
              </a:rPr>
              <a:t>model. </a:t>
            </a:r>
            <a:r>
              <a:rPr lang="en-US" sz="1400" spc="45" dirty="0">
                <a:latin typeface="Cambria"/>
                <a:cs typeface="Cambria"/>
              </a:rPr>
              <a:t>So </a:t>
            </a:r>
            <a:r>
              <a:rPr lang="en-US" sz="1400" spc="65" dirty="0">
                <a:latin typeface="Cambria"/>
                <a:cs typeface="Cambria"/>
              </a:rPr>
              <a:t>in our </a:t>
            </a:r>
            <a:r>
              <a:rPr lang="en-US" sz="1400" spc="70" dirty="0">
                <a:latin typeface="Cambria"/>
                <a:cs typeface="Cambria"/>
              </a:rPr>
              <a:t>web </a:t>
            </a:r>
            <a:r>
              <a:rPr lang="en-US" sz="1400" spc="60" dirty="0">
                <a:latin typeface="Cambria"/>
                <a:cs typeface="Cambria"/>
              </a:rPr>
              <a:t>app, </a:t>
            </a:r>
            <a:r>
              <a:rPr lang="en-US" sz="1400" spc="-229" dirty="0">
                <a:latin typeface="Cambria"/>
                <a:cs typeface="Cambria"/>
              </a:rPr>
              <a:t> </a:t>
            </a:r>
            <a:r>
              <a:rPr lang="en-US" sz="1400" spc="70" dirty="0">
                <a:latin typeface="Cambria"/>
                <a:cs typeface="Cambria"/>
              </a:rPr>
              <a:t>we</a:t>
            </a:r>
            <a:r>
              <a:rPr lang="en-US" sz="1400" spc="40" dirty="0">
                <a:latin typeface="Cambria"/>
                <a:cs typeface="Cambria"/>
              </a:rPr>
              <a:t> </a:t>
            </a:r>
            <a:r>
              <a:rPr lang="en-US" sz="1400" spc="50" dirty="0">
                <a:latin typeface="Cambria"/>
                <a:cs typeface="Cambria"/>
              </a:rPr>
              <a:t>used</a:t>
            </a:r>
            <a:r>
              <a:rPr lang="en-US" sz="1400" spc="40" dirty="0">
                <a:latin typeface="Cambria"/>
                <a:cs typeface="Cambria"/>
              </a:rPr>
              <a:t> </a:t>
            </a:r>
            <a:r>
              <a:rPr lang="en-US" sz="1400" spc="70" dirty="0">
                <a:latin typeface="Cambria"/>
                <a:cs typeface="Cambria"/>
              </a:rPr>
              <a:t>LSTM for predicting the closing price of the next day.</a:t>
            </a:r>
            <a:endParaRPr lang="en-US" sz="1400" dirty="0">
              <a:latin typeface="Cambria"/>
              <a:cs typeface="Cambria"/>
            </a:endParaRPr>
          </a:p>
        </p:txBody>
      </p:sp>
    </p:spTree>
    <p:extLst>
      <p:ext uri="{BB962C8B-B14F-4D97-AF65-F5344CB8AC3E}">
        <p14:creationId xmlns:p14="http://schemas.microsoft.com/office/powerpoint/2010/main" val="193195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1F8A-B396-52C6-FFE7-E511A8D85991}"/>
              </a:ext>
            </a:extLst>
          </p:cNvPr>
          <p:cNvSpPr>
            <a:spLocks noGrp="1"/>
          </p:cNvSpPr>
          <p:nvPr>
            <p:ph type="title"/>
          </p:nvPr>
        </p:nvSpPr>
        <p:spPr>
          <a:xfrm>
            <a:off x="-2716096" y="595745"/>
            <a:ext cx="10353762" cy="360218"/>
          </a:xfrm>
        </p:spPr>
        <p:txBody>
          <a:bodyPr>
            <a:normAutofit fontScale="90000"/>
          </a:bodyPr>
          <a:lstStyle/>
          <a:p>
            <a:r>
              <a:rPr lang="en-US" sz="4000" spc="-150" dirty="0">
                <a:solidFill>
                  <a:srgbClr val="B45E05"/>
                </a:solidFill>
                <a:latin typeface="Trebuchet MS"/>
                <a:cs typeface="Trebuchet MS"/>
              </a:rPr>
              <a:t>INTRODUCTION</a:t>
            </a:r>
            <a:br>
              <a:rPr lang="en-US" sz="40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150A7390-F8C1-A488-A7B1-22D9D495E8E0}"/>
              </a:ext>
            </a:extLst>
          </p:cNvPr>
          <p:cNvSpPr>
            <a:spLocks noGrp="1"/>
          </p:cNvSpPr>
          <p:nvPr>
            <p:ph idx="1"/>
          </p:nvPr>
        </p:nvSpPr>
        <p:spPr>
          <a:xfrm>
            <a:off x="919118" y="1081286"/>
            <a:ext cx="10926517" cy="4931587"/>
          </a:xfrm>
        </p:spPr>
        <p:txBody>
          <a:bodyPr>
            <a:normAutofit lnSpcReduction="10000"/>
          </a:bodyPr>
          <a:lstStyle/>
          <a:p>
            <a:pPr marL="12700" marR="5080">
              <a:lnSpc>
                <a:spcPct val="130500"/>
              </a:lnSpc>
              <a:spcBef>
                <a:spcPts val="1105"/>
              </a:spcBef>
            </a:pPr>
            <a:r>
              <a:rPr lang="en-US" sz="2000" spc="65" dirty="0">
                <a:solidFill>
                  <a:schemeClr val="tx1"/>
                </a:solidFill>
                <a:latin typeface="Times New Roman" panose="02020603050405020304" pitchFamily="18" charset="0"/>
                <a:cs typeface="Times New Roman" panose="02020603050405020304" pitchFamily="18" charset="0"/>
              </a:rPr>
              <a:t>In </a:t>
            </a:r>
            <a:r>
              <a:rPr lang="en-US" sz="2000" spc="45" dirty="0">
                <a:solidFill>
                  <a:schemeClr val="tx1"/>
                </a:solidFill>
                <a:latin typeface="Times New Roman" panose="02020603050405020304" pitchFamily="18" charset="0"/>
                <a:cs typeface="Times New Roman" panose="02020603050405020304" pitchFamily="18" charset="0"/>
              </a:rPr>
              <a:t>Crypto </a:t>
            </a:r>
            <a:r>
              <a:rPr lang="en-US" sz="2000" spc="60" dirty="0">
                <a:solidFill>
                  <a:schemeClr val="tx1"/>
                </a:solidFill>
                <a:latin typeface="Times New Roman" panose="02020603050405020304" pitchFamily="18" charset="0"/>
                <a:cs typeface="Times New Roman" panose="02020603050405020304" pitchFamily="18" charset="0"/>
              </a:rPr>
              <a:t>Market </a:t>
            </a:r>
            <a:r>
              <a:rPr lang="en-US" sz="2000" spc="45" dirty="0">
                <a:solidFill>
                  <a:schemeClr val="tx1"/>
                </a:solidFill>
                <a:latin typeface="Times New Roman" panose="02020603050405020304" pitchFamily="18" charset="0"/>
                <a:cs typeface="Times New Roman" panose="02020603050405020304" pitchFamily="18" charset="0"/>
              </a:rPr>
              <a:t>Prediction, </a:t>
            </a:r>
            <a:r>
              <a:rPr lang="en-US" sz="2000" spc="65" dirty="0">
                <a:solidFill>
                  <a:schemeClr val="tx1"/>
                </a:solidFill>
                <a:latin typeface="Times New Roman" panose="02020603050405020304" pitchFamily="18" charset="0"/>
                <a:cs typeface="Times New Roman" panose="02020603050405020304" pitchFamily="18" charset="0"/>
              </a:rPr>
              <a:t>our </a:t>
            </a:r>
            <a:r>
              <a:rPr lang="en-US" sz="2000" spc="80" dirty="0">
                <a:solidFill>
                  <a:schemeClr val="tx1"/>
                </a:solidFill>
                <a:latin typeface="Times New Roman" panose="02020603050405020304" pitchFamily="18" charset="0"/>
                <a:cs typeface="Times New Roman" panose="02020603050405020304" pitchFamily="18" charset="0"/>
              </a:rPr>
              <a:t>aim </a:t>
            </a:r>
            <a:r>
              <a:rPr lang="en-US" sz="2000" spc="30" dirty="0">
                <a:solidFill>
                  <a:schemeClr val="tx1"/>
                </a:solidFill>
                <a:latin typeface="Times New Roman" panose="02020603050405020304" pitchFamily="18" charset="0"/>
                <a:cs typeface="Times New Roman" panose="02020603050405020304" pitchFamily="18" charset="0"/>
              </a:rPr>
              <a:t>is to </a:t>
            </a:r>
            <a:r>
              <a:rPr lang="en-US" sz="2000" spc="55" dirty="0">
                <a:solidFill>
                  <a:schemeClr val="tx1"/>
                </a:solidFill>
                <a:latin typeface="Times New Roman" panose="02020603050405020304" pitchFamily="18" charset="0"/>
                <a:cs typeface="Times New Roman" panose="02020603050405020304" pitchFamily="18" charset="0"/>
              </a:rPr>
              <a:t>build </a:t>
            </a:r>
            <a:r>
              <a:rPr lang="en-US" sz="2000" spc="85" dirty="0">
                <a:solidFill>
                  <a:schemeClr val="tx1"/>
                </a:solidFill>
                <a:latin typeface="Times New Roman" panose="02020603050405020304" pitchFamily="18" charset="0"/>
                <a:cs typeface="Times New Roman" panose="02020603050405020304" pitchFamily="18" charset="0"/>
              </a:rPr>
              <a:t>an </a:t>
            </a:r>
            <a:r>
              <a:rPr lang="en-US" sz="2000" spc="50" dirty="0">
                <a:solidFill>
                  <a:schemeClr val="tx1"/>
                </a:solidFill>
                <a:latin typeface="Times New Roman" panose="02020603050405020304" pitchFamily="18" charset="0"/>
                <a:cs typeface="Times New Roman" panose="02020603050405020304" pitchFamily="18" charset="0"/>
              </a:rPr>
              <a:t>efficient </a:t>
            </a:r>
            <a:r>
              <a:rPr lang="en-US" sz="2000" spc="75" dirty="0">
                <a:solidFill>
                  <a:schemeClr val="tx1"/>
                </a:solidFill>
                <a:latin typeface="Times New Roman" panose="02020603050405020304" pitchFamily="18" charset="0"/>
                <a:cs typeface="Times New Roman" panose="02020603050405020304" pitchFamily="18" charset="0"/>
              </a:rPr>
              <a:t>Machine </a:t>
            </a:r>
            <a:r>
              <a:rPr lang="en-US" sz="2000" spc="65" dirty="0">
                <a:solidFill>
                  <a:schemeClr val="tx1"/>
                </a:solidFill>
                <a:latin typeface="Times New Roman" panose="02020603050405020304" pitchFamily="18" charset="0"/>
                <a:cs typeface="Times New Roman" panose="02020603050405020304" pitchFamily="18" charset="0"/>
              </a:rPr>
              <a:t>Learning </a:t>
            </a:r>
            <a:r>
              <a:rPr lang="en-US" sz="2000" spc="60" dirty="0">
                <a:solidFill>
                  <a:schemeClr val="tx1"/>
                </a:solidFill>
                <a:latin typeface="Times New Roman" panose="02020603050405020304" pitchFamily="18" charset="0"/>
                <a:cs typeface="Times New Roman" panose="02020603050405020304" pitchFamily="18" charset="0"/>
              </a:rPr>
              <a:t>model </a:t>
            </a:r>
            <a:r>
              <a:rPr lang="en-US" sz="2000" spc="30" dirty="0">
                <a:solidFill>
                  <a:schemeClr val="tx1"/>
                </a:solidFill>
                <a:latin typeface="Times New Roman" panose="02020603050405020304" pitchFamily="18" charset="0"/>
                <a:cs typeface="Times New Roman" panose="02020603050405020304" pitchFamily="18" charset="0"/>
              </a:rPr>
              <a:t>to </a:t>
            </a:r>
            <a:r>
              <a:rPr lang="en-US" sz="2000" spc="45" dirty="0">
                <a:solidFill>
                  <a:schemeClr val="tx1"/>
                </a:solidFill>
                <a:latin typeface="Times New Roman" panose="02020603050405020304" pitchFamily="18" charset="0"/>
                <a:cs typeface="Times New Roman" panose="02020603050405020304" pitchFamily="18" charset="0"/>
              </a:rPr>
              <a:t>predict the </a:t>
            </a:r>
            <a:r>
              <a:rPr lang="en-US" sz="2000" spc="60" dirty="0">
                <a:solidFill>
                  <a:schemeClr val="tx1"/>
                </a:solidFill>
                <a:latin typeface="Times New Roman" panose="02020603050405020304" pitchFamily="18" charset="0"/>
                <a:cs typeface="Times New Roman" panose="02020603050405020304" pitchFamily="18" charset="0"/>
              </a:rPr>
              <a:t>future </a:t>
            </a:r>
            <a:r>
              <a:rPr lang="en-US" sz="2000" spc="65" dirty="0">
                <a:solidFill>
                  <a:schemeClr val="tx1"/>
                </a:solidFill>
                <a:latin typeface="Times New Roman" panose="02020603050405020304" pitchFamily="18" charset="0"/>
                <a:cs typeface="Times New Roman" panose="02020603050405020304" pitchFamily="18" charset="0"/>
              </a:rPr>
              <a:t>value </a:t>
            </a:r>
            <a:r>
              <a:rPr lang="en-US" sz="2000" spc="55" dirty="0">
                <a:solidFill>
                  <a:schemeClr val="tx1"/>
                </a:solidFill>
                <a:latin typeface="Times New Roman" panose="02020603050405020304" pitchFamily="18" charset="0"/>
                <a:cs typeface="Times New Roman" panose="02020603050405020304" pitchFamily="18" charset="0"/>
              </a:rPr>
              <a:t>of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60" dirty="0">
                <a:solidFill>
                  <a:schemeClr val="tx1"/>
                </a:solidFill>
                <a:latin typeface="Times New Roman" panose="02020603050405020304" pitchFamily="18" charset="0"/>
                <a:cs typeface="Times New Roman" panose="02020603050405020304" pitchFamily="18" charset="0"/>
              </a:rPr>
              <a:t>given </a:t>
            </a:r>
            <a:r>
              <a:rPr lang="en-US" sz="2000" spc="50" dirty="0">
                <a:solidFill>
                  <a:schemeClr val="tx1"/>
                </a:solidFill>
                <a:latin typeface="Times New Roman" panose="02020603050405020304" pitchFamily="18" charset="0"/>
                <a:cs typeface="Times New Roman" panose="02020603050405020304" pitchFamily="18" charset="0"/>
              </a:rPr>
              <a:t>crypto. The recent trend </a:t>
            </a:r>
            <a:r>
              <a:rPr lang="en-US" sz="2000" spc="65" dirty="0">
                <a:solidFill>
                  <a:schemeClr val="tx1"/>
                </a:solidFill>
                <a:latin typeface="Times New Roman" panose="02020603050405020304" pitchFamily="18" charset="0"/>
                <a:cs typeface="Times New Roman" panose="02020603050405020304" pitchFamily="18" charset="0"/>
              </a:rPr>
              <a:t>in </a:t>
            </a:r>
            <a:r>
              <a:rPr lang="en-US" sz="2000" spc="45" dirty="0">
                <a:solidFill>
                  <a:schemeClr val="tx1"/>
                </a:solidFill>
                <a:latin typeface="Times New Roman" panose="02020603050405020304" pitchFamily="18" charset="0"/>
                <a:cs typeface="Times New Roman" panose="02020603050405020304" pitchFamily="18" charset="0"/>
              </a:rPr>
              <a:t>crypto </a:t>
            </a:r>
            <a:r>
              <a:rPr lang="en-US" sz="2000" spc="55" dirty="0">
                <a:solidFill>
                  <a:schemeClr val="tx1"/>
                </a:solidFill>
                <a:latin typeface="Times New Roman" panose="02020603050405020304" pitchFamily="18" charset="0"/>
                <a:cs typeface="Times New Roman" panose="02020603050405020304" pitchFamily="18" charset="0"/>
              </a:rPr>
              <a:t>market </a:t>
            </a:r>
            <a:r>
              <a:rPr lang="en-US" sz="2000" spc="50" dirty="0">
                <a:solidFill>
                  <a:schemeClr val="tx1"/>
                </a:solidFill>
                <a:latin typeface="Times New Roman" panose="02020603050405020304" pitchFamily="18" charset="0"/>
                <a:cs typeface="Times New Roman" panose="02020603050405020304" pitchFamily="18" charset="0"/>
              </a:rPr>
              <a:t>prediction </a:t>
            </a:r>
            <a:r>
              <a:rPr lang="en-US" sz="2000" spc="45" dirty="0">
                <a:solidFill>
                  <a:schemeClr val="tx1"/>
                </a:solidFill>
                <a:latin typeface="Times New Roman" panose="02020603050405020304" pitchFamily="18" charset="0"/>
                <a:cs typeface="Times New Roman" panose="02020603050405020304" pitchFamily="18" charset="0"/>
              </a:rPr>
              <a:t>technologies </a:t>
            </a:r>
            <a:r>
              <a:rPr lang="en-US" sz="2000" spc="30" dirty="0">
                <a:solidFill>
                  <a:schemeClr val="tx1"/>
                </a:solidFill>
                <a:latin typeface="Times New Roman" panose="02020603050405020304" pitchFamily="18" charset="0"/>
                <a:cs typeface="Times New Roman" panose="02020603050405020304" pitchFamily="18" charset="0"/>
              </a:rPr>
              <a:t>is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0" dirty="0">
                <a:solidFill>
                  <a:schemeClr val="tx1"/>
                </a:solidFill>
                <a:latin typeface="Times New Roman" panose="02020603050405020304" pitchFamily="18" charset="0"/>
                <a:cs typeface="Times New Roman" panose="02020603050405020304" pitchFamily="18" charset="0"/>
              </a:rPr>
              <a:t>use </a:t>
            </a:r>
            <a:r>
              <a:rPr lang="en-US" sz="2000" spc="55" dirty="0">
                <a:solidFill>
                  <a:schemeClr val="tx1"/>
                </a:solidFill>
                <a:latin typeface="Times New Roman" panose="02020603050405020304" pitchFamily="18" charset="0"/>
                <a:cs typeface="Times New Roman" panose="02020603050405020304" pitchFamily="18" charset="0"/>
              </a:rPr>
              <a:t>of </a:t>
            </a:r>
            <a:r>
              <a:rPr lang="en-US" sz="2000" spc="70" dirty="0">
                <a:solidFill>
                  <a:schemeClr val="tx1"/>
                </a:solidFill>
                <a:latin typeface="Times New Roman" panose="02020603050405020304" pitchFamily="18" charset="0"/>
                <a:cs typeface="Times New Roman" panose="02020603050405020304" pitchFamily="18" charset="0"/>
              </a:rPr>
              <a:t>machine </a:t>
            </a:r>
            <a:r>
              <a:rPr lang="en-US" sz="2000" spc="60" dirty="0">
                <a:solidFill>
                  <a:schemeClr val="tx1"/>
                </a:solidFill>
                <a:latin typeface="Times New Roman" panose="02020603050405020304" pitchFamily="18" charset="0"/>
                <a:cs typeface="Times New Roman" panose="02020603050405020304" pitchFamily="18" charset="0"/>
              </a:rPr>
              <a:t>learning </a:t>
            </a:r>
            <a:r>
              <a:rPr lang="en-US" sz="2000" spc="70" dirty="0">
                <a:solidFill>
                  <a:schemeClr val="tx1"/>
                </a:solidFill>
                <a:latin typeface="Times New Roman" panose="02020603050405020304" pitchFamily="18" charset="0"/>
                <a:cs typeface="Times New Roman" panose="02020603050405020304" pitchFamily="18" charset="0"/>
              </a:rPr>
              <a:t>which </a:t>
            </a:r>
            <a:r>
              <a:rPr lang="en-US" sz="2000" spc="60" dirty="0">
                <a:solidFill>
                  <a:schemeClr val="tx1"/>
                </a:solidFill>
                <a:latin typeface="Times New Roman" panose="02020603050405020304" pitchFamily="18" charset="0"/>
                <a:cs typeface="Times New Roman" panose="02020603050405020304" pitchFamily="18" charset="0"/>
              </a:rPr>
              <a:t>makes </a:t>
            </a:r>
            <a:r>
              <a:rPr lang="en-US" sz="2000" spc="45" dirty="0">
                <a:solidFill>
                  <a:schemeClr val="tx1"/>
                </a:solidFill>
                <a:latin typeface="Times New Roman" panose="02020603050405020304" pitchFamily="18" charset="0"/>
                <a:cs typeface="Times New Roman" panose="02020603050405020304" pitchFamily="18" charset="0"/>
              </a:rPr>
              <a:t>predictions </a:t>
            </a:r>
            <a:r>
              <a:rPr lang="en-US" sz="2000" spc="55" dirty="0">
                <a:solidFill>
                  <a:schemeClr val="tx1"/>
                </a:solidFill>
                <a:latin typeface="Times New Roman" panose="02020603050405020304" pitchFamily="18" charset="0"/>
                <a:cs typeface="Times New Roman" panose="02020603050405020304" pitchFamily="18" charset="0"/>
              </a:rPr>
              <a:t>based </a:t>
            </a:r>
            <a:r>
              <a:rPr lang="en-US" sz="2000" spc="70" dirty="0">
                <a:solidFill>
                  <a:schemeClr val="tx1"/>
                </a:solidFill>
                <a:latin typeface="Times New Roman" panose="02020603050405020304" pitchFamily="18" charset="0"/>
                <a:cs typeface="Times New Roman" panose="02020603050405020304" pitchFamily="18" charset="0"/>
              </a:rPr>
              <a:t>on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5" dirty="0">
                <a:solidFill>
                  <a:schemeClr val="tx1"/>
                </a:solidFill>
                <a:latin typeface="Times New Roman" panose="02020603050405020304" pitchFamily="18" charset="0"/>
                <a:cs typeface="Times New Roman" panose="02020603050405020304" pitchFamily="18" charset="0"/>
              </a:rPr>
              <a:t>values of current </a:t>
            </a:r>
            <a:r>
              <a:rPr lang="en-US" sz="2000" spc="45" dirty="0">
                <a:solidFill>
                  <a:schemeClr val="tx1"/>
                </a:solidFill>
                <a:latin typeface="Times New Roman" panose="02020603050405020304" pitchFamily="18" charset="0"/>
                <a:cs typeface="Times New Roman" panose="02020603050405020304" pitchFamily="18" charset="0"/>
              </a:rPr>
              <a:t>crypto </a:t>
            </a:r>
            <a:r>
              <a:rPr lang="en-US" sz="2000" spc="55" dirty="0">
                <a:solidFill>
                  <a:schemeClr val="tx1"/>
                </a:solidFill>
                <a:latin typeface="Times New Roman" panose="02020603050405020304" pitchFamily="18" charset="0"/>
                <a:cs typeface="Times New Roman" panose="02020603050405020304" pitchFamily="18" charset="0"/>
              </a:rPr>
              <a:t>market </a:t>
            </a:r>
            <a:r>
              <a:rPr lang="en-US" sz="2000" spc="50" dirty="0">
                <a:solidFill>
                  <a:schemeClr val="tx1"/>
                </a:solidFill>
                <a:latin typeface="Times New Roman" panose="02020603050405020304" pitchFamily="18" charset="0"/>
                <a:cs typeface="Times New Roman" panose="02020603050405020304" pitchFamily="18" charset="0"/>
              </a:rPr>
              <a:t>indices </a:t>
            </a:r>
            <a:r>
              <a:rPr lang="en-US" sz="2000" spc="55" dirty="0">
                <a:solidFill>
                  <a:schemeClr val="tx1"/>
                </a:solidFill>
                <a:latin typeface="Times New Roman" panose="02020603050405020304" pitchFamily="18" charset="0"/>
                <a:cs typeface="Times New Roman" panose="02020603050405020304" pitchFamily="18" charset="0"/>
              </a:rPr>
              <a:t>by </a:t>
            </a:r>
            <a:r>
              <a:rPr lang="en-US" sz="2000" spc="50" dirty="0">
                <a:solidFill>
                  <a:schemeClr val="tx1"/>
                </a:solidFill>
                <a:latin typeface="Times New Roman" panose="02020603050405020304" pitchFamily="18" charset="0"/>
                <a:cs typeface="Times New Roman" panose="02020603050405020304" pitchFamily="18" charset="0"/>
              </a:rPr>
              <a:t>training </a:t>
            </a:r>
            <a:r>
              <a:rPr lang="en-US" sz="2000" spc="70" dirty="0">
                <a:solidFill>
                  <a:schemeClr val="tx1"/>
                </a:solidFill>
                <a:latin typeface="Times New Roman" panose="02020603050405020304" pitchFamily="18" charset="0"/>
                <a:cs typeface="Times New Roman" panose="02020603050405020304" pitchFamily="18" charset="0"/>
              </a:rPr>
              <a:t>on </a:t>
            </a:r>
            <a:r>
              <a:rPr lang="en-US" sz="2000" spc="45" dirty="0">
                <a:solidFill>
                  <a:schemeClr val="tx1"/>
                </a:solidFill>
                <a:latin typeface="Times New Roman" panose="02020603050405020304" pitchFamily="18" charset="0"/>
                <a:cs typeface="Times New Roman" panose="02020603050405020304" pitchFamily="18" charset="0"/>
              </a:rPr>
              <a:t>their </a:t>
            </a:r>
            <a:r>
              <a:rPr lang="en-US" sz="2000" spc="50" dirty="0">
                <a:solidFill>
                  <a:schemeClr val="tx1"/>
                </a:solidFill>
                <a:latin typeface="Times New Roman" panose="02020603050405020304" pitchFamily="18" charset="0"/>
                <a:cs typeface="Times New Roman" panose="02020603050405020304" pitchFamily="18" charset="0"/>
              </a:rPr>
              <a:t>previous </a:t>
            </a:r>
            <a:r>
              <a:rPr lang="en-US" sz="2000" spc="60" dirty="0">
                <a:solidFill>
                  <a:schemeClr val="tx1"/>
                </a:solidFill>
                <a:latin typeface="Times New Roman" panose="02020603050405020304" pitchFamily="18" charset="0"/>
                <a:cs typeface="Times New Roman" panose="02020603050405020304" pitchFamily="18" charset="0"/>
              </a:rPr>
              <a:t>values.</a:t>
            </a:r>
          </a:p>
          <a:p>
            <a:pPr marL="12700" marR="5080">
              <a:lnSpc>
                <a:spcPct val="130500"/>
              </a:lnSpc>
              <a:spcBef>
                <a:spcPts val="1105"/>
              </a:spcBef>
            </a:pPr>
            <a:r>
              <a:rPr lang="en-US" sz="2000" spc="60" dirty="0">
                <a:solidFill>
                  <a:schemeClr val="tx1"/>
                </a:solidFill>
                <a:latin typeface="Times New Roman" panose="02020603050405020304" pitchFamily="18" charset="0"/>
                <a:cs typeface="Times New Roman" panose="02020603050405020304" pitchFamily="18" charset="0"/>
              </a:rPr>
              <a:t> </a:t>
            </a:r>
            <a:r>
              <a:rPr lang="en-US" sz="2000" spc="80" dirty="0">
                <a:solidFill>
                  <a:schemeClr val="tx1"/>
                </a:solidFill>
                <a:latin typeface="Times New Roman" panose="02020603050405020304" pitchFamily="18" charset="0"/>
                <a:cs typeface="Times New Roman" panose="02020603050405020304" pitchFamily="18" charset="0"/>
              </a:rPr>
              <a:t>Our </a:t>
            </a:r>
            <a:r>
              <a:rPr lang="en-US" sz="2000" spc="40" dirty="0">
                <a:solidFill>
                  <a:schemeClr val="tx1"/>
                </a:solidFill>
                <a:latin typeface="Times New Roman" panose="02020603050405020304" pitchFamily="18" charset="0"/>
                <a:cs typeface="Times New Roman" panose="02020603050405020304" pitchFamily="18" charset="0"/>
              </a:rPr>
              <a:t>project </a:t>
            </a:r>
            <a:r>
              <a:rPr lang="en-US" sz="2000" spc="45" dirty="0">
                <a:solidFill>
                  <a:schemeClr val="tx1"/>
                </a:solidFill>
                <a:latin typeface="Times New Roman" panose="02020603050405020304" pitchFamily="18" charset="0"/>
                <a:cs typeface="Times New Roman" panose="02020603050405020304" pitchFamily="18" charset="0"/>
              </a:rPr>
              <a:t>focuses </a:t>
            </a:r>
            <a:r>
              <a:rPr lang="en-US" sz="2000" spc="50" dirty="0">
                <a:solidFill>
                  <a:schemeClr val="tx1"/>
                </a:solidFill>
                <a:latin typeface="Times New Roman" panose="02020603050405020304" pitchFamily="18" charset="0"/>
                <a:cs typeface="Times New Roman" panose="02020603050405020304" pitchFamily="18" charset="0"/>
              </a:rPr>
              <a:t> </a:t>
            </a:r>
            <a:r>
              <a:rPr lang="en-US" sz="2000" spc="70" dirty="0">
                <a:solidFill>
                  <a:schemeClr val="tx1"/>
                </a:solidFill>
                <a:latin typeface="Times New Roman" panose="02020603050405020304" pitchFamily="18" charset="0"/>
                <a:cs typeface="Times New Roman" panose="02020603050405020304" pitchFamily="18" charset="0"/>
              </a:rPr>
              <a:t>on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0" dirty="0">
                <a:solidFill>
                  <a:schemeClr val="tx1"/>
                </a:solidFill>
                <a:latin typeface="Times New Roman" panose="02020603050405020304" pitchFamily="18" charset="0"/>
                <a:cs typeface="Times New Roman" panose="02020603050405020304" pitchFamily="18" charset="0"/>
              </a:rPr>
              <a:t>use </a:t>
            </a:r>
            <a:r>
              <a:rPr lang="en-US" sz="2000" spc="55" dirty="0">
                <a:solidFill>
                  <a:schemeClr val="tx1"/>
                </a:solidFill>
                <a:latin typeface="Times New Roman" panose="02020603050405020304" pitchFamily="18" charset="0"/>
                <a:cs typeface="Times New Roman" panose="02020603050405020304" pitchFamily="18" charset="0"/>
              </a:rPr>
              <a:t>of </a:t>
            </a:r>
            <a:r>
              <a:rPr lang="en-US" sz="2000" spc="40" dirty="0">
                <a:solidFill>
                  <a:schemeClr val="tx1"/>
                </a:solidFill>
                <a:latin typeface="Times New Roman" panose="02020603050405020304" pitchFamily="18" charset="0"/>
                <a:cs typeface="Times New Roman" panose="02020603050405020304" pitchFamily="18" charset="0"/>
              </a:rPr>
              <a:t>Regression </a:t>
            </a:r>
            <a:r>
              <a:rPr lang="en-US" sz="2000" spc="55" dirty="0">
                <a:solidFill>
                  <a:schemeClr val="tx1"/>
                </a:solidFill>
                <a:latin typeface="Times New Roman" panose="02020603050405020304" pitchFamily="18" charset="0"/>
                <a:cs typeface="Times New Roman" panose="02020603050405020304" pitchFamily="18" charset="0"/>
              </a:rPr>
              <a:t>models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65" dirty="0">
                <a:solidFill>
                  <a:schemeClr val="tx1"/>
                </a:solidFill>
                <a:latin typeface="Times New Roman" panose="02020603050405020304" pitchFamily="18" charset="0"/>
                <a:cs typeface="Times New Roman" panose="02020603050405020304" pitchFamily="18" charset="0"/>
              </a:rPr>
              <a:t>LSTM </a:t>
            </a:r>
            <a:r>
              <a:rPr lang="en-US" sz="2000" spc="60" dirty="0">
                <a:solidFill>
                  <a:schemeClr val="tx1"/>
                </a:solidFill>
                <a:latin typeface="Times New Roman" panose="02020603050405020304" pitchFamily="18" charset="0"/>
                <a:cs typeface="Times New Roman" panose="02020603050405020304" pitchFamily="18" charset="0"/>
              </a:rPr>
              <a:t>model </a:t>
            </a:r>
            <a:r>
              <a:rPr lang="en-US" sz="2000" spc="30" dirty="0">
                <a:solidFill>
                  <a:schemeClr val="tx1"/>
                </a:solidFill>
                <a:latin typeface="Times New Roman" panose="02020603050405020304" pitchFamily="18" charset="0"/>
                <a:cs typeface="Times New Roman" panose="02020603050405020304" pitchFamily="18" charset="0"/>
              </a:rPr>
              <a:t>to </a:t>
            </a:r>
            <a:r>
              <a:rPr lang="en-US" sz="2000" spc="45" dirty="0">
                <a:solidFill>
                  <a:schemeClr val="tx1"/>
                </a:solidFill>
                <a:latin typeface="Times New Roman" panose="02020603050405020304" pitchFamily="18" charset="0"/>
                <a:cs typeface="Times New Roman" panose="02020603050405020304" pitchFamily="18" charset="0"/>
              </a:rPr>
              <a:t>predict crypto </a:t>
            </a:r>
            <a:r>
              <a:rPr lang="en-US" sz="2000" spc="60" dirty="0">
                <a:solidFill>
                  <a:schemeClr val="tx1"/>
                </a:solidFill>
                <a:latin typeface="Times New Roman" panose="02020603050405020304" pitchFamily="18" charset="0"/>
                <a:cs typeface="Times New Roman" panose="02020603050405020304" pitchFamily="18" charset="0"/>
              </a:rPr>
              <a:t>values. </a:t>
            </a:r>
            <a:r>
              <a:rPr lang="en-US" sz="2000" spc="40" dirty="0">
                <a:solidFill>
                  <a:schemeClr val="tx1"/>
                </a:solidFill>
                <a:latin typeface="Times New Roman" panose="02020603050405020304" pitchFamily="18" charset="0"/>
                <a:cs typeface="Times New Roman" panose="02020603050405020304" pitchFamily="18" charset="0"/>
              </a:rPr>
              <a:t>Factors </a:t>
            </a:r>
            <a:r>
              <a:rPr lang="en-US" sz="2000" spc="50" dirty="0">
                <a:solidFill>
                  <a:schemeClr val="tx1"/>
                </a:solidFill>
                <a:latin typeface="Times New Roman" panose="02020603050405020304" pitchFamily="18" charset="0"/>
                <a:cs typeface="Times New Roman" panose="02020603050405020304" pitchFamily="18" charset="0"/>
              </a:rPr>
              <a:t>considered</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60" dirty="0">
                <a:solidFill>
                  <a:schemeClr val="tx1"/>
                </a:solidFill>
                <a:latin typeface="Times New Roman" panose="02020603050405020304" pitchFamily="18" charset="0"/>
                <a:cs typeface="Times New Roman" panose="02020603050405020304" pitchFamily="18" charset="0"/>
              </a:rPr>
              <a:t>are</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open,</a:t>
            </a:r>
            <a:r>
              <a:rPr lang="en-US" sz="2000" spc="75" dirty="0">
                <a:solidFill>
                  <a:schemeClr val="tx1"/>
                </a:solidFill>
                <a:latin typeface="Times New Roman" panose="02020603050405020304" pitchFamily="18" charset="0"/>
                <a:cs typeface="Times New Roman" panose="02020603050405020304" pitchFamily="18" charset="0"/>
              </a:rPr>
              <a:t> </a:t>
            </a:r>
            <a:r>
              <a:rPr lang="en-US" sz="2000" spc="40" dirty="0">
                <a:solidFill>
                  <a:schemeClr val="tx1"/>
                </a:solidFill>
                <a:latin typeface="Times New Roman" panose="02020603050405020304" pitchFamily="18" charset="0"/>
                <a:cs typeface="Times New Roman" panose="02020603050405020304" pitchFamily="18" charset="0"/>
              </a:rPr>
              <a:t>close,</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35" dirty="0">
                <a:solidFill>
                  <a:schemeClr val="tx1"/>
                </a:solidFill>
                <a:latin typeface="Times New Roman" panose="02020603050405020304" pitchFamily="18" charset="0"/>
                <a:cs typeface="Times New Roman" panose="02020603050405020304" pitchFamily="18" charset="0"/>
              </a:rPr>
              <a:t>low,</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60" dirty="0">
                <a:solidFill>
                  <a:schemeClr val="tx1"/>
                </a:solidFill>
                <a:latin typeface="Times New Roman" panose="02020603050405020304" pitchFamily="18" charset="0"/>
                <a:cs typeface="Times New Roman" panose="02020603050405020304" pitchFamily="18" charset="0"/>
              </a:rPr>
              <a:t>high,</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70" dirty="0">
                <a:solidFill>
                  <a:schemeClr val="tx1"/>
                </a:solidFill>
                <a:latin typeface="Times New Roman" panose="02020603050405020304" pitchFamily="18" charset="0"/>
                <a:cs typeface="Times New Roman" panose="02020603050405020304" pitchFamily="18" charset="0"/>
              </a:rPr>
              <a:t>volume. </a:t>
            </a:r>
            <a:r>
              <a:rPr lang="en-US" sz="2000" spc="55" dirty="0">
                <a:solidFill>
                  <a:schemeClr val="tx1"/>
                </a:solidFill>
                <a:latin typeface="Times New Roman" panose="02020603050405020304" pitchFamily="18" charset="0"/>
                <a:cs typeface="Times New Roman" panose="02020603050405020304" pitchFamily="18" charset="0"/>
              </a:rPr>
              <a:t>Data</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50" dirty="0">
                <a:solidFill>
                  <a:schemeClr val="tx1"/>
                </a:solidFill>
                <a:latin typeface="Times New Roman" panose="02020603050405020304" pitchFamily="18" charset="0"/>
                <a:cs typeface="Times New Roman" panose="02020603050405020304" pitchFamily="18" charset="0"/>
              </a:rPr>
              <a:t>will</a:t>
            </a:r>
            <a:r>
              <a:rPr lang="en-US" sz="2000" spc="75" dirty="0">
                <a:solidFill>
                  <a:schemeClr val="tx1"/>
                </a:solidFill>
                <a:latin typeface="Times New Roman" panose="02020603050405020304" pitchFamily="18" charset="0"/>
                <a:cs typeface="Times New Roman" panose="02020603050405020304" pitchFamily="18" charset="0"/>
              </a:rPr>
              <a:t> </a:t>
            </a:r>
            <a:r>
              <a:rPr lang="en-US" sz="2000" spc="60" dirty="0">
                <a:solidFill>
                  <a:schemeClr val="tx1"/>
                </a:solidFill>
                <a:latin typeface="Times New Roman" panose="02020603050405020304" pitchFamily="18" charset="0"/>
                <a:cs typeface="Times New Roman" panose="02020603050405020304" pitchFamily="18" charset="0"/>
              </a:rPr>
              <a:t>be</a:t>
            </a:r>
            <a:r>
              <a:rPr lang="en-US" sz="2000" spc="70" dirty="0">
                <a:solidFill>
                  <a:schemeClr val="tx1"/>
                </a:solidFill>
                <a:latin typeface="Times New Roman" panose="02020603050405020304" pitchFamily="18" charset="0"/>
                <a:cs typeface="Times New Roman" panose="02020603050405020304" pitchFamily="18" charset="0"/>
              </a:rPr>
              <a:t> </a:t>
            </a:r>
            <a:r>
              <a:rPr lang="en-US" sz="2000" spc="50" dirty="0">
                <a:solidFill>
                  <a:schemeClr val="tx1"/>
                </a:solidFill>
                <a:latin typeface="Times New Roman" panose="02020603050405020304" pitchFamily="18" charset="0"/>
                <a:cs typeface="Times New Roman" panose="02020603050405020304" pitchFamily="18" charset="0"/>
              </a:rPr>
              <a:t>taken</a:t>
            </a:r>
            <a:r>
              <a:rPr lang="en-US" sz="2000" spc="70" dirty="0">
                <a:solidFill>
                  <a:schemeClr val="tx1"/>
                </a:solidFill>
                <a:latin typeface="Times New Roman" panose="02020603050405020304" pitchFamily="18" charset="0"/>
                <a:cs typeface="Times New Roman" panose="02020603050405020304" pitchFamily="18" charset="0"/>
              </a:rPr>
              <a:t> from </a:t>
            </a:r>
            <a:r>
              <a:rPr lang="en-US" sz="2000" spc="75" dirty="0">
                <a:solidFill>
                  <a:schemeClr val="tx1"/>
                </a:solidFill>
                <a:latin typeface="Times New Roman" panose="02020603050405020304" pitchFamily="18" charset="0"/>
                <a:cs typeface="Times New Roman" panose="02020603050405020304" pitchFamily="18" charset="0"/>
              </a:rPr>
              <a:t> </a:t>
            </a:r>
            <a:r>
              <a:rPr lang="en-US" sz="2000" spc="60" dirty="0" err="1">
                <a:solidFill>
                  <a:schemeClr val="tx1"/>
                </a:solidFill>
                <a:latin typeface="Times New Roman" panose="02020603050405020304" pitchFamily="18" charset="0"/>
                <a:cs typeface="Times New Roman" panose="02020603050405020304" pitchFamily="18" charset="0"/>
              </a:rPr>
              <a:t>CoinMarketCap</a:t>
            </a:r>
            <a:r>
              <a:rPr lang="en-US" sz="2000" spc="60"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with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5" dirty="0">
                <a:solidFill>
                  <a:schemeClr val="tx1"/>
                </a:solidFill>
                <a:latin typeface="Times New Roman" panose="02020603050405020304" pitchFamily="18" charset="0"/>
                <a:cs typeface="Times New Roman" panose="02020603050405020304" pitchFamily="18" charset="0"/>
              </a:rPr>
              <a:t>help of </a:t>
            </a:r>
            <a:r>
              <a:rPr lang="en-US" sz="2000" spc="80" dirty="0">
                <a:solidFill>
                  <a:schemeClr val="tx1"/>
                </a:solidFill>
                <a:latin typeface="Times New Roman" panose="02020603050405020304" pitchFamily="18" charset="0"/>
                <a:cs typeface="Times New Roman" panose="02020603050405020304" pitchFamily="18" charset="0"/>
              </a:rPr>
              <a:t>a </a:t>
            </a:r>
            <a:r>
              <a:rPr lang="en-US" sz="2000" spc="55" dirty="0">
                <a:solidFill>
                  <a:schemeClr val="tx1"/>
                </a:solidFill>
                <a:latin typeface="Times New Roman" panose="02020603050405020304" pitchFamily="18" charset="0"/>
                <a:cs typeface="Times New Roman" panose="02020603050405020304" pitchFamily="18" charset="0"/>
              </a:rPr>
              <a:t>python </a:t>
            </a:r>
            <a:r>
              <a:rPr lang="en-US" sz="2000" spc="50" dirty="0">
                <a:solidFill>
                  <a:schemeClr val="tx1"/>
                </a:solidFill>
                <a:latin typeface="Times New Roman" panose="02020603050405020304" pitchFamily="18" charset="0"/>
                <a:cs typeface="Times New Roman" panose="02020603050405020304" pitchFamily="18" charset="0"/>
              </a:rPr>
              <a:t>scraper </a:t>
            </a:r>
            <a:r>
              <a:rPr lang="en-US" sz="2000" spc="65" dirty="0">
                <a:solidFill>
                  <a:schemeClr val="tx1"/>
                </a:solidFill>
                <a:latin typeface="Times New Roman" panose="02020603050405020304" pitchFamily="18" charset="0"/>
                <a:cs typeface="Times New Roman" panose="02020603050405020304" pitchFamily="18" charset="0"/>
              </a:rPr>
              <a:t>in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5" dirty="0">
                <a:solidFill>
                  <a:schemeClr val="tx1"/>
                </a:solidFill>
                <a:latin typeface="Times New Roman" panose="02020603050405020304" pitchFamily="18" charset="0"/>
                <a:cs typeface="Times New Roman" panose="02020603050405020304" pitchFamily="18" charset="0"/>
              </a:rPr>
              <a:t>.csv </a:t>
            </a:r>
            <a:r>
              <a:rPr lang="en-US" sz="2000" spc="60" dirty="0">
                <a:solidFill>
                  <a:schemeClr val="tx1"/>
                </a:solidFill>
                <a:latin typeface="Times New Roman" panose="02020603050405020304" pitchFamily="18" charset="0"/>
                <a:cs typeface="Times New Roman" panose="02020603050405020304" pitchFamily="18" charset="0"/>
              </a:rPr>
              <a:t>format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50" dirty="0">
                <a:solidFill>
                  <a:schemeClr val="tx1"/>
                </a:solidFill>
                <a:latin typeface="Times New Roman" panose="02020603050405020304" pitchFamily="18" charset="0"/>
                <a:cs typeface="Times New Roman" panose="02020603050405020304" pitchFamily="18" charset="0"/>
              </a:rPr>
              <a:t>as </a:t>
            </a:r>
            <a:r>
              <a:rPr lang="en-US" sz="2000" spc="55" dirty="0">
                <a:solidFill>
                  <a:schemeClr val="tx1"/>
                </a:solidFill>
                <a:latin typeface="Times New Roman" panose="02020603050405020304" pitchFamily="18" charset="0"/>
                <a:cs typeface="Times New Roman" panose="02020603050405020304" pitchFamily="18" charset="0"/>
              </a:rPr>
              <a:t>for </a:t>
            </a:r>
            <a:r>
              <a:rPr lang="en-US" sz="2000" spc="45" dirty="0">
                <a:solidFill>
                  <a:schemeClr val="tx1"/>
                </a:solidFill>
                <a:latin typeface="Times New Roman" panose="02020603050405020304" pitchFamily="18" charset="0"/>
                <a:cs typeface="Times New Roman" panose="02020603050405020304" pitchFamily="18" charset="0"/>
              </a:rPr>
              <a:t>the </a:t>
            </a:r>
            <a:r>
              <a:rPr lang="en-US" sz="2000" spc="55" dirty="0">
                <a:solidFill>
                  <a:schemeClr val="tx1"/>
                </a:solidFill>
                <a:latin typeface="Times New Roman" panose="02020603050405020304" pitchFamily="18" charset="0"/>
                <a:cs typeface="Times New Roman" panose="02020603050405020304" pitchFamily="18" charset="0"/>
              </a:rPr>
              <a:t>data </a:t>
            </a:r>
            <a:r>
              <a:rPr lang="en-US" sz="2000" spc="60" dirty="0">
                <a:solidFill>
                  <a:schemeClr val="tx1"/>
                </a:solidFill>
                <a:latin typeface="Times New Roman" panose="02020603050405020304" pitchFamily="18" charset="0"/>
                <a:cs typeface="Times New Roman" panose="02020603050405020304" pitchFamily="18" charset="0"/>
              </a:rPr>
              <a:t>cleaning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65" dirty="0">
                <a:solidFill>
                  <a:schemeClr val="tx1"/>
                </a:solidFill>
                <a:latin typeface="Times New Roman" panose="02020603050405020304" pitchFamily="18" charset="0"/>
                <a:cs typeface="Times New Roman" panose="02020603050405020304" pitchFamily="18" charset="0"/>
              </a:rPr>
              <a:t>handling </a:t>
            </a:r>
            <a:r>
              <a:rPr lang="en-US" sz="2000" spc="50" dirty="0">
                <a:solidFill>
                  <a:schemeClr val="tx1"/>
                </a:solidFill>
                <a:latin typeface="Times New Roman" panose="02020603050405020304" pitchFamily="18" charset="0"/>
                <a:cs typeface="Times New Roman" panose="02020603050405020304" pitchFamily="18" charset="0"/>
              </a:rPr>
              <a:t>missing </a:t>
            </a:r>
            <a:r>
              <a:rPr lang="en-US" sz="2000" spc="55" dirty="0">
                <a:solidFill>
                  <a:schemeClr val="tx1"/>
                </a:solidFill>
                <a:latin typeface="Times New Roman" panose="02020603050405020304" pitchFamily="18" charset="0"/>
                <a:cs typeface="Times New Roman" panose="02020603050405020304" pitchFamily="18" charset="0"/>
              </a:rPr>
              <a:t>values, </a:t>
            </a:r>
            <a:r>
              <a:rPr lang="en-US" sz="2000" spc="70" dirty="0">
                <a:solidFill>
                  <a:schemeClr val="tx1"/>
                </a:solidFill>
                <a:latin typeface="Times New Roman" panose="02020603050405020304" pitchFamily="18" charset="0"/>
                <a:cs typeface="Times New Roman" panose="02020603050405020304" pitchFamily="18" charset="0"/>
              </a:rPr>
              <a:t>we </a:t>
            </a:r>
            <a:r>
              <a:rPr lang="en-US" sz="2000" spc="50" dirty="0">
                <a:solidFill>
                  <a:schemeClr val="tx1"/>
                </a:solidFill>
                <a:latin typeface="Times New Roman" panose="02020603050405020304" pitchFamily="18" charset="0"/>
                <a:cs typeface="Times New Roman" panose="02020603050405020304" pitchFamily="18" charset="0"/>
              </a:rPr>
              <a:t>will use </a:t>
            </a:r>
            <a:r>
              <a:rPr lang="en-US" sz="2000" spc="60" dirty="0">
                <a:solidFill>
                  <a:schemeClr val="tx1"/>
                </a:solidFill>
                <a:latin typeface="Times New Roman" panose="02020603050405020304" pitchFamily="18" charset="0"/>
                <a:cs typeface="Times New Roman" panose="02020603050405020304" pitchFamily="18" charset="0"/>
              </a:rPr>
              <a:t>Pandas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60" dirty="0">
                <a:solidFill>
                  <a:schemeClr val="tx1"/>
                </a:solidFill>
                <a:latin typeface="Times New Roman" panose="02020603050405020304" pitchFamily="18" charset="0"/>
                <a:cs typeface="Times New Roman" panose="02020603050405020304" pitchFamily="18" charset="0"/>
              </a:rPr>
              <a:t>NumPy. </a:t>
            </a:r>
          </a:p>
          <a:p>
            <a:pPr marL="12700" marR="5080">
              <a:lnSpc>
                <a:spcPct val="130500"/>
              </a:lnSpc>
              <a:spcBef>
                <a:spcPts val="1105"/>
              </a:spcBef>
            </a:pPr>
            <a:r>
              <a:rPr lang="en-US" sz="2000" spc="55" dirty="0">
                <a:solidFill>
                  <a:schemeClr val="tx1"/>
                </a:solidFill>
                <a:latin typeface="Times New Roman" panose="02020603050405020304" pitchFamily="18" charset="0"/>
                <a:cs typeface="Times New Roman" panose="02020603050405020304" pitchFamily="18" charset="0"/>
              </a:rPr>
              <a:t>Data </a:t>
            </a:r>
            <a:r>
              <a:rPr lang="en-US" sz="2000" spc="50" dirty="0">
                <a:solidFill>
                  <a:schemeClr val="tx1"/>
                </a:solidFill>
                <a:latin typeface="Times New Roman" panose="02020603050405020304" pitchFamily="18" charset="0"/>
                <a:cs typeface="Times New Roman" panose="02020603050405020304" pitchFamily="18" charset="0"/>
              </a:rPr>
              <a:t>visualization will </a:t>
            </a:r>
            <a:r>
              <a:rPr lang="en-US" sz="2000" spc="60" dirty="0">
                <a:solidFill>
                  <a:schemeClr val="tx1"/>
                </a:solidFill>
                <a:latin typeface="Times New Roman" panose="02020603050405020304" pitchFamily="18" charset="0"/>
                <a:cs typeface="Times New Roman" panose="02020603050405020304" pitchFamily="18" charset="0"/>
              </a:rPr>
              <a:t>be done </a:t>
            </a:r>
            <a:r>
              <a:rPr lang="en-US" sz="2000" spc="55" dirty="0">
                <a:solidFill>
                  <a:schemeClr val="tx1"/>
                </a:solidFill>
                <a:latin typeface="Times New Roman" panose="02020603050405020304" pitchFamily="18" charset="0"/>
                <a:cs typeface="Times New Roman" panose="02020603050405020304" pitchFamily="18" charset="0"/>
              </a:rPr>
              <a:t>with </a:t>
            </a:r>
            <a:r>
              <a:rPr lang="en-US" sz="2000" spc="50" dirty="0">
                <a:solidFill>
                  <a:schemeClr val="tx1"/>
                </a:solidFill>
                <a:latin typeface="Times New Roman" panose="02020603050405020304" pitchFamily="18" charset="0"/>
                <a:cs typeface="Times New Roman" panose="02020603050405020304" pitchFamily="18" charset="0"/>
              </a:rPr>
              <a:t>Matplotlib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60" dirty="0">
                <a:solidFill>
                  <a:schemeClr val="tx1"/>
                </a:solidFill>
                <a:latin typeface="Times New Roman" panose="02020603050405020304" pitchFamily="18" charset="0"/>
                <a:cs typeface="Times New Roman" panose="02020603050405020304" pitchFamily="18" charset="0"/>
              </a:rPr>
              <a:t>Seaborn. </a:t>
            </a:r>
            <a:r>
              <a:rPr lang="en-US" sz="2000" spc="75" dirty="0">
                <a:solidFill>
                  <a:schemeClr val="tx1"/>
                </a:solidFill>
                <a:latin typeface="Times New Roman" panose="02020603050405020304" pitchFamily="18" charset="0"/>
                <a:cs typeface="Times New Roman" panose="02020603050405020304" pitchFamily="18" charset="0"/>
              </a:rPr>
              <a:t>Machine </a:t>
            </a:r>
            <a:r>
              <a:rPr lang="en-US" sz="2000" spc="65" dirty="0">
                <a:solidFill>
                  <a:schemeClr val="tx1"/>
                </a:solidFill>
                <a:latin typeface="Times New Roman" panose="02020603050405020304" pitchFamily="18" charset="0"/>
                <a:cs typeface="Times New Roman" panose="02020603050405020304" pitchFamily="18" charset="0"/>
              </a:rPr>
              <a:t>Learning </a:t>
            </a:r>
            <a:r>
              <a:rPr lang="en-US" sz="2000" spc="60" dirty="0">
                <a:solidFill>
                  <a:schemeClr val="tx1"/>
                </a:solidFill>
                <a:latin typeface="Times New Roman" panose="02020603050405020304" pitchFamily="18" charset="0"/>
                <a:cs typeface="Times New Roman" panose="02020603050405020304" pitchFamily="18" charset="0"/>
              </a:rPr>
              <a:t>modeling </a:t>
            </a:r>
            <a:r>
              <a:rPr lang="en-US" sz="2000" spc="50" dirty="0">
                <a:solidFill>
                  <a:schemeClr val="tx1"/>
                </a:solidFill>
                <a:latin typeface="Times New Roman" panose="02020603050405020304" pitchFamily="18" charset="0"/>
                <a:cs typeface="Times New Roman" panose="02020603050405020304" pitchFamily="18" charset="0"/>
              </a:rPr>
              <a:t>will </a:t>
            </a:r>
            <a:r>
              <a:rPr lang="en-US" sz="2000" spc="60" dirty="0">
                <a:solidFill>
                  <a:schemeClr val="tx1"/>
                </a:solidFill>
                <a:latin typeface="Times New Roman" panose="02020603050405020304" pitchFamily="18" charset="0"/>
                <a:cs typeface="Times New Roman" panose="02020603050405020304" pitchFamily="18" charset="0"/>
              </a:rPr>
              <a:t>be done </a:t>
            </a:r>
            <a:r>
              <a:rPr lang="en-US" sz="2000" spc="55" dirty="0">
                <a:solidFill>
                  <a:schemeClr val="tx1"/>
                </a:solidFill>
                <a:latin typeface="Times New Roman" panose="02020603050405020304" pitchFamily="18" charset="0"/>
                <a:cs typeface="Times New Roman" panose="02020603050405020304" pitchFamily="18" charset="0"/>
              </a:rPr>
              <a:t>with sci-kit-learn</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75" dirty="0">
                <a:solidFill>
                  <a:schemeClr val="tx1"/>
                </a:solidFill>
                <a:latin typeface="Times New Roman" panose="02020603050405020304" pitchFamily="18" charset="0"/>
                <a:cs typeface="Times New Roman" panose="02020603050405020304" pitchFamily="18" charset="0"/>
              </a:rPr>
              <a:t>and </a:t>
            </a:r>
            <a:r>
              <a:rPr lang="en-US" sz="2000" spc="55" dirty="0">
                <a:solidFill>
                  <a:schemeClr val="tx1"/>
                </a:solidFill>
                <a:latin typeface="Times New Roman" panose="02020603050405020304" pitchFamily="18" charset="0"/>
                <a:cs typeface="Times New Roman" panose="02020603050405020304" pitchFamily="18" charset="0"/>
              </a:rPr>
              <a:t>Deep </a:t>
            </a:r>
            <a:r>
              <a:rPr lang="en-US" sz="2000" spc="65" dirty="0">
                <a:solidFill>
                  <a:schemeClr val="tx1"/>
                </a:solidFill>
                <a:latin typeface="Times New Roman" panose="02020603050405020304" pitchFamily="18" charset="0"/>
                <a:cs typeface="Times New Roman" panose="02020603050405020304" pitchFamily="18" charset="0"/>
              </a:rPr>
              <a:t>Learning </a:t>
            </a:r>
            <a:r>
              <a:rPr lang="en-US" sz="2000" spc="55" dirty="0">
                <a:solidFill>
                  <a:schemeClr val="tx1"/>
                </a:solidFill>
                <a:latin typeface="Times New Roman" panose="02020603050405020304" pitchFamily="18" charset="0"/>
                <a:cs typeface="Times New Roman" panose="02020603050405020304" pitchFamily="18" charset="0"/>
              </a:rPr>
              <a:t>with </a:t>
            </a:r>
            <a:r>
              <a:rPr lang="en-US" sz="2000" spc="30" dirty="0">
                <a:solidFill>
                  <a:schemeClr val="tx1"/>
                </a:solidFill>
                <a:latin typeface="Times New Roman" panose="02020603050405020304" pitchFamily="18" charset="0"/>
                <a:cs typeface="Times New Roman" panose="02020603050405020304" pitchFamily="18" charset="0"/>
              </a:rPr>
              <a:t>TensorFlow/</a:t>
            </a:r>
            <a:r>
              <a:rPr lang="en-US" sz="2000" spc="30" dirty="0" err="1">
                <a:solidFill>
                  <a:schemeClr val="tx1"/>
                </a:solidFill>
                <a:latin typeface="Times New Roman" panose="02020603050405020304" pitchFamily="18" charset="0"/>
                <a:cs typeface="Times New Roman" panose="02020603050405020304" pitchFamily="18" charset="0"/>
              </a:rPr>
              <a:t>Keras</a:t>
            </a:r>
            <a:r>
              <a:rPr lang="en-US" sz="2000" spc="30" dirty="0">
                <a:solidFill>
                  <a:schemeClr val="tx1"/>
                </a:solidFill>
                <a:latin typeface="Times New Roman" panose="02020603050405020304" pitchFamily="18" charset="0"/>
                <a:cs typeface="Times New Roman" panose="02020603050405020304" pitchFamily="18" charset="0"/>
              </a:rPr>
              <a:t>. </a:t>
            </a:r>
            <a:r>
              <a:rPr lang="en-US" sz="2000" spc="80" dirty="0">
                <a:solidFill>
                  <a:schemeClr val="tx1"/>
                </a:solidFill>
                <a:latin typeface="Times New Roman" panose="02020603050405020304" pitchFamily="18" charset="0"/>
                <a:cs typeface="Times New Roman" panose="02020603050405020304" pitchFamily="18" charset="0"/>
              </a:rPr>
              <a:t>Our </a:t>
            </a:r>
            <a:r>
              <a:rPr lang="en-US" sz="2000" spc="60" dirty="0">
                <a:solidFill>
                  <a:schemeClr val="tx1"/>
                </a:solidFill>
                <a:latin typeface="Times New Roman" panose="02020603050405020304" pitchFamily="18" charset="0"/>
                <a:cs typeface="Times New Roman" panose="02020603050405020304" pitchFamily="18" charset="0"/>
              </a:rPr>
              <a:t>machine-learning model </a:t>
            </a:r>
            <a:r>
              <a:rPr lang="en-US" sz="2000" spc="50" dirty="0">
                <a:solidFill>
                  <a:schemeClr val="tx1"/>
                </a:solidFill>
                <a:latin typeface="Times New Roman" panose="02020603050405020304" pitchFamily="18" charset="0"/>
                <a:cs typeface="Times New Roman" panose="02020603050405020304" pitchFamily="18" charset="0"/>
              </a:rPr>
              <a:t>will </a:t>
            </a:r>
            <a:r>
              <a:rPr lang="en-US" sz="2000" spc="60" dirty="0">
                <a:solidFill>
                  <a:schemeClr val="tx1"/>
                </a:solidFill>
                <a:latin typeface="Times New Roman" panose="02020603050405020304" pitchFamily="18" charset="0"/>
                <a:cs typeface="Times New Roman" panose="02020603050405020304" pitchFamily="18" charset="0"/>
              </a:rPr>
              <a:t>be</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45" dirty="0">
                <a:solidFill>
                  <a:schemeClr val="tx1"/>
                </a:solidFill>
                <a:latin typeface="Times New Roman" panose="02020603050405020304" pitchFamily="18" charset="0"/>
                <a:cs typeface="Times New Roman" panose="02020603050405020304" pitchFamily="18" charset="0"/>
              </a:rPr>
              <a:t>presented </a:t>
            </a:r>
            <a:r>
              <a:rPr lang="en-US" sz="2000" spc="30" dirty="0">
                <a:solidFill>
                  <a:schemeClr val="tx1"/>
                </a:solidFill>
                <a:latin typeface="Times New Roman" panose="02020603050405020304" pitchFamily="18" charset="0"/>
                <a:cs typeface="Times New Roman" panose="02020603050405020304" pitchFamily="18" charset="0"/>
              </a:rPr>
              <a:t>to</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45" dirty="0">
                <a:solidFill>
                  <a:schemeClr val="tx1"/>
                </a:solidFill>
                <a:latin typeface="Times New Roman" panose="02020603050405020304" pitchFamily="18" charset="0"/>
                <a:cs typeface="Times New Roman" panose="02020603050405020304" pitchFamily="18" charset="0"/>
              </a:rPr>
              <a:t>retail investors</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with</a:t>
            </a:r>
            <a:r>
              <a:rPr lang="en-US" sz="2000" spc="45" dirty="0">
                <a:solidFill>
                  <a:schemeClr val="tx1"/>
                </a:solidFill>
                <a:latin typeface="Times New Roman" panose="02020603050405020304" pitchFamily="18" charset="0"/>
                <a:cs typeface="Times New Roman" panose="02020603050405020304" pitchFamily="18" charset="0"/>
              </a:rPr>
              <a:t> </a:t>
            </a:r>
            <a:r>
              <a:rPr lang="en-US" sz="2000" spc="80" dirty="0">
                <a:solidFill>
                  <a:schemeClr val="tx1"/>
                </a:solidFill>
                <a:latin typeface="Times New Roman" panose="02020603050405020304" pitchFamily="18" charset="0"/>
                <a:cs typeface="Times New Roman" panose="02020603050405020304" pitchFamily="18" charset="0"/>
              </a:rPr>
              <a:t>a</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45" dirty="0">
                <a:solidFill>
                  <a:schemeClr val="tx1"/>
                </a:solidFill>
                <a:latin typeface="Times New Roman" panose="02020603050405020304" pitchFamily="18" charset="0"/>
                <a:cs typeface="Times New Roman" panose="02020603050405020304" pitchFamily="18" charset="0"/>
              </a:rPr>
              <a:t>third-party </a:t>
            </a:r>
            <a:r>
              <a:rPr lang="en-US" sz="2000" spc="70" dirty="0">
                <a:solidFill>
                  <a:schemeClr val="tx1"/>
                </a:solidFill>
                <a:latin typeface="Times New Roman" panose="02020603050405020304" pitchFamily="18" charset="0"/>
                <a:cs typeface="Times New Roman" panose="02020603050405020304" pitchFamily="18" charset="0"/>
              </a:rPr>
              <a:t>web</a:t>
            </a:r>
            <a:r>
              <a:rPr lang="en-US" sz="2000" spc="45" dirty="0">
                <a:solidFill>
                  <a:schemeClr val="tx1"/>
                </a:solidFill>
                <a:latin typeface="Times New Roman" panose="02020603050405020304" pitchFamily="18" charset="0"/>
                <a:cs typeface="Times New Roman" panose="02020603050405020304" pitchFamily="18" charset="0"/>
              </a:rPr>
              <a:t> </a:t>
            </a:r>
            <a:r>
              <a:rPr lang="en-US" sz="2000" spc="65" dirty="0">
                <a:solidFill>
                  <a:schemeClr val="tx1"/>
                </a:solidFill>
                <a:latin typeface="Times New Roman" panose="02020603050405020304" pitchFamily="18" charset="0"/>
                <a:cs typeface="Times New Roman" panose="02020603050405020304" pitchFamily="18" charset="0"/>
              </a:rPr>
              <a:t>app</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with</a:t>
            </a:r>
            <a:r>
              <a:rPr lang="en-US" sz="2000" spc="45" dirty="0">
                <a:solidFill>
                  <a:schemeClr val="tx1"/>
                </a:solidFill>
                <a:latin typeface="Times New Roman" panose="02020603050405020304" pitchFamily="18" charset="0"/>
                <a:cs typeface="Times New Roman" panose="02020603050405020304" pitchFamily="18" charset="0"/>
              </a:rPr>
              <a:t> the</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help</a:t>
            </a:r>
            <a:r>
              <a:rPr lang="en-US" sz="2000" spc="45" dirty="0">
                <a:solidFill>
                  <a:schemeClr val="tx1"/>
                </a:solidFill>
                <a:latin typeface="Times New Roman" panose="02020603050405020304" pitchFamily="18" charset="0"/>
                <a:cs typeface="Times New Roman" panose="02020603050405020304" pitchFamily="18" charset="0"/>
              </a:rPr>
              <a:t> </a:t>
            </a:r>
            <a:r>
              <a:rPr lang="en-US" sz="2000" spc="55" dirty="0">
                <a:solidFill>
                  <a:schemeClr val="tx1"/>
                </a:solidFill>
                <a:latin typeface="Times New Roman" panose="02020603050405020304" pitchFamily="18" charset="0"/>
                <a:cs typeface="Times New Roman" panose="02020603050405020304" pitchFamily="18" charset="0"/>
              </a:rPr>
              <a:t>of</a:t>
            </a:r>
            <a:r>
              <a:rPr lang="en-US" sz="2000" spc="40" dirty="0">
                <a:solidFill>
                  <a:schemeClr val="tx1"/>
                </a:solidFill>
                <a:latin typeface="Times New Roman" panose="02020603050405020304" pitchFamily="18" charset="0"/>
                <a:cs typeface="Times New Roman" panose="02020603050405020304" pitchFamily="18" charset="0"/>
              </a:rPr>
              <a:t> </a:t>
            </a:r>
            <a:r>
              <a:rPr lang="en-US" sz="2000" spc="50" dirty="0" err="1">
                <a:solidFill>
                  <a:schemeClr val="tx1"/>
                </a:solidFill>
                <a:latin typeface="Times New Roman" panose="02020603050405020304" pitchFamily="18" charset="0"/>
                <a:cs typeface="Times New Roman" panose="02020603050405020304" pitchFamily="18" charset="0"/>
              </a:rPr>
              <a:t>Streamlit</a:t>
            </a:r>
            <a:r>
              <a:rPr lang="en-US" sz="2000" spc="5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487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E572B-46DF-4FF2-4C53-695354638028}"/>
              </a:ext>
            </a:extLst>
          </p:cNvPr>
          <p:cNvSpPr txBox="1"/>
          <p:nvPr/>
        </p:nvSpPr>
        <p:spPr>
          <a:xfrm>
            <a:off x="415637" y="107032"/>
            <a:ext cx="10557164" cy="6077113"/>
          </a:xfrm>
          <a:prstGeom prst="rect">
            <a:avLst/>
          </a:prstGeom>
          <a:noFill/>
        </p:spPr>
        <p:txBody>
          <a:bodyPr wrap="square" rtlCol="0">
            <a:spAutoFit/>
          </a:bodyPr>
          <a:lstStyle/>
          <a:p>
            <a:pPr marL="12700">
              <a:lnSpc>
                <a:spcPct val="100000"/>
              </a:lnSpc>
              <a:spcBef>
                <a:spcPts val="100"/>
              </a:spcBef>
            </a:pPr>
            <a:r>
              <a:rPr lang="en-US" sz="1800" b="1" spc="-120" dirty="0">
                <a:solidFill>
                  <a:srgbClr val="B45E05"/>
                </a:solidFill>
                <a:latin typeface="Times New Roman" panose="02020603050405020304" pitchFamily="18" charset="0"/>
                <a:cs typeface="Times New Roman" panose="02020603050405020304" pitchFamily="18" charset="0"/>
              </a:rPr>
              <a:t>STEP-BY-STEP</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160" dirty="0">
                <a:solidFill>
                  <a:srgbClr val="B45E05"/>
                </a:solidFill>
                <a:latin typeface="Times New Roman" panose="02020603050405020304" pitchFamily="18" charset="0"/>
                <a:cs typeface="Times New Roman" panose="02020603050405020304" pitchFamily="18" charset="0"/>
              </a:rPr>
              <a:t>METHOD</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215" dirty="0">
                <a:solidFill>
                  <a:srgbClr val="B45E05"/>
                </a:solidFill>
                <a:latin typeface="Times New Roman" panose="02020603050405020304" pitchFamily="18" charset="0"/>
                <a:cs typeface="Times New Roman" panose="02020603050405020304" pitchFamily="18" charset="0"/>
              </a:rPr>
              <a:t>TO</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140" dirty="0">
                <a:solidFill>
                  <a:srgbClr val="B45E05"/>
                </a:solidFill>
                <a:latin typeface="Times New Roman" panose="02020603050405020304" pitchFamily="18" charset="0"/>
                <a:cs typeface="Times New Roman" panose="02020603050405020304" pitchFamily="18" charset="0"/>
              </a:rPr>
              <a:t>TRAIN</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145" dirty="0">
                <a:solidFill>
                  <a:srgbClr val="B45E05"/>
                </a:solidFill>
                <a:latin typeface="Times New Roman" panose="02020603050405020304" pitchFamily="18" charset="0"/>
                <a:cs typeface="Times New Roman" panose="02020603050405020304" pitchFamily="18" charset="0"/>
              </a:rPr>
              <a:t>AND</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155" dirty="0">
                <a:solidFill>
                  <a:srgbClr val="B45E05"/>
                </a:solidFill>
                <a:latin typeface="Times New Roman" panose="02020603050405020304" pitchFamily="18" charset="0"/>
                <a:cs typeface="Times New Roman" panose="02020603050405020304" pitchFamily="18" charset="0"/>
              </a:rPr>
              <a:t>DEPLOY</a:t>
            </a:r>
            <a:r>
              <a:rPr lang="en-US" sz="1800" b="1" spc="-100" dirty="0">
                <a:solidFill>
                  <a:srgbClr val="B45E05"/>
                </a:solidFill>
                <a:latin typeface="Times New Roman" panose="02020603050405020304" pitchFamily="18" charset="0"/>
                <a:cs typeface="Times New Roman" panose="02020603050405020304" pitchFamily="18" charset="0"/>
              </a:rPr>
              <a:t> </a:t>
            </a:r>
            <a:r>
              <a:rPr lang="en-US" sz="1800" b="1" spc="-190" dirty="0">
                <a:solidFill>
                  <a:srgbClr val="B45E05"/>
                </a:solidFill>
                <a:latin typeface="Times New Roman" panose="02020603050405020304" pitchFamily="18" charset="0"/>
                <a:cs typeface="Times New Roman" panose="02020603050405020304" pitchFamily="18" charset="0"/>
              </a:rPr>
              <a:t>THE</a:t>
            </a:r>
            <a:r>
              <a:rPr lang="en-US" sz="1800" b="1" spc="-105" dirty="0">
                <a:solidFill>
                  <a:srgbClr val="B45E05"/>
                </a:solidFill>
                <a:latin typeface="Times New Roman" panose="02020603050405020304" pitchFamily="18" charset="0"/>
                <a:cs typeface="Times New Roman" panose="02020603050405020304" pitchFamily="18" charset="0"/>
              </a:rPr>
              <a:t> </a:t>
            </a:r>
            <a:r>
              <a:rPr lang="en-US" sz="1800" b="1" spc="-150" dirty="0">
                <a:solidFill>
                  <a:srgbClr val="B45E05"/>
                </a:solidFill>
                <a:latin typeface="Times New Roman" panose="02020603050405020304" pitchFamily="18" charset="0"/>
                <a:cs typeface="Times New Roman" panose="02020603050405020304" pitchFamily="18" charset="0"/>
              </a:rPr>
              <a:t>MODEL</a:t>
            </a:r>
          </a:p>
          <a:p>
            <a:pPr marL="12700">
              <a:lnSpc>
                <a:spcPct val="100000"/>
              </a:lnSpc>
              <a:spcBef>
                <a:spcPts val="100"/>
              </a:spcBef>
            </a:pPr>
            <a:endParaRPr lang="en-US" sz="1800" b="1" dirty="0">
              <a:latin typeface="Times New Roman" panose="02020603050405020304" pitchFamily="18" charset="0"/>
              <a:cs typeface="Times New Roman" panose="02020603050405020304" pitchFamily="18" charset="0"/>
            </a:endParaRPr>
          </a:p>
          <a:p>
            <a:pPr marL="12700" marR="27305">
              <a:lnSpc>
                <a:spcPct val="150000"/>
              </a:lnSpc>
              <a:spcBef>
                <a:spcPts val="1110"/>
              </a:spcBef>
            </a:pPr>
            <a:r>
              <a:rPr lang="en-US" sz="1600" spc="65" dirty="0">
                <a:latin typeface="Times New Roman" panose="02020603050405020304" pitchFamily="18" charset="0"/>
                <a:cs typeface="Times New Roman" panose="02020603050405020304" pitchFamily="18" charset="0"/>
              </a:rPr>
              <a:t>With </a:t>
            </a:r>
            <a:r>
              <a:rPr lang="en-US" sz="1600" spc="45" dirty="0">
                <a:latin typeface="Times New Roman" panose="02020603050405020304" pitchFamily="18" charset="0"/>
                <a:cs typeface="Times New Roman" panose="02020603050405020304" pitchFamily="18" charset="0"/>
              </a:rPr>
              <a:t>the </a:t>
            </a:r>
            <a:r>
              <a:rPr lang="en-US" sz="1600" spc="55" dirty="0">
                <a:latin typeface="Times New Roman" panose="02020603050405020304" pitchFamily="18" charset="0"/>
                <a:cs typeface="Times New Roman" panose="02020603050405020304" pitchFamily="18" charset="0"/>
              </a:rPr>
              <a:t>help of </a:t>
            </a:r>
            <a:r>
              <a:rPr lang="en-US" sz="1600" spc="75" dirty="0">
                <a:latin typeface="Times New Roman" panose="02020603050405020304" pitchFamily="18" charset="0"/>
                <a:cs typeface="Times New Roman" panose="02020603050405020304" pitchFamily="18" charset="0"/>
              </a:rPr>
              <a:t>Machine </a:t>
            </a:r>
            <a:r>
              <a:rPr lang="en-US" sz="1600" spc="65" dirty="0">
                <a:latin typeface="Times New Roman" panose="02020603050405020304" pitchFamily="18" charset="0"/>
                <a:cs typeface="Times New Roman" panose="02020603050405020304" pitchFamily="18" charset="0"/>
              </a:rPr>
              <a:t>Learning, </a:t>
            </a:r>
            <a:r>
              <a:rPr lang="en-US" sz="1600" spc="70" dirty="0">
                <a:latin typeface="Times New Roman" panose="02020603050405020304" pitchFamily="18" charset="0"/>
                <a:cs typeface="Times New Roman" panose="02020603050405020304" pitchFamily="18" charset="0"/>
              </a:rPr>
              <a:t>we </a:t>
            </a:r>
            <a:r>
              <a:rPr lang="en-US" sz="1600" spc="50" dirty="0">
                <a:latin typeface="Times New Roman" panose="02020603050405020304" pitchFamily="18" charset="0"/>
                <a:cs typeface="Times New Roman" panose="02020603050405020304" pitchFamily="18" charset="0"/>
              </a:rPr>
              <a:t>will </a:t>
            </a:r>
            <a:r>
              <a:rPr lang="en-US" sz="1600" spc="55" dirty="0">
                <a:latin typeface="Times New Roman" panose="02020603050405020304" pitchFamily="18" charset="0"/>
                <a:cs typeface="Times New Roman" panose="02020603050405020304" pitchFamily="18" charset="0"/>
              </a:rPr>
              <a:t>build </a:t>
            </a:r>
            <a:r>
              <a:rPr lang="en-US" sz="1600" spc="85" dirty="0">
                <a:latin typeface="Times New Roman" panose="02020603050405020304" pitchFamily="18" charset="0"/>
                <a:cs typeface="Times New Roman" panose="02020603050405020304" pitchFamily="18" charset="0"/>
              </a:rPr>
              <a:t>an </a:t>
            </a:r>
            <a:r>
              <a:rPr lang="en-US" sz="1600" spc="50" dirty="0">
                <a:latin typeface="Times New Roman" panose="02020603050405020304" pitchFamily="18" charset="0"/>
                <a:cs typeface="Times New Roman" panose="02020603050405020304" pitchFamily="18" charset="0"/>
              </a:rPr>
              <a:t>efficient </a:t>
            </a:r>
            <a:r>
              <a:rPr lang="en-US" sz="1600" spc="75" dirty="0">
                <a:latin typeface="Times New Roman" panose="02020603050405020304" pitchFamily="18" charset="0"/>
                <a:cs typeface="Times New Roman" panose="02020603050405020304" pitchFamily="18" charset="0"/>
              </a:rPr>
              <a:t>and </a:t>
            </a:r>
            <a:r>
              <a:rPr lang="en-US" sz="1600" spc="45" dirty="0">
                <a:latin typeface="Times New Roman" panose="02020603050405020304" pitchFamily="18" charset="0"/>
                <a:cs typeface="Times New Roman" panose="02020603050405020304" pitchFamily="18" charset="0"/>
              </a:rPr>
              <a:t>robust </a:t>
            </a:r>
            <a:r>
              <a:rPr lang="en-US" sz="1600" spc="110" dirty="0">
                <a:latin typeface="Times New Roman" panose="02020603050405020304" pitchFamily="18" charset="0"/>
                <a:cs typeface="Times New Roman" panose="02020603050405020304" pitchFamily="18" charset="0"/>
              </a:rPr>
              <a:t>ML </a:t>
            </a:r>
            <a:r>
              <a:rPr lang="en-US" sz="1600" spc="60" dirty="0">
                <a:latin typeface="Times New Roman" panose="02020603050405020304" pitchFamily="18" charset="0"/>
                <a:cs typeface="Times New Roman" panose="02020603050405020304" pitchFamily="18" charset="0"/>
              </a:rPr>
              <a:t>model </a:t>
            </a:r>
            <a:r>
              <a:rPr lang="en-US" sz="1600" spc="30" dirty="0">
                <a:latin typeface="Times New Roman" panose="02020603050405020304" pitchFamily="18" charset="0"/>
                <a:cs typeface="Times New Roman" panose="02020603050405020304" pitchFamily="18" charset="0"/>
              </a:rPr>
              <a:t>to </a:t>
            </a:r>
            <a:r>
              <a:rPr lang="en-US" sz="1600" spc="45" dirty="0">
                <a:latin typeface="Times New Roman" panose="02020603050405020304" pitchFamily="18" charset="0"/>
                <a:cs typeface="Times New Roman" panose="02020603050405020304" pitchFamily="18" charset="0"/>
              </a:rPr>
              <a:t>predict the </a:t>
            </a:r>
            <a:r>
              <a:rPr lang="en-US" sz="1600" spc="60" dirty="0">
                <a:latin typeface="Times New Roman" panose="02020603050405020304" pitchFamily="18" charset="0"/>
                <a:cs typeface="Times New Roman" panose="02020603050405020304" pitchFamily="18" charset="0"/>
              </a:rPr>
              <a:t>next </a:t>
            </a:r>
            <a:r>
              <a:rPr lang="en-US" sz="1600" spc="35" dirty="0">
                <a:latin typeface="Times New Roman" panose="02020603050405020304" pitchFamily="18" charset="0"/>
                <a:cs typeface="Times New Roman" panose="02020603050405020304" pitchFamily="18" charset="0"/>
              </a:rPr>
              <a:t>day's </a:t>
            </a:r>
            <a:r>
              <a:rPr lang="en-US" sz="1600" spc="50" dirty="0">
                <a:latin typeface="Times New Roman" panose="02020603050405020304" pitchFamily="18" charset="0"/>
                <a:cs typeface="Times New Roman" panose="02020603050405020304" pitchFamily="18" charset="0"/>
              </a:rPr>
              <a:t>price </a:t>
            </a:r>
            <a:r>
              <a:rPr lang="en-US" sz="1600" spc="55" dirty="0">
                <a:latin typeface="Times New Roman" panose="02020603050405020304" pitchFamily="18" charset="0"/>
                <a:cs typeface="Times New Roman" panose="02020603050405020304" pitchFamily="18" charset="0"/>
              </a:rPr>
              <a:t>of </a:t>
            </a:r>
            <a:r>
              <a:rPr lang="en-US" sz="1600" spc="45" dirty="0">
                <a:latin typeface="Times New Roman" panose="02020603050405020304" pitchFamily="18" charset="0"/>
                <a:cs typeface="Times New Roman" panose="02020603050405020304" pitchFamily="18" charset="0"/>
              </a:rPr>
              <a:t>the </a:t>
            </a:r>
            <a:r>
              <a:rPr lang="en-US" sz="1600" spc="40" dirty="0">
                <a:latin typeface="Times New Roman" panose="02020603050405020304" pitchFamily="18" charset="0"/>
                <a:cs typeface="Times New Roman" panose="02020603050405020304" pitchFamily="18" charset="0"/>
              </a:rPr>
              <a:t>selected </a:t>
            </a:r>
            <a:r>
              <a:rPr lang="en-US" sz="1600" spc="50" dirty="0">
                <a:latin typeface="Times New Roman" panose="02020603050405020304" pitchFamily="18" charset="0"/>
                <a:cs typeface="Times New Roman" panose="02020603050405020304" pitchFamily="18" charset="0"/>
              </a:rPr>
              <a:t>crypto. </a:t>
            </a:r>
            <a:r>
              <a:rPr lang="en-US" sz="1600" spc="80" dirty="0">
                <a:latin typeface="Times New Roman" panose="02020603050405020304" pitchFamily="18" charset="0"/>
                <a:cs typeface="Times New Roman" panose="02020603050405020304" pitchFamily="18" charset="0"/>
              </a:rPr>
              <a:t>Our </a:t>
            </a:r>
            <a:r>
              <a:rPr lang="en-US" sz="1600" spc="60" dirty="0">
                <a:latin typeface="Times New Roman" panose="02020603050405020304" pitchFamily="18" charset="0"/>
                <a:cs typeface="Times New Roman" panose="02020603050405020304" pitchFamily="18" charset="0"/>
              </a:rPr>
              <a:t>model </a:t>
            </a:r>
            <a:r>
              <a:rPr lang="en-US" sz="1600" spc="50" dirty="0">
                <a:latin typeface="Times New Roman" panose="02020603050405020304" pitchFamily="18" charset="0"/>
                <a:cs typeface="Times New Roman" panose="02020603050405020304" pitchFamily="18" charset="0"/>
              </a:rPr>
              <a:t>will </a:t>
            </a:r>
            <a:r>
              <a:rPr lang="en-US" sz="1600" spc="40" dirty="0">
                <a:latin typeface="Times New Roman" panose="02020603050405020304" pitchFamily="18" charset="0"/>
                <a:cs typeface="Times New Roman" panose="02020603050405020304" pitchFamily="18" charset="0"/>
              </a:rPr>
              <a:t>fit </a:t>
            </a:r>
            <a:r>
              <a:rPr lang="en-US" sz="1600" spc="45" dirty="0">
                <a:latin typeface="Times New Roman" panose="02020603050405020304" pitchFamily="18" charset="0"/>
                <a:cs typeface="Times New Roman" panose="02020603050405020304" pitchFamily="18" charset="0"/>
              </a:rPr>
              <a:t>the </a:t>
            </a:r>
            <a:r>
              <a:rPr lang="en-US" sz="1600" spc="35" dirty="0">
                <a:latin typeface="Times New Roman" panose="02020603050405020304" pitchFamily="18" charset="0"/>
                <a:cs typeface="Times New Roman" panose="02020603050405020304" pitchFamily="18" charset="0"/>
              </a:rPr>
              <a:t>last </a:t>
            </a:r>
            <a:r>
              <a:rPr lang="en-US" sz="1600" spc="5" dirty="0">
                <a:latin typeface="Times New Roman" panose="02020603050405020304" pitchFamily="18" charset="0"/>
                <a:cs typeface="Times New Roman" panose="02020603050405020304" pitchFamily="18" charset="0"/>
              </a:rPr>
              <a:t>5 </a:t>
            </a:r>
            <a:r>
              <a:rPr lang="en-US" sz="1600" spc="50" dirty="0">
                <a:latin typeface="Times New Roman" panose="02020603050405020304" pitchFamily="18" charset="0"/>
                <a:cs typeface="Times New Roman" panose="02020603050405020304" pitchFamily="18" charset="0"/>
              </a:rPr>
              <a:t>years </a:t>
            </a:r>
            <a:r>
              <a:rPr lang="en-US" sz="1600" spc="55" dirty="0">
                <a:latin typeface="Times New Roman" panose="02020603050405020304" pitchFamily="18" charset="0"/>
                <a:cs typeface="Times New Roman" panose="02020603050405020304" pitchFamily="18" charset="0"/>
              </a:rPr>
              <a:t>of </a:t>
            </a:r>
            <a:r>
              <a:rPr lang="en-US" sz="1600" spc="45" dirty="0">
                <a:latin typeface="Times New Roman" panose="02020603050405020304" pitchFamily="18" charset="0"/>
                <a:cs typeface="Times New Roman" panose="02020603050405020304" pitchFamily="18" charset="0"/>
              </a:rPr>
              <a:t>historical </a:t>
            </a:r>
            <a:r>
              <a:rPr lang="en-US" sz="1600" spc="55" dirty="0">
                <a:latin typeface="Times New Roman" panose="02020603050405020304" pitchFamily="18" charset="0"/>
                <a:cs typeface="Times New Roman" panose="02020603050405020304" pitchFamily="18" charset="0"/>
              </a:rPr>
              <a:t>data </a:t>
            </a:r>
            <a:r>
              <a:rPr lang="en-US" sz="1600" spc="75" dirty="0">
                <a:latin typeface="Times New Roman" panose="02020603050405020304" pitchFamily="18" charset="0"/>
                <a:cs typeface="Times New Roman" panose="02020603050405020304" pitchFamily="18" charset="0"/>
              </a:rPr>
              <a:t>and </a:t>
            </a:r>
            <a:r>
              <a:rPr lang="en-US" sz="1600" spc="60" dirty="0">
                <a:latin typeface="Times New Roman" panose="02020603050405020304" pitchFamily="18" charset="0"/>
                <a:cs typeface="Times New Roman" panose="02020603050405020304" pitchFamily="18" charset="0"/>
              </a:rPr>
              <a:t>while </a:t>
            </a:r>
            <a:r>
              <a:rPr lang="en-US" sz="1600" spc="50" dirty="0">
                <a:latin typeface="Times New Roman" panose="02020603050405020304" pitchFamily="18" charset="0"/>
                <a:cs typeface="Times New Roman" panose="02020603050405020304" pitchFamily="18" charset="0"/>
              </a:rPr>
              <a:t>predicting </a:t>
            </a:r>
            <a:r>
              <a:rPr lang="en-US" sz="1600" spc="25" dirty="0">
                <a:latin typeface="Times New Roman" panose="02020603050405020304" pitchFamily="18" charset="0"/>
                <a:cs typeface="Times New Roman" panose="02020603050405020304" pitchFamily="18" charset="0"/>
              </a:rPr>
              <a:t>it </a:t>
            </a:r>
            <a:r>
              <a:rPr lang="en-US" sz="1600" spc="50" dirty="0">
                <a:latin typeface="Times New Roman" panose="02020603050405020304" pitchFamily="18" charset="0"/>
                <a:cs typeface="Times New Roman" panose="02020603050405020304" pitchFamily="18" charset="0"/>
              </a:rPr>
              <a:t>will </a:t>
            </a:r>
            <a:r>
              <a:rPr lang="en-US" sz="1600" spc="45" dirty="0">
                <a:latin typeface="Times New Roman" panose="02020603050405020304" pitchFamily="18" charset="0"/>
                <a:cs typeface="Times New Roman" panose="02020603050405020304" pitchFamily="18" charset="0"/>
              </a:rPr>
              <a:t>look </a:t>
            </a:r>
            <a:r>
              <a:rPr lang="en-US" sz="1600" spc="55" dirty="0">
                <a:latin typeface="Times New Roman" panose="02020603050405020304" pitchFamily="18" charset="0"/>
                <a:cs typeface="Times New Roman" panose="02020603050405020304" pitchFamily="18" charset="0"/>
              </a:rPr>
              <a:t>for </a:t>
            </a:r>
            <a:r>
              <a:rPr lang="en-US" sz="1600" spc="45" dirty="0">
                <a:latin typeface="Times New Roman" panose="02020603050405020304" pitchFamily="18" charset="0"/>
                <a:cs typeface="Times New Roman" panose="02020603050405020304" pitchFamily="18" charset="0"/>
              </a:rPr>
              <a:t>the </a:t>
            </a:r>
            <a:r>
              <a:rPr lang="en-US" sz="1600" spc="40" dirty="0">
                <a:latin typeface="Times New Roman" panose="02020603050405020304" pitchFamily="18" charset="0"/>
                <a:cs typeface="Times New Roman" panose="02020603050405020304" pitchFamily="18" charset="0"/>
              </a:rPr>
              <a:t>past </a:t>
            </a:r>
            <a:r>
              <a:rPr lang="en-US" sz="1600" spc="5" dirty="0">
                <a:latin typeface="Times New Roman" panose="02020603050405020304" pitchFamily="18" charset="0"/>
                <a:cs typeface="Times New Roman" panose="02020603050405020304" pitchFamily="18" charset="0"/>
              </a:rPr>
              <a:t>3 </a:t>
            </a:r>
            <a:r>
              <a:rPr lang="en-US" sz="1600" spc="60" dirty="0">
                <a:latin typeface="Times New Roman" panose="02020603050405020304" pitchFamily="18" charset="0"/>
                <a:cs typeface="Times New Roman" panose="02020603050405020304" pitchFamily="18" charset="0"/>
              </a:rPr>
              <a:t>months </a:t>
            </a:r>
            <a:r>
              <a:rPr lang="en-US" sz="1600" spc="55" dirty="0">
                <a:latin typeface="Times New Roman" panose="02020603050405020304" pitchFamily="18" charset="0"/>
                <a:cs typeface="Times New Roman" panose="02020603050405020304" pitchFamily="18" charset="0"/>
              </a:rPr>
              <a:t>of </a:t>
            </a:r>
            <a:r>
              <a:rPr lang="en-US" sz="1600" spc="45" dirty="0">
                <a:latin typeface="Times New Roman" panose="02020603050405020304" pitchFamily="18" charset="0"/>
                <a:cs typeface="Times New Roman" panose="02020603050405020304" pitchFamily="18" charset="0"/>
              </a:rPr>
              <a:t>the </a:t>
            </a:r>
            <a:r>
              <a:rPr lang="en-US" sz="1600" spc="55" dirty="0">
                <a:latin typeface="Times New Roman" panose="02020603050405020304" pitchFamily="18" charset="0"/>
                <a:cs typeface="Times New Roman" panose="02020603050405020304" pitchFamily="18" charset="0"/>
              </a:rPr>
              <a:t>data </a:t>
            </a:r>
            <a:r>
              <a:rPr lang="en-US" sz="1600" spc="75" dirty="0">
                <a:latin typeface="Times New Roman" panose="02020603050405020304" pitchFamily="18" charset="0"/>
                <a:cs typeface="Times New Roman" panose="02020603050405020304" pitchFamily="18" charset="0"/>
              </a:rPr>
              <a:t>and </a:t>
            </a:r>
            <a:r>
              <a:rPr lang="en-US" sz="1600" spc="50" dirty="0">
                <a:latin typeface="Times New Roman" panose="02020603050405020304" pitchFamily="18" charset="0"/>
                <a:cs typeface="Times New Roman" panose="02020603050405020304" pitchFamily="18" charset="0"/>
              </a:rPr>
              <a:t>will </a:t>
            </a:r>
            <a:r>
              <a:rPr lang="en-US" sz="1600" spc="45" dirty="0">
                <a:latin typeface="Times New Roman" panose="02020603050405020304" pitchFamily="18" charset="0"/>
                <a:cs typeface="Times New Roman" panose="02020603050405020304" pitchFamily="18" charset="0"/>
              </a:rPr>
              <a:t>predict</a:t>
            </a:r>
            <a:r>
              <a:rPr lang="en-US" sz="1600" spc="35"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the</a:t>
            </a:r>
            <a:r>
              <a:rPr lang="en-US" sz="1600" spc="4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next</a:t>
            </a:r>
            <a:r>
              <a:rPr lang="en-US" sz="1600" spc="40" dirty="0">
                <a:latin typeface="Times New Roman" panose="02020603050405020304" pitchFamily="18" charset="0"/>
                <a:cs typeface="Times New Roman" panose="02020603050405020304" pitchFamily="18" charset="0"/>
              </a:rPr>
              <a:t> </a:t>
            </a:r>
            <a:r>
              <a:rPr lang="en-US" sz="1600" spc="35" dirty="0">
                <a:latin typeface="Times New Roman" panose="02020603050405020304" pitchFamily="18" charset="0"/>
                <a:cs typeface="Times New Roman" panose="02020603050405020304" pitchFamily="18" charset="0"/>
              </a:rPr>
              <a:t>day's</a:t>
            </a:r>
            <a:r>
              <a:rPr lang="en-US" sz="1600" spc="40"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price.</a:t>
            </a:r>
            <a:endParaRPr lang="en-US" sz="1600" dirty="0">
              <a:latin typeface="Times New Roman" panose="02020603050405020304" pitchFamily="18" charset="0"/>
              <a:cs typeface="Times New Roman" panose="02020603050405020304" pitchFamily="18" charset="0"/>
            </a:endParaRPr>
          </a:p>
          <a:p>
            <a:pPr>
              <a:lnSpc>
                <a:spcPct val="150000"/>
              </a:lnSpc>
              <a:spcBef>
                <a:spcPts val="55"/>
              </a:spcBef>
            </a:pPr>
            <a:endParaRPr lang="en-US" dirty="0">
              <a:latin typeface="Times New Roman" panose="02020603050405020304" pitchFamily="18" charset="0"/>
              <a:cs typeface="Times New Roman" panose="02020603050405020304" pitchFamily="18" charset="0"/>
            </a:endParaRPr>
          </a:p>
          <a:p>
            <a:pPr marL="12700">
              <a:lnSpc>
                <a:spcPct val="150000"/>
              </a:lnSpc>
            </a:pPr>
            <a:r>
              <a:rPr lang="en-US" sz="1600" spc="25" dirty="0">
                <a:latin typeface="Times New Roman" panose="02020603050405020304" pitchFamily="18" charset="0"/>
                <a:cs typeface="Times New Roman" panose="02020603050405020304" pitchFamily="18" charset="0"/>
              </a:rPr>
              <a:t>It</a:t>
            </a:r>
            <a:r>
              <a:rPr lang="en-US" sz="1600" spc="40" dirty="0">
                <a:latin typeface="Times New Roman" panose="02020603050405020304" pitchFamily="18" charset="0"/>
                <a:cs typeface="Times New Roman" panose="02020603050405020304" pitchFamily="18" charset="0"/>
              </a:rPr>
              <a:t> </a:t>
            </a:r>
            <a:r>
              <a:rPr lang="en-US" sz="1600" spc="50" dirty="0">
                <a:latin typeface="Times New Roman" panose="02020603050405020304" pitchFamily="18" charset="0"/>
                <a:cs typeface="Times New Roman" panose="02020603050405020304" pitchFamily="18" charset="0"/>
              </a:rPr>
              <a:t>contains</a:t>
            </a:r>
            <a:r>
              <a:rPr lang="en-US" sz="1600" spc="45"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different</a:t>
            </a:r>
            <a:r>
              <a:rPr lang="en-US" sz="1600" spc="45" dirty="0">
                <a:latin typeface="Times New Roman" panose="02020603050405020304" pitchFamily="18" charset="0"/>
                <a:cs typeface="Times New Roman" panose="02020603050405020304" pitchFamily="18" charset="0"/>
              </a:rPr>
              <a:t> </a:t>
            </a:r>
            <a:r>
              <a:rPr lang="en-US" sz="1600" spc="30" dirty="0">
                <a:latin typeface="Times New Roman" panose="02020603050405020304" pitchFamily="18" charset="0"/>
                <a:cs typeface="Times New Roman" panose="02020603050405020304" pitchFamily="18" charset="0"/>
              </a:rPr>
              <a:t>steps</a:t>
            </a:r>
            <a:r>
              <a:rPr lang="en-US" sz="1600" spc="45" dirty="0">
                <a:latin typeface="Times New Roman" panose="02020603050405020304" pitchFamily="18" charset="0"/>
                <a:cs typeface="Times New Roman" panose="02020603050405020304" pitchFamily="18" charset="0"/>
              </a:rPr>
              <a:t> that </a:t>
            </a:r>
            <a:r>
              <a:rPr lang="en-US" sz="1600" spc="60" dirty="0">
                <a:latin typeface="Times New Roman" panose="02020603050405020304" pitchFamily="18" charset="0"/>
                <a:cs typeface="Times New Roman" panose="02020603050405020304" pitchFamily="18" charset="0"/>
              </a:rPr>
              <a:t>are</a:t>
            </a:r>
            <a:r>
              <a:rPr lang="en-US" sz="1600" spc="40"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important</a:t>
            </a:r>
            <a:r>
              <a:rPr lang="en-US" sz="1600" spc="45"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while</a:t>
            </a:r>
            <a:r>
              <a:rPr lang="en-US" sz="1600" spc="45"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building</a:t>
            </a:r>
            <a:r>
              <a:rPr lang="en-US" sz="1600" spc="45" dirty="0">
                <a:latin typeface="Times New Roman" panose="02020603050405020304" pitchFamily="18" charset="0"/>
                <a:cs typeface="Times New Roman" panose="02020603050405020304" pitchFamily="18" charset="0"/>
              </a:rPr>
              <a:t> the </a:t>
            </a:r>
            <a:r>
              <a:rPr lang="en-US" sz="1600" spc="65" dirty="0">
                <a:latin typeface="Times New Roman" panose="02020603050405020304" pitchFamily="18" charset="0"/>
                <a:cs typeface="Times New Roman" panose="02020603050405020304" pitchFamily="18" charset="0"/>
              </a:rPr>
              <a:t>model.</a:t>
            </a:r>
          </a:p>
          <a:p>
            <a:pPr marL="12700">
              <a:lnSpc>
                <a:spcPct val="150000"/>
              </a:lnSpc>
            </a:pPr>
            <a:endParaRPr lang="en-US" sz="1600" dirty="0">
              <a:latin typeface="Times New Roman" panose="02020603050405020304" pitchFamily="18" charset="0"/>
              <a:cs typeface="Times New Roman" panose="02020603050405020304" pitchFamily="18" charset="0"/>
            </a:endParaRPr>
          </a:p>
          <a:p>
            <a:pPr marL="469900" marR="221615" indent="-228600">
              <a:spcBef>
                <a:spcPts val="990"/>
              </a:spcBef>
              <a:buFont typeface="Cambria"/>
              <a:buAutoNum type="arabicPeriod"/>
              <a:tabLst>
                <a:tab pos="469900" algn="l"/>
              </a:tabLst>
            </a:pPr>
            <a:r>
              <a:rPr lang="en-US" sz="1600" b="1" spc="55" dirty="0">
                <a:solidFill>
                  <a:srgbClr val="FF0000"/>
                </a:solidFill>
                <a:latin typeface="Times New Roman" panose="02020603050405020304" pitchFamily="18" charset="0"/>
                <a:cs typeface="Times New Roman" panose="02020603050405020304" pitchFamily="18" charset="0"/>
              </a:rPr>
              <a:t>Data Gathering</a:t>
            </a:r>
            <a:r>
              <a:rPr lang="en-US" sz="1600" spc="55" dirty="0">
                <a:solidFill>
                  <a:srgbClr val="FF0000"/>
                </a:solidFill>
                <a:latin typeface="Times New Roman" panose="02020603050405020304" pitchFamily="18" charset="0"/>
                <a:cs typeface="Times New Roman" panose="02020603050405020304" pitchFamily="18" charset="0"/>
              </a:rPr>
              <a:t>:</a:t>
            </a:r>
            <a:r>
              <a:rPr lang="en-US" sz="1600" spc="55" dirty="0">
                <a:latin typeface="Times New Roman" panose="02020603050405020304" pitchFamily="18" charset="0"/>
                <a:cs typeface="Times New Roman" panose="02020603050405020304" pitchFamily="18" charset="0"/>
              </a:rPr>
              <a:t> Data gathering involves gathering data for </a:t>
            </a:r>
            <a:r>
              <a:rPr lang="en-US" sz="1600" spc="60" dirty="0">
                <a:latin typeface="Times New Roman" panose="02020603050405020304" pitchFamily="18" charset="0"/>
                <a:cs typeface="Times New Roman" panose="02020603050405020304" pitchFamily="18" charset="0"/>
              </a:rPr>
              <a:t>analyzing </a:t>
            </a:r>
            <a:r>
              <a:rPr lang="en-US" sz="1600" spc="75" dirty="0">
                <a:latin typeface="Times New Roman" panose="02020603050405020304" pitchFamily="18" charset="0"/>
                <a:cs typeface="Times New Roman" panose="02020603050405020304" pitchFamily="18" charset="0"/>
              </a:rPr>
              <a:t>and </a:t>
            </a:r>
            <a:r>
              <a:rPr lang="en-US" sz="1600" spc="50" dirty="0">
                <a:latin typeface="Times New Roman" panose="02020603050405020304" pitchFamily="18" charset="0"/>
                <a:cs typeface="Times New Roman" panose="02020603050405020304" pitchFamily="18" charset="0"/>
              </a:rPr>
              <a:t>training </a:t>
            </a:r>
            <a:r>
              <a:rPr lang="en-US" sz="1600" spc="45" dirty="0">
                <a:latin typeface="Times New Roman" panose="02020603050405020304" pitchFamily="18" charset="0"/>
                <a:cs typeface="Times New Roman" panose="02020603050405020304" pitchFamily="18" charset="0"/>
              </a:rPr>
              <a:t>the </a:t>
            </a:r>
            <a:r>
              <a:rPr lang="en-US" sz="1600" spc="65" dirty="0">
                <a:latin typeface="Times New Roman" panose="02020603050405020304" pitchFamily="18" charset="0"/>
                <a:cs typeface="Times New Roman" panose="02020603050405020304" pitchFamily="18" charset="0"/>
              </a:rPr>
              <a:t>model. </a:t>
            </a:r>
            <a:r>
              <a:rPr lang="en-US" sz="1600" spc="80" dirty="0">
                <a:latin typeface="Times New Roman" panose="02020603050405020304" pitchFamily="18" charset="0"/>
                <a:cs typeface="Times New Roman" panose="02020603050405020304" pitchFamily="18" charset="0"/>
              </a:rPr>
              <a:t>Our </a:t>
            </a:r>
            <a:r>
              <a:rPr lang="en-US" sz="1600" spc="55" dirty="0">
                <a:latin typeface="Times New Roman" panose="02020603050405020304" pitchFamily="18" charset="0"/>
                <a:cs typeface="Times New Roman" panose="02020603050405020304" pitchFamily="18" charset="0"/>
              </a:rPr>
              <a:t>data should </a:t>
            </a:r>
            <a:r>
              <a:rPr lang="en-US" sz="1600" spc="60" dirty="0">
                <a:latin typeface="Times New Roman" panose="02020603050405020304" pitchFamily="18" charset="0"/>
                <a:cs typeface="Times New Roman" panose="02020603050405020304" pitchFamily="18" charset="0"/>
              </a:rPr>
              <a:t>be </a:t>
            </a:r>
            <a:r>
              <a:rPr lang="en-US" sz="1600" spc="45" dirty="0">
                <a:latin typeface="Times New Roman" panose="02020603050405020304" pitchFamily="18" charset="0"/>
                <a:cs typeface="Times New Roman" panose="02020603050405020304" pitchFamily="18" charset="0"/>
              </a:rPr>
              <a:t>correct </a:t>
            </a:r>
            <a:r>
              <a:rPr lang="en-US" sz="1600" spc="65" dirty="0">
                <a:latin typeface="Times New Roman" panose="02020603050405020304" pitchFamily="18" charset="0"/>
                <a:cs typeface="Times New Roman" panose="02020603050405020304" pitchFamily="18" charset="0"/>
              </a:rPr>
              <a:t>in </a:t>
            </a:r>
            <a:r>
              <a:rPr lang="en-US" sz="1600" spc="55" dirty="0">
                <a:latin typeface="Times New Roman" panose="02020603050405020304" pitchFamily="18" charset="0"/>
                <a:cs typeface="Times New Roman" panose="02020603050405020304" pitchFamily="18" charset="0"/>
              </a:rPr>
              <a:t>every </a:t>
            </a:r>
            <a:r>
              <a:rPr lang="en-US" sz="1600" spc="40" dirty="0">
                <a:latin typeface="Times New Roman" panose="02020603050405020304" pitchFamily="18" charset="0"/>
                <a:cs typeface="Times New Roman" panose="02020603050405020304" pitchFamily="18" charset="0"/>
              </a:rPr>
              <a:t>aspect </a:t>
            </a:r>
            <a:r>
              <a:rPr lang="en-US" sz="1600" spc="50" dirty="0">
                <a:latin typeface="Times New Roman" panose="02020603050405020304" pitchFamily="18" charset="0"/>
                <a:cs typeface="Times New Roman" panose="02020603050405020304" pitchFamily="18" charset="0"/>
              </a:rPr>
              <a:t>as </a:t>
            </a:r>
            <a:r>
              <a:rPr lang="en-US" sz="1600" spc="25" dirty="0">
                <a:latin typeface="Times New Roman" panose="02020603050405020304" pitchFamily="18" charset="0"/>
                <a:cs typeface="Times New Roman" panose="02020603050405020304" pitchFamily="18" charset="0"/>
              </a:rPr>
              <a:t>it </a:t>
            </a:r>
            <a:r>
              <a:rPr lang="en-US" sz="1600" spc="50" dirty="0">
                <a:latin typeface="Times New Roman" panose="02020603050405020304" pitchFamily="18" charset="0"/>
                <a:cs typeface="Times New Roman" panose="02020603050405020304" pitchFamily="18" charset="0"/>
              </a:rPr>
              <a:t>will </a:t>
            </a:r>
            <a:r>
              <a:rPr lang="en-US" sz="1600" spc="45" dirty="0">
                <a:latin typeface="Times New Roman" panose="02020603050405020304" pitchFamily="18" charset="0"/>
                <a:cs typeface="Times New Roman" panose="02020603050405020304" pitchFamily="18" charset="0"/>
              </a:rPr>
              <a:t>predict </a:t>
            </a:r>
            <a:r>
              <a:rPr lang="en-US" sz="1600" spc="75" dirty="0">
                <a:latin typeface="Times New Roman" panose="02020603050405020304" pitchFamily="18" charset="0"/>
                <a:cs typeface="Times New Roman" panose="02020603050405020304" pitchFamily="18" charset="0"/>
              </a:rPr>
              <a:t>and</a:t>
            </a:r>
            <a:r>
              <a:rPr lang="en-US" sz="1600" spc="4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analyze</a:t>
            </a:r>
            <a:r>
              <a:rPr lang="en-US" sz="1600" spc="40"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the</a:t>
            </a:r>
            <a:r>
              <a:rPr lang="en-US" sz="1600" spc="40"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trends</a:t>
            </a:r>
            <a:r>
              <a:rPr lang="en-US" sz="1600" spc="40" dirty="0">
                <a:latin typeface="Times New Roman" panose="02020603050405020304" pitchFamily="18" charset="0"/>
                <a:cs typeface="Times New Roman" panose="02020603050405020304" pitchFamily="18" charset="0"/>
              </a:rPr>
              <a:t> </a:t>
            </a:r>
            <a:r>
              <a:rPr lang="en-US" sz="1600" spc="65" dirty="0">
                <a:latin typeface="Times New Roman" panose="02020603050405020304" pitchFamily="18" charset="0"/>
                <a:cs typeface="Times New Roman" panose="02020603050405020304" pitchFamily="18" charset="0"/>
              </a:rPr>
              <a:t>in</a:t>
            </a:r>
            <a:r>
              <a:rPr lang="en-US" sz="1600" spc="40"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historical</a:t>
            </a:r>
            <a:r>
              <a:rPr lang="en-US" sz="1600" spc="40" dirty="0">
                <a:latin typeface="Times New Roman" panose="02020603050405020304" pitchFamily="18" charset="0"/>
                <a:cs typeface="Times New Roman" panose="02020603050405020304" pitchFamily="18" charset="0"/>
              </a:rPr>
              <a:t> </a:t>
            </a:r>
            <a:r>
              <a:rPr lang="en-US" sz="1600" spc="50" dirty="0">
                <a:latin typeface="Times New Roman" panose="02020603050405020304" pitchFamily="18" charset="0"/>
                <a:cs typeface="Times New Roman" panose="02020603050405020304" pitchFamily="18" charset="0"/>
              </a:rPr>
              <a:t>prices.</a:t>
            </a:r>
          </a:p>
          <a:p>
            <a:pPr marL="241300" marR="221615">
              <a:spcBef>
                <a:spcPts val="990"/>
              </a:spcBef>
              <a:tabLst>
                <a:tab pos="469900" algn="l"/>
              </a:tabLst>
            </a:pPr>
            <a:endParaRPr lang="en-US" sz="1600" dirty="0">
              <a:latin typeface="Times New Roman" panose="02020603050405020304" pitchFamily="18" charset="0"/>
              <a:cs typeface="Times New Roman" panose="02020603050405020304" pitchFamily="18" charset="0"/>
            </a:endParaRPr>
          </a:p>
          <a:p>
            <a:pPr marL="241300" marR="69850">
              <a:tabLst>
                <a:tab pos="469900" algn="l"/>
              </a:tabLst>
            </a:pPr>
            <a:r>
              <a:rPr lang="en-US" sz="1600" b="1" spc="55" dirty="0">
                <a:solidFill>
                  <a:srgbClr val="FF0000"/>
                </a:solidFill>
                <a:latin typeface="Times New Roman" panose="02020603050405020304" pitchFamily="18" charset="0"/>
                <a:cs typeface="Times New Roman" panose="02020603050405020304" pitchFamily="18" charset="0"/>
              </a:rPr>
              <a:t>2. Data </a:t>
            </a:r>
            <a:r>
              <a:rPr lang="en-US" sz="1600" b="1" spc="50" dirty="0">
                <a:solidFill>
                  <a:srgbClr val="FF0000"/>
                </a:solidFill>
                <a:latin typeface="Times New Roman" panose="02020603050405020304" pitchFamily="18" charset="0"/>
                <a:cs typeface="Times New Roman" panose="02020603050405020304" pitchFamily="18" charset="0"/>
              </a:rPr>
              <a:t>Wrangling: </a:t>
            </a:r>
            <a:r>
              <a:rPr lang="en-US" sz="1600" spc="55" dirty="0">
                <a:latin typeface="Times New Roman" panose="02020603050405020304" pitchFamily="18" charset="0"/>
                <a:cs typeface="Times New Roman" panose="02020603050405020304" pitchFamily="18" charset="0"/>
              </a:rPr>
              <a:t>Data </a:t>
            </a:r>
            <a:r>
              <a:rPr lang="en-US" sz="1600" spc="60" dirty="0">
                <a:latin typeface="Times New Roman" panose="02020603050405020304" pitchFamily="18" charset="0"/>
                <a:cs typeface="Times New Roman" panose="02020603050405020304" pitchFamily="18" charset="0"/>
              </a:rPr>
              <a:t>wrangling </a:t>
            </a:r>
            <a:r>
              <a:rPr lang="en-US" sz="1600" spc="55" dirty="0">
                <a:latin typeface="Times New Roman" panose="02020603050405020304" pitchFamily="18" charset="0"/>
                <a:cs typeface="Times New Roman" panose="02020603050405020304" pitchFamily="18" charset="0"/>
              </a:rPr>
              <a:t>involves </a:t>
            </a:r>
            <a:r>
              <a:rPr lang="en-US" sz="1600" spc="60" dirty="0">
                <a:latin typeface="Times New Roman" panose="02020603050405020304" pitchFamily="18" charset="0"/>
                <a:cs typeface="Times New Roman" panose="02020603050405020304" pitchFamily="18" charset="0"/>
              </a:rPr>
              <a:t>cleaning </a:t>
            </a:r>
            <a:r>
              <a:rPr lang="en-US" sz="1600" spc="45" dirty="0">
                <a:latin typeface="Times New Roman" panose="02020603050405020304" pitchFamily="18" charset="0"/>
                <a:cs typeface="Times New Roman" panose="02020603050405020304" pitchFamily="18" charset="0"/>
              </a:rPr>
              <a:t>the </a:t>
            </a:r>
            <a:r>
              <a:rPr lang="en-US" sz="1600" spc="60" dirty="0">
                <a:latin typeface="Times New Roman" panose="02020603050405020304" pitchFamily="18" charset="0"/>
                <a:cs typeface="Times New Roman" panose="02020603050405020304" pitchFamily="18" charset="0"/>
              </a:rPr>
              <a:t>data. We </a:t>
            </a:r>
            <a:r>
              <a:rPr lang="en-US" sz="1600" spc="50" dirty="0">
                <a:latin typeface="Times New Roman" panose="02020603050405020304" pitchFamily="18" charset="0"/>
                <a:cs typeface="Times New Roman" panose="02020603050405020304" pitchFamily="18" charset="0"/>
              </a:rPr>
              <a:t>can’t train </a:t>
            </a:r>
            <a:r>
              <a:rPr lang="en-US" sz="1600" spc="45" dirty="0">
                <a:latin typeface="Times New Roman" panose="02020603050405020304" pitchFamily="18" charset="0"/>
                <a:cs typeface="Times New Roman" panose="02020603050405020304" pitchFamily="18" charset="0"/>
              </a:rPr>
              <a:t>the </a:t>
            </a:r>
            <a:r>
              <a:rPr lang="en-US" sz="1600" spc="60" dirty="0">
                <a:latin typeface="Times New Roman" panose="02020603050405020304" pitchFamily="18" charset="0"/>
                <a:cs typeface="Times New Roman" panose="02020603050405020304" pitchFamily="18" charset="0"/>
              </a:rPr>
              <a:t>model </a:t>
            </a:r>
            <a:r>
              <a:rPr lang="en-US" sz="1600" spc="55" dirty="0">
                <a:latin typeface="Times New Roman" panose="02020603050405020304" pitchFamily="18" charset="0"/>
                <a:cs typeface="Times New Roman" panose="02020603050405020304" pitchFamily="18" charset="0"/>
              </a:rPr>
              <a:t>with </a:t>
            </a:r>
            <a:r>
              <a:rPr lang="en-US" sz="1600" spc="70" dirty="0">
                <a:latin typeface="Times New Roman" panose="02020603050405020304" pitchFamily="18" charset="0"/>
                <a:cs typeface="Times New Roman" panose="02020603050405020304" pitchFamily="18" charset="0"/>
              </a:rPr>
              <a:t>having </a:t>
            </a:r>
            <a:r>
              <a:rPr lang="en-US" sz="1600" spc="40" dirty="0">
                <a:latin typeface="Times New Roman" panose="02020603050405020304" pitchFamily="18" charset="0"/>
                <a:cs typeface="Times New Roman" panose="02020603050405020304" pitchFamily="18" charset="0"/>
              </a:rPr>
              <a:t>string </a:t>
            </a:r>
            <a:r>
              <a:rPr lang="en-US" sz="1600" spc="55" dirty="0">
                <a:latin typeface="Times New Roman" panose="02020603050405020304" pitchFamily="18" charset="0"/>
                <a:cs typeface="Times New Roman" panose="02020603050405020304" pitchFamily="18" charset="0"/>
              </a:rPr>
              <a:t>data </a:t>
            </a:r>
            <a:r>
              <a:rPr lang="en-US" sz="1600" spc="45" dirty="0">
                <a:latin typeface="Times New Roman" panose="02020603050405020304" pitchFamily="18" charset="0"/>
                <a:cs typeface="Times New Roman" panose="02020603050405020304" pitchFamily="18" charset="0"/>
              </a:rPr>
              <a:t>type </a:t>
            </a:r>
            <a:r>
              <a:rPr lang="en-US" sz="1600" spc="50" dirty="0">
                <a:latin typeface="Times New Roman" panose="02020603050405020304" pitchFamily="18" charset="0"/>
                <a:cs typeface="Times New Roman" panose="02020603050405020304" pitchFamily="18" charset="0"/>
              </a:rPr>
              <a:t>or </a:t>
            </a:r>
            <a:r>
              <a:rPr lang="en-US" sz="1600" spc="45" dirty="0">
                <a:latin typeface="Times New Roman" panose="02020603050405020304" pitchFamily="18" charset="0"/>
                <a:cs typeface="Times New Roman" panose="02020603050405020304" pitchFamily="18" charset="0"/>
              </a:rPr>
              <a:t>the </a:t>
            </a:r>
            <a:r>
              <a:rPr lang="en-US" sz="1600" spc="55" dirty="0">
                <a:latin typeface="Times New Roman" panose="02020603050405020304" pitchFamily="18" charset="0"/>
                <a:cs typeface="Times New Roman" panose="02020603050405020304" pitchFamily="18" charset="0"/>
              </a:rPr>
              <a:t>data with </a:t>
            </a:r>
            <a:r>
              <a:rPr lang="en-US" sz="1600" spc="50" dirty="0">
                <a:latin typeface="Times New Roman" panose="02020603050405020304" pitchFamily="18" charset="0"/>
                <a:cs typeface="Times New Roman" panose="02020603050405020304" pitchFamily="18" charset="0"/>
              </a:rPr>
              <a:t>missing </a:t>
            </a:r>
            <a:r>
              <a:rPr lang="en-US" sz="1600" spc="60" dirty="0">
                <a:latin typeface="Times New Roman" panose="02020603050405020304" pitchFamily="18" charset="0"/>
                <a:cs typeface="Times New Roman" panose="02020603050405020304" pitchFamily="18" charset="0"/>
              </a:rPr>
              <a:t>values. </a:t>
            </a:r>
            <a:r>
              <a:rPr lang="en-US" sz="1600" spc="45" dirty="0">
                <a:latin typeface="Times New Roman" panose="02020603050405020304" pitchFamily="18" charset="0"/>
                <a:cs typeface="Times New Roman" panose="02020603050405020304" pitchFamily="18" charset="0"/>
              </a:rPr>
              <a:t>So </a:t>
            </a:r>
            <a:r>
              <a:rPr lang="en-US" sz="1600" spc="70" dirty="0">
                <a:latin typeface="Times New Roman" panose="02020603050405020304" pitchFamily="18" charset="0"/>
                <a:cs typeface="Times New Roman" panose="02020603050405020304" pitchFamily="18" charset="0"/>
              </a:rPr>
              <a:t>we </a:t>
            </a:r>
            <a:r>
              <a:rPr lang="en-US" sz="1600" spc="55" dirty="0">
                <a:latin typeface="Times New Roman" panose="02020603050405020304" pitchFamily="18" charset="0"/>
                <a:cs typeface="Times New Roman" panose="02020603050405020304" pitchFamily="18" charset="0"/>
              </a:rPr>
              <a:t>should always</a:t>
            </a:r>
            <a:r>
              <a:rPr lang="en-US" sz="1600" spc="4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clean</a:t>
            </a:r>
            <a:r>
              <a:rPr lang="en-US" sz="1600" spc="40" dirty="0">
                <a:latin typeface="Times New Roman" panose="02020603050405020304" pitchFamily="18" charset="0"/>
                <a:cs typeface="Times New Roman" panose="02020603050405020304" pitchFamily="18" charset="0"/>
              </a:rPr>
              <a:t> </a:t>
            </a:r>
            <a:r>
              <a:rPr lang="en-US" sz="1600" spc="65" dirty="0">
                <a:latin typeface="Times New Roman" panose="02020603050405020304" pitchFamily="18" charset="0"/>
                <a:cs typeface="Times New Roman" panose="02020603050405020304" pitchFamily="18" charset="0"/>
              </a:rPr>
              <a:t>our</a:t>
            </a:r>
            <a:r>
              <a:rPr lang="en-US" sz="1600" spc="35"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data</a:t>
            </a:r>
            <a:r>
              <a:rPr lang="en-US" sz="1600" spc="40" dirty="0">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before</a:t>
            </a:r>
            <a:r>
              <a:rPr lang="en-US" sz="1600" spc="40" dirty="0">
                <a:latin typeface="Times New Roman" panose="02020603050405020304" pitchFamily="18" charset="0"/>
                <a:cs typeface="Times New Roman" panose="02020603050405020304" pitchFamily="18" charset="0"/>
              </a:rPr>
              <a:t> fitting </a:t>
            </a:r>
            <a:r>
              <a:rPr lang="en-US" sz="1600" spc="45" dirty="0">
                <a:latin typeface="Times New Roman" panose="02020603050405020304" pitchFamily="18" charset="0"/>
                <a:cs typeface="Times New Roman" panose="02020603050405020304" pitchFamily="18" charset="0"/>
              </a:rPr>
              <a:t>the</a:t>
            </a:r>
            <a:r>
              <a:rPr lang="en-US" sz="1600" spc="40" dirty="0">
                <a:latin typeface="Times New Roman" panose="02020603050405020304" pitchFamily="18" charset="0"/>
                <a:cs typeface="Times New Roman" panose="02020603050405020304" pitchFamily="18" charset="0"/>
              </a:rPr>
              <a:t> </a:t>
            </a:r>
            <a:r>
              <a:rPr lang="en-US" sz="1600" spc="65" dirty="0">
                <a:latin typeface="Times New Roman" panose="02020603050405020304" pitchFamily="18" charset="0"/>
                <a:cs typeface="Times New Roman" panose="02020603050405020304" pitchFamily="18" charset="0"/>
              </a:rPr>
              <a:t>model.</a:t>
            </a:r>
          </a:p>
          <a:p>
            <a:pPr marL="241300" marR="69850">
              <a:lnSpc>
                <a:spcPct val="150000"/>
              </a:lnSpc>
              <a:tabLst>
                <a:tab pos="469900" algn="l"/>
              </a:tabLst>
            </a:pPr>
            <a:endParaRPr lang="en-US" sz="1600" dirty="0">
              <a:latin typeface="Times New Roman" panose="02020603050405020304" pitchFamily="18" charset="0"/>
              <a:cs typeface="Times New Roman" panose="02020603050405020304" pitchFamily="18" charset="0"/>
            </a:endParaRPr>
          </a:p>
          <a:p>
            <a:pPr marL="241300" marR="15240">
              <a:lnSpc>
                <a:spcPct val="150000"/>
              </a:lnSpc>
              <a:tabLst>
                <a:tab pos="469900" algn="l"/>
              </a:tabLst>
            </a:pPr>
            <a:r>
              <a:rPr lang="en-US" sz="1600" b="1" spc="55" dirty="0">
                <a:solidFill>
                  <a:srgbClr val="FF0000"/>
                </a:solidFill>
                <a:latin typeface="Times New Roman" panose="02020603050405020304" pitchFamily="18" charset="0"/>
                <a:cs typeface="Times New Roman" panose="02020603050405020304" pitchFamily="18" charset="0"/>
              </a:rPr>
              <a:t>3. Data</a:t>
            </a:r>
            <a:r>
              <a:rPr lang="en-US" sz="1600" b="1" spc="50" dirty="0">
                <a:solidFill>
                  <a:srgbClr val="FF0000"/>
                </a:solidFill>
                <a:latin typeface="Times New Roman" panose="02020603050405020304" pitchFamily="18" charset="0"/>
                <a:cs typeface="Times New Roman" panose="02020603050405020304" pitchFamily="18" charset="0"/>
              </a:rPr>
              <a:t> Analyzing</a:t>
            </a:r>
            <a:r>
              <a:rPr lang="en-US" sz="1600" spc="50" dirty="0">
                <a:solidFill>
                  <a:srgbClr val="FF0000"/>
                </a:solidFill>
                <a:latin typeface="Times New Roman" panose="02020603050405020304" pitchFamily="18" charset="0"/>
                <a:cs typeface="Times New Roman" panose="02020603050405020304" pitchFamily="18" charset="0"/>
              </a:rPr>
              <a:t>:</a:t>
            </a:r>
            <a:r>
              <a:rPr lang="en-US" sz="1600" spc="55" dirty="0">
                <a:solidFill>
                  <a:srgbClr val="FF0000"/>
                </a:solidFill>
                <a:latin typeface="Times New Roman" panose="02020603050405020304" pitchFamily="18" charset="0"/>
                <a:cs typeface="Times New Roman" panose="02020603050405020304" pitchFamily="18" charset="0"/>
              </a:rPr>
              <a:t> </a:t>
            </a:r>
            <a:r>
              <a:rPr lang="en-US" sz="1600" spc="55" dirty="0">
                <a:latin typeface="Times New Roman" panose="02020603050405020304" pitchFamily="18" charset="0"/>
                <a:cs typeface="Times New Roman" panose="02020603050405020304" pitchFamily="18" charset="0"/>
              </a:rPr>
              <a:t>Data </a:t>
            </a:r>
            <a:r>
              <a:rPr lang="en-US" sz="1600" spc="65" dirty="0">
                <a:latin typeface="Times New Roman" panose="02020603050405020304" pitchFamily="18" charset="0"/>
                <a:cs typeface="Times New Roman" panose="02020603050405020304" pitchFamily="18" charset="0"/>
              </a:rPr>
              <a:t>Analyzing</a:t>
            </a:r>
            <a:r>
              <a:rPr lang="en-US" sz="1600" spc="55" dirty="0">
                <a:latin typeface="Times New Roman" panose="02020603050405020304" pitchFamily="18" charset="0"/>
                <a:cs typeface="Times New Roman" panose="02020603050405020304" pitchFamily="18" charset="0"/>
              </a:rPr>
              <a:t> </a:t>
            </a:r>
            <a:r>
              <a:rPr lang="en-US" sz="1600" spc="50" dirty="0">
                <a:latin typeface="Times New Roman" panose="02020603050405020304" pitchFamily="18" charset="0"/>
                <a:cs typeface="Times New Roman" panose="02020603050405020304" pitchFamily="18" charset="0"/>
              </a:rPr>
              <a:t>includes </a:t>
            </a:r>
            <a:r>
              <a:rPr lang="en-US" sz="1600" spc="60" dirty="0">
                <a:latin typeface="Times New Roman" panose="02020603050405020304" pitchFamily="18" charset="0"/>
                <a:cs typeface="Times New Roman" panose="02020603050405020304" pitchFamily="18" charset="0"/>
              </a:rPr>
              <a:t>analyzing</a:t>
            </a:r>
            <a:r>
              <a:rPr lang="en-US" sz="1600" spc="55"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historical</a:t>
            </a:r>
            <a:r>
              <a:rPr lang="en-US" sz="1600" spc="55" dirty="0">
                <a:latin typeface="Times New Roman" panose="02020603050405020304" pitchFamily="18" charset="0"/>
                <a:cs typeface="Times New Roman" panose="02020603050405020304" pitchFamily="18" charset="0"/>
              </a:rPr>
              <a:t> </a:t>
            </a:r>
            <a:r>
              <a:rPr lang="en-US" sz="1600" spc="35" dirty="0">
                <a:latin typeface="Times New Roman" panose="02020603050405020304" pitchFamily="18" charset="0"/>
                <a:cs typeface="Times New Roman" panose="02020603050405020304" pitchFamily="18" charset="0"/>
              </a:rPr>
              <a:t>stock</a:t>
            </a:r>
            <a:r>
              <a:rPr lang="en-US" sz="1600" spc="55" dirty="0">
                <a:latin typeface="Times New Roman" panose="02020603050405020304" pitchFamily="18" charset="0"/>
                <a:cs typeface="Times New Roman" panose="02020603050405020304" pitchFamily="18" charset="0"/>
              </a:rPr>
              <a:t> market </a:t>
            </a:r>
            <a:r>
              <a:rPr lang="en-US" sz="1600" spc="45" dirty="0">
                <a:latin typeface="Times New Roman" panose="02020603050405020304" pitchFamily="18" charset="0"/>
                <a:cs typeface="Times New Roman" panose="02020603050405020304" pitchFamily="18" charset="0"/>
              </a:rPr>
              <a:t>prices </a:t>
            </a:r>
            <a:r>
              <a:rPr lang="en-US" sz="1600" spc="75" dirty="0">
                <a:latin typeface="Times New Roman" panose="02020603050405020304" pitchFamily="18" charset="0"/>
                <a:cs typeface="Times New Roman" panose="02020603050405020304" pitchFamily="18" charset="0"/>
              </a:rPr>
              <a:t>and</a:t>
            </a:r>
            <a:r>
              <a:rPr lang="en-US" sz="1600" spc="4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gaining</a:t>
            </a:r>
            <a:r>
              <a:rPr lang="en-US" sz="1600" spc="40" dirty="0">
                <a:latin typeface="Times New Roman" panose="02020603050405020304" pitchFamily="18" charset="0"/>
                <a:cs typeface="Times New Roman" panose="02020603050405020304" pitchFamily="18" charset="0"/>
              </a:rPr>
              <a:t> </a:t>
            </a:r>
            <a:r>
              <a:rPr lang="en-US" sz="1600" spc="65" dirty="0">
                <a:latin typeface="Times New Roman" panose="02020603050405020304" pitchFamily="18" charset="0"/>
                <a:cs typeface="Times New Roman" panose="02020603050405020304" pitchFamily="18" charset="0"/>
              </a:rPr>
              <a:t>hidden</a:t>
            </a:r>
            <a:r>
              <a:rPr lang="en-US" sz="1600" spc="40" dirty="0">
                <a:latin typeface="Times New Roman" panose="02020603050405020304" pitchFamily="18" charset="0"/>
                <a:cs typeface="Times New Roman" panose="02020603050405020304" pitchFamily="18" charset="0"/>
              </a:rPr>
              <a:t> insights</a:t>
            </a:r>
            <a:r>
              <a:rPr lang="en-US" sz="1600" spc="35" dirty="0">
                <a:latin typeface="Times New Roman" panose="02020603050405020304" pitchFamily="18" charset="0"/>
                <a:cs typeface="Times New Roman" panose="02020603050405020304" pitchFamily="18" charset="0"/>
              </a:rPr>
              <a:t> </a:t>
            </a:r>
            <a:r>
              <a:rPr lang="en-US" sz="1600" spc="70" dirty="0">
                <a:latin typeface="Times New Roman" panose="02020603050405020304" pitchFamily="18" charset="0"/>
                <a:cs typeface="Times New Roman" panose="02020603050405020304" pitchFamily="18" charset="0"/>
              </a:rPr>
              <a:t>from</a:t>
            </a:r>
            <a:r>
              <a:rPr lang="en-US" sz="1600" spc="40" dirty="0">
                <a:latin typeface="Times New Roman" panose="02020603050405020304" pitchFamily="18" charset="0"/>
                <a:cs typeface="Times New Roman" panose="02020603050405020304" pitchFamily="18" charset="0"/>
              </a:rPr>
              <a:t> </a:t>
            </a:r>
            <a:r>
              <a:rPr lang="en-US" sz="1600" spc="45" dirty="0">
                <a:latin typeface="Times New Roman" panose="02020603050405020304" pitchFamily="18" charset="0"/>
                <a:cs typeface="Times New Roman" panose="02020603050405020304" pitchFamily="18" charset="0"/>
              </a:rPr>
              <a:t>the</a:t>
            </a:r>
            <a:r>
              <a:rPr lang="en-US" sz="1600" spc="40" dirty="0">
                <a:latin typeface="Times New Roman" panose="02020603050405020304" pitchFamily="18" charset="0"/>
                <a:cs typeface="Times New Roman" panose="02020603050405020304" pitchFamily="18" charset="0"/>
              </a:rPr>
              <a:t> </a:t>
            </a:r>
            <a:r>
              <a:rPr lang="en-US" sz="1600" spc="60" dirty="0">
                <a:latin typeface="Times New Roman" panose="02020603050405020304" pitchFamily="18" charset="0"/>
                <a:cs typeface="Times New Roman" panose="02020603050405020304" pitchFamily="18" charset="0"/>
              </a:rPr>
              <a:t>data.</a:t>
            </a:r>
            <a:endParaRPr lang="en-US" sz="16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29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16FAA-3474-4C9D-4DC2-965C689F2294}"/>
              </a:ext>
            </a:extLst>
          </p:cNvPr>
          <p:cNvSpPr txBox="1"/>
          <p:nvPr/>
        </p:nvSpPr>
        <p:spPr>
          <a:xfrm>
            <a:off x="138545" y="0"/>
            <a:ext cx="10917382" cy="7017306"/>
          </a:xfrm>
          <a:prstGeom prst="rect">
            <a:avLst/>
          </a:prstGeom>
          <a:noFill/>
        </p:spPr>
        <p:txBody>
          <a:bodyPr wrap="square" rtlCol="0">
            <a:spAutoFit/>
          </a:bodyPr>
          <a:lstStyle/>
          <a:p>
            <a:pPr marL="241300" marR="153670">
              <a:lnSpc>
                <a:spcPct val="150000"/>
              </a:lnSpc>
              <a:tabLst>
                <a:tab pos="469900" algn="l"/>
              </a:tabLst>
            </a:pPr>
            <a:r>
              <a:rPr lang="en-US" sz="1800" b="1" spc="45" dirty="0">
                <a:solidFill>
                  <a:srgbClr val="FF0000"/>
                </a:solidFill>
                <a:latin typeface="Times New Roman" panose="02020603050405020304" pitchFamily="18" charset="0"/>
                <a:cs typeface="Times New Roman" panose="02020603050405020304" pitchFamily="18" charset="0"/>
              </a:rPr>
              <a:t>4. Splitting </a:t>
            </a:r>
            <a:r>
              <a:rPr lang="en-US" sz="1800" b="1" spc="50" dirty="0">
                <a:solidFill>
                  <a:srgbClr val="FF0000"/>
                </a:solidFill>
                <a:latin typeface="Times New Roman" panose="02020603050405020304" pitchFamily="18" charset="0"/>
                <a:cs typeface="Times New Roman" panose="02020603050405020304" pitchFamily="18" charset="0"/>
              </a:rPr>
              <a:t>the </a:t>
            </a:r>
            <a:r>
              <a:rPr lang="en-US" sz="1800" b="1" spc="45" dirty="0">
                <a:solidFill>
                  <a:srgbClr val="FF0000"/>
                </a:solidFill>
                <a:latin typeface="Times New Roman" panose="02020603050405020304" pitchFamily="18" charset="0"/>
                <a:cs typeface="Times New Roman" panose="02020603050405020304" pitchFamily="18" charset="0"/>
              </a:rPr>
              <a:t>data</a:t>
            </a:r>
            <a:r>
              <a:rPr lang="en-US" sz="1800" spc="45" dirty="0">
                <a:solidFill>
                  <a:srgbClr val="FF0000"/>
                </a:solidFill>
                <a:latin typeface="Times New Roman" panose="02020603050405020304" pitchFamily="18" charset="0"/>
                <a:cs typeface="Times New Roman" panose="02020603050405020304" pitchFamily="18" charset="0"/>
              </a:rPr>
              <a:t>: </a:t>
            </a:r>
            <a:r>
              <a:rPr lang="en-US" sz="1800" spc="75" dirty="0">
                <a:latin typeface="Times New Roman" panose="02020603050405020304" pitchFamily="18" charset="0"/>
                <a:cs typeface="Times New Roman" panose="02020603050405020304" pitchFamily="18" charset="0"/>
              </a:rPr>
              <a:t>Now </a:t>
            </a:r>
            <a:r>
              <a:rPr lang="en-US" sz="1800" spc="65" dirty="0">
                <a:latin typeface="Times New Roman" panose="02020603050405020304" pitchFamily="18" charset="0"/>
                <a:cs typeface="Times New Roman" panose="02020603050405020304" pitchFamily="18" charset="0"/>
              </a:rPr>
              <a:t>our </a:t>
            </a:r>
            <a:r>
              <a:rPr lang="en-US" sz="1800" spc="55" dirty="0">
                <a:latin typeface="Times New Roman" panose="02020603050405020304" pitchFamily="18" charset="0"/>
                <a:cs typeface="Times New Roman" panose="02020603050405020304" pitchFamily="18" charset="0"/>
              </a:rPr>
              <a:t>data </a:t>
            </a:r>
            <a:r>
              <a:rPr lang="en-US" sz="1800" spc="30" dirty="0">
                <a:latin typeface="Times New Roman" panose="02020603050405020304" pitchFamily="18" charset="0"/>
                <a:cs typeface="Times New Roman" panose="02020603050405020304" pitchFamily="18" charset="0"/>
              </a:rPr>
              <a:t>is </a:t>
            </a:r>
            <a:r>
              <a:rPr lang="en-US" sz="1800" spc="60" dirty="0">
                <a:latin typeface="Times New Roman" panose="02020603050405020304" pitchFamily="18" charset="0"/>
                <a:cs typeface="Times New Roman" panose="02020603050405020304" pitchFamily="18" charset="0"/>
              </a:rPr>
              <a:t>ready </a:t>
            </a:r>
            <a:r>
              <a:rPr lang="en-US" sz="1800" spc="55" dirty="0">
                <a:latin typeface="Times New Roman" panose="02020603050405020304" pitchFamily="18" charset="0"/>
                <a:cs typeface="Times New Roman" panose="02020603050405020304" pitchFamily="18" charset="0"/>
              </a:rPr>
              <a:t>for </a:t>
            </a:r>
            <a:r>
              <a:rPr lang="en-US" sz="1800" spc="50" dirty="0">
                <a:latin typeface="Times New Roman" panose="02020603050405020304" pitchFamily="18" charset="0"/>
                <a:cs typeface="Times New Roman" panose="02020603050405020304" pitchFamily="18" charset="0"/>
              </a:rPr>
              <a:t>training, </a:t>
            </a:r>
            <a:r>
              <a:rPr lang="en-US" sz="1800" spc="55" dirty="0">
                <a:latin typeface="Times New Roman" panose="02020603050405020304" pitchFamily="18" charset="0"/>
                <a:cs typeface="Times New Roman" panose="02020603050405020304" pitchFamily="18" charset="0"/>
              </a:rPr>
              <a:t>but before </a:t>
            </a:r>
            <a:r>
              <a:rPr lang="en-US" sz="1800" spc="45" dirty="0">
                <a:latin typeface="Times New Roman" panose="02020603050405020304" pitchFamily="18" charset="0"/>
                <a:cs typeface="Times New Roman" panose="02020603050405020304" pitchFamily="18" charset="0"/>
              </a:rPr>
              <a:t>that, </a:t>
            </a:r>
            <a:r>
              <a:rPr lang="en-US" sz="1800" spc="50" dirty="0">
                <a:latin typeface="Times New Roman" panose="02020603050405020304" pitchFamily="18" charset="0"/>
                <a:cs typeface="Times New Roman" panose="02020603050405020304" pitchFamily="18" charset="0"/>
              </a:rPr>
              <a:t>there </a:t>
            </a:r>
            <a:r>
              <a:rPr lang="en-US" sz="1800" spc="30" dirty="0">
                <a:latin typeface="Times New Roman" panose="02020603050405020304" pitchFamily="18" charset="0"/>
                <a:cs typeface="Times New Roman" panose="02020603050405020304" pitchFamily="18" charset="0"/>
              </a:rPr>
              <a:t>is </a:t>
            </a:r>
            <a:r>
              <a:rPr lang="en-US" sz="1800" spc="60" dirty="0">
                <a:latin typeface="Times New Roman" panose="02020603050405020304" pitchFamily="18" charset="0"/>
                <a:cs typeface="Times New Roman" panose="02020603050405020304" pitchFamily="18" charset="0"/>
              </a:rPr>
              <a:t>one </a:t>
            </a:r>
            <a:r>
              <a:rPr lang="en-US" sz="1800" spc="40" dirty="0">
                <a:latin typeface="Times New Roman" panose="02020603050405020304" pitchFamily="18" charset="0"/>
                <a:cs typeface="Times New Roman" panose="02020603050405020304" pitchFamily="18" charset="0"/>
              </a:rPr>
              <a:t>essential </a:t>
            </a:r>
            <a:r>
              <a:rPr lang="en-US" sz="1800" spc="30" dirty="0">
                <a:latin typeface="Times New Roman" panose="02020603050405020304" pitchFamily="18" charset="0"/>
                <a:cs typeface="Times New Roman" panose="02020603050405020304" pitchFamily="18" charset="0"/>
              </a:rPr>
              <a:t>step is to split </a:t>
            </a:r>
            <a:r>
              <a:rPr lang="en-US" sz="1800" spc="65" dirty="0">
                <a:latin typeface="Times New Roman" panose="02020603050405020304" pitchFamily="18" charset="0"/>
                <a:cs typeface="Times New Roman" panose="02020603050405020304" pitchFamily="18" charset="0"/>
              </a:rPr>
              <a:t>our </a:t>
            </a:r>
            <a:r>
              <a:rPr lang="en-US" sz="1800" spc="55" dirty="0">
                <a:latin typeface="Times New Roman" panose="02020603050405020304" pitchFamily="18" charset="0"/>
                <a:cs typeface="Times New Roman" panose="02020603050405020304" pitchFamily="18" charset="0"/>
              </a:rPr>
              <a:t>data </a:t>
            </a:r>
            <a:r>
              <a:rPr lang="en-US" sz="1800" spc="45" dirty="0">
                <a:latin typeface="Times New Roman" panose="02020603050405020304" pitchFamily="18" charset="0"/>
                <a:cs typeface="Times New Roman" panose="02020603050405020304" pitchFamily="18" charset="0"/>
              </a:rPr>
              <a:t>into </a:t>
            </a:r>
            <a:r>
              <a:rPr lang="en-US" sz="1800" spc="50" dirty="0">
                <a:latin typeface="Times New Roman" panose="02020603050405020304" pitchFamily="18" charset="0"/>
                <a:cs typeface="Times New Roman" panose="02020603050405020304" pitchFamily="18" charset="0"/>
              </a:rPr>
              <a:t>training </a:t>
            </a:r>
            <a:r>
              <a:rPr lang="en-US" sz="1800" spc="75" dirty="0">
                <a:latin typeface="Times New Roman" panose="02020603050405020304" pitchFamily="18" charset="0"/>
                <a:cs typeface="Times New Roman" panose="02020603050405020304" pitchFamily="18" charset="0"/>
              </a:rPr>
              <a:t>and </a:t>
            </a:r>
            <a:r>
              <a:rPr lang="en-US" sz="1800" spc="35" dirty="0">
                <a:latin typeface="Times New Roman" panose="02020603050405020304" pitchFamily="18" charset="0"/>
                <a:cs typeface="Times New Roman" panose="02020603050405020304" pitchFamily="18" charset="0"/>
              </a:rPr>
              <a:t>testing </a:t>
            </a:r>
            <a:r>
              <a:rPr lang="en-US" sz="1800" spc="60" dirty="0">
                <a:latin typeface="Times New Roman" panose="02020603050405020304" pitchFamily="18" charset="0"/>
                <a:cs typeface="Times New Roman" panose="02020603050405020304" pitchFamily="18" charset="0"/>
              </a:rPr>
              <a:t>data. We </a:t>
            </a:r>
            <a:r>
              <a:rPr lang="en-US" sz="1800" spc="50" dirty="0">
                <a:latin typeface="Times New Roman" panose="02020603050405020304" pitchFamily="18" charset="0"/>
                <a:cs typeface="Times New Roman" panose="02020603050405020304" pitchFamily="18" charset="0"/>
              </a:rPr>
              <a:t>will use </a:t>
            </a:r>
            <a:r>
              <a:rPr lang="en-US" sz="1800" spc="65" dirty="0">
                <a:latin typeface="Times New Roman" panose="02020603050405020304" pitchFamily="18" charset="0"/>
                <a:cs typeface="Times New Roman" panose="02020603050405020304" pitchFamily="18" charset="0"/>
              </a:rPr>
              <a:t>our </a:t>
            </a:r>
            <a:r>
              <a:rPr lang="en-US" sz="1800" spc="50" dirty="0">
                <a:latin typeface="Times New Roman" panose="02020603050405020304" pitchFamily="18" charset="0"/>
                <a:cs typeface="Times New Roman" panose="02020603050405020304" pitchFamily="18" charset="0"/>
              </a:rPr>
              <a:t>training </a:t>
            </a:r>
            <a:r>
              <a:rPr lang="en-US" sz="1800" spc="55" dirty="0">
                <a:latin typeface="Times New Roman" panose="02020603050405020304" pitchFamily="18" charset="0"/>
                <a:cs typeface="Times New Roman" panose="02020603050405020304" pitchFamily="18" charset="0"/>
              </a:rPr>
              <a:t>data </a:t>
            </a:r>
            <a:r>
              <a:rPr lang="en-US" sz="1800" spc="30" dirty="0">
                <a:latin typeface="Times New Roman" panose="02020603050405020304" pitchFamily="18" charset="0"/>
                <a:cs typeface="Times New Roman" panose="02020603050405020304" pitchFamily="18" charset="0"/>
              </a:rPr>
              <a:t>to </a:t>
            </a:r>
            <a:r>
              <a:rPr lang="en-US" sz="1800" spc="50" dirty="0">
                <a:latin typeface="Times New Roman" panose="02020603050405020304" pitchFamily="18" charset="0"/>
                <a:cs typeface="Times New Roman" panose="02020603050405020304" pitchFamily="18" charset="0"/>
              </a:rPr>
              <a:t>train </a:t>
            </a:r>
            <a:r>
              <a:rPr lang="en-US" sz="1800" spc="75" dirty="0">
                <a:latin typeface="Times New Roman" panose="02020603050405020304" pitchFamily="18" charset="0"/>
                <a:cs typeface="Times New Roman" panose="02020603050405020304" pitchFamily="18" charset="0"/>
              </a:rPr>
              <a:t>and </a:t>
            </a:r>
            <a:r>
              <a:rPr lang="en-US" sz="1800" spc="20" dirty="0">
                <a:latin typeface="Times New Roman" panose="02020603050405020304" pitchFamily="18" charset="0"/>
                <a:cs typeface="Times New Roman" panose="02020603050405020304" pitchFamily="18" charset="0"/>
              </a:rPr>
              <a:t>test </a:t>
            </a:r>
            <a:r>
              <a:rPr lang="en-US" sz="1800" spc="55" dirty="0">
                <a:latin typeface="Times New Roman" panose="02020603050405020304" pitchFamily="18" charset="0"/>
                <a:cs typeface="Times New Roman" panose="02020603050405020304" pitchFamily="18" charset="0"/>
              </a:rPr>
              <a:t>data </a:t>
            </a:r>
            <a:r>
              <a:rPr lang="en-US" sz="1800" spc="30" dirty="0">
                <a:latin typeface="Times New Roman" panose="02020603050405020304" pitchFamily="18" charset="0"/>
                <a:cs typeface="Times New Roman" panose="02020603050405020304" pitchFamily="18" charset="0"/>
              </a:rPr>
              <a:t>to </a:t>
            </a:r>
            <a:r>
              <a:rPr lang="en-US" sz="1800" spc="55" dirty="0">
                <a:latin typeface="Times New Roman" panose="02020603050405020304" pitchFamily="18" charset="0"/>
                <a:cs typeface="Times New Roman" panose="02020603050405020304" pitchFamily="18" charset="0"/>
              </a:rPr>
              <a:t>evaluate </a:t>
            </a:r>
            <a:r>
              <a:rPr lang="en-US" sz="1800" spc="65" dirty="0">
                <a:latin typeface="Times New Roman" panose="02020603050405020304" pitchFamily="18" charset="0"/>
                <a:cs typeface="Times New Roman" panose="02020603050405020304" pitchFamily="18" charset="0"/>
              </a:rPr>
              <a:t>i.e. </a:t>
            </a:r>
            <a:r>
              <a:rPr lang="en-US" sz="1800" spc="30" dirty="0">
                <a:latin typeface="Times New Roman" panose="02020603050405020304" pitchFamily="18" charset="0"/>
                <a:cs typeface="Times New Roman" panose="02020603050405020304" pitchFamily="18" charset="0"/>
              </a:rPr>
              <a:t>to </a:t>
            </a:r>
            <a:r>
              <a:rPr lang="en-US" sz="1800" spc="60" dirty="0">
                <a:latin typeface="Times New Roman" panose="02020603050405020304" pitchFamily="18" charset="0"/>
                <a:cs typeface="Times New Roman" panose="02020603050405020304" pitchFamily="18" charset="0"/>
              </a:rPr>
              <a:t>check </a:t>
            </a:r>
            <a:r>
              <a:rPr lang="en-US" sz="1800" spc="75" dirty="0">
                <a:latin typeface="Times New Roman" panose="02020603050405020304" pitchFamily="18" charset="0"/>
                <a:cs typeface="Times New Roman" panose="02020603050405020304" pitchFamily="18" charset="0"/>
              </a:rPr>
              <a:t>how </a:t>
            </a:r>
            <a:r>
              <a:rPr lang="en-US" sz="1800" spc="65" dirty="0">
                <a:latin typeface="Times New Roman" panose="02020603050405020304" pitchFamily="18" charset="0"/>
                <a:cs typeface="Times New Roman" panose="02020603050405020304" pitchFamily="18" charset="0"/>
              </a:rPr>
              <a:t>our </a:t>
            </a:r>
            <a:r>
              <a:rPr lang="en-US" sz="1800" spc="60" dirty="0">
                <a:latin typeface="Times New Roman" panose="02020603050405020304" pitchFamily="18" charset="0"/>
                <a:cs typeface="Times New Roman" panose="02020603050405020304" pitchFamily="18" charset="0"/>
              </a:rPr>
              <a:t>model </a:t>
            </a:r>
            <a:r>
              <a:rPr lang="en-US" sz="1800" spc="55" dirty="0">
                <a:latin typeface="Times New Roman" panose="02020603050405020304" pitchFamily="18" charset="0"/>
                <a:cs typeface="Times New Roman" panose="02020603050405020304" pitchFamily="18" charset="0"/>
              </a:rPr>
              <a:t>performs </a:t>
            </a:r>
            <a:r>
              <a:rPr lang="en-US" sz="1800" spc="70" dirty="0">
                <a:latin typeface="Times New Roman" panose="02020603050405020304" pitchFamily="18" charset="0"/>
                <a:cs typeface="Times New Roman" panose="02020603050405020304" pitchFamily="18" charset="0"/>
              </a:rPr>
              <a:t>on </a:t>
            </a:r>
            <a:r>
              <a:rPr lang="en-US" sz="1800" spc="60" dirty="0">
                <a:latin typeface="Times New Roman" panose="02020603050405020304" pitchFamily="18" charset="0"/>
                <a:cs typeface="Times New Roman" panose="02020603050405020304" pitchFamily="18" charset="0"/>
              </a:rPr>
              <a:t>unseen data. </a:t>
            </a:r>
            <a:r>
              <a:rPr lang="en-US" sz="1800" spc="40" dirty="0">
                <a:latin typeface="Times New Roman" panose="02020603050405020304" pitchFamily="18" charset="0"/>
                <a:cs typeface="Times New Roman" panose="02020603050405020304" pitchFamily="18" charset="0"/>
              </a:rPr>
              <a:t>For </a:t>
            </a:r>
            <a:r>
              <a:rPr lang="en-US" sz="1800" spc="45" dirty="0">
                <a:latin typeface="Times New Roman" panose="02020603050405020304" pitchFamily="18" charset="0"/>
                <a:cs typeface="Times New Roman" panose="02020603050405020304" pitchFamily="18" charset="0"/>
              </a:rPr>
              <a:t>that, </a:t>
            </a:r>
            <a:r>
              <a:rPr lang="en-US" sz="1800" spc="70" dirty="0">
                <a:latin typeface="Times New Roman" panose="02020603050405020304" pitchFamily="18" charset="0"/>
                <a:cs typeface="Times New Roman" panose="02020603050405020304" pitchFamily="18" charset="0"/>
              </a:rPr>
              <a:t>we have found </a:t>
            </a:r>
            <a:r>
              <a:rPr lang="en-US" sz="1800" spc="45" dirty="0">
                <a:latin typeface="Times New Roman" panose="02020603050405020304" pitchFamily="18" charset="0"/>
                <a:cs typeface="Times New Roman" panose="02020603050405020304" pitchFamily="18" charset="0"/>
              </a:rPr>
              <a:t>that </a:t>
            </a:r>
            <a:r>
              <a:rPr lang="en-US" sz="1800" spc="25" dirty="0">
                <a:latin typeface="Times New Roman" panose="02020603050405020304" pitchFamily="18" charset="0"/>
                <a:cs typeface="Times New Roman" panose="02020603050405020304" pitchFamily="18" charset="0"/>
              </a:rPr>
              <a:t>it </a:t>
            </a:r>
            <a:r>
              <a:rPr lang="en-US" sz="1800" spc="30" dirty="0">
                <a:latin typeface="Times New Roman" panose="02020603050405020304" pitchFamily="18" charset="0"/>
                <a:cs typeface="Times New Roman" panose="02020603050405020304" pitchFamily="18" charset="0"/>
              </a:rPr>
              <a:t>is </a:t>
            </a:r>
            <a:r>
              <a:rPr lang="en-US" sz="1800" spc="35" dirty="0">
                <a:latin typeface="Times New Roman" panose="02020603050405020304" pitchFamily="18" charset="0"/>
                <a:cs typeface="Times New Roman" panose="02020603050405020304" pitchFamily="18" charset="0"/>
              </a:rPr>
              <a:t>best </a:t>
            </a:r>
            <a:r>
              <a:rPr lang="en-US" sz="1800" spc="45" dirty="0">
                <a:latin typeface="Times New Roman" panose="02020603050405020304" pitchFamily="18" charset="0"/>
                <a:cs typeface="Times New Roman" panose="02020603050405020304" pitchFamily="18" charset="0"/>
              </a:rPr>
              <a:t>practice </a:t>
            </a:r>
            <a:r>
              <a:rPr lang="en-US" sz="1800" spc="30" dirty="0">
                <a:latin typeface="Times New Roman" panose="02020603050405020304" pitchFamily="18" charset="0"/>
                <a:cs typeface="Times New Roman" panose="02020603050405020304" pitchFamily="18" charset="0"/>
              </a:rPr>
              <a:t>to split </a:t>
            </a:r>
            <a:r>
              <a:rPr lang="en-US" sz="1800" spc="65" dirty="0">
                <a:latin typeface="Times New Roman" panose="02020603050405020304" pitchFamily="18" charset="0"/>
                <a:cs typeface="Times New Roman" panose="02020603050405020304" pitchFamily="18" charset="0"/>
              </a:rPr>
              <a:t>our</a:t>
            </a:r>
            <a:r>
              <a:rPr lang="en-US" sz="1800" spc="40"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data</a:t>
            </a:r>
            <a:r>
              <a:rPr lang="en-US" sz="1800" spc="40"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into</a:t>
            </a:r>
            <a:r>
              <a:rPr lang="en-US" sz="1800" spc="40" dirty="0">
                <a:latin typeface="Times New Roman" panose="02020603050405020304" pitchFamily="18" charset="0"/>
                <a:cs typeface="Times New Roman" panose="02020603050405020304" pitchFamily="18" charset="0"/>
              </a:rPr>
              <a:t> </a:t>
            </a:r>
            <a:r>
              <a:rPr lang="en-US" sz="1800" spc="85" dirty="0">
                <a:latin typeface="Times New Roman" panose="02020603050405020304" pitchFamily="18" charset="0"/>
                <a:cs typeface="Times New Roman" panose="02020603050405020304" pitchFamily="18" charset="0"/>
              </a:rPr>
              <a:t>an</a:t>
            </a:r>
            <a:r>
              <a:rPr lang="en-US" sz="1800" spc="4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8:2</a:t>
            </a:r>
            <a:r>
              <a:rPr lang="en-US" sz="1800" spc="40" dirty="0">
                <a:latin typeface="Times New Roman" panose="02020603050405020304" pitchFamily="18" charset="0"/>
                <a:cs typeface="Times New Roman" panose="02020603050405020304" pitchFamily="18" charset="0"/>
              </a:rPr>
              <a:t> ratio </a:t>
            </a:r>
            <a:r>
              <a:rPr lang="en-US" sz="1800" spc="-10" dirty="0">
                <a:latin typeface="Times New Roman" panose="02020603050405020304" pitchFamily="18" charset="0"/>
                <a:cs typeface="Times New Roman" panose="02020603050405020304" pitchFamily="18" charset="0"/>
              </a:rPr>
              <a:t>(80%</a:t>
            </a:r>
            <a:r>
              <a:rPr lang="en-US" sz="1800" spc="45"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for</a:t>
            </a:r>
            <a:r>
              <a:rPr lang="en-US" sz="1800" spc="40" dirty="0">
                <a:latin typeface="Times New Roman" panose="02020603050405020304" pitchFamily="18" charset="0"/>
                <a:cs typeface="Times New Roman" panose="02020603050405020304" pitchFamily="18" charset="0"/>
              </a:rPr>
              <a:t> </a:t>
            </a:r>
            <a:r>
              <a:rPr lang="en-US" sz="1800" spc="50" dirty="0">
                <a:latin typeface="Times New Roman" panose="02020603050405020304" pitchFamily="18" charset="0"/>
                <a:cs typeface="Times New Roman" panose="02020603050405020304" pitchFamily="18" charset="0"/>
              </a:rPr>
              <a:t>training</a:t>
            </a:r>
            <a:r>
              <a:rPr lang="en-US" sz="1800" spc="40" dirty="0">
                <a:latin typeface="Times New Roman" panose="02020603050405020304" pitchFamily="18" charset="0"/>
                <a:cs typeface="Times New Roman" panose="02020603050405020304" pitchFamily="18" charset="0"/>
              </a:rPr>
              <a:t> </a:t>
            </a:r>
            <a:r>
              <a:rPr lang="en-US" sz="1800" spc="75" dirty="0">
                <a:latin typeface="Times New Roman" panose="02020603050405020304" pitchFamily="18" charset="0"/>
                <a:cs typeface="Times New Roman" panose="02020603050405020304" pitchFamily="18" charset="0"/>
              </a:rPr>
              <a:t>and</a:t>
            </a:r>
            <a:r>
              <a:rPr lang="en-US" sz="1800" spc="4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20%</a:t>
            </a:r>
            <a:r>
              <a:rPr lang="en-US" sz="1800" spc="40" dirty="0">
                <a:latin typeface="Times New Roman" panose="02020603050405020304" pitchFamily="18" charset="0"/>
                <a:cs typeface="Times New Roman" panose="02020603050405020304" pitchFamily="18" charset="0"/>
              </a:rPr>
              <a:t> </a:t>
            </a:r>
            <a:r>
              <a:rPr lang="en-US" sz="1800" spc="55" dirty="0">
                <a:latin typeface="Times New Roman" panose="02020603050405020304" pitchFamily="18" charset="0"/>
                <a:cs typeface="Times New Roman" panose="02020603050405020304" pitchFamily="18" charset="0"/>
              </a:rPr>
              <a:t>for</a:t>
            </a:r>
            <a:r>
              <a:rPr lang="en-US" sz="1800" spc="40" dirty="0">
                <a:latin typeface="Times New Roman" panose="02020603050405020304" pitchFamily="18" charset="0"/>
                <a:cs typeface="Times New Roman" panose="02020603050405020304" pitchFamily="18" charset="0"/>
              </a:rPr>
              <a:t> </a:t>
            </a:r>
            <a:r>
              <a:rPr lang="en-US" sz="1800" spc="30" dirty="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a:p>
            <a:pPr marL="241300" marR="153670">
              <a:tabLst>
                <a:tab pos="469900" algn="l"/>
              </a:tabLst>
            </a:pPr>
            <a:endParaRPr lang="en-US" b="1" spc="45" dirty="0">
              <a:latin typeface="Times New Roman" panose="02020603050405020304" pitchFamily="18" charset="0"/>
              <a:cs typeface="Times New Roman" panose="02020603050405020304" pitchFamily="18" charset="0"/>
            </a:endParaRPr>
          </a:p>
          <a:p>
            <a:pPr marL="241300" marR="153670">
              <a:lnSpc>
                <a:spcPct val="150000"/>
              </a:lnSpc>
              <a:tabLst>
                <a:tab pos="469900" algn="l"/>
              </a:tabLst>
            </a:pPr>
            <a:r>
              <a:rPr lang="en-US" b="1" spc="45" dirty="0">
                <a:solidFill>
                  <a:srgbClr val="FF0000"/>
                </a:solidFill>
                <a:latin typeface="Times New Roman" panose="02020603050405020304" pitchFamily="18" charset="0"/>
                <a:cs typeface="Times New Roman" panose="02020603050405020304" pitchFamily="18" charset="0"/>
              </a:rPr>
              <a:t>5. Training </a:t>
            </a:r>
            <a:r>
              <a:rPr lang="en-US" b="1" spc="50" dirty="0">
                <a:solidFill>
                  <a:srgbClr val="FF0000"/>
                </a:solidFill>
                <a:latin typeface="Times New Roman" panose="02020603050405020304" pitchFamily="18" charset="0"/>
                <a:cs typeface="Times New Roman" panose="02020603050405020304" pitchFamily="18" charset="0"/>
              </a:rPr>
              <a:t>the model</a:t>
            </a:r>
            <a:r>
              <a:rPr lang="en-US" spc="50" dirty="0">
                <a:solidFill>
                  <a:srgbClr val="FF0000"/>
                </a:solidFill>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The </a:t>
            </a:r>
            <a:r>
              <a:rPr lang="en-US" spc="80" dirty="0">
                <a:latin typeface="Times New Roman" panose="02020603050405020304" pitchFamily="18" charset="0"/>
                <a:cs typeface="Times New Roman" panose="02020603050405020304" pitchFamily="18" charset="0"/>
              </a:rPr>
              <a:t>main </a:t>
            </a:r>
            <a:r>
              <a:rPr lang="en-US" spc="55" dirty="0">
                <a:latin typeface="Times New Roman" panose="02020603050405020304" pitchFamily="18" charset="0"/>
                <a:cs typeface="Times New Roman" panose="02020603050405020304" pitchFamily="18" charset="0"/>
              </a:rPr>
              <a:t>important </a:t>
            </a:r>
            <a:r>
              <a:rPr lang="en-US" spc="50" dirty="0">
                <a:latin typeface="Times New Roman" panose="02020603050405020304" pitchFamily="18" charset="0"/>
                <a:cs typeface="Times New Roman" panose="02020603050405020304" pitchFamily="18" charset="0"/>
              </a:rPr>
              <a:t>part </a:t>
            </a:r>
            <a:r>
              <a:rPr lang="en-US" spc="55" dirty="0">
                <a:latin typeface="Times New Roman" panose="02020603050405020304" pitchFamily="18" charset="0"/>
                <a:cs typeface="Times New Roman" panose="02020603050405020304" pitchFamily="18" charset="0"/>
              </a:rPr>
              <a:t>of </a:t>
            </a:r>
            <a:r>
              <a:rPr lang="en-US" spc="40" dirty="0">
                <a:latin typeface="Times New Roman" panose="02020603050405020304" pitchFamily="18" charset="0"/>
                <a:cs typeface="Times New Roman" panose="02020603050405020304" pitchFamily="18" charset="0"/>
              </a:rPr>
              <a:t>this project </a:t>
            </a:r>
            <a:r>
              <a:rPr lang="en-US" spc="30" dirty="0">
                <a:latin typeface="Times New Roman" panose="02020603050405020304" pitchFamily="18" charset="0"/>
                <a:cs typeface="Times New Roman" panose="02020603050405020304" pitchFamily="18" charset="0"/>
              </a:rPr>
              <a:t>is to </a:t>
            </a:r>
            <a:r>
              <a:rPr lang="en-US" spc="50" dirty="0">
                <a:latin typeface="Times New Roman" panose="02020603050405020304" pitchFamily="18" charset="0"/>
                <a:cs typeface="Times New Roman" panose="02020603050405020304" pitchFamily="18" charset="0"/>
              </a:rPr>
              <a:t>train </a:t>
            </a:r>
            <a:r>
              <a:rPr lang="en-US" spc="45" dirty="0">
                <a:latin typeface="Times New Roman" panose="02020603050405020304" pitchFamily="18" charset="0"/>
                <a:cs typeface="Times New Roman" panose="02020603050405020304" pitchFamily="18" charset="0"/>
              </a:rPr>
              <a:t>the </a:t>
            </a:r>
            <a:r>
              <a:rPr lang="en-US" spc="50" dirty="0">
                <a:latin typeface="Times New Roman" panose="02020603050405020304" pitchFamily="18" charset="0"/>
                <a:cs typeface="Times New Roman" panose="02020603050405020304" pitchFamily="18" charset="0"/>
              </a:rPr>
              <a:t>efficient </a:t>
            </a:r>
            <a:r>
              <a:rPr lang="en-US" spc="70" dirty="0">
                <a:latin typeface="Times New Roman" panose="02020603050405020304" pitchFamily="18" charset="0"/>
                <a:cs typeface="Times New Roman" panose="02020603050405020304" pitchFamily="18" charset="0"/>
              </a:rPr>
              <a:t>machine </a:t>
            </a:r>
            <a:r>
              <a:rPr lang="en-US" spc="60" dirty="0">
                <a:latin typeface="Times New Roman" panose="02020603050405020304" pitchFamily="18" charset="0"/>
                <a:cs typeface="Times New Roman" panose="02020603050405020304" pitchFamily="18" charset="0"/>
              </a:rPr>
              <a:t>learning </a:t>
            </a:r>
            <a:r>
              <a:rPr lang="en-US" spc="65" dirty="0">
                <a:latin typeface="Times New Roman" panose="02020603050405020304" pitchFamily="18" charset="0"/>
                <a:cs typeface="Times New Roman" panose="02020603050405020304" pitchFamily="18" charset="0"/>
              </a:rPr>
              <a:t>model. With </a:t>
            </a:r>
            <a:r>
              <a:rPr lang="en-US" spc="45" dirty="0">
                <a:latin typeface="Times New Roman" panose="02020603050405020304" pitchFamily="18" charset="0"/>
                <a:cs typeface="Times New Roman" panose="02020603050405020304" pitchFamily="18" charset="0"/>
              </a:rPr>
              <a:t>the </a:t>
            </a:r>
            <a:r>
              <a:rPr lang="en-US" spc="55" dirty="0">
                <a:latin typeface="Times New Roman" panose="02020603050405020304" pitchFamily="18" charset="0"/>
                <a:cs typeface="Times New Roman" panose="02020603050405020304" pitchFamily="18" charset="0"/>
              </a:rPr>
              <a:t>help of Python </a:t>
            </a:r>
            <a:r>
              <a:rPr lang="en-US" spc="75" dirty="0">
                <a:latin typeface="Times New Roman" panose="02020603050405020304" pitchFamily="18" charset="0"/>
                <a:cs typeface="Times New Roman" panose="02020603050405020304" pitchFamily="18" charset="0"/>
              </a:rPr>
              <a:t>and </a:t>
            </a:r>
            <a:r>
              <a:rPr lang="en-US" spc="55" dirty="0">
                <a:latin typeface="Times New Roman" panose="02020603050405020304" pitchFamily="18" charset="0"/>
                <a:cs typeface="Times New Roman" panose="02020603050405020304" pitchFamily="18" charset="0"/>
              </a:rPr>
              <a:t>python </a:t>
            </a:r>
            <a:r>
              <a:rPr lang="en-US" spc="45" dirty="0">
                <a:latin typeface="Times New Roman" panose="02020603050405020304" pitchFamily="18" charset="0"/>
                <a:cs typeface="Times New Roman" panose="02020603050405020304" pitchFamily="18" charset="0"/>
              </a:rPr>
              <a:t>libraries, </a:t>
            </a:r>
            <a:r>
              <a:rPr lang="en-US" spc="-229" dirty="0">
                <a:latin typeface="Times New Roman" panose="02020603050405020304" pitchFamily="18" charset="0"/>
                <a:cs typeface="Times New Roman" panose="02020603050405020304" pitchFamily="18" charset="0"/>
              </a:rPr>
              <a:t> </a:t>
            </a:r>
            <a:r>
              <a:rPr lang="en-US" spc="70" dirty="0">
                <a:latin typeface="Times New Roman" panose="02020603050405020304" pitchFamily="18" charset="0"/>
                <a:cs typeface="Times New Roman" panose="02020603050405020304" pitchFamily="18" charset="0"/>
              </a:rPr>
              <a:t>we</a:t>
            </a:r>
            <a:r>
              <a:rPr lang="en-US" spc="40"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will</a:t>
            </a:r>
            <a:r>
              <a:rPr lang="en-US" spc="40"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train</a:t>
            </a:r>
            <a:r>
              <a:rPr lang="en-US" spc="40" dirty="0">
                <a:latin typeface="Times New Roman" panose="02020603050405020304" pitchFamily="18" charset="0"/>
                <a:cs typeface="Times New Roman" panose="02020603050405020304" pitchFamily="18" charset="0"/>
              </a:rPr>
              <a:t> </a:t>
            </a:r>
            <a:r>
              <a:rPr lang="en-US" spc="75" dirty="0">
                <a:latin typeface="Times New Roman" panose="02020603050405020304" pitchFamily="18" charset="0"/>
                <a:cs typeface="Times New Roman" panose="02020603050405020304" pitchFamily="18" charset="0"/>
              </a:rPr>
              <a:t>and</a:t>
            </a:r>
            <a:r>
              <a:rPr lang="en-US" spc="40"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compare</a:t>
            </a:r>
            <a:r>
              <a:rPr lang="en-US" spc="40"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our</a:t>
            </a:r>
            <a:r>
              <a:rPr lang="en-US" spc="40"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various</a:t>
            </a:r>
            <a:r>
              <a:rPr lang="en-US" spc="40"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models.</a:t>
            </a:r>
          </a:p>
          <a:p>
            <a:pPr marL="241300" marR="153670">
              <a:lnSpc>
                <a:spcPct val="150000"/>
              </a:lnSpc>
              <a:tabLst>
                <a:tab pos="469900" algn="l"/>
              </a:tabLst>
            </a:pPr>
            <a:endParaRPr lang="en-US" dirty="0">
              <a:latin typeface="Times New Roman" panose="02020603050405020304" pitchFamily="18" charset="0"/>
              <a:cs typeface="Times New Roman" panose="02020603050405020304" pitchFamily="18" charset="0"/>
            </a:endParaRPr>
          </a:p>
          <a:p>
            <a:pPr marL="241300" marR="58419">
              <a:lnSpc>
                <a:spcPct val="150000"/>
              </a:lnSpc>
              <a:tabLst>
                <a:tab pos="469900" algn="l"/>
              </a:tabLst>
            </a:pPr>
            <a:r>
              <a:rPr lang="en-US" b="1" spc="30" dirty="0">
                <a:solidFill>
                  <a:srgbClr val="FF0000"/>
                </a:solidFill>
                <a:latin typeface="Times New Roman" panose="02020603050405020304" pitchFamily="18" charset="0"/>
                <a:cs typeface="Times New Roman" panose="02020603050405020304" pitchFamily="18" charset="0"/>
              </a:rPr>
              <a:t>6. Evaluating/Testing</a:t>
            </a:r>
            <a:r>
              <a:rPr lang="en-US" b="1" spc="45" dirty="0">
                <a:solidFill>
                  <a:srgbClr val="FF0000"/>
                </a:solidFill>
                <a:latin typeface="Times New Roman" panose="02020603050405020304" pitchFamily="18" charset="0"/>
                <a:cs typeface="Times New Roman" panose="02020603050405020304" pitchFamily="18" charset="0"/>
              </a:rPr>
              <a:t> </a:t>
            </a:r>
            <a:r>
              <a:rPr lang="en-US" b="1" spc="50" dirty="0">
                <a:solidFill>
                  <a:srgbClr val="FF0000"/>
                </a:solidFill>
                <a:latin typeface="Times New Roman" panose="02020603050405020304" pitchFamily="18" charset="0"/>
                <a:cs typeface="Times New Roman" panose="02020603050405020304" pitchFamily="18" charset="0"/>
              </a:rPr>
              <a:t>the</a:t>
            </a:r>
            <a:r>
              <a:rPr lang="en-US" b="1" spc="45" dirty="0">
                <a:solidFill>
                  <a:srgbClr val="FF0000"/>
                </a:solidFill>
                <a:latin typeface="Times New Roman" panose="02020603050405020304" pitchFamily="18" charset="0"/>
                <a:cs typeface="Times New Roman" panose="02020603050405020304" pitchFamily="18" charset="0"/>
              </a:rPr>
              <a:t> </a:t>
            </a:r>
            <a:r>
              <a:rPr lang="en-US" b="1" spc="50" dirty="0">
                <a:solidFill>
                  <a:srgbClr val="FF0000"/>
                </a:solidFill>
                <a:latin typeface="Times New Roman" panose="02020603050405020304" pitchFamily="18" charset="0"/>
                <a:cs typeface="Times New Roman" panose="02020603050405020304" pitchFamily="18" charset="0"/>
              </a:rPr>
              <a:t>model</a:t>
            </a:r>
            <a:r>
              <a:rPr lang="en-US" spc="50" dirty="0">
                <a:solidFill>
                  <a:srgbClr val="FF0000"/>
                </a:solidFill>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After</a:t>
            </a:r>
            <a:r>
              <a:rPr lang="en-US" spc="45"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training</a:t>
            </a:r>
            <a:r>
              <a:rPr lang="en-US" spc="45" dirty="0">
                <a:latin typeface="Times New Roman" panose="02020603050405020304" pitchFamily="18" charset="0"/>
                <a:cs typeface="Times New Roman" panose="02020603050405020304" pitchFamily="18" charset="0"/>
              </a:rPr>
              <a:t> the</a:t>
            </a:r>
            <a:r>
              <a:rPr lang="en-US" spc="50"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model,</a:t>
            </a:r>
            <a:r>
              <a:rPr lang="en-US" spc="45" dirty="0">
                <a:latin typeface="Times New Roman" panose="02020603050405020304" pitchFamily="18" charset="0"/>
                <a:cs typeface="Times New Roman" panose="02020603050405020304" pitchFamily="18" charset="0"/>
              </a:rPr>
              <a:t> the</a:t>
            </a:r>
            <a:r>
              <a:rPr lang="en-US" spc="50"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next</a:t>
            </a:r>
            <a:r>
              <a:rPr lang="en-US" spc="45"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step</a:t>
            </a:r>
            <a:r>
              <a:rPr lang="en-US" spc="45"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is</a:t>
            </a:r>
            <a:r>
              <a:rPr lang="en-US" spc="50"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to</a:t>
            </a:r>
            <a:r>
              <a:rPr lang="en-US" spc="45"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check </a:t>
            </a:r>
            <a:r>
              <a:rPr lang="en-US" spc="45" dirty="0">
                <a:latin typeface="Times New Roman" panose="02020603050405020304" pitchFamily="18" charset="0"/>
                <a:cs typeface="Times New Roman" panose="02020603050405020304" pitchFamily="18" charset="0"/>
              </a:rPr>
              <a:t>the </a:t>
            </a:r>
            <a:r>
              <a:rPr lang="en-US" spc="60" dirty="0">
                <a:latin typeface="Times New Roman" panose="02020603050405020304" pitchFamily="18" charset="0"/>
                <a:cs typeface="Times New Roman" panose="02020603050405020304" pitchFamily="18" charset="0"/>
              </a:rPr>
              <a:t>accuracy </a:t>
            </a:r>
            <a:r>
              <a:rPr lang="en-US" spc="55" dirty="0">
                <a:latin typeface="Times New Roman" panose="02020603050405020304" pitchFamily="18" charset="0"/>
                <a:cs typeface="Times New Roman" panose="02020603050405020304" pitchFamily="18" charset="0"/>
              </a:rPr>
              <a:t>of </a:t>
            </a:r>
            <a:r>
              <a:rPr lang="en-US" spc="65" dirty="0">
                <a:latin typeface="Times New Roman" panose="02020603050405020304" pitchFamily="18" charset="0"/>
                <a:cs typeface="Times New Roman" panose="02020603050405020304" pitchFamily="18" charset="0"/>
              </a:rPr>
              <a:t>our </a:t>
            </a:r>
            <a:r>
              <a:rPr lang="en-US" spc="60" dirty="0">
                <a:latin typeface="Times New Roman" panose="02020603050405020304" pitchFamily="18" charset="0"/>
                <a:cs typeface="Times New Roman" panose="02020603050405020304" pitchFamily="18" charset="0"/>
              </a:rPr>
              <a:t>model </a:t>
            </a:r>
            <a:r>
              <a:rPr lang="en-US" spc="70" dirty="0">
                <a:latin typeface="Times New Roman" panose="02020603050405020304" pitchFamily="18" charset="0"/>
                <a:cs typeface="Times New Roman" panose="02020603050405020304" pitchFamily="18" charset="0"/>
              </a:rPr>
              <a:t>on </a:t>
            </a:r>
            <a:r>
              <a:rPr lang="en-US" spc="45" dirty="0">
                <a:latin typeface="Times New Roman" panose="02020603050405020304" pitchFamily="18" charset="0"/>
                <a:cs typeface="Times New Roman" panose="02020603050405020304" pitchFamily="18" charset="0"/>
              </a:rPr>
              <a:t>the </a:t>
            </a:r>
            <a:r>
              <a:rPr lang="en-US" spc="20" dirty="0">
                <a:latin typeface="Times New Roman" panose="02020603050405020304" pitchFamily="18" charset="0"/>
                <a:cs typeface="Times New Roman" panose="02020603050405020304" pitchFamily="18" charset="0"/>
              </a:rPr>
              <a:t>test </a:t>
            </a:r>
            <a:r>
              <a:rPr lang="en-US" spc="55" dirty="0">
                <a:latin typeface="Times New Roman" panose="02020603050405020304" pitchFamily="18" charset="0"/>
                <a:cs typeface="Times New Roman" panose="02020603050405020304" pitchFamily="18" charset="0"/>
              </a:rPr>
              <a:t>data </a:t>
            </a:r>
            <a:r>
              <a:rPr lang="en-US" spc="7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to </a:t>
            </a:r>
            <a:r>
              <a:rPr lang="en-US" spc="35" dirty="0">
                <a:latin typeface="Times New Roman" panose="02020603050405020304" pitchFamily="18" charset="0"/>
                <a:cs typeface="Times New Roman" panose="02020603050405020304" pitchFamily="18" charset="0"/>
              </a:rPr>
              <a:t>get </a:t>
            </a:r>
            <a:r>
              <a:rPr lang="en-US" spc="65" dirty="0">
                <a:latin typeface="Times New Roman" panose="02020603050405020304" pitchFamily="18" charset="0"/>
                <a:cs typeface="Times New Roman" panose="02020603050405020304" pitchFamily="18" charset="0"/>
              </a:rPr>
              <a:t>our </a:t>
            </a:r>
            <a:r>
              <a:rPr lang="en-US" spc="50" dirty="0">
                <a:latin typeface="Times New Roman" panose="02020603050405020304" pitchFamily="18" charset="0"/>
                <a:cs typeface="Times New Roman" panose="02020603050405020304" pitchFamily="18" charset="0"/>
              </a:rPr>
              <a:t>base </a:t>
            </a:r>
            <a:r>
              <a:rPr lang="en-US" spc="60" dirty="0">
                <a:latin typeface="Times New Roman" panose="02020603050405020304" pitchFamily="18" charset="0"/>
                <a:cs typeface="Times New Roman" panose="02020603050405020304" pitchFamily="18" charset="0"/>
              </a:rPr>
              <a:t>model </a:t>
            </a:r>
            <a:r>
              <a:rPr lang="en-US" spc="70" dirty="0">
                <a:latin typeface="Times New Roman" panose="02020603050405020304" pitchFamily="18" charset="0"/>
                <a:cs typeface="Times New Roman" panose="02020603050405020304" pitchFamily="18" charset="0"/>
              </a:rPr>
              <a:t>which </a:t>
            </a:r>
            <a:r>
              <a:rPr lang="en-US" spc="55" dirty="0">
                <a:latin typeface="Times New Roman" panose="02020603050405020304" pitchFamily="18" charset="0"/>
                <a:cs typeface="Times New Roman" panose="02020603050405020304" pitchFamily="18" charset="0"/>
              </a:rPr>
              <a:t>performs</a:t>
            </a:r>
            <a:r>
              <a:rPr lang="en-US" spc="40"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well</a:t>
            </a:r>
            <a:r>
              <a:rPr lang="en-US" spc="35" dirty="0">
                <a:latin typeface="Times New Roman" panose="02020603050405020304" pitchFamily="18" charset="0"/>
                <a:cs typeface="Times New Roman" panose="02020603050405020304" pitchFamily="18" charset="0"/>
              </a:rPr>
              <a:t> </a:t>
            </a:r>
            <a:r>
              <a:rPr lang="en-US" spc="70" dirty="0">
                <a:latin typeface="Times New Roman" panose="02020603050405020304" pitchFamily="18" charset="0"/>
                <a:cs typeface="Times New Roman" panose="02020603050405020304" pitchFamily="18" charset="0"/>
              </a:rPr>
              <a:t>on</a:t>
            </a:r>
            <a:r>
              <a:rPr lang="en-US" spc="40"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unseen</a:t>
            </a:r>
            <a:r>
              <a:rPr lang="en-US" spc="40"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data.</a:t>
            </a:r>
          </a:p>
          <a:p>
            <a:pPr marL="241300" marR="58419">
              <a:tabLst>
                <a:tab pos="469900" algn="l"/>
              </a:tabLst>
            </a:pPr>
            <a:endParaRPr lang="en-US" dirty="0">
              <a:latin typeface="Times New Roman" panose="02020603050405020304" pitchFamily="18" charset="0"/>
              <a:cs typeface="Times New Roman" panose="02020603050405020304" pitchFamily="18" charset="0"/>
            </a:endParaRPr>
          </a:p>
          <a:p>
            <a:pPr marL="241300" marR="69850">
              <a:lnSpc>
                <a:spcPct val="150000"/>
              </a:lnSpc>
              <a:tabLst>
                <a:tab pos="469900" algn="l"/>
              </a:tabLst>
            </a:pPr>
            <a:r>
              <a:rPr lang="en-US" b="1" spc="55" dirty="0">
                <a:solidFill>
                  <a:srgbClr val="FF0000"/>
                </a:solidFill>
                <a:latin typeface="Times New Roman" panose="02020603050405020304" pitchFamily="18" charset="0"/>
                <a:cs typeface="Times New Roman" panose="02020603050405020304" pitchFamily="18" charset="0"/>
              </a:rPr>
              <a:t>7. Hypertuning </a:t>
            </a:r>
            <a:r>
              <a:rPr lang="en-US" b="1" spc="50" dirty="0">
                <a:solidFill>
                  <a:srgbClr val="FF0000"/>
                </a:solidFill>
                <a:latin typeface="Times New Roman" panose="02020603050405020304" pitchFamily="18" charset="0"/>
                <a:cs typeface="Times New Roman" panose="02020603050405020304" pitchFamily="18" charset="0"/>
              </a:rPr>
              <a:t>the model: </a:t>
            </a:r>
            <a:r>
              <a:rPr lang="en-US" spc="65" dirty="0">
                <a:latin typeface="Times New Roman" panose="02020603050405020304" pitchFamily="18" charset="0"/>
                <a:cs typeface="Times New Roman" panose="02020603050405020304" pitchFamily="18" charset="0"/>
              </a:rPr>
              <a:t>In </a:t>
            </a:r>
            <a:r>
              <a:rPr lang="en-US" spc="40" dirty="0">
                <a:latin typeface="Times New Roman" panose="02020603050405020304" pitchFamily="18" charset="0"/>
                <a:cs typeface="Times New Roman" panose="02020603050405020304" pitchFamily="18" charset="0"/>
              </a:rPr>
              <a:t>this </a:t>
            </a:r>
            <a:r>
              <a:rPr lang="en-US" spc="35" dirty="0">
                <a:latin typeface="Times New Roman" panose="02020603050405020304" pitchFamily="18" charset="0"/>
                <a:cs typeface="Times New Roman" panose="02020603050405020304" pitchFamily="18" charset="0"/>
              </a:rPr>
              <a:t>step, </a:t>
            </a:r>
            <a:r>
              <a:rPr lang="en-US" spc="70" dirty="0">
                <a:latin typeface="Times New Roman" panose="02020603050405020304" pitchFamily="18" charset="0"/>
                <a:cs typeface="Times New Roman" panose="02020603050405020304" pitchFamily="18" charset="0"/>
              </a:rPr>
              <a:t>we </a:t>
            </a:r>
            <a:r>
              <a:rPr lang="en-US" spc="50" dirty="0">
                <a:latin typeface="Times New Roman" panose="02020603050405020304" pitchFamily="18" charset="0"/>
                <a:cs typeface="Times New Roman" panose="02020603050405020304" pitchFamily="18" charset="0"/>
              </a:rPr>
              <a:t>will hyper-tune </a:t>
            </a:r>
            <a:r>
              <a:rPr lang="en-US" spc="55" dirty="0">
                <a:latin typeface="Times New Roman" panose="02020603050405020304" pitchFamily="18" charset="0"/>
                <a:cs typeface="Times New Roman" panose="02020603050405020304" pitchFamily="18" charset="0"/>
              </a:rPr>
              <a:t>some parameters of </a:t>
            </a:r>
            <a:r>
              <a:rPr lang="en-US" spc="45" dirty="0">
                <a:latin typeface="Times New Roman" panose="02020603050405020304" pitchFamily="18" charset="0"/>
                <a:cs typeface="Times New Roman" panose="02020603050405020304" pitchFamily="18" charset="0"/>
              </a:rPr>
              <a:t>the </a:t>
            </a:r>
            <a:r>
              <a:rPr lang="en-US" spc="50" dirty="0">
                <a:latin typeface="Times New Roman" panose="02020603050405020304" pitchFamily="18" charset="0"/>
                <a:cs typeface="Times New Roman" panose="02020603050405020304" pitchFamily="18" charset="0"/>
              </a:rPr>
              <a:t>base </a:t>
            </a:r>
            <a:r>
              <a:rPr lang="en-US" spc="60" dirty="0">
                <a:latin typeface="Times New Roman" panose="02020603050405020304" pitchFamily="18" charset="0"/>
                <a:cs typeface="Times New Roman" panose="02020603050405020304" pitchFamily="18" charset="0"/>
              </a:rPr>
              <a:t>model </a:t>
            </a:r>
            <a:r>
              <a:rPr lang="en-US" spc="75" dirty="0">
                <a:latin typeface="Times New Roman" panose="02020603050405020304" pitchFamily="18" charset="0"/>
                <a:cs typeface="Times New Roman" panose="02020603050405020304" pitchFamily="18" charset="0"/>
              </a:rPr>
              <a:t>and </a:t>
            </a:r>
            <a:r>
              <a:rPr lang="en-US" spc="70" dirty="0">
                <a:latin typeface="Times New Roman" panose="02020603050405020304" pitchFamily="18" charset="0"/>
                <a:cs typeface="Times New Roman" panose="02020603050405020304" pitchFamily="18" charset="0"/>
              </a:rPr>
              <a:t>we </a:t>
            </a:r>
            <a:r>
              <a:rPr lang="en-US" spc="50" dirty="0">
                <a:latin typeface="Times New Roman" panose="02020603050405020304" pitchFamily="18" charset="0"/>
                <a:cs typeface="Times New Roman" panose="02020603050405020304" pitchFamily="18" charset="0"/>
              </a:rPr>
              <a:t>will </a:t>
            </a:r>
            <a:r>
              <a:rPr lang="en-US" spc="45" dirty="0">
                <a:latin typeface="Times New Roman" panose="02020603050405020304" pitchFamily="18" charset="0"/>
                <a:cs typeface="Times New Roman" panose="02020603050405020304" pitchFamily="18" charset="0"/>
              </a:rPr>
              <a:t>try </a:t>
            </a:r>
            <a:r>
              <a:rPr lang="en-US" spc="30" dirty="0">
                <a:latin typeface="Times New Roman" panose="02020603050405020304" pitchFamily="18" charset="0"/>
                <a:cs typeface="Times New Roman" panose="02020603050405020304" pitchFamily="18" charset="0"/>
              </a:rPr>
              <a:t>to </a:t>
            </a:r>
            <a:r>
              <a:rPr lang="en-US" spc="50" dirty="0">
                <a:latin typeface="Times New Roman" panose="02020603050405020304" pitchFamily="18" charset="0"/>
                <a:cs typeface="Times New Roman" panose="02020603050405020304" pitchFamily="18" charset="0"/>
              </a:rPr>
              <a:t>increase </a:t>
            </a:r>
            <a:r>
              <a:rPr lang="en-US" spc="65" dirty="0">
                <a:latin typeface="Times New Roman" panose="02020603050405020304" pitchFamily="18" charset="0"/>
                <a:cs typeface="Times New Roman" panose="02020603050405020304" pitchFamily="18" charset="0"/>
              </a:rPr>
              <a:t>our </a:t>
            </a:r>
            <a:r>
              <a:rPr lang="en-US" spc="50" dirty="0">
                <a:latin typeface="Times New Roman" panose="02020603050405020304" pitchFamily="18" charset="0"/>
                <a:cs typeface="Times New Roman" panose="02020603050405020304" pitchFamily="18" charset="0"/>
              </a:rPr>
              <a:t>accuracy. </a:t>
            </a:r>
            <a:r>
              <a:rPr lang="en-US" spc="65" dirty="0">
                <a:latin typeface="Times New Roman" panose="02020603050405020304" pitchFamily="18" charset="0"/>
                <a:cs typeface="Times New Roman" panose="02020603050405020304" pitchFamily="18" charset="0"/>
              </a:rPr>
              <a:t>In </a:t>
            </a:r>
            <a:r>
              <a:rPr lang="en-US" spc="40" dirty="0">
                <a:latin typeface="Times New Roman" panose="02020603050405020304" pitchFamily="18" charset="0"/>
                <a:cs typeface="Times New Roman" panose="02020603050405020304" pitchFamily="18" charset="0"/>
              </a:rPr>
              <a:t>this </a:t>
            </a:r>
            <a:r>
              <a:rPr lang="en-US" spc="35" dirty="0">
                <a:latin typeface="Times New Roman" panose="02020603050405020304" pitchFamily="18" charset="0"/>
                <a:cs typeface="Times New Roman" panose="02020603050405020304" pitchFamily="18" charset="0"/>
              </a:rPr>
              <a:t>step, </a:t>
            </a:r>
            <a:r>
              <a:rPr lang="en-US" spc="70" dirty="0">
                <a:latin typeface="Times New Roman" panose="02020603050405020304" pitchFamily="18" charset="0"/>
                <a:cs typeface="Times New Roman" panose="02020603050405020304" pitchFamily="18" charset="0"/>
              </a:rPr>
              <a:t>we </a:t>
            </a:r>
            <a:r>
              <a:rPr lang="en-US" spc="50" dirty="0">
                <a:latin typeface="Times New Roman" panose="02020603050405020304" pitchFamily="18" charset="0"/>
                <a:cs typeface="Times New Roman" panose="02020603050405020304" pitchFamily="18" charset="0"/>
              </a:rPr>
              <a:t>will </a:t>
            </a:r>
            <a:r>
              <a:rPr lang="en-US" spc="35" dirty="0">
                <a:latin typeface="Times New Roman" panose="02020603050405020304" pitchFamily="18" charset="0"/>
                <a:cs typeface="Times New Roman" panose="02020603050405020304" pitchFamily="18" charset="0"/>
              </a:rPr>
              <a:t>get </a:t>
            </a:r>
            <a:r>
              <a:rPr lang="en-US" spc="65" dirty="0">
                <a:latin typeface="Times New Roman" panose="02020603050405020304" pitchFamily="18" charset="0"/>
                <a:cs typeface="Times New Roman" panose="02020603050405020304" pitchFamily="18" charset="0"/>
              </a:rPr>
              <a:t>our </a:t>
            </a:r>
            <a:r>
              <a:rPr lang="en-US" spc="35" dirty="0">
                <a:latin typeface="Times New Roman" panose="02020603050405020304" pitchFamily="18" charset="0"/>
                <a:cs typeface="Times New Roman" panose="02020603050405020304" pitchFamily="18" charset="0"/>
              </a:rPr>
              <a:t>best </a:t>
            </a:r>
            <a:r>
              <a:rPr lang="en-US" spc="75" dirty="0">
                <a:latin typeface="Times New Roman" panose="02020603050405020304" pitchFamily="18" charset="0"/>
                <a:cs typeface="Times New Roman" panose="02020603050405020304" pitchFamily="18" charset="0"/>
              </a:rPr>
              <a:t>and</a:t>
            </a:r>
            <a:r>
              <a:rPr lang="en-US" spc="40" dirty="0">
                <a:latin typeface="Times New Roman" panose="02020603050405020304" pitchFamily="18" charset="0"/>
                <a:cs typeface="Times New Roman" panose="02020603050405020304" pitchFamily="18" charset="0"/>
              </a:rPr>
              <a:t> </a:t>
            </a:r>
            <a:r>
              <a:rPr lang="en-US" spc="60" dirty="0">
                <a:latin typeface="Times New Roman" panose="02020603050405020304" pitchFamily="18" charset="0"/>
                <a:cs typeface="Times New Roman" panose="02020603050405020304" pitchFamily="18" charset="0"/>
              </a:rPr>
              <a:t>final</a:t>
            </a:r>
            <a:r>
              <a:rPr lang="en-US" spc="40"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model.</a:t>
            </a:r>
          </a:p>
          <a:p>
            <a:pPr marL="241300" marR="69850">
              <a:tabLst>
                <a:tab pos="469900" algn="l"/>
              </a:tabLst>
            </a:pPr>
            <a:endParaRPr lang="en-US" dirty="0">
              <a:latin typeface="Times New Roman" panose="02020603050405020304" pitchFamily="18" charset="0"/>
              <a:cs typeface="Times New Roman" panose="02020603050405020304" pitchFamily="18" charset="0"/>
            </a:endParaRPr>
          </a:p>
          <a:p>
            <a:pPr marL="241300" marR="194945">
              <a:lnSpc>
                <a:spcPct val="150000"/>
              </a:lnSpc>
              <a:tabLst>
                <a:tab pos="469900" algn="l"/>
              </a:tabLst>
            </a:pPr>
            <a:r>
              <a:rPr lang="en-US" b="1" spc="45" dirty="0">
                <a:solidFill>
                  <a:srgbClr val="FF0000"/>
                </a:solidFill>
                <a:latin typeface="Times New Roman" panose="02020603050405020304" pitchFamily="18" charset="0"/>
                <a:cs typeface="Times New Roman" panose="02020603050405020304" pitchFamily="18" charset="0"/>
              </a:rPr>
              <a:t>8. Deploying </a:t>
            </a:r>
            <a:r>
              <a:rPr lang="en-US" b="1" spc="50" dirty="0">
                <a:solidFill>
                  <a:srgbClr val="FF0000"/>
                </a:solidFill>
                <a:latin typeface="Times New Roman" panose="02020603050405020304" pitchFamily="18" charset="0"/>
                <a:cs typeface="Times New Roman" panose="02020603050405020304" pitchFamily="18" charset="0"/>
              </a:rPr>
              <a:t>the model: </a:t>
            </a:r>
            <a:r>
              <a:rPr lang="en-US" spc="50" dirty="0">
                <a:latin typeface="Times New Roman" panose="02020603050405020304" pitchFamily="18" charset="0"/>
                <a:cs typeface="Times New Roman" panose="02020603050405020304" pitchFamily="18" charset="0"/>
              </a:rPr>
              <a:t>After </a:t>
            </a:r>
            <a:r>
              <a:rPr lang="en-US" spc="30" dirty="0">
                <a:latin typeface="Times New Roman" panose="02020603050405020304" pitchFamily="18" charset="0"/>
                <a:cs typeface="Times New Roman" panose="02020603050405020304" pitchFamily="18" charset="0"/>
              </a:rPr>
              <a:t>so </a:t>
            </a:r>
            <a:r>
              <a:rPr lang="en-US" spc="80" dirty="0">
                <a:latin typeface="Times New Roman" panose="02020603050405020304" pitchFamily="18" charset="0"/>
                <a:cs typeface="Times New Roman" panose="02020603050405020304" pitchFamily="18" charset="0"/>
              </a:rPr>
              <a:t>many </a:t>
            </a:r>
            <a:r>
              <a:rPr lang="en-US" spc="30" dirty="0">
                <a:latin typeface="Times New Roman" panose="02020603050405020304" pitchFamily="18" charset="0"/>
                <a:cs typeface="Times New Roman" panose="02020603050405020304" pitchFamily="18" charset="0"/>
              </a:rPr>
              <a:t>steps </a:t>
            </a:r>
            <a:r>
              <a:rPr lang="en-US" spc="70" dirty="0">
                <a:latin typeface="Times New Roman" panose="02020603050405020304" pitchFamily="18" charset="0"/>
                <a:cs typeface="Times New Roman" panose="02020603050405020304" pitchFamily="18" charset="0"/>
              </a:rPr>
              <a:t>we have </a:t>
            </a:r>
            <a:r>
              <a:rPr lang="en-US" spc="55" dirty="0">
                <a:latin typeface="Times New Roman" panose="02020603050405020304" pitchFamily="18" charset="0"/>
                <a:cs typeface="Times New Roman" panose="02020603050405020304" pitchFamily="18" charset="0"/>
              </a:rPr>
              <a:t>actually </a:t>
            </a:r>
            <a:r>
              <a:rPr lang="en-US" spc="70" dirty="0">
                <a:latin typeface="Times New Roman" panose="02020603050405020304" pitchFamily="18" charset="0"/>
                <a:cs typeface="Times New Roman" panose="02020603050405020304" pitchFamily="18" charset="0"/>
              </a:rPr>
              <a:t>found </a:t>
            </a:r>
            <a:r>
              <a:rPr lang="en-US" spc="65" dirty="0">
                <a:latin typeface="Times New Roman" panose="02020603050405020304" pitchFamily="18" charset="0"/>
                <a:cs typeface="Times New Roman" panose="02020603050405020304" pitchFamily="18" charset="0"/>
              </a:rPr>
              <a:t>our </a:t>
            </a:r>
            <a:r>
              <a:rPr lang="en-US" spc="35" dirty="0">
                <a:latin typeface="Times New Roman" panose="02020603050405020304" pitchFamily="18" charset="0"/>
                <a:cs typeface="Times New Roman" panose="02020603050405020304" pitchFamily="18" charset="0"/>
              </a:rPr>
              <a:t>best </a:t>
            </a:r>
            <a:r>
              <a:rPr lang="en-US" spc="40"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model. </a:t>
            </a:r>
            <a:r>
              <a:rPr lang="en-US" spc="45" dirty="0">
                <a:latin typeface="Times New Roman" panose="02020603050405020304" pitchFamily="18" charset="0"/>
                <a:cs typeface="Times New Roman" panose="02020603050405020304" pitchFamily="18" charset="0"/>
              </a:rPr>
              <a:t>So </a:t>
            </a:r>
            <a:r>
              <a:rPr lang="en-US" spc="65" dirty="0">
                <a:latin typeface="Times New Roman" panose="02020603050405020304" pitchFamily="18" charset="0"/>
                <a:cs typeface="Times New Roman" panose="02020603050405020304" pitchFamily="18" charset="0"/>
              </a:rPr>
              <a:t>in </a:t>
            </a:r>
            <a:r>
              <a:rPr lang="en-US" spc="40" dirty="0">
                <a:latin typeface="Times New Roman" panose="02020603050405020304" pitchFamily="18" charset="0"/>
                <a:cs typeface="Times New Roman" panose="02020603050405020304" pitchFamily="18" charset="0"/>
              </a:rPr>
              <a:t>this step. </a:t>
            </a:r>
            <a:r>
              <a:rPr lang="en-US" spc="70" dirty="0">
                <a:latin typeface="Times New Roman" panose="02020603050405020304" pitchFamily="18" charset="0"/>
                <a:cs typeface="Times New Roman" panose="02020603050405020304" pitchFamily="18" charset="0"/>
              </a:rPr>
              <a:t>we </a:t>
            </a:r>
            <a:r>
              <a:rPr lang="en-US" spc="50" dirty="0">
                <a:latin typeface="Times New Roman" panose="02020603050405020304" pitchFamily="18" charset="0"/>
                <a:cs typeface="Times New Roman" panose="02020603050405020304" pitchFamily="18" charset="0"/>
              </a:rPr>
              <a:t>will </a:t>
            </a:r>
            <a:r>
              <a:rPr lang="en-US" spc="45" dirty="0">
                <a:latin typeface="Times New Roman" panose="02020603050405020304" pitchFamily="18" charset="0"/>
                <a:cs typeface="Times New Roman" panose="02020603050405020304" pitchFamily="18" charset="0"/>
              </a:rPr>
              <a:t>deploy </a:t>
            </a:r>
            <a:r>
              <a:rPr lang="en-US" spc="40" dirty="0">
                <a:latin typeface="Times New Roman" panose="02020603050405020304" pitchFamily="18" charset="0"/>
                <a:cs typeface="Times New Roman" panose="02020603050405020304" pitchFamily="18" charset="0"/>
              </a:rPr>
              <a:t>this </a:t>
            </a:r>
            <a:r>
              <a:rPr lang="en-US" spc="60" dirty="0">
                <a:latin typeface="Times New Roman" panose="02020603050405020304" pitchFamily="18" charset="0"/>
                <a:cs typeface="Times New Roman" panose="02020603050405020304" pitchFamily="18" charset="0"/>
              </a:rPr>
              <a:t>model </a:t>
            </a:r>
            <a:r>
              <a:rPr lang="en-US" spc="75" dirty="0">
                <a:latin typeface="Times New Roman" panose="02020603050405020304" pitchFamily="18" charset="0"/>
                <a:cs typeface="Times New Roman" panose="02020603050405020304" pitchFamily="18" charset="0"/>
              </a:rPr>
              <a:t>and </a:t>
            </a:r>
            <a:r>
              <a:rPr lang="en-US" spc="45" dirty="0">
                <a:latin typeface="Times New Roman" panose="02020603050405020304" pitchFamily="18" charset="0"/>
                <a:cs typeface="Times New Roman" panose="02020603050405020304" pitchFamily="18" charset="0"/>
              </a:rPr>
              <a:t>create </a:t>
            </a:r>
            <a:r>
              <a:rPr lang="en-US" spc="65" dirty="0">
                <a:latin typeface="Times New Roman" panose="02020603050405020304" pitchFamily="18" charset="0"/>
                <a:cs typeface="Times New Roman" panose="02020603050405020304" pitchFamily="18" charset="0"/>
              </a:rPr>
              <a:t>our </a:t>
            </a:r>
            <a:r>
              <a:rPr lang="en-US" spc="70" dirty="0">
                <a:latin typeface="Times New Roman" panose="02020603050405020304" pitchFamily="18" charset="0"/>
                <a:cs typeface="Times New Roman" panose="02020603050405020304" pitchFamily="18" charset="0"/>
              </a:rPr>
              <a:t>web app. </a:t>
            </a:r>
            <a:r>
              <a:rPr lang="en-US" spc="25" dirty="0">
                <a:latin typeface="Times New Roman" panose="02020603050405020304" pitchFamily="18" charset="0"/>
                <a:cs typeface="Times New Roman" panose="02020603050405020304" pitchFamily="18" charset="0"/>
              </a:rPr>
              <a:t>It </a:t>
            </a:r>
            <a:r>
              <a:rPr lang="en-US" spc="50" dirty="0">
                <a:latin typeface="Times New Roman" panose="02020603050405020304" pitchFamily="18" charset="0"/>
                <a:cs typeface="Times New Roman" panose="02020603050405020304" pitchFamily="18" charset="0"/>
              </a:rPr>
              <a:t>will serve</a:t>
            </a:r>
            <a:r>
              <a:rPr lang="en-US" spc="35" dirty="0">
                <a:latin typeface="Times New Roman" panose="02020603050405020304" pitchFamily="18" charset="0"/>
                <a:cs typeface="Times New Roman" panose="02020603050405020304" pitchFamily="18" charset="0"/>
              </a:rPr>
              <a:t> </a:t>
            </a:r>
            <a:r>
              <a:rPr lang="en-US" spc="50" dirty="0">
                <a:latin typeface="Times New Roman" panose="02020603050405020304" pitchFamily="18" charset="0"/>
                <a:cs typeface="Times New Roman" panose="02020603050405020304" pitchFamily="18" charset="0"/>
              </a:rPr>
              <a:t>as</a:t>
            </a:r>
            <a:r>
              <a:rPr lang="en-US" spc="4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a</a:t>
            </a:r>
            <a:r>
              <a:rPr lang="en-US" spc="40"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third-party</a:t>
            </a:r>
            <a:r>
              <a:rPr lang="en-US" spc="40" dirty="0">
                <a:latin typeface="Times New Roman" panose="02020603050405020304" pitchFamily="18" charset="0"/>
                <a:cs typeface="Times New Roman" panose="02020603050405020304" pitchFamily="18" charset="0"/>
              </a:rPr>
              <a:t> </a:t>
            </a:r>
            <a:r>
              <a:rPr lang="en-US" spc="70" dirty="0">
                <a:latin typeface="Times New Roman" panose="02020603050405020304" pitchFamily="18" charset="0"/>
                <a:cs typeface="Times New Roman" panose="02020603050405020304" pitchFamily="18" charset="0"/>
              </a:rPr>
              <a:t>web</a:t>
            </a:r>
            <a:r>
              <a:rPr lang="en-US" spc="40" dirty="0">
                <a:latin typeface="Times New Roman" panose="02020603050405020304" pitchFamily="18" charset="0"/>
                <a:cs typeface="Times New Roman" panose="02020603050405020304" pitchFamily="18" charset="0"/>
              </a:rPr>
              <a:t> </a:t>
            </a:r>
            <a:r>
              <a:rPr lang="en-US" spc="65" dirty="0">
                <a:latin typeface="Times New Roman" panose="02020603050405020304" pitchFamily="18" charset="0"/>
                <a:cs typeface="Times New Roman" panose="02020603050405020304" pitchFamily="18" charset="0"/>
              </a:rPr>
              <a:t>app</a:t>
            </a:r>
            <a:r>
              <a:rPr lang="en-US" spc="40"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for</a:t>
            </a:r>
            <a:r>
              <a:rPr lang="en-US" spc="40"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retail</a:t>
            </a:r>
            <a:r>
              <a:rPr lang="en-US" spc="40" dirty="0">
                <a:latin typeface="Times New Roman" panose="02020603050405020304" pitchFamily="18" charset="0"/>
                <a:cs typeface="Times New Roman" panose="02020603050405020304" pitchFamily="18" charset="0"/>
              </a:rPr>
              <a:t> </a:t>
            </a:r>
            <a:r>
              <a:rPr lang="en-US" spc="45" dirty="0">
                <a:latin typeface="Times New Roman" panose="02020603050405020304" pitchFamily="18" charset="0"/>
                <a:cs typeface="Times New Roman" panose="02020603050405020304" pitchFamily="18" charset="0"/>
              </a:rPr>
              <a:t>investors.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145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EBB1-C4EC-7BC0-1503-4FE5E8990D23}"/>
              </a:ext>
            </a:extLst>
          </p:cNvPr>
          <p:cNvSpPr>
            <a:spLocks noGrp="1"/>
          </p:cNvSpPr>
          <p:nvPr>
            <p:ph type="title"/>
          </p:nvPr>
        </p:nvSpPr>
        <p:spPr>
          <a:xfrm>
            <a:off x="-360823" y="193964"/>
            <a:ext cx="11513732" cy="970450"/>
          </a:xfrm>
        </p:spPr>
        <p:txBody>
          <a:bodyPr>
            <a:normAutofit fontScale="90000"/>
          </a:bodyPr>
          <a:lstStyle/>
          <a:p>
            <a:r>
              <a:rPr lang="en-US" sz="4000" spc="-75" dirty="0">
                <a:solidFill>
                  <a:srgbClr val="B45E05"/>
                </a:solidFill>
                <a:latin typeface="Trebuchet MS"/>
                <a:cs typeface="Trebuchet MS"/>
              </a:rPr>
              <a:t>M</a:t>
            </a:r>
            <a:r>
              <a:rPr lang="en-US" sz="4000" spc="-150" dirty="0">
                <a:solidFill>
                  <a:srgbClr val="B45E05"/>
                </a:solidFill>
                <a:latin typeface="Trebuchet MS"/>
                <a:cs typeface="Trebuchet MS"/>
              </a:rPr>
              <a:t>A</a:t>
            </a:r>
            <a:r>
              <a:rPr lang="en-US" sz="4000" spc="-125" dirty="0">
                <a:solidFill>
                  <a:srgbClr val="B45E05"/>
                </a:solidFill>
                <a:latin typeface="Trebuchet MS"/>
                <a:cs typeface="Trebuchet MS"/>
              </a:rPr>
              <a:t>C</a:t>
            </a:r>
            <a:r>
              <a:rPr lang="en-US" sz="4000" spc="-140" dirty="0">
                <a:solidFill>
                  <a:srgbClr val="B45E05"/>
                </a:solidFill>
                <a:latin typeface="Trebuchet MS"/>
                <a:cs typeface="Trebuchet MS"/>
              </a:rPr>
              <a:t>H</a:t>
            </a:r>
            <a:r>
              <a:rPr lang="en-US" sz="4000" spc="-50" dirty="0">
                <a:solidFill>
                  <a:srgbClr val="B45E05"/>
                </a:solidFill>
                <a:latin typeface="Trebuchet MS"/>
                <a:cs typeface="Trebuchet MS"/>
              </a:rPr>
              <a:t>I</a:t>
            </a:r>
            <a:r>
              <a:rPr lang="en-US" sz="4000" spc="-160" dirty="0">
                <a:solidFill>
                  <a:srgbClr val="B45E05"/>
                </a:solidFill>
                <a:latin typeface="Trebuchet MS"/>
                <a:cs typeface="Trebuchet MS"/>
              </a:rPr>
              <a:t>N</a:t>
            </a:r>
            <a:r>
              <a:rPr lang="en-US" sz="4000" spc="-185" dirty="0">
                <a:solidFill>
                  <a:srgbClr val="B45E05"/>
                </a:solidFill>
                <a:latin typeface="Trebuchet MS"/>
                <a:cs typeface="Trebuchet MS"/>
              </a:rPr>
              <a:t>E</a:t>
            </a:r>
            <a:r>
              <a:rPr lang="en-US" sz="4000" spc="-105" dirty="0">
                <a:solidFill>
                  <a:srgbClr val="B45E05"/>
                </a:solidFill>
                <a:latin typeface="Trebuchet MS"/>
                <a:cs typeface="Trebuchet MS"/>
              </a:rPr>
              <a:t> </a:t>
            </a:r>
            <a:r>
              <a:rPr lang="en-US" sz="4000" spc="-160" dirty="0">
                <a:solidFill>
                  <a:srgbClr val="B45E05"/>
                </a:solidFill>
                <a:latin typeface="Trebuchet MS"/>
                <a:cs typeface="Trebuchet MS"/>
              </a:rPr>
              <a:t>L</a:t>
            </a:r>
            <a:r>
              <a:rPr lang="en-US" sz="4000" spc="-190" dirty="0">
                <a:solidFill>
                  <a:srgbClr val="B45E05"/>
                </a:solidFill>
                <a:latin typeface="Trebuchet MS"/>
                <a:cs typeface="Trebuchet MS"/>
              </a:rPr>
              <a:t>E</a:t>
            </a:r>
            <a:r>
              <a:rPr lang="en-US" sz="4000" spc="-145" dirty="0">
                <a:solidFill>
                  <a:srgbClr val="B45E05"/>
                </a:solidFill>
                <a:latin typeface="Trebuchet MS"/>
                <a:cs typeface="Trebuchet MS"/>
              </a:rPr>
              <a:t>A</a:t>
            </a:r>
            <a:r>
              <a:rPr lang="en-US" sz="4000" spc="-95" dirty="0">
                <a:solidFill>
                  <a:srgbClr val="B45E05"/>
                </a:solidFill>
                <a:latin typeface="Trebuchet MS"/>
                <a:cs typeface="Trebuchet MS"/>
              </a:rPr>
              <a:t>R</a:t>
            </a:r>
            <a:r>
              <a:rPr lang="en-US" sz="4000" spc="-160" dirty="0">
                <a:solidFill>
                  <a:srgbClr val="B45E05"/>
                </a:solidFill>
                <a:latin typeface="Trebuchet MS"/>
                <a:cs typeface="Trebuchet MS"/>
              </a:rPr>
              <a:t>N</a:t>
            </a:r>
            <a:r>
              <a:rPr lang="en-US" sz="4000" spc="-50" dirty="0">
                <a:solidFill>
                  <a:srgbClr val="B45E05"/>
                </a:solidFill>
                <a:latin typeface="Trebuchet MS"/>
                <a:cs typeface="Trebuchet MS"/>
              </a:rPr>
              <a:t>I</a:t>
            </a:r>
            <a:r>
              <a:rPr lang="en-US" sz="4000" spc="-160" dirty="0">
                <a:solidFill>
                  <a:srgbClr val="B45E05"/>
                </a:solidFill>
                <a:latin typeface="Trebuchet MS"/>
                <a:cs typeface="Trebuchet MS"/>
              </a:rPr>
              <a:t>N</a:t>
            </a:r>
            <a:r>
              <a:rPr lang="en-US" sz="4000" spc="-200" dirty="0">
                <a:solidFill>
                  <a:srgbClr val="B45E05"/>
                </a:solidFill>
                <a:latin typeface="Trebuchet MS"/>
                <a:cs typeface="Trebuchet MS"/>
              </a:rPr>
              <a:t>G</a:t>
            </a:r>
            <a:r>
              <a:rPr lang="en-US" sz="4000" spc="-105" dirty="0">
                <a:solidFill>
                  <a:srgbClr val="B45E05"/>
                </a:solidFill>
                <a:latin typeface="Trebuchet MS"/>
                <a:cs typeface="Trebuchet MS"/>
              </a:rPr>
              <a:t> </a:t>
            </a:r>
            <a:r>
              <a:rPr lang="en-US" sz="4000" spc="-75" dirty="0">
                <a:solidFill>
                  <a:srgbClr val="B45E05"/>
                </a:solidFill>
                <a:latin typeface="Trebuchet MS"/>
                <a:cs typeface="Trebuchet MS"/>
              </a:rPr>
              <a:t>M</a:t>
            </a:r>
            <a:r>
              <a:rPr lang="en-US" sz="4000" spc="-195" dirty="0">
                <a:solidFill>
                  <a:srgbClr val="B45E05"/>
                </a:solidFill>
                <a:latin typeface="Trebuchet MS"/>
                <a:cs typeface="Trebuchet MS"/>
              </a:rPr>
              <a:t>O</a:t>
            </a:r>
            <a:r>
              <a:rPr lang="en-US" sz="4000" spc="-130" dirty="0">
                <a:solidFill>
                  <a:srgbClr val="B45E05"/>
                </a:solidFill>
                <a:latin typeface="Trebuchet MS"/>
                <a:cs typeface="Trebuchet MS"/>
              </a:rPr>
              <a:t>D</a:t>
            </a:r>
            <a:r>
              <a:rPr lang="en-US" sz="4000" spc="-190" dirty="0">
                <a:solidFill>
                  <a:srgbClr val="B45E05"/>
                </a:solidFill>
                <a:latin typeface="Trebuchet MS"/>
                <a:cs typeface="Trebuchet MS"/>
              </a:rPr>
              <a:t>E</a:t>
            </a:r>
            <a:r>
              <a:rPr lang="en-US" sz="4000" spc="-155" dirty="0">
                <a:solidFill>
                  <a:srgbClr val="B45E05"/>
                </a:solidFill>
                <a:latin typeface="Trebuchet MS"/>
                <a:cs typeface="Trebuchet MS"/>
              </a:rPr>
              <a:t>L</a:t>
            </a:r>
            <a:r>
              <a:rPr lang="en-US" sz="4000" spc="-105" dirty="0">
                <a:solidFill>
                  <a:srgbClr val="B45E05"/>
                </a:solidFill>
                <a:latin typeface="Trebuchet MS"/>
                <a:cs typeface="Trebuchet MS"/>
              </a:rPr>
              <a:t> </a:t>
            </a:r>
            <a:r>
              <a:rPr lang="en-US" sz="4000" spc="-130" dirty="0">
                <a:solidFill>
                  <a:srgbClr val="B45E05"/>
                </a:solidFill>
                <a:latin typeface="Trebuchet MS"/>
                <a:cs typeface="Trebuchet MS"/>
              </a:rPr>
              <a:t>D</a:t>
            </a:r>
            <a:r>
              <a:rPr lang="en-US" sz="4000" spc="-190" dirty="0">
                <a:solidFill>
                  <a:srgbClr val="B45E05"/>
                </a:solidFill>
                <a:latin typeface="Trebuchet MS"/>
                <a:cs typeface="Trebuchet MS"/>
              </a:rPr>
              <a:t>E</a:t>
            </a:r>
            <a:r>
              <a:rPr lang="en-US" sz="4000" spc="-195" dirty="0">
                <a:solidFill>
                  <a:srgbClr val="B45E05"/>
                </a:solidFill>
                <a:latin typeface="Trebuchet MS"/>
                <a:cs typeface="Trebuchet MS"/>
              </a:rPr>
              <a:t>F</a:t>
            </a:r>
            <a:r>
              <a:rPr lang="en-US" sz="4000" spc="-50" dirty="0">
                <a:solidFill>
                  <a:srgbClr val="B45E05"/>
                </a:solidFill>
                <a:latin typeface="Trebuchet MS"/>
                <a:cs typeface="Trebuchet MS"/>
              </a:rPr>
              <a:t>I</a:t>
            </a:r>
            <a:r>
              <a:rPr lang="en-US" sz="4000" spc="-160" dirty="0">
                <a:solidFill>
                  <a:srgbClr val="B45E05"/>
                </a:solidFill>
                <a:latin typeface="Trebuchet MS"/>
                <a:cs typeface="Trebuchet MS"/>
              </a:rPr>
              <a:t>N</a:t>
            </a:r>
            <a:r>
              <a:rPr lang="en-US" sz="4000" spc="-50" dirty="0">
                <a:solidFill>
                  <a:srgbClr val="B45E05"/>
                </a:solidFill>
                <a:latin typeface="Trebuchet MS"/>
                <a:cs typeface="Trebuchet MS"/>
              </a:rPr>
              <a:t>I</a:t>
            </a:r>
            <a:r>
              <a:rPr lang="en-US" sz="4000" spc="-240" dirty="0">
                <a:solidFill>
                  <a:srgbClr val="B45E05"/>
                </a:solidFill>
                <a:latin typeface="Trebuchet MS"/>
                <a:cs typeface="Trebuchet MS"/>
              </a:rPr>
              <a:t>T</a:t>
            </a:r>
            <a:r>
              <a:rPr lang="en-US" sz="4000" spc="-50" dirty="0">
                <a:solidFill>
                  <a:srgbClr val="B45E05"/>
                </a:solidFill>
                <a:latin typeface="Trebuchet MS"/>
                <a:cs typeface="Trebuchet MS"/>
              </a:rPr>
              <a:t>I</a:t>
            </a:r>
            <a:r>
              <a:rPr lang="en-US" sz="4000" spc="-195" dirty="0">
                <a:solidFill>
                  <a:srgbClr val="B45E05"/>
                </a:solidFill>
                <a:latin typeface="Trebuchet MS"/>
                <a:cs typeface="Trebuchet MS"/>
              </a:rPr>
              <a:t>O</a:t>
            </a:r>
            <a:r>
              <a:rPr lang="en-US" sz="4000" spc="-155" dirty="0">
                <a:solidFill>
                  <a:srgbClr val="B45E05"/>
                </a:solidFill>
                <a:latin typeface="Trebuchet MS"/>
                <a:cs typeface="Trebuchet MS"/>
              </a:rPr>
              <a:t>N</a:t>
            </a:r>
            <a:r>
              <a:rPr lang="en-US" sz="4000" spc="-105" dirty="0">
                <a:solidFill>
                  <a:srgbClr val="B45E05"/>
                </a:solidFill>
                <a:latin typeface="Trebuchet MS"/>
                <a:cs typeface="Trebuchet MS"/>
              </a:rPr>
              <a:t> </a:t>
            </a:r>
            <a:r>
              <a:rPr lang="en-US" sz="4000" spc="-145" dirty="0">
                <a:solidFill>
                  <a:srgbClr val="B45E05"/>
                </a:solidFill>
                <a:latin typeface="Trebuchet MS"/>
                <a:cs typeface="Trebuchet MS"/>
              </a:rPr>
              <a:t>&amp;</a:t>
            </a:r>
            <a:r>
              <a:rPr lang="en-US" sz="4000" spc="-105" dirty="0">
                <a:solidFill>
                  <a:srgbClr val="B45E05"/>
                </a:solidFill>
                <a:latin typeface="Trebuchet MS"/>
                <a:cs typeface="Trebuchet MS"/>
              </a:rPr>
              <a:t> </a:t>
            </a:r>
            <a:r>
              <a:rPr lang="en-US" sz="4000" spc="-125" dirty="0">
                <a:solidFill>
                  <a:srgbClr val="B45E05"/>
                </a:solidFill>
                <a:latin typeface="Trebuchet MS"/>
                <a:cs typeface="Trebuchet MS"/>
              </a:rPr>
              <a:t>C</a:t>
            </a:r>
            <a:r>
              <a:rPr lang="en-US" sz="4000" spc="-195" dirty="0">
                <a:solidFill>
                  <a:srgbClr val="B45E05"/>
                </a:solidFill>
                <a:latin typeface="Trebuchet MS"/>
                <a:cs typeface="Trebuchet MS"/>
              </a:rPr>
              <a:t>O</a:t>
            </a:r>
            <a:r>
              <a:rPr lang="en-US" sz="4000" spc="-75" dirty="0">
                <a:solidFill>
                  <a:srgbClr val="B45E05"/>
                </a:solidFill>
                <a:latin typeface="Trebuchet MS"/>
                <a:cs typeface="Trebuchet MS"/>
              </a:rPr>
              <a:t>M</a:t>
            </a:r>
            <a:r>
              <a:rPr lang="en-US" sz="4000" spc="-165" dirty="0">
                <a:solidFill>
                  <a:srgbClr val="B45E05"/>
                </a:solidFill>
                <a:latin typeface="Trebuchet MS"/>
                <a:cs typeface="Trebuchet MS"/>
              </a:rPr>
              <a:t>P</a:t>
            </a:r>
            <a:r>
              <a:rPr lang="en-US" sz="4000" spc="-145" dirty="0">
                <a:solidFill>
                  <a:srgbClr val="B45E05"/>
                </a:solidFill>
                <a:latin typeface="Trebuchet MS"/>
                <a:cs typeface="Trebuchet MS"/>
              </a:rPr>
              <a:t>A</a:t>
            </a:r>
            <a:r>
              <a:rPr lang="en-US" sz="4000" spc="-95" dirty="0">
                <a:solidFill>
                  <a:srgbClr val="B45E05"/>
                </a:solidFill>
                <a:latin typeface="Trebuchet MS"/>
                <a:cs typeface="Trebuchet MS"/>
              </a:rPr>
              <a:t>R</a:t>
            </a:r>
            <a:r>
              <a:rPr lang="en-US" sz="4000" spc="-50" dirty="0">
                <a:solidFill>
                  <a:srgbClr val="B45E05"/>
                </a:solidFill>
                <a:latin typeface="Trebuchet MS"/>
                <a:cs typeface="Trebuchet MS"/>
              </a:rPr>
              <a:t>I</a:t>
            </a:r>
            <a:r>
              <a:rPr lang="en-US" sz="4000" spc="-20" dirty="0">
                <a:solidFill>
                  <a:srgbClr val="B45E05"/>
                </a:solidFill>
                <a:latin typeface="Trebuchet MS"/>
                <a:cs typeface="Trebuchet MS"/>
              </a:rPr>
              <a:t>S</a:t>
            </a:r>
            <a:r>
              <a:rPr lang="en-US" sz="4000" spc="-195" dirty="0">
                <a:solidFill>
                  <a:srgbClr val="B45E05"/>
                </a:solidFill>
                <a:latin typeface="Trebuchet MS"/>
                <a:cs typeface="Trebuchet MS"/>
              </a:rPr>
              <a:t>O</a:t>
            </a:r>
            <a:r>
              <a:rPr lang="en-US" sz="4000" spc="-155" dirty="0">
                <a:solidFill>
                  <a:srgbClr val="B45E05"/>
                </a:solidFill>
                <a:latin typeface="Trebuchet MS"/>
                <a:cs typeface="Trebuchet MS"/>
              </a:rPr>
              <a:t>N</a:t>
            </a:r>
            <a:br>
              <a:rPr lang="en-US" sz="40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5DCC05E2-3862-B7DD-903D-850D1E764AF0}"/>
              </a:ext>
            </a:extLst>
          </p:cNvPr>
          <p:cNvSpPr>
            <a:spLocks noGrp="1"/>
          </p:cNvSpPr>
          <p:nvPr>
            <p:ph idx="1"/>
          </p:nvPr>
        </p:nvSpPr>
        <p:spPr>
          <a:xfrm>
            <a:off x="110231" y="956595"/>
            <a:ext cx="10353762" cy="5707441"/>
          </a:xfrm>
        </p:spPr>
        <p:txBody>
          <a:bodyPr>
            <a:normAutofit fontScale="77500" lnSpcReduction="20000"/>
          </a:bodyPr>
          <a:lstStyle/>
          <a:p>
            <a:pPr marL="12700" marR="5080">
              <a:lnSpc>
                <a:spcPct val="170000"/>
              </a:lnSpc>
              <a:spcBef>
                <a:spcPts val="1105"/>
              </a:spcBef>
            </a:pPr>
            <a:r>
              <a:rPr lang="en-US" sz="2100" spc="50" dirty="0">
                <a:solidFill>
                  <a:schemeClr val="tx1"/>
                </a:solidFill>
                <a:latin typeface="Times New Roman" panose="02020603050405020304" pitchFamily="18" charset="0"/>
                <a:cs typeface="Times New Roman" panose="02020603050405020304" pitchFamily="18" charset="0"/>
              </a:rPr>
              <a:t>As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80" dirty="0">
                <a:solidFill>
                  <a:schemeClr val="tx1"/>
                </a:solidFill>
                <a:latin typeface="Times New Roman" panose="02020603050405020304" pitchFamily="18" charset="0"/>
                <a:cs typeface="Times New Roman" panose="02020603050405020304" pitchFamily="18" charset="0"/>
              </a:rPr>
              <a:t>main </a:t>
            </a:r>
            <a:r>
              <a:rPr lang="en-US" sz="2100" spc="55" dirty="0">
                <a:solidFill>
                  <a:schemeClr val="tx1"/>
                </a:solidFill>
                <a:latin typeface="Times New Roman" panose="02020603050405020304" pitchFamily="18" charset="0"/>
                <a:cs typeface="Times New Roman" panose="02020603050405020304" pitchFamily="18" charset="0"/>
              </a:rPr>
              <a:t>focus of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40" dirty="0">
                <a:solidFill>
                  <a:schemeClr val="tx1"/>
                </a:solidFill>
                <a:latin typeface="Times New Roman" panose="02020603050405020304" pitchFamily="18" charset="0"/>
                <a:cs typeface="Times New Roman" panose="02020603050405020304" pitchFamily="18" charset="0"/>
              </a:rPr>
              <a:t>project </a:t>
            </a:r>
            <a:r>
              <a:rPr lang="en-US" sz="2100" spc="30" dirty="0">
                <a:solidFill>
                  <a:schemeClr val="tx1"/>
                </a:solidFill>
                <a:latin typeface="Times New Roman" panose="02020603050405020304" pitchFamily="18" charset="0"/>
                <a:cs typeface="Times New Roman" panose="02020603050405020304" pitchFamily="18" charset="0"/>
              </a:rPr>
              <a:t>is to </a:t>
            </a:r>
            <a:r>
              <a:rPr lang="en-US" sz="2100" spc="50" dirty="0">
                <a:solidFill>
                  <a:schemeClr val="tx1"/>
                </a:solidFill>
                <a:latin typeface="Times New Roman" panose="02020603050405020304" pitchFamily="18" charset="0"/>
                <a:cs typeface="Times New Roman" panose="02020603050405020304" pitchFamily="18" charset="0"/>
              </a:rPr>
              <a:t>develop </a:t>
            </a:r>
            <a:r>
              <a:rPr lang="en-US" sz="2100" spc="85" dirty="0">
                <a:solidFill>
                  <a:schemeClr val="tx1"/>
                </a:solidFill>
                <a:latin typeface="Times New Roman" panose="02020603050405020304" pitchFamily="18" charset="0"/>
                <a:cs typeface="Times New Roman" panose="02020603050405020304" pitchFamily="18" charset="0"/>
              </a:rPr>
              <a:t>an </a:t>
            </a:r>
            <a:r>
              <a:rPr lang="en-US" sz="2100" spc="50" dirty="0">
                <a:solidFill>
                  <a:schemeClr val="tx1"/>
                </a:solidFill>
                <a:latin typeface="Times New Roman" panose="02020603050405020304" pitchFamily="18" charset="0"/>
                <a:cs typeface="Times New Roman" panose="02020603050405020304" pitchFamily="18" charset="0"/>
              </a:rPr>
              <a:t>efficient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45" dirty="0">
                <a:solidFill>
                  <a:schemeClr val="tx1"/>
                </a:solidFill>
                <a:latin typeface="Times New Roman" panose="02020603050405020304" pitchFamily="18" charset="0"/>
                <a:cs typeface="Times New Roman" panose="02020603050405020304" pitchFamily="18" charset="0"/>
              </a:rPr>
              <a:t>robust </a:t>
            </a:r>
            <a:r>
              <a:rPr lang="en-US" sz="2100" spc="70" dirty="0">
                <a:solidFill>
                  <a:schemeClr val="tx1"/>
                </a:solidFill>
                <a:latin typeface="Times New Roman" panose="02020603050405020304" pitchFamily="18" charset="0"/>
                <a:cs typeface="Times New Roman" panose="02020603050405020304" pitchFamily="18" charset="0"/>
              </a:rPr>
              <a:t>machine </a:t>
            </a:r>
            <a:r>
              <a:rPr lang="en-US" sz="2100" spc="60" dirty="0">
                <a:solidFill>
                  <a:schemeClr val="tx1"/>
                </a:solidFill>
                <a:latin typeface="Times New Roman" panose="02020603050405020304" pitchFamily="18" charset="0"/>
                <a:cs typeface="Times New Roman" panose="02020603050405020304" pitchFamily="18" charset="0"/>
              </a:rPr>
              <a:t>learning model </a:t>
            </a:r>
            <a:r>
              <a:rPr lang="en-US" sz="2100" spc="30" dirty="0">
                <a:solidFill>
                  <a:schemeClr val="tx1"/>
                </a:solidFill>
                <a:latin typeface="Times New Roman" panose="02020603050405020304" pitchFamily="18" charset="0"/>
                <a:cs typeface="Times New Roman" panose="02020603050405020304" pitchFamily="18" charset="0"/>
              </a:rPr>
              <a:t>to </a:t>
            </a:r>
            <a:r>
              <a:rPr lang="en-US" sz="2100" spc="45" dirty="0">
                <a:solidFill>
                  <a:schemeClr val="tx1"/>
                </a:solidFill>
                <a:latin typeface="Times New Roman" panose="02020603050405020304" pitchFamily="18" charset="0"/>
                <a:cs typeface="Times New Roman" panose="02020603050405020304" pitchFamily="18" charset="0"/>
              </a:rPr>
              <a:t>predict the </a:t>
            </a:r>
            <a:r>
              <a:rPr lang="en-US" sz="2100" spc="60" dirty="0">
                <a:solidFill>
                  <a:schemeClr val="tx1"/>
                </a:solidFill>
                <a:latin typeface="Times New Roman" panose="02020603050405020304" pitchFamily="18" charset="0"/>
                <a:cs typeface="Times New Roman" panose="02020603050405020304" pitchFamily="18" charset="0"/>
              </a:rPr>
              <a:t>next </a:t>
            </a:r>
            <a:r>
              <a:rPr lang="en-US" sz="2100" spc="35" dirty="0">
                <a:solidFill>
                  <a:schemeClr val="tx1"/>
                </a:solidFill>
                <a:latin typeface="Times New Roman" panose="02020603050405020304" pitchFamily="18" charset="0"/>
                <a:cs typeface="Times New Roman" panose="02020603050405020304" pitchFamily="18" charset="0"/>
              </a:rPr>
              <a:t>day's </a:t>
            </a:r>
            <a:r>
              <a:rPr lang="en-US" sz="2100" spc="50" dirty="0">
                <a:solidFill>
                  <a:schemeClr val="tx1"/>
                </a:solidFill>
                <a:latin typeface="Times New Roman" panose="02020603050405020304" pitchFamily="18" charset="0"/>
                <a:cs typeface="Times New Roman" panose="02020603050405020304" pitchFamily="18" charset="0"/>
              </a:rPr>
              <a:t>price </a:t>
            </a:r>
            <a:r>
              <a:rPr lang="en-US" sz="2100" spc="30" dirty="0">
                <a:solidFill>
                  <a:schemeClr val="tx1"/>
                </a:solidFill>
                <a:latin typeface="Times New Roman" panose="02020603050405020304" pitchFamily="18" charset="0"/>
                <a:cs typeface="Times New Roman" panose="02020603050405020304" pitchFamily="18" charset="0"/>
              </a:rPr>
              <a:t>so </a:t>
            </a:r>
            <a:r>
              <a:rPr lang="en-US" sz="2100" spc="70" dirty="0">
                <a:solidFill>
                  <a:schemeClr val="tx1"/>
                </a:solidFill>
                <a:latin typeface="Times New Roman" panose="02020603050405020304" pitchFamily="18" charset="0"/>
                <a:cs typeface="Times New Roman" panose="02020603050405020304" pitchFamily="18" charset="0"/>
              </a:rPr>
              <a:t>we have </a:t>
            </a:r>
            <a:r>
              <a:rPr lang="en-US" sz="2100" spc="50" dirty="0">
                <a:solidFill>
                  <a:schemeClr val="tx1"/>
                </a:solidFill>
                <a:latin typeface="Times New Roman" panose="02020603050405020304" pitchFamily="18" charset="0"/>
                <a:cs typeface="Times New Roman" panose="02020603050405020304" pitchFamily="18" charset="0"/>
              </a:rPr>
              <a:t>trained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40" dirty="0">
                <a:solidFill>
                  <a:schemeClr val="tx1"/>
                </a:solidFill>
                <a:latin typeface="Times New Roman" panose="02020603050405020304" pitchFamily="18" charset="0"/>
                <a:cs typeface="Times New Roman" panose="02020603050405020304" pitchFamily="18" charset="0"/>
              </a:rPr>
              <a:t>fitted </a:t>
            </a:r>
            <a:r>
              <a:rPr lang="en-US" sz="2100" spc="5" dirty="0">
                <a:solidFill>
                  <a:schemeClr val="tx1"/>
                </a:solidFill>
                <a:latin typeface="Times New Roman" panose="02020603050405020304" pitchFamily="18" charset="0"/>
                <a:cs typeface="Times New Roman" panose="02020603050405020304" pitchFamily="18" charset="0"/>
              </a:rPr>
              <a:t>3 </a:t>
            </a:r>
            <a:r>
              <a:rPr lang="en-US" sz="2100" spc="55" dirty="0">
                <a:solidFill>
                  <a:schemeClr val="tx1"/>
                </a:solidFill>
                <a:latin typeface="Times New Roman" panose="02020603050405020304" pitchFamily="18" charset="0"/>
                <a:cs typeface="Times New Roman" panose="02020603050405020304" pitchFamily="18" charset="0"/>
              </a:rPr>
              <a:t>different </a:t>
            </a:r>
            <a:r>
              <a:rPr lang="en-US" sz="2100" spc="45" dirty="0">
                <a:solidFill>
                  <a:schemeClr val="tx1"/>
                </a:solidFill>
                <a:latin typeface="Times New Roman" panose="02020603050405020304" pitchFamily="18" charset="0"/>
                <a:cs typeface="Times New Roman" panose="02020603050405020304" pitchFamily="18" charset="0"/>
              </a:rPr>
              <a:t>traditional </a:t>
            </a:r>
            <a:r>
              <a:rPr lang="en-US" sz="2100" spc="-229" dirty="0">
                <a:solidFill>
                  <a:schemeClr val="tx1"/>
                </a:solidFill>
                <a:latin typeface="Times New Roman" panose="02020603050405020304" pitchFamily="18" charset="0"/>
                <a:cs typeface="Times New Roman" panose="02020603050405020304" pitchFamily="18" charset="0"/>
              </a:rPr>
              <a:t> </a:t>
            </a:r>
            <a:r>
              <a:rPr lang="en-US" sz="2100" spc="75" dirty="0">
                <a:solidFill>
                  <a:schemeClr val="tx1"/>
                </a:solidFill>
                <a:latin typeface="Times New Roman" panose="02020603050405020304" pitchFamily="18" charset="0"/>
                <a:cs typeface="Times New Roman" panose="02020603050405020304" pitchFamily="18" charset="0"/>
              </a:rPr>
              <a:t>Machine </a:t>
            </a:r>
            <a:r>
              <a:rPr lang="en-US" sz="2100" spc="65" dirty="0">
                <a:solidFill>
                  <a:schemeClr val="tx1"/>
                </a:solidFill>
                <a:latin typeface="Times New Roman" panose="02020603050405020304" pitchFamily="18" charset="0"/>
                <a:cs typeface="Times New Roman" panose="02020603050405020304" pitchFamily="18" charset="0"/>
              </a:rPr>
              <a:t>Learning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5" dirty="0">
                <a:solidFill>
                  <a:schemeClr val="tx1"/>
                </a:solidFill>
                <a:latin typeface="Times New Roman" panose="02020603050405020304" pitchFamily="18" charset="0"/>
                <a:cs typeface="Times New Roman" panose="02020603050405020304" pitchFamily="18" charset="0"/>
              </a:rPr>
              <a:t>1 </a:t>
            </a:r>
            <a:r>
              <a:rPr lang="en-US" sz="2100" spc="50" dirty="0">
                <a:solidFill>
                  <a:schemeClr val="tx1"/>
                </a:solidFill>
                <a:latin typeface="Times New Roman" panose="02020603050405020304" pitchFamily="18" charset="0"/>
                <a:cs typeface="Times New Roman" panose="02020603050405020304" pitchFamily="18" charset="0"/>
              </a:rPr>
              <a:t>deep </a:t>
            </a:r>
            <a:r>
              <a:rPr lang="en-US" sz="2100" spc="60" dirty="0">
                <a:solidFill>
                  <a:schemeClr val="tx1"/>
                </a:solidFill>
                <a:latin typeface="Times New Roman" panose="02020603050405020304" pitchFamily="18" charset="0"/>
                <a:cs typeface="Times New Roman" panose="02020603050405020304" pitchFamily="18" charset="0"/>
              </a:rPr>
              <a:t>learning model </a:t>
            </a:r>
            <a:r>
              <a:rPr lang="en-US" sz="2100" spc="45" dirty="0">
                <a:solidFill>
                  <a:schemeClr val="tx1"/>
                </a:solidFill>
                <a:latin typeface="Times New Roman" panose="02020603050405020304" pitchFamily="18" charset="0"/>
                <a:cs typeface="Times New Roman" panose="02020603050405020304" pitchFamily="18" charset="0"/>
              </a:rPr>
              <a:t>that </a:t>
            </a:r>
            <a:r>
              <a:rPr lang="en-US" sz="2100" spc="30" dirty="0">
                <a:solidFill>
                  <a:schemeClr val="tx1"/>
                </a:solidFill>
                <a:latin typeface="Times New Roman" panose="02020603050405020304" pitchFamily="18" charset="0"/>
                <a:cs typeface="Times New Roman" panose="02020603050405020304" pitchFamily="18" charset="0"/>
              </a:rPr>
              <a:t>is </a:t>
            </a:r>
            <a:r>
              <a:rPr lang="en-US" sz="2100" spc="65" dirty="0">
                <a:solidFill>
                  <a:schemeClr val="tx1"/>
                </a:solidFill>
                <a:latin typeface="Times New Roman" panose="02020603050405020304" pitchFamily="18" charset="0"/>
                <a:cs typeface="Times New Roman" panose="02020603050405020304" pitchFamily="18" charset="0"/>
              </a:rPr>
              <a:t>LSTM </a:t>
            </a:r>
            <a:r>
              <a:rPr lang="en-US" sz="2100" spc="45" dirty="0">
                <a:solidFill>
                  <a:schemeClr val="tx1"/>
                </a:solidFill>
                <a:latin typeface="Times New Roman" panose="02020603050405020304" pitchFamily="18" charset="0"/>
                <a:cs typeface="Times New Roman" panose="02020603050405020304" pitchFamily="18" charset="0"/>
              </a:rPr>
              <a:t>(Long </a:t>
            </a:r>
            <a:r>
              <a:rPr lang="en-US" sz="2100" spc="50" dirty="0">
                <a:solidFill>
                  <a:schemeClr val="tx1"/>
                </a:solidFill>
                <a:latin typeface="Times New Roman" panose="02020603050405020304" pitchFamily="18" charset="0"/>
                <a:cs typeface="Times New Roman" panose="02020603050405020304" pitchFamily="18" charset="0"/>
              </a:rPr>
              <a:t>Short Term </a:t>
            </a:r>
            <a:r>
              <a:rPr lang="en-US" sz="2100" spc="60" dirty="0">
                <a:solidFill>
                  <a:schemeClr val="tx1"/>
                </a:solidFill>
                <a:latin typeface="Times New Roman" panose="02020603050405020304" pitchFamily="18" charset="0"/>
                <a:cs typeface="Times New Roman" panose="02020603050405020304" pitchFamily="18" charset="0"/>
              </a:rPr>
              <a:t>Memory). </a:t>
            </a:r>
            <a:r>
              <a:rPr lang="en-US" sz="2100" spc="65" dirty="0">
                <a:solidFill>
                  <a:schemeClr val="tx1"/>
                </a:solidFill>
                <a:latin typeface="Times New Roman" panose="02020603050405020304" pitchFamily="18" charset="0"/>
                <a:cs typeface="Times New Roman" panose="02020603050405020304" pitchFamily="18" charset="0"/>
              </a:rPr>
              <a:t> In </a:t>
            </a:r>
            <a:r>
              <a:rPr lang="en-US" sz="2100" spc="40" dirty="0">
                <a:solidFill>
                  <a:schemeClr val="tx1"/>
                </a:solidFill>
                <a:latin typeface="Times New Roman" panose="02020603050405020304" pitchFamily="18" charset="0"/>
                <a:cs typeface="Times New Roman" panose="02020603050405020304" pitchFamily="18" charset="0"/>
              </a:rPr>
              <a:t>this project, </a:t>
            </a:r>
            <a:r>
              <a:rPr lang="en-US" sz="2100" spc="70" dirty="0">
                <a:solidFill>
                  <a:schemeClr val="tx1"/>
                </a:solidFill>
                <a:latin typeface="Times New Roman" panose="02020603050405020304" pitchFamily="18" charset="0"/>
                <a:cs typeface="Times New Roman" panose="02020603050405020304" pitchFamily="18" charset="0"/>
              </a:rPr>
              <a:t>we have </a:t>
            </a:r>
            <a:r>
              <a:rPr lang="en-US" sz="2100" spc="50" dirty="0">
                <a:solidFill>
                  <a:schemeClr val="tx1"/>
                </a:solidFill>
                <a:latin typeface="Times New Roman" panose="02020603050405020304" pitchFamily="18" charset="0"/>
                <a:cs typeface="Times New Roman" panose="02020603050405020304" pitchFamily="18" charset="0"/>
              </a:rPr>
              <a:t>used three other </a:t>
            </a:r>
            <a:r>
              <a:rPr lang="en-US" sz="2100" spc="75" dirty="0">
                <a:solidFill>
                  <a:schemeClr val="tx1"/>
                </a:solidFill>
                <a:latin typeface="Times New Roman" panose="02020603050405020304" pitchFamily="18" charset="0"/>
                <a:cs typeface="Times New Roman" panose="02020603050405020304" pitchFamily="18" charset="0"/>
              </a:rPr>
              <a:t>Machine </a:t>
            </a:r>
            <a:r>
              <a:rPr lang="en-US" sz="2100" spc="65" dirty="0">
                <a:solidFill>
                  <a:schemeClr val="tx1"/>
                </a:solidFill>
                <a:latin typeface="Times New Roman" panose="02020603050405020304" pitchFamily="18" charset="0"/>
                <a:cs typeface="Times New Roman" panose="02020603050405020304" pitchFamily="18" charset="0"/>
              </a:rPr>
              <a:t>Learning </a:t>
            </a:r>
            <a:r>
              <a:rPr lang="en-US" sz="2100" spc="55" dirty="0">
                <a:solidFill>
                  <a:schemeClr val="tx1"/>
                </a:solidFill>
                <a:latin typeface="Times New Roman" panose="02020603050405020304" pitchFamily="18" charset="0"/>
                <a:cs typeface="Times New Roman" panose="02020603050405020304" pitchFamily="18" charset="0"/>
              </a:rPr>
              <a:t>models </a:t>
            </a:r>
            <a:r>
              <a:rPr lang="en-US" sz="2100" spc="45" dirty="0">
                <a:solidFill>
                  <a:schemeClr val="tx1"/>
                </a:solidFill>
                <a:latin typeface="Times New Roman" panose="02020603050405020304" pitchFamily="18" charset="0"/>
                <a:cs typeface="Times New Roman" panose="02020603050405020304" pitchFamily="18" charset="0"/>
              </a:rPr>
              <a:t>that </a:t>
            </a:r>
            <a:r>
              <a:rPr lang="en-US" sz="2100" spc="60" dirty="0">
                <a:solidFill>
                  <a:schemeClr val="tx1"/>
                </a:solidFill>
                <a:latin typeface="Times New Roman" panose="02020603050405020304" pitchFamily="18" charset="0"/>
                <a:cs typeface="Times New Roman" panose="02020603050405020304" pitchFamily="18" charset="0"/>
              </a:rPr>
              <a:t>are </a:t>
            </a:r>
            <a:r>
              <a:rPr lang="en-US" sz="2100" spc="65" dirty="0">
                <a:solidFill>
                  <a:schemeClr val="tx1"/>
                </a:solidFill>
                <a:latin typeface="Times New Roman" panose="02020603050405020304" pitchFamily="18" charset="0"/>
                <a:cs typeface="Times New Roman" panose="02020603050405020304" pitchFamily="18" charset="0"/>
              </a:rPr>
              <a:t>Linear </a:t>
            </a:r>
            <a:r>
              <a:rPr lang="en-US" sz="2100" spc="70" dirty="0">
                <a:solidFill>
                  <a:schemeClr val="tx1"/>
                </a:solidFill>
                <a:latin typeface="Times New Roman" panose="02020603050405020304" pitchFamily="18" charset="0"/>
                <a:cs typeface="Times New Roman" panose="02020603050405020304" pitchFamily="18" charset="0"/>
              </a:rPr>
              <a:t> </a:t>
            </a:r>
            <a:r>
              <a:rPr lang="en-US" sz="2100" spc="40" dirty="0">
                <a:solidFill>
                  <a:schemeClr val="tx1"/>
                </a:solidFill>
                <a:latin typeface="Times New Roman" panose="02020603050405020304" pitchFamily="18" charset="0"/>
                <a:cs typeface="Times New Roman" panose="02020603050405020304" pitchFamily="18" charset="0"/>
              </a:rPr>
              <a:t>Regression, K-Nearest </a:t>
            </a:r>
            <a:r>
              <a:rPr lang="en-US" sz="2100" spc="50" dirty="0">
                <a:solidFill>
                  <a:schemeClr val="tx1"/>
                </a:solidFill>
                <a:latin typeface="Times New Roman" panose="02020603050405020304" pitchFamily="18" charset="0"/>
                <a:cs typeface="Times New Roman" panose="02020603050405020304" pitchFamily="18" charset="0"/>
              </a:rPr>
              <a:t>Neighbors,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70" dirty="0">
                <a:solidFill>
                  <a:schemeClr val="tx1"/>
                </a:solidFill>
                <a:latin typeface="Times New Roman" panose="02020603050405020304" pitchFamily="18" charset="0"/>
                <a:cs typeface="Times New Roman" panose="02020603050405020304" pitchFamily="18" charset="0"/>
              </a:rPr>
              <a:t>Moving </a:t>
            </a:r>
            <a:r>
              <a:rPr lang="en-US" sz="2100" spc="55" dirty="0">
                <a:solidFill>
                  <a:schemeClr val="tx1"/>
                </a:solidFill>
                <a:latin typeface="Times New Roman" panose="02020603050405020304" pitchFamily="18" charset="0"/>
                <a:cs typeface="Times New Roman" panose="02020603050405020304" pitchFamily="18" charset="0"/>
              </a:rPr>
              <a:t>Average. </a:t>
            </a:r>
            <a:r>
              <a:rPr lang="en-US" sz="2100" spc="60" dirty="0">
                <a:solidFill>
                  <a:schemeClr val="tx1"/>
                </a:solidFill>
                <a:latin typeface="Times New Roman" panose="02020603050405020304" pitchFamily="18" charset="0"/>
                <a:cs typeface="Times New Roman" panose="02020603050405020304" pitchFamily="18" charset="0"/>
              </a:rPr>
              <a:t>We </a:t>
            </a:r>
            <a:r>
              <a:rPr lang="en-US" sz="2100" spc="70" dirty="0">
                <a:solidFill>
                  <a:schemeClr val="tx1"/>
                </a:solidFill>
                <a:latin typeface="Times New Roman" panose="02020603050405020304" pitchFamily="18" charset="0"/>
                <a:cs typeface="Times New Roman" panose="02020603050405020304" pitchFamily="18" charset="0"/>
              </a:rPr>
              <a:t>have </a:t>
            </a:r>
            <a:r>
              <a:rPr lang="en-US" sz="2100" spc="45" dirty="0">
                <a:solidFill>
                  <a:schemeClr val="tx1"/>
                </a:solidFill>
                <a:latin typeface="Times New Roman" panose="02020603050405020304" pitchFamily="18" charset="0"/>
                <a:cs typeface="Times New Roman" panose="02020603050405020304" pitchFamily="18" charset="0"/>
              </a:rPr>
              <a:t>also </a:t>
            </a:r>
            <a:r>
              <a:rPr lang="en-US" sz="2100" spc="50" dirty="0">
                <a:solidFill>
                  <a:schemeClr val="tx1"/>
                </a:solidFill>
                <a:latin typeface="Times New Roman" panose="02020603050405020304" pitchFamily="18" charset="0"/>
                <a:cs typeface="Times New Roman" panose="02020603050405020304" pitchFamily="18" charset="0"/>
              </a:rPr>
              <a:t>used </a:t>
            </a:r>
            <a:r>
              <a:rPr lang="en-US" sz="2100" spc="80" dirty="0">
                <a:solidFill>
                  <a:schemeClr val="tx1"/>
                </a:solidFill>
                <a:latin typeface="Times New Roman" panose="02020603050405020304" pitchFamily="18" charset="0"/>
                <a:cs typeface="Times New Roman" panose="02020603050405020304" pitchFamily="18" charset="0"/>
              </a:rPr>
              <a:t>a </a:t>
            </a:r>
            <a:r>
              <a:rPr lang="en-US" sz="2100" spc="50" dirty="0">
                <a:solidFill>
                  <a:schemeClr val="tx1"/>
                </a:solidFill>
                <a:latin typeface="Times New Roman" panose="02020603050405020304" pitchFamily="18" charset="0"/>
                <a:cs typeface="Times New Roman" panose="02020603050405020304" pitchFamily="18" charset="0"/>
              </a:rPr>
              <a:t>deep </a:t>
            </a:r>
            <a:r>
              <a:rPr lang="en-US" sz="2100" spc="60" dirty="0">
                <a:solidFill>
                  <a:schemeClr val="tx1"/>
                </a:solidFill>
                <a:latin typeface="Times New Roman" panose="02020603050405020304" pitchFamily="18" charset="0"/>
                <a:cs typeface="Times New Roman" panose="02020603050405020304" pitchFamily="18" charset="0"/>
              </a:rPr>
              <a:t>learning model </a:t>
            </a:r>
            <a:r>
              <a:rPr lang="en-US" sz="2100" spc="70" dirty="0">
                <a:solidFill>
                  <a:schemeClr val="tx1"/>
                </a:solidFill>
                <a:latin typeface="Times New Roman" panose="02020603050405020304" pitchFamily="18" charset="0"/>
                <a:cs typeface="Times New Roman" panose="02020603050405020304" pitchFamily="18" charset="0"/>
              </a:rPr>
              <a:t>which </a:t>
            </a:r>
            <a:r>
              <a:rPr lang="en-US" sz="2100" spc="30" dirty="0">
                <a:solidFill>
                  <a:schemeClr val="tx1"/>
                </a:solidFill>
                <a:latin typeface="Times New Roman" panose="02020603050405020304" pitchFamily="18" charset="0"/>
                <a:cs typeface="Times New Roman" panose="02020603050405020304" pitchFamily="18" charset="0"/>
              </a:rPr>
              <a:t>is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65" dirty="0">
                <a:solidFill>
                  <a:schemeClr val="tx1"/>
                </a:solidFill>
                <a:latin typeface="Times New Roman" panose="02020603050405020304" pitchFamily="18" charset="0"/>
                <a:cs typeface="Times New Roman" panose="02020603050405020304" pitchFamily="18" charset="0"/>
              </a:rPr>
              <a:t>LSTM </a:t>
            </a:r>
            <a:r>
              <a:rPr lang="en-US" sz="2100" spc="60" dirty="0">
                <a:solidFill>
                  <a:schemeClr val="tx1"/>
                </a:solidFill>
                <a:latin typeface="Times New Roman" panose="02020603050405020304" pitchFamily="18" charset="0"/>
                <a:cs typeface="Times New Roman" panose="02020603050405020304" pitchFamily="18" charset="0"/>
              </a:rPr>
              <a:t>model </a:t>
            </a:r>
            <a:r>
              <a:rPr lang="en-US" sz="2100" spc="30" dirty="0">
                <a:solidFill>
                  <a:schemeClr val="tx1"/>
                </a:solidFill>
                <a:latin typeface="Times New Roman" panose="02020603050405020304" pitchFamily="18" charset="0"/>
                <a:cs typeface="Times New Roman" panose="02020603050405020304" pitchFamily="18" charset="0"/>
              </a:rPr>
              <a:t>to </a:t>
            </a:r>
            <a:r>
              <a:rPr lang="en-US" sz="2100" spc="40" dirty="0">
                <a:solidFill>
                  <a:schemeClr val="tx1"/>
                </a:solidFill>
                <a:latin typeface="Times New Roman" panose="02020603050405020304" pitchFamily="18" charset="0"/>
                <a:cs typeface="Times New Roman" panose="02020603050405020304" pitchFamily="18" charset="0"/>
              </a:rPr>
              <a:t>fit </a:t>
            </a:r>
            <a:r>
              <a:rPr lang="en-US" sz="2100" spc="45" dirty="0">
                <a:solidFill>
                  <a:schemeClr val="tx1"/>
                </a:solidFill>
                <a:latin typeface="Times New Roman" panose="02020603050405020304" pitchFamily="18" charset="0"/>
                <a:cs typeface="Times New Roman" panose="02020603050405020304" pitchFamily="18" charset="0"/>
              </a:rPr>
              <a:t>the historical </a:t>
            </a:r>
            <a:r>
              <a:rPr lang="en-US" sz="2100" spc="60" dirty="0">
                <a:solidFill>
                  <a:schemeClr val="tx1"/>
                </a:solidFill>
                <a:latin typeface="Times New Roman" panose="02020603050405020304" pitchFamily="18" charset="0"/>
                <a:cs typeface="Times New Roman" panose="02020603050405020304" pitchFamily="18" charset="0"/>
              </a:rPr>
              <a:t>data. </a:t>
            </a:r>
            <a:r>
              <a:rPr lang="en-US" sz="2100" spc="50" dirty="0">
                <a:solidFill>
                  <a:schemeClr val="tx1"/>
                </a:solidFill>
                <a:latin typeface="Times New Roman" panose="02020603050405020304" pitchFamily="18" charset="0"/>
                <a:cs typeface="Times New Roman" panose="02020603050405020304" pitchFamily="18" charset="0"/>
              </a:rPr>
              <a:t>After </a:t>
            </a:r>
            <a:r>
              <a:rPr lang="en-US" sz="2100" spc="40" dirty="0">
                <a:solidFill>
                  <a:schemeClr val="tx1"/>
                </a:solidFill>
                <a:latin typeface="Times New Roman" panose="02020603050405020304" pitchFamily="18" charset="0"/>
                <a:cs typeface="Times New Roman" panose="02020603050405020304" pitchFamily="18" charset="0"/>
              </a:rPr>
              <a:t>fitting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60" dirty="0">
                <a:solidFill>
                  <a:schemeClr val="tx1"/>
                </a:solidFill>
                <a:latin typeface="Times New Roman" panose="02020603050405020304" pitchFamily="18" charset="0"/>
                <a:cs typeface="Times New Roman" panose="02020603050405020304" pitchFamily="18" charset="0"/>
              </a:rPr>
              <a:t>model </a:t>
            </a:r>
            <a:r>
              <a:rPr lang="en-US" sz="2100" spc="70" dirty="0">
                <a:solidFill>
                  <a:schemeClr val="tx1"/>
                </a:solidFill>
                <a:latin typeface="Times New Roman" panose="02020603050405020304" pitchFamily="18" charset="0"/>
                <a:cs typeface="Times New Roman" panose="02020603050405020304" pitchFamily="18" charset="0"/>
              </a:rPr>
              <a:t>we </a:t>
            </a:r>
            <a:r>
              <a:rPr lang="en-US" sz="2100" spc="35" dirty="0">
                <a:solidFill>
                  <a:schemeClr val="tx1"/>
                </a:solidFill>
                <a:latin typeface="Times New Roman" panose="02020603050405020304" pitchFamily="18" charset="0"/>
                <a:cs typeface="Times New Roman" panose="02020603050405020304" pitchFamily="18" charset="0"/>
              </a:rPr>
              <a:t>plotted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55" dirty="0">
                <a:solidFill>
                  <a:schemeClr val="tx1"/>
                </a:solidFill>
                <a:latin typeface="Times New Roman" panose="02020603050405020304" pitchFamily="18" charset="0"/>
                <a:cs typeface="Times New Roman" panose="02020603050405020304" pitchFamily="18" charset="0"/>
              </a:rPr>
              <a:t>actual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45" dirty="0">
                <a:solidFill>
                  <a:schemeClr val="tx1"/>
                </a:solidFill>
                <a:latin typeface="Times New Roman" panose="02020603050405020304" pitchFamily="18" charset="0"/>
                <a:cs typeface="Times New Roman" panose="02020603050405020304" pitchFamily="18" charset="0"/>
              </a:rPr>
              <a:t>predicted </a:t>
            </a:r>
            <a:r>
              <a:rPr lang="en-US" sz="2100" spc="55" dirty="0">
                <a:solidFill>
                  <a:schemeClr val="tx1"/>
                </a:solidFill>
                <a:latin typeface="Times New Roman" panose="02020603050405020304" pitchFamily="18" charset="0"/>
                <a:cs typeface="Times New Roman" panose="02020603050405020304" pitchFamily="18" charset="0"/>
              </a:rPr>
              <a:t>values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50" dirty="0">
                <a:solidFill>
                  <a:schemeClr val="tx1"/>
                </a:solidFill>
                <a:latin typeface="Times New Roman" panose="02020603050405020304" pitchFamily="18" charset="0"/>
                <a:cs typeface="Times New Roman" panose="02020603050405020304" pitchFamily="18" charset="0"/>
              </a:rPr>
              <a:t>used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60" dirty="0">
                <a:solidFill>
                  <a:schemeClr val="tx1"/>
                </a:solidFill>
                <a:latin typeface="Times New Roman" panose="02020603050405020304" pitchFamily="18" charset="0"/>
                <a:cs typeface="Times New Roman" panose="02020603050405020304" pitchFamily="18" charset="0"/>
              </a:rPr>
              <a:t>Accuracy &amp; </a:t>
            </a:r>
            <a:r>
              <a:rPr lang="en-US" sz="2100" spc="65" dirty="0">
                <a:solidFill>
                  <a:schemeClr val="tx1"/>
                </a:solidFill>
                <a:latin typeface="Times New Roman" panose="02020603050405020304" pitchFamily="18" charset="0"/>
                <a:cs typeface="Times New Roman" panose="02020603050405020304" pitchFamily="18" charset="0"/>
              </a:rPr>
              <a:t>RMSE </a:t>
            </a:r>
            <a:r>
              <a:rPr lang="en-US" sz="2100" spc="55" dirty="0">
                <a:solidFill>
                  <a:schemeClr val="tx1"/>
                </a:solidFill>
                <a:latin typeface="Times New Roman" panose="02020603050405020304" pitchFamily="18" charset="0"/>
                <a:cs typeface="Times New Roman" panose="02020603050405020304" pitchFamily="18" charset="0"/>
              </a:rPr>
              <a:t>metric </a:t>
            </a:r>
            <a:r>
              <a:rPr lang="en-US" sz="2100" spc="30" dirty="0">
                <a:solidFill>
                  <a:schemeClr val="tx1"/>
                </a:solidFill>
                <a:latin typeface="Times New Roman" panose="02020603050405020304" pitchFamily="18" charset="0"/>
                <a:cs typeface="Times New Roman" panose="02020603050405020304" pitchFamily="18" charset="0"/>
              </a:rPr>
              <a:t>so </a:t>
            </a:r>
            <a:r>
              <a:rPr lang="en-US" sz="2100" spc="70" dirty="0">
                <a:solidFill>
                  <a:schemeClr val="tx1"/>
                </a:solidFill>
                <a:latin typeface="Times New Roman" panose="02020603050405020304" pitchFamily="18" charset="0"/>
                <a:cs typeface="Times New Roman" panose="02020603050405020304" pitchFamily="18" charset="0"/>
              </a:rPr>
              <a:t>we </a:t>
            </a:r>
            <a:r>
              <a:rPr lang="en-US" sz="2100" spc="75" dirty="0">
                <a:solidFill>
                  <a:schemeClr val="tx1"/>
                </a:solidFill>
                <a:latin typeface="Times New Roman" panose="02020603050405020304" pitchFamily="18" charset="0"/>
                <a:cs typeface="Times New Roman" panose="02020603050405020304" pitchFamily="18" charset="0"/>
              </a:rPr>
              <a:t> </a:t>
            </a:r>
            <a:r>
              <a:rPr lang="en-US" sz="2100" spc="55" dirty="0">
                <a:solidFill>
                  <a:schemeClr val="tx1"/>
                </a:solidFill>
                <a:latin typeface="Times New Roman" panose="02020603050405020304" pitchFamily="18" charset="0"/>
                <a:cs typeface="Times New Roman" panose="02020603050405020304" pitchFamily="18" charset="0"/>
              </a:rPr>
              <a:t>could</a:t>
            </a:r>
            <a:r>
              <a:rPr lang="en-US" sz="2100" spc="35" dirty="0">
                <a:solidFill>
                  <a:schemeClr val="tx1"/>
                </a:solidFill>
                <a:latin typeface="Times New Roman" panose="02020603050405020304" pitchFamily="18" charset="0"/>
                <a:cs typeface="Times New Roman" panose="02020603050405020304" pitchFamily="18" charset="0"/>
              </a:rPr>
              <a:t> </a:t>
            </a:r>
            <a:r>
              <a:rPr lang="en-US" sz="2100" spc="50" dirty="0">
                <a:solidFill>
                  <a:schemeClr val="tx1"/>
                </a:solidFill>
                <a:latin typeface="Times New Roman" panose="02020603050405020304" pitchFamily="18" charset="0"/>
                <a:cs typeface="Times New Roman" panose="02020603050405020304" pitchFamily="18" charset="0"/>
              </a:rPr>
              <a:t>decide</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70" dirty="0">
                <a:solidFill>
                  <a:schemeClr val="tx1"/>
                </a:solidFill>
                <a:latin typeface="Times New Roman" panose="02020603050405020304" pitchFamily="18" charset="0"/>
                <a:cs typeface="Times New Roman" panose="02020603050405020304" pitchFamily="18" charset="0"/>
              </a:rPr>
              <a:t>which</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60" dirty="0">
                <a:solidFill>
                  <a:schemeClr val="tx1"/>
                </a:solidFill>
                <a:latin typeface="Times New Roman" panose="02020603050405020304" pitchFamily="18" charset="0"/>
                <a:cs typeface="Times New Roman" panose="02020603050405020304" pitchFamily="18" charset="0"/>
              </a:rPr>
              <a:t>model</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30" dirty="0">
                <a:solidFill>
                  <a:schemeClr val="tx1"/>
                </a:solidFill>
                <a:latin typeface="Times New Roman" panose="02020603050405020304" pitchFamily="18" charset="0"/>
                <a:cs typeface="Times New Roman" panose="02020603050405020304" pitchFamily="18" charset="0"/>
              </a:rPr>
              <a:t>to</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55" dirty="0">
                <a:solidFill>
                  <a:schemeClr val="tx1"/>
                </a:solidFill>
                <a:latin typeface="Times New Roman" panose="02020603050405020304" pitchFamily="18" charset="0"/>
                <a:cs typeface="Times New Roman" panose="02020603050405020304" pitchFamily="18" charset="0"/>
              </a:rPr>
              <a:t>choose.</a:t>
            </a:r>
            <a:endParaRPr lang="en-US" sz="21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1600" dirty="0">
              <a:latin typeface="Cambria"/>
              <a:cs typeface="Cambria"/>
            </a:endParaRPr>
          </a:p>
          <a:p>
            <a:pPr>
              <a:lnSpc>
                <a:spcPct val="100000"/>
              </a:lnSpc>
              <a:spcBef>
                <a:spcPts val="30"/>
              </a:spcBef>
            </a:pPr>
            <a:endParaRPr lang="en-US" sz="1800" dirty="0">
              <a:latin typeface="Cambria"/>
              <a:cs typeface="Cambria"/>
            </a:endParaRPr>
          </a:p>
          <a:p>
            <a:pPr marL="241300">
              <a:lnSpc>
                <a:spcPct val="100000"/>
              </a:lnSpc>
              <a:spcBef>
                <a:spcPts val="5"/>
              </a:spcBef>
            </a:pPr>
            <a:r>
              <a:rPr lang="en-US" sz="2100" b="1" spc="15" dirty="0">
                <a:solidFill>
                  <a:srgbClr val="FF0000"/>
                </a:solidFill>
                <a:latin typeface="Times New Roman" panose="02020603050405020304" pitchFamily="18" charset="0"/>
                <a:cs typeface="Times New Roman" panose="02020603050405020304" pitchFamily="18" charset="0"/>
              </a:rPr>
              <a:t>1</a:t>
            </a:r>
            <a:r>
              <a:rPr lang="en-US" sz="2100" b="1" spc="15" dirty="0">
                <a:solidFill>
                  <a:srgbClr val="FF0000"/>
                </a:solidFill>
                <a:effectLst/>
                <a:latin typeface="Times New Roman" panose="02020603050405020304" pitchFamily="18" charset="0"/>
                <a:cs typeface="Times New Roman" panose="02020603050405020304" pitchFamily="18" charset="0"/>
              </a:rPr>
              <a:t>. </a:t>
            </a:r>
            <a:r>
              <a:rPr lang="en-US" sz="2100" b="1" spc="75" dirty="0">
                <a:solidFill>
                  <a:srgbClr val="FF0000"/>
                </a:solidFill>
                <a:effectLst/>
                <a:latin typeface="Times New Roman" panose="02020603050405020304" pitchFamily="18" charset="0"/>
                <a:cs typeface="Times New Roman" panose="02020603050405020304" pitchFamily="18" charset="0"/>
              </a:rPr>
              <a:t> </a:t>
            </a:r>
            <a:r>
              <a:rPr lang="en-US" sz="2100" b="1" spc="90" dirty="0">
                <a:solidFill>
                  <a:srgbClr val="FF0000"/>
                </a:solidFill>
                <a:effectLst/>
                <a:latin typeface="Times New Roman" panose="02020603050405020304" pitchFamily="18" charset="0"/>
                <a:cs typeface="Times New Roman" panose="02020603050405020304" pitchFamily="18" charset="0"/>
              </a:rPr>
              <a:t>MOVING</a:t>
            </a:r>
            <a:r>
              <a:rPr lang="en-US" sz="2100" b="1" spc="30" dirty="0">
                <a:solidFill>
                  <a:srgbClr val="FF0000"/>
                </a:solidFill>
                <a:effectLst/>
                <a:latin typeface="Times New Roman" panose="02020603050405020304" pitchFamily="18" charset="0"/>
                <a:cs typeface="Times New Roman" panose="02020603050405020304" pitchFamily="18" charset="0"/>
              </a:rPr>
              <a:t> </a:t>
            </a:r>
            <a:r>
              <a:rPr lang="en-US" sz="2100" b="1" spc="70" dirty="0">
                <a:solidFill>
                  <a:srgbClr val="FF0000"/>
                </a:solidFill>
                <a:effectLst/>
                <a:latin typeface="Times New Roman" panose="02020603050405020304" pitchFamily="18" charset="0"/>
                <a:cs typeface="Times New Roman" panose="02020603050405020304" pitchFamily="18" charset="0"/>
              </a:rPr>
              <a:t>AVERAGE</a:t>
            </a:r>
            <a:r>
              <a:rPr lang="en-US" sz="2100" b="1" spc="30" dirty="0">
                <a:solidFill>
                  <a:srgbClr val="FF0000"/>
                </a:solidFill>
                <a:effectLst/>
                <a:latin typeface="Times New Roman" panose="02020603050405020304" pitchFamily="18" charset="0"/>
                <a:cs typeface="Times New Roman" panose="02020603050405020304" pitchFamily="18" charset="0"/>
              </a:rPr>
              <a:t> </a:t>
            </a:r>
            <a:r>
              <a:rPr lang="en-US" sz="2100" b="1" spc="90" dirty="0">
                <a:solidFill>
                  <a:srgbClr val="FF0000"/>
                </a:solidFill>
                <a:effectLst/>
                <a:latin typeface="Times New Roman" panose="02020603050405020304" pitchFamily="18" charset="0"/>
                <a:cs typeface="Times New Roman" panose="02020603050405020304" pitchFamily="18" charset="0"/>
              </a:rPr>
              <a:t>MODEL</a:t>
            </a:r>
          </a:p>
          <a:p>
            <a:pPr marL="0" indent="0">
              <a:lnSpc>
                <a:spcPct val="100000"/>
              </a:lnSpc>
              <a:spcBef>
                <a:spcPts val="5"/>
              </a:spcBef>
              <a:buNone/>
            </a:pPr>
            <a:endParaRPr lang="en-US" sz="2100" b="1" dirty="0">
              <a:solidFill>
                <a:srgbClr val="FF0000"/>
              </a:solidFill>
              <a:effectLst/>
              <a:latin typeface="Times New Roman" panose="02020603050405020304" pitchFamily="18" charset="0"/>
              <a:cs typeface="Times New Roman" panose="02020603050405020304" pitchFamily="18" charset="0"/>
            </a:endParaRPr>
          </a:p>
          <a:p>
            <a:pPr marL="469900" marR="36195">
              <a:lnSpc>
                <a:spcPct val="170000"/>
              </a:lnSpc>
              <a:spcBef>
                <a:spcPts val="980"/>
              </a:spcBef>
            </a:pPr>
            <a:r>
              <a:rPr lang="en-US" sz="2100" spc="60" dirty="0">
                <a:solidFill>
                  <a:schemeClr val="tx1"/>
                </a:solidFill>
                <a:latin typeface="Times New Roman" panose="02020603050405020304" pitchFamily="18" charset="0"/>
                <a:cs typeface="Times New Roman" panose="02020603050405020304" pitchFamily="18" charset="0"/>
              </a:rPr>
              <a:t>We </a:t>
            </a:r>
            <a:r>
              <a:rPr lang="en-US" sz="2100" spc="70" dirty="0">
                <a:solidFill>
                  <a:schemeClr val="tx1"/>
                </a:solidFill>
                <a:latin typeface="Times New Roman" panose="02020603050405020304" pitchFamily="18" charset="0"/>
                <a:cs typeface="Times New Roman" panose="02020603050405020304" pitchFamily="18" charset="0"/>
              </a:rPr>
              <a:t>have </a:t>
            </a:r>
            <a:r>
              <a:rPr lang="en-US" sz="2100" spc="40" dirty="0">
                <a:solidFill>
                  <a:schemeClr val="tx1"/>
                </a:solidFill>
                <a:latin typeface="Times New Roman" panose="02020603050405020304" pitchFamily="18" charset="0"/>
                <a:cs typeface="Times New Roman" panose="02020603050405020304" pitchFamily="18" charset="0"/>
              </a:rPr>
              <a:t>started </a:t>
            </a:r>
            <a:r>
              <a:rPr lang="en-US" sz="2100" spc="55" dirty="0">
                <a:solidFill>
                  <a:schemeClr val="tx1"/>
                </a:solidFill>
                <a:latin typeface="Times New Roman" panose="02020603050405020304" pitchFamily="18" charset="0"/>
                <a:cs typeface="Times New Roman" panose="02020603050405020304" pitchFamily="18" charset="0"/>
              </a:rPr>
              <a:t>with </a:t>
            </a:r>
            <a:r>
              <a:rPr lang="en-US" sz="2100" spc="80" dirty="0">
                <a:solidFill>
                  <a:schemeClr val="tx1"/>
                </a:solidFill>
                <a:latin typeface="Times New Roman" panose="02020603050405020304" pitchFamily="18" charset="0"/>
                <a:cs typeface="Times New Roman" panose="02020603050405020304" pitchFamily="18" charset="0"/>
              </a:rPr>
              <a:t>a </a:t>
            </a:r>
            <a:r>
              <a:rPr lang="en-US" sz="2100" spc="50" dirty="0">
                <a:solidFill>
                  <a:schemeClr val="tx1"/>
                </a:solidFill>
                <a:latin typeface="Times New Roman" panose="02020603050405020304" pitchFamily="18" charset="0"/>
                <a:cs typeface="Times New Roman" panose="02020603050405020304" pitchFamily="18" charset="0"/>
              </a:rPr>
              <a:t>simple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60" dirty="0">
                <a:solidFill>
                  <a:schemeClr val="tx1"/>
                </a:solidFill>
                <a:latin typeface="Times New Roman" panose="02020603050405020304" pitchFamily="18" charset="0"/>
                <a:cs typeface="Times New Roman" panose="02020603050405020304" pitchFamily="18" charset="0"/>
              </a:rPr>
              <a:t>powerful model </a:t>
            </a:r>
            <a:r>
              <a:rPr lang="en-US" sz="2100" spc="70" dirty="0">
                <a:solidFill>
                  <a:schemeClr val="tx1"/>
                </a:solidFill>
                <a:latin typeface="Times New Roman" panose="02020603050405020304" pitchFamily="18" charset="0"/>
                <a:cs typeface="Times New Roman" panose="02020603050405020304" pitchFamily="18" charset="0"/>
              </a:rPr>
              <a:t>which </a:t>
            </a:r>
            <a:r>
              <a:rPr lang="en-US" sz="2100" spc="30" dirty="0">
                <a:solidFill>
                  <a:schemeClr val="tx1"/>
                </a:solidFill>
                <a:latin typeface="Times New Roman" panose="02020603050405020304" pitchFamily="18" charset="0"/>
                <a:cs typeface="Times New Roman" panose="02020603050405020304" pitchFamily="18" charset="0"/>
              </a:rPr>
              <a:t>is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70" dirty="0">
                <a:solidFill>
                  <a:schemeClr val="tx1"/>
                </a:solidFill>
                <a:latin typeface="Times New Roman" panose="02020603050405020304" pitchFamily="18" charset="0"/>
                <a:cs typeface="Times New Roman" panose="02020603050405020304" pitchFamily="18" charset="0"/>
              </a:rPr>
              <a:t>Moving </a:t>
            </a:r>
            <a:r>
              <a:rPr lang="en-US" sz="2100" spc="50" dirty="0">
                <a:solidFill>
                  <a:schemeClr val="tx1"/>
                </a:solidFill>
                <a:latin typeface="Times New Roman" panose="02020603050405020304" pitchFamily="18" charset="0"/>
                <a:cs typeface="Times New Roman" panose="02020603050405020304" pitchFamily="18" charset="0"/>
              </a:rPr>
              <a:t>Average </a:t>
            </a:r>
            <a:r>
              <a:rPr lang="en-US" sz="2100" spc="65" dirty="0">
                <a:solidFill>
                  <a:schemeClr val="tx1"/>
                </a:solidFill>
                <a:latin typeface="Times New Roman" panose="02020603050405020304" pitchFamily="18" charset="0"/>
                <a:cs typeface="Times New Roman" panose="02020603050405020304" pitchFamily="18" charset="0"/>
              </a:rPr>
              <a:t>model. </a:t>
            </a:r>
            <a:r>
              <a:rPr lang="en-US" sz="2100" spc="40" dirty="0">
                <a:solidFill>
                  <a:schemeClr val="tx1"/>
                </a:solidFill>
                <a:latin typeface="Times New Roman" panose="02020603050405020304" pitchFamily="18" charset="0"/>
                <a:cs typeface="Times New Roman" panose="02020603050405020304" pitchFamily="18" charset="0"/>
              </a:rPr>
              <a:t>This </a:t>
            </a:r>
            <a:r>
              <a:rPr lang="en-US" sz="2100" spc="60" dirty="0">
                <a:solidFill>
                  <a:schemeClr val="tx1"/>
                </a:solidFill>
                <a:latin typeface="Times New Roman" panose="02020603050405020304" pitchFamily="18" charset="0"/>
                <a:cs typeface="Times New Roman" panose="02020603050405020304" pitchFamily="18" charset="0"/>
              </a:rPr>
              <a:t>model </a:t>
            </a:r>
            <a:r>
              <a:rPr lang="en-US" sz="2100" spc="50" dirty="0">
                <a:solidFill>
                  <a:schemeClr val="tx1"/>
                </a:solidFill>
                <a:latin typeface="Times New Roman" panose="02020603050405020304" pitchFamily="18" charset="0"/>
                <a:cs typeface="Times New Roman" panose="02020603050405020304" pitchFamily="18" charset="0"/>
              </a:rPr>
              <a:t>will </a:t>
            </a:r>
            <a:r>
              <a:rPr lang="en-US" sz="2100" spc="40" dirty="0">
                <a:solidFill>
                  <a:schemeClr val="tx1"/>
                </a:solidFill>
                <a:latin typeface="Times New Roman" panose="02020603050405020304" pitchFamily="18" charset="0"/>
                <a:cs typeface="Times New Roman" panose="02020603050405020304" pitchFamily="18" charset="0"/>
              </a:rPr>
              <a:t>fit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40" dirty="0">
                <a:solidFill>
                  <a:schemeClr val="tx1"/>
                </a:solidFill>
                <a:latin typeface="Times New Roman" panose="02020603050405020304" pitchFamily="18" charset="0"/>
                <a:cs typeface="Times New Roman" panose="02020603050405020304" pitchFamily="18" charset="0"/>
              </a:rPr>
              <a:t>past </a:t>
            </a:r>
            <a:r>
              <a:rPr lang="en-US" sz="2100" spc="5" dirty="0">
                <a:solidFill>
                  <a:schemeClr val="tx1"/>
                </a:solidFill>
                <a:latin typeface="Times New Roman" panose="02020603050405020304" pitchFamily="18" charset="0"/>
                <a:cs typeface="Times New Roman" panose="02020603050405020304" pitchFamily="18" charset="0"/>
              </a:rPr>
              <a:t>5 </a:t>
            </a:r>
            <a:r>
              <a:rPr lang="en-US" sz="2100" spc="50" dirty="0">
                <a:solidFill>
                  <a:schemeClr val="tx1"/>
                </a:solidFill>
                <a:latin typeface="Times New Roman" panose="02020603050405020304" pitchFamily="18" charset="0"/>
                <a:cs typeface="Times New Roman" panose="02020603050405020304" pitchFamily="18" charset="0"/>
              </a:rPr>
              <a:t>years </a:t>
            </a:r>
            <a:r>
              <a:rPr lang="en-US" sz="2100" spc="55" dirty="0">
                <a:solidFill>
                  <a:schemeClr val="tx1"/>
                </a:solidFill>
                <a:latin typeface="Times New Roman" panose="02020603050405020304" pitchFamily="18" charset="0"/>
                <a:cs typeface="Times New Roman" panose="02020603050405020304" pitchFamily="18" charset="0"/>
              </a:rPr>
              <a:t>of data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45" dirty="0">
                <a:solidFill>
                  <a:schemeClr val="tx1"/>
                </a:solidFill>
                <a:latin typeface="Times New Roman" panose="02020603050405020304" pitchFamily="18" charset="0"/>
                <a:cs typeface="Times New Roman" panose="02020603050405020304" pitchFamily="18" charset="0"/>
              </a:rPr>
              <a:t>predict the prices </a:t>
            </a:r>
            <a:r>
              <a:rPr lang="en-US" sz="2100" spc="70" dirty="0">
                <a:solidFill>
                  <a:schemeClr val="tx1"/>
                </a:solidFill>
                <a:latin typeface="Times New Roman" panose="02020603050405020304" pitchFamily="18" charset="0"/>
                <a:cs typeface="Times New Roman" panose="02020603050405020304" pitchFamily="18" charset="0"/>
              </a:rPr>
              <a:t>on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55" dirty="0">
                <a:solidFill>
                  <a:schemeClr val="tx1"/>
                </a:solidFill>
                <a:latin typeface="Times New Roman" panose="02020603050405020304" pitchFamily="18" charset="0"/>
                <a:cs typeface="Times New Roman" panose="02020603050405020304" pitchFamily="18" charset="0"/>
              </a:rPr>
              <a:t>validation </a:t>
            </a:r>
            <a:r>
              <a:rPr lang="en-US" sz="2100" spc="45" dirty="0">
                <a:solidFill>
                  <a:schemeClr val="tx1"/>
                </a:solidFill>
                <a:latin typeface="Times New Roman" panose="02020603050405020304" pitchFamily="18" charset="0"/>
                <a:cs typeface="Times New Roman" panose="02020603050405020304" pitchFamily="18" charset="0"/>
              </a:rPr>
              <a:t>dataset. </a:t>
            </a:r>
            <a:r>
              <a:rPr lang="en-US" sz="2100" spc="50" dirty="0">
                <a:solidFill>
                  <a:schemeClr val="tx1"/>
                </a:solidFill>
                <a:latin typeface="Times New Roman" panose="02020603050405020304" pitchFamily="18" charset="0"/>
                <a:cs typeface="Times New Roman" panose="02020603050405020304" pitchFamily="18" charset="0"/>
              </a:rPr>
              <a:t>The </a:t>
            </a:r>
            <a:r>
              <a:rPr lang="en-US" sz="2100" spc="45" dirty="0">
                <a:solidFill>
                  <a:schemeClr val="tx1"/>
                </a:solidFill>
                <a:latin typeface="Times New Roman" panose="02020603050405020304" pitchFamily="18" charset="0"/>
                <a:cs typeface="Times New Roman" panose="02020603050405020304" pitchFamily="18" charset="0"/>
              </a:rPr>
              <a:t>predicted closing </a:t>
            </a:r>
            <a:r>
              <a:rPr lang="en-US" sz="2100" spc="50" dirty="0">
                <a:solidFill>
                  <a:schemeClr val="tx1"/>
                </a:solidFill>
                <a:latin typeface="Times New Roman" panose="02020603050405020304" pitchFamily="18" charset="0"/>
                <a:cs typeface="Times New Roman" panose="02020603050405020304" pitchFamily="18" charset="0"/>
              </a:rPr>
              <a:t>price </a:t>
            </a:r>
            <a:r>
              <a:rPr lang="en-US" sz="2100" spc="55" dirty="0">
                <a:solidFill>
                  <a:schemeClr val="tx1"/>
                </a:solidFill>
                <a:latin typeface="Times New Roman" panose="02020603050405020304" pitchFamily="18" charset="0"/>
                <a:cs typeface="Times New Roman" panose="02020603050405020304" pitchFamily="18" charset="0"/>
              </a:rPr>
              <a:t>for </a:t>
            </a:r>
            <a:r>
              <a:rPr lang="en-US" sz="2100" spc="65" dirty="0">
                <a:solidFill>
                  <a:schemeClr val="tx1"/>
                </a:solidFill>
                <a:latin typeface="Times New Roman" panose="02020603050405020304" pitchFamily="18" charset="0"/>
                <a:cs typeface="Times New Roman" panose="02020603050405020304" pitchFamily="18" charset="0"/>
              </a:rPr>
              <a:t>each </a:t>
            </a:r>
            <a:r>
              <a:rPr lang="en-US" sz="2100" spc="60" dirty="0">
                <a:solidFill>
                  <a:schemeClr val="tx1"/>
                </a:solidFill>
                <a:latin typeface="Times New Roman" panose="02020603050405020304" pitchFamily="18" charset="0"/>
                <a:cs typeface="Times New Roman" panose="02020603050405020304" pitchFamily="18" charset="0"/>
              </a:rPr>
              <a:t>day </a:t>
            </a:r>
            <a:r>
              <a:rPr lang="en-US" sz="2100" spc="50" dirty="0">
                <a:solidFill>
                  <a:schemeClr val="tx1"/>
                </a:solidFill>
                <a:latin typeface="Times New Roman" panose="02020603050405020304" pitchFamily="18" charset="0"/>
                <a:cs typeface="Times New Roman" panose="02020603050405020304" pitchFamily="18" charset="0"/>
              </a:rPr>
              <a:t>will </a:t>
            </a:r>
            <a:r>
              <a:rPr lang="en-US" sz="2100" spc="60" dirty="0">
                <a:solidFill>
                  <a:schemeClr val="tx1"/>
                </a:solidFill>
                <a:latin typeface="Times New Roman" panose="02020603050405020304" pitchFamily="18" charset="0"/>
                <a:cs typeface="Times New Roman" panose="02020603050405020304" pitchFamily="18" charset="0"/>
              </a:rPr>
              <a:t>be </a:t>
            </a:r>
            <a:r>
              <a:rPr lang="en-US" sz="2100" spc="45" dirty="0">
                <a:solidFill>
                  <a:schemeClr val="tx1"/>
                </a:solidFill>
                <a:latin typeface="Times New Roman" panose="02020603050405020304" pitchFamily="18" charset="0"/>
                <a:cs typeface="Times New Roman" panose="02020603050405020304" pitchFamily="18" charset="0"/>
              </a:rPr>
              <a:t>the </a:t>
            </a:r>
            <a:r>
              <a:rPr lang="en-US" sz="2100" spc="55" dirty="0">
                <a:solidFill>
                  <a:schemeClr val="tx1"/>
                </a:solidFill>
                <a:latin typeface="Times New Roman" panose="02020603050405020304" pitchFamily="18" charset="0"/>
                <a:cs typeface="Times New Roman" panose="02020603050405020304" pitchFamily="18" charset="0"/>
              </a:rPr>
              <a:t>average of </a:t>
            </a:r>
            <a:r>
              <a:rPr lang="en-US" sz="2100" spc="80" dirty="0">
                <a:solidFill>
                  <a:schemeClr val="tx1"/>
                </a:solidFill>
                <a:latin typeface="Times New Roman" panose="02020603050405020304" pitchFamily="18" charset="0"/>
                <a:cs typeface="Times New Roman" panose="02020603050405020304" pitchFamily="18" charset="0"/>
              </a:rPr>
              <a:t>a </a:t>
            </a:r>
            <a:r>
              <a:rPr lang="en-US" sz="2100" spc="25" dirty="0">
                <a:solidFill>
                  <a:schemeClr val="tx1"/>
                </a:solidFill>
                <a:latin typeface="Times New Roman" panose="02020603050405020304" pitchFamily="18" charset="0"/>
                <a:cs typeface="Times New Roman" panose="02020603050405020304" pitchFamily="18" charset="0"/>
              </a:rPr>
              <a:t>set </a:t>
            </a:r>
            <a:r>
              <a:rPr lang="en-US" sz="2100" spc="55" dirty="0">
                <a:solidFill>
                  <a:schemeClr val="tx1"/>
                </a:solidFill>
                <a:latin typeface="Times New Roman" panose="02020603050405020304" pitchFamily="18" charset="0"/>
                <a:cs typeface="Times New Roman" panose="02020603050405020304" pitchFamily="18" charset="0"/>
              </a:rPr>
              <a:t>of </a:t>
            </a:r>
            <a:r>
              <a:rPr lang="en-US" sz="2100" spc="50" dirty="0">
                <a:solidFill>
                  <a:schemeClr val="tx1"/>
                </a:solidFill>
                <a:latin typeface="Times New Roman" panose="02020603050405020304" pitchFamily="18" charset="0"/>
                <a:cs typeface="Times New Roman" panose="02020603050405020304" pitchFamily="18" charset="0"/>
              </a:rPr>
              <a:t>previously observed </a:t>
            </a:r>
            <a:r>
              <a:rPr lang="en-US" sz="2100" spc="60" dirty="0">
                <a:solidFill>
                  <a:schemeClr val="tx1"/>
                </a:solidFill>
                <a:latin typeface="Times New Roman" panose="02020603050405020304" pitchFamily="18" charset="0"/>
                <a:cs typeface="Times New Roman" panose="02020603050405020304" pitchFamily="18" charset="0"/>
              </a:rPr>
              <a:t>values. </a:t>
            </a:r>
            <a:r>
              <a:rPr lang="en-US" sz="2100" spc="45" dirty="0">
                <a:solidFill>
                  <a:schemeClr val="tx1"/>
                </a:solidFill>
                <a:latin typeface="Times New Roman" panose="02020603050405020304" pitchFamily="18" charset="0"/>
                <a:cs typeface="Times New Roman" panose="02020603050405020304" pitchFamily="18" charset="0"/>
              </a:rPr>
              <a:t>So </a:t>
            </a:r>
            <a:r>
              <a:rPr lang="en-US" sz="2100" spc="40" dirty="0">
                <a:solidFill>
                  <a:schemeClr val="tx1"/>
                </a:solidFill>
                <a:latin typeface="Times New Roman" panose="02020603050405020304" pitchFamily="18" charset="0"/>
                <a:cs typeface="Times New Roman" panose="02020603050405020304" pitchFamily="18" charset="0"/>
              </a:rPr>
              <a:t>this </a:t>
            </a:r>
            <a:r>
              <a:rPr lang="en-US" sz="2100" spc="60" dirty="0">
                <a:solidFill>
                  <a:schemeClr val="tx1"/>
                </a:solidFill>
                <a:latin typeface="Times New Roman" panose="02020603050405020304" pitchFamily="18" charset="0"/>
                <a:cs typeface="Times New Roman" panose="02020603050405020304" pitchFamily="18" charset="0"/>
              </a:rPr>
              <a:t>model has </a:t>
            </a:r>
            <a:r>
              <a:rPr lang="en-US" sz="2100" spc="50" dirty="0">
                <a:solidFill>
                  <a:schemeClr val="tx1"/>
                </a:solidFill>
                <a:latin typeface="Times New Roman" panose="02020603050405020304" pitchFamily="18" charset="0"/>
                <a:cs typeface="Times New Roman" panose="02020603050405020304" pitchFamily="18" charset="0"/>
              </a:rPr>
              <a:t>not </a:t>
            </a:r>
            <a:r>
              <a:rPr lang="en-US" sz="2100" spc="60" dirty="0">
                <a:solidFill>
                  <a:schemeClr val="tx1"/>
                </a:solidFill>
                <a:latin typeface="Times New Roman" panose="02020603050405020304" pitchFamily="18" charset="0"/>
                <a:cs typeface="Times New Roman" panose="02020603050405020304" pitchFamily="18" charset="0"/>
              </a:rPr>
              <a:t>performed </a:t>
            </a:r>
            <a:r>
              <a:rPr lang="en-US" sz="2100" spc="50" dirty="0">
                <a:solidFill>
                  <a:schemeClr val="tx1"/>
                </a:solidFill>
                <a:latin typeface="Times New Roman" panose="02020603050405020304" pitchFamily="18" charset="0"/>
                <a:cs typeface="Times New Roman" panose="02020603050405020304" pitchFamily="18" charset="0"/>
              </a:rPr>
              <a:t>well </a:t>
            </a:r>
            <a:r>
              <a:rPr lang="en-US" sz="2100" spc="75" dirty="0">
                <a:solidFill>
                  <a:schemeClr val="tx1"/>
                </a:solidFill>
                <a:latin typeface="Times New Roman" panose="02020603050405020304" pitchFamily="18" charset="0"/>
                <a:cs typeface="Times New Roman" panose="02020603050405020304" pitchFamily="18" charset="0"/>
              </a:rPr>
              <a:t>and </a:t>
            </a:r>
            <a:r>
              <a:rPr lang="en-US" sz="2100" spc="80" dirty="0">
                <a:solidFill>
                  <a:schemeClr val="tx1"/>
                </a:solidFill>
                <a:latin typeface="Times New Roman" panose="02020603050405020304" pitchFamily="18" charset="0"/>
                <a:cs typeface="Times New Roman" panose="02020603050405020304" pitchFamily="18" charset="0"/>
              </a:rPr>
              <a:t> </a:t>
            </a:r>
            <a:r>
              <a:rPr lang="en-US" sz="2100" spc="65" dirty="0">
                <a:solidFill>
                  <a:schemeClr val="tx1"/>
                </a:solidFill>
                <a:latin typeface="Times New Roman" panose="02020603050405020304" pitchFamily="18" charset="0"/>
                <a:cs typeface="Times New Roman" panose="02020603050405020304" pitchFamily="18" charset="0"/>
              </a:rPr>
              <a:t>RMSE</a:t>
            </a:r>
            <a:r>
              <a:rPr lang="en-US" sz="2100" spc="35" dirty="0">
                <a:solidFill>
                  <a:schemeClr val="tx1"/>
                </a:solidFill>
                <a:latin typeface="Times New Roman" panose="02020603050405020304" pitchFamily="18" charset="0"/>
                <a:cs typeface="Times New Roman" panose="02020603050405020304" pitchFamily="18" charset="0"/>
              </a:rPr>
              <a:t> </a:t>
            </a:r>
            <a:r>
              <a:rPr lang="en-US" sz="2100" spc="60" dirty="0">
                <a:solidFill>
                  <a:schemeClr val="tx1"/>
                </a:solidFill>
                <a:latin typeface="Times New Roman" panose="02020603050405020304" pitchFamily="18" charset="0"/>
                <a:cs typeface="Times New Roman" panose="02020603050405020304" pitchFamily="18" charset="0"/>
              </a:rPr>
              <a:t>was</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10" dirty="0">
                <a:solidFill>
                  <a:schemeClr val="tx1"/>
                </a:solidFill>
                <a:latin typeface="Times New Roman" panose="02020603050405020304" pitchFamily="18" charset="0"/>
                <a:cs typeface="Times New Roman" panose="02020603050405020304" pitchFamily="18" charset="0"/>
              </a:rPr>
              <a:t>1962,</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30" dirty="0">
                <a:solidFill>
                  <a:schemeClr val="tx1"/>
                </a:solidFill>
                <a:latin typeface="Times New Roman" panose="02020603050405020304" pitchFamily="18" charset="0"/>
                <a:cs typeface="Times New Roman" panose="02020603050405020304" pitchFamily="18" charset="0"/>
              </a:rPr>
              <a:t>so</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70" dirty="0">
                <a:solidFill>
                  <a:schemeClr val="tx1"/>
                </a:solidFill>
                <a:latin typeface="Times New Roman" panose="02020603050405020304" pitchFamily="18" charset="0"/>
                <a:cs typeface="Times New Roman" panose="02020603050405020304" pitchFamily="18" charset="0"/>
              </a:rPr>
              <a:t>we</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50" dirty="0">
                <a:solidFill>
                  <a:schemeClr val="tx1"/>
                </a:solidFill>
                <a:latin typeface="Times New Roman" panose="02020603050405020304" pitchFamily="18" charset="0"/>
                <a:cs typeface="Times New Roman" panose="02020603050405020304" pitchFamily="18" charset="0"/>
              </a:rPr>
              <a:t>will</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55" dirty="0">
                <a:solidFill>
                  <a:schemeClr val="tx1"/>
                </a:solidFill>
                <a:latin typeface="Times New Roman" panose="02020603050405020304" pitchFamily="18" charset="0"/>
                <a:cs typeface="Times New Roman" panose="02020603050405020304" pitchFamily="18" charset="0"/>
              </a:rPr>
              <a:t>continue</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55" dirty="0">
                <a:solidFill>
                  <a:schemeClr val="tx1"/>
                </a:solidFill>
                <a:latin typeface="Times New Roman" panose="02020603050405020304" pitchFamily="18" charset="0"/>
                <a:cs typeface="Times New Roman" panose="02020603050405020304" pitchFamily="18" charset="0"/>
              </a:rPr>
              <a:t>with</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60" dirty="0">
                <a:solidFill>
                  <a:schemeClr val="tx1"/>
                </a:solidFill>
                <a:latin typeface="Times New Roman" panose="02020603050405020304" pitchFamily="18" charset="0"/>
                <a:cs typeface="Times New Roman" panose="02020603050405020304" pitchFamily="18" charset="0"/>
              </a:rPr>
              <a:t>another</a:t>
            </a:r>
            <a:r>
              <a:rPr lang="en-US" sz="2100" spc="40" dirty="0">
                <a:solidFill>
                  <a:schemeClr val="tx1"/>
                </a:solidFill>
                <a:latin typeface="Times New Roman" panose="02020603050405020304" pitchFamily="18" charset="0"/>
                <a:cs typeface="Times New Roman" panose="02020603050405020304" pitchFamily="18" charset="0"/>
              </a:rPr>
              <a:t> </a:t>
            </a:r>
            <a:r>
              <a:rPr lang="en-US" sz="2100" spc="65" dirty="0">
                <a:solidFill>
                  <a:schemeClr val="tx1"/>
                </a:solidFill>
                <a:latin typeface="Times New Roman" panose="02020603050405020304" pitchFamily="18" charset="0"/>
                <a:cs typeface="Times New Roman" panose="02020603050405020304" pitchFamily="18" charset="0"/>
              </a:rPr>
              <a:t>model.</a:t>
            </a:r>
            <a:endParaRPr lang="en-US" sz="21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234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BC32CCD-4908-80B1-86E2-A23C35A64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36" y="2355273"/>
            <a:ext cx="6746509" cy="4128653"/>
          </a:xfrm>
          <a:prstGeom prst="rect">
            <a:avLst/>
          </a:prstGeom>
        </p:spPr>
      </p:pic>
      <p:sp>
        <p:nvSpPr>
          <p:cNvPr id="12" name="TextBox 11">
            <a:extLst>
              <a:ext uri="{FF2B5EF4-FFF2-40B4-BE49-F238E27FC236}">
                <a16:creationId xmlns:a16="http://schemas.microsoft.com/office/drawing/2014/main" id="{8A957CB7-3D06-29B6-8439-B64E666A1B57}"/>
              </a:ext>
            </a:extLst>
          </p:cNvPr>
          <p:cNvSpPr txBox="1"/>
          <p:nvPr/>
        </p:nvSpPr>
        <p:spPr>
          <a:xfrm>
            <a:off x="152400" y="-387927"/>
            <a:ext cx="11554691" cy="2350900"/>
          </a:xfrm>
          <a:prstGeom prst="rect">
            <a:avLst/>
          </a:prstGeom>
          <a:noFill/>
        </p:spPr>
        <p:txBody>
          <a:bodyPr wrap="square" rtlCol="0">
            <a:spAutoFit/>
          </a:bodyPr>
          <a:lstStyle/>
          <a:p>
            <a:endParaRPr lang="en-US" sz="2400"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predicted closing price for each day will be the average of a set of previously observed values. Instead of using the simple average, we will be using the moving average technique which uses the latest set of values for each prediction. In other words, for each subsequent step, the predicted values are taken into consideration while removing the oldest observed value from the set. Here is a simple figure that will help you understand this with more clarity.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44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5AECF-971A-700E-D848-284FFB51ABBB}"/>
              </a:ext>
            </a:extLst>
          </p:cNvPr>
          <p:cNvSpPr txBox="1"/>
          <p:nvPr/>
        </p:nvSpPr>
        <p:spPr>
          <a:xfrm>
            <a:off x="131618" y="800564"/>
            <a:ext cx="11928764" cy="4800801"/>
          </a:xfrm>
          <a:prstGeom prst="rect">
            <a:avLst/>
          </a:prstGeom>
          <a:noFill/>
        </p:spPr>
        <p:txBody>
          <a:bodyPr wrap="square" rtlCol="0">
            <a:spAutoFit/>
          </a:bodyPr>
          <a:lstStyle/>
          <a:p>
            <a:pPr marL="12700">
              <a:lnSpc>
                <a:spcPct val="100000"/>
              </a:lnSpc>
              <a:spcBef>
                <a:spcPts val="100"/>
              </a:spcBef>
              <a:tabLst>
                <a:tab pos="241300" algn="l"/>
              </a:tabLst>
            </a:pPr>
            <a:r>
              <a:rPr lang="en-US" b="1" spc="70" dirty="0">
                <a:solidFill>
                  <a:schemeClr val="accent1"/>
                </a:solidFill>
                <a:latin typeface="Times New Roman" panose="02020603050405020304" pitchFamily="18" charset="0"/>
                <a:cs typeface="Times New Roman" panose="02020603050405020304" pitchFamily="18" charset="0"/>
              </a:rPr>
              <a:t> LSTM</a:t>
            </a:r>
            <a:r>
              <a:rPr lang="en-US" b="1" spc="5" dirty="0">
                <a:solidFill>
                  <a:schemeClr val="accent1"/>
                </a:solidFill>
                <a:latin typeface="Times New Roman" panose="02020603050405020304" pitchFamily="18" charset="0"/>
                <a:cs typeface="Times New Roman" panose="02020603050405020304" pitchFamily="18" charset="0"/>
              </a:rPr>
              <a:t> </a:t>
            </a:r>
            <a:r>
              <a:rPr lang="en-US" b="1" spc="90" dirty="0">
                <a:solidFill>
                  <a:schemeClr val="accent1"/>
                </a:solidFill>
                <a:latin typeface="Times New Roman" panose="02020603050405020304" pitchFamily="18" charset="0"/>
                <a:cs typeface="Times New Roman" panose="02020603050405020304" pitchFamily="18" charset="0"/>
              </a:rPr>
              <a:t>MODEL</a:t>
            </a:r>
            <a:endParaRPr lang="en-US" sz="1100" dirty="0">
              <a:solidFill>
                <a:schemeClr val="accent1"/>
              </a:solidFill>
              <a:latin typeface="Times New Roman" panose="02020603050405020304" pitchFamily="18" charset="0"/>
              <a:cs typeface="Times New Roman" panose="02020603050405020304" pitchFamily="18" charset="0"/>
            </a:endParaRPr>
          </a:p>
          <a:p>
            <a:pPr marL="241300" marR="5080">
              <a:lnSpc>
                <a:spcPct val="150000"/>
              </a:lnSpc>
              <a:spcBef>
                <a:spcPts val="980"/>
              </a:spcBef>
            </a:pPr>
            <a:r>
              <a:rPr lang="en-US" sz="1400" spc="80" dirty="0">
                <a:latin typeface="Times New Roman" panose="02020603050405020304" pitchFamily="18" charset="0"/>
                <a:cs typeface="Times New Roman" panose="02020603050405020304" pitchFamily="18" charset="0"/>
              </a:rPr>
              <a:t>Our </a:t>
            </a:r>
            <a:r>
              <a:rPr lang="en-US" sz="1400" spc="35" dirty="0">
                <a:latin typeface="Times New Roman" panose="02020603050405020304" pitchFamily="18" charset="0"/>
                <a:cs typeface="Times New Roman" panose="02020603050405020304" pitchFamily="18" charset="0"/>
              </a:rPr>
              <a:t>last </a:t>
            </a:r>
            <a:r>
              <a:rPr lang="en-US" sz="1400" spc="75" dirty="0">
                <a:latin typeface="Times New Roman" panose="02020603050405020304" pitchFamily="18" charset="0"/>
                <a:cs typeface="Times New Roman" panose="02020603050405020304" pitchFamily="18" charset="0"/>
              </a:rPr>
              <a:t>and </a:t>
            </a:r>
            <a:r>
              <a:rPr lang="en-US" sz="1400" spc="45" dirty="0">
                <a:latin typeface="Times New Roman" panose="02020603050405020304" pitchFamily="18" charset="0"/>
                <a:cs typeface="Times New Roman" panose="02020603050405020304" pitchFamily="18" charset="0"/>
              </a:rPr>
              <a:t>most </a:t>
            </a:r>
            <a:r>
              <a:rPr lang="en-US" sz="1400" spc="60" dirty="0">
                <a:latin typeface="Times New Roman" panose="02020603050405020304" pitchFamily="18" charset="0"/>
                <a:cs typeface="Times New Roman" panose="02020603050405020304" pitchFamily="18" charset="0"/>
              </a:rPr>
              <a:t>powerful model </a:t>
            </a:r>
            <a:r>
              <a:rPr lang="en-US" sz="1400" spc="30" dirty="0">
                <a:latin typeface="Times New Roman" panose="02020603050405020304" pitchFamily="18" charset="0"/>
                <a:cs typeface="Times New Roman" panose="02020603050405020304" pitchFamily="18" charset="0"/>
              </a:rPr>
              <a:t>is </a:t>
            </a:r>
            <a:r>
              <a:rPr lang="en-US" sz="1400" spc="40" dirty="0">
                <a:latin typeface="Times New Roman" panose="02020603050405020304" pitchFamily="18" charset="0"/>
                <a:cs typeface="Times New Roman" panose="02020603050405020304" pitchFamily="18" charset="0"/>
              </a:rPr>
              <a:t>this </a:t>
            </a:r>
            <a:r>
              <a:rPr lang="en-US" sz="1400" spc="50" dirty="0">
                <a:latin typeface="Times New Roman" panose="02020603050405020304" pitchFamily="18" charset="0"/>
                <a:cs typeface="Times New Roman" panose="02020603050405020304" pitchFamily="18" charset="0"/>
              </a:rPr>
              <a:t>deep </a:t>
            </a:r>
            <a:r>
              <a:rPr lang="en-US" sz="1400" spc="60" dirty="0">
                <a:latin typeface="Times New Roman" panose="02020603050405020304" pitchFamily="18" charset="0"/>
                <a:cs typeface="Times New Roman" panose="02020603050405020304" pitchFamily="18" charset="0"/>
              </a:rPr>
              <a:t>learning </a:t>
            </a:r>
            <a:r>
              <a:rPr lang="en-US" sz="1400" spc="65" dirty="0">
                <a:latin typeface="Times New Roman" panose="02020603050405020304" pitchFamily="18" charset="0"/>
                <a:cs typeface="Times New Roman" panose="02020603050405020304" pitchFamily="18" charset="0"/>
              </a:rPr>
              <a:t>model. </a:t>
            </a:r>
            <a:r>
              <a:rPr lang="en-US" sz="1400" spc="55" dirty="0">
                <a:latin typeface="Times New Roman" panose="02020603050405020304" pitchFamily="18" charset="0"/>
                <a:cs typeface="Times New Roman" panose="02020603050405020304" pitchFamily="18" charset="0"/>
              </a:rPr>
              <a:t>LSTMs </a:t>
            </a:r>
            <a:r>
              <a:rPr lang="en-US" sz="1400" spc="60" dirty="0">
                <a:latin typeface="Times New Roman" panose="02020603050405020304" pitchFamily="18" charset="0"/>
                <a:cs typeface="Times New Roman" panose="02020603050405020304" pitchFamily="18" charset="0"/>
              </a:rPr>
              <a:t>are </a:t>
            </a:r>
            <a:r>
              <a:rPr lang="en-US" sz="1400" spc="55" dirty="0">
                <a:latin typeface="Times New Roman" panose="02020603050405020304" pitchFamily="18" charset="0"/>
                <a:cs typeface="Times New Roman" panose="02020603050405020304" pitchFamily="18" charset="0"/>
              </a:rPr>
              <a:t>widely </a:t>
            </a:r>
            <a:r>
              <a:rPr lang="en-US" sz="1400" spc="50" dirty="0">
                <a:latin typeface="Times New Roman" panose="02020603050405020304" pitchFamily="18" charset="0"/>
                <a:cs typeface="Times New Roman" panose="02020603050405020304" pitchFamily="18" charset="0"/>
              </a:rPr>
              <a:t>used </a:t>
            </a:r>
            <a:r>
              <a:rPr lang="en-US" sz="1400" spc="55" dirty="0">
                <a:latin typeface="Times New Roman" panose="02020603050405020304" pitchFamily="18" charset="0"/>
                <a:cs typeface="Times New Roman" panose="02020603050405020304" pitchFamily="18" charset="0"/>
              </a:rPr>
              <a:t>for sequence </a:t>
            </a:r>
            <a:r>
              <a:rPr lang="en-US" sz="1400" spc="50" dirty="0">
                <a:latin typeface="Times New Roman" panose="02020603050405020304" pitchFamily="18" charset="0"/>
                <a:cs typeface="Times New Roman" panose="02020603050405020304" pitchFamily="18" charset="0"/>
              </a:rPr>
              <a:t>prediction </a:t>
            </a:r>
            <a:r>
              <a:rPr lang="en-US" sz="1400" spc="55" dirty="0">
                <a:latin typeface="Times New Roman" panose="02020603050405020304" pitchFamily="18" charset="0"/>
                <a:cs typeface="Times New Roman" panose="02020603050405020304" pitchFamily="18" charset="0"/>
              </a:rPr>
              <a:t>problems </a:t>
            </a:r>
            <a:r>
              <a:rPr lang="en-US" sz="1400" spc="75" dirty="0">
                <a:latin typeface="Times New Roman" panose="02020603050405020304" pitchFamily="18" charset="0"/>
                <a:cs typeface="Times New Roman" panose="02020603050405020304" pitchFamily="18" charset="0"/>
              </a:rPr>
              <a:t>and </a:t>
            </a:r>
            <a:r>
              <a:rPr lang="en-US" sz="1400" spc="70" dirty="0">
                <a:latin typeface="Times New Roman" panose="02020603050405020304" pitchFamily="18" charset="0"/>
                <a:cs typeface="Times New Roman" panose="02020603050405020304" pitchFamily="18" charset="0"/>
              </a:rPr>
              <a:t>have </a:t>
            </a:r>
            <a:r>
              <a:rPr lang="en-US" sz="1400" spc="60" dirty="0">
                <a:latin typeface="Times New Roman" panose="02020603050405020304" pitchFamily="18" charset="0"/>
                <a:cs typeface="Times New Roman" panose="02020603050405020304" pitchFamily="18" charset="0"/>
              </a:rPr>
              <a:t>proven </a:t>
            </a:r>
            <a:r>
              <a:rPr lang="en-US" sz="1400" spc="30" dirty="0">
                <a:latin typeface="Times New Roman" panose="02020603050405020304" pitchFamily="18" charset="0"/>
                <a:cs typeface="Times New Roman" panose="02020603050405020304" pitchFamily="18" charset="0"/>
              </a:rPr>
              <a:t>to </a:t>
            </a:r>
            <a:r>
              <a:rPr lang="en-US" sz="1400" spc="60" dirty="0">
                <a:latin typeface="Times New Roman" panose="02020603050405020304" pitchFamily="18" charset="0"/>
                <a:cs typeface="Times New Roman" panose="02020603050405020304" pitchFamily="18" charset="0"/>
              </a:rPr>
              <a:t>be </a:t>
            </a:r>
            <a:r>
              <a:rPr lang="en-US" sz="1400" spc="55" dirty="0">
                <a:latin typeface="Times New Roman" panose="02020603050405020304" pitchFamily="18" charset="0"/>
                <a:cs typeface="Times New Roman" panose="02020603050405020304" pitchFamily="18" charset="0"/>
              </a:rPr>
              <a:t>extremely </a:t>
            </a:r>
            <a:r>
              <a:rPr lang="en-US" sz="1400" spc="50" dirty="0">
                <a:latin typeface="Times New Roman" panose="02020603050405020304" pitchFamily="18" charset="0"/>
                <a:cs typeface="Times New Roman" panose="02020603050405020304" pitchFamily="18" charset="0"/>
              </a:rPr>
              <a:t>effective. </a:t>
            </a:r>
            <a:r>
              <a:rPr lang="en-US" sz="1400" spc="-229"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The </a:t>
            </a:r>
            <a:r>
              <a:rPr lang="en-US" sz="1400" spc="55" dirty="0">
                <a:latin typeface="Times New Roman" panose="02020603050405020304" pitchFamily="18" charset="0"/>
                <a:cs typeface="Times New Roman" panose="02020603050405020304" pitchFamily="18" charset="0"/>
              </a:rPr>
              <a:t>reason </a:t>
            </a:r>
            <a:r>
              <a:rPr lang="en-US" sz="1400" spc="50" dirty="0">
                <a:latin typeface="Times New Roman" panose="02020603050405020304" pitchFamily="18" charset="0"/>
                <a:cs typeface="Times New Roman" panose="02020603050405020304" pitchFamily="18" charset="0"/>
              </a:rPr>
              <a:t>they </a:t>
            </a:r>
            <a:r>
              <a:rPr lang="en-US" sz="1400" spc="65" dirty="0">
                <a:latin typeface="Times New Roman" panose="02020603050405020304" pitchFamily="18" charset="0"/>
                <a:cs typeface="Times New Roman" panose="02020603050405020304" pitchFamily="18" charset="0"/>
              </a:rPr>
              <a:t>work </a:t>
            </a:r>
            <a:r>
              <a:rPr lang="en-US" sz="1400" spc="30" dirty="0">
                <a:latin typeface="Times New Roman" panose="02020603050405020304" pitchFamily="18" charset="0"/>
                <a:cs typeface="Times New Roman" panose="02020603050405020304" pitchFamily="18" charset="0"/>
              </a:rPr>
              <a:t>so </a:t>
            </a:r>
            <a:r>
              <a:rPr lang="en-US" sz="1400" spc="50" dirty="0">
                <a:latin typeface="Times New Roman" panose="02020603050405020304" pitchFamily="18" charset="0"/>
                <a:cs typeface="Times New Roman" panose="02020603050405020304" pitchFamily="18" charset="0"/>
              </a:rPr>
              <a:t>well </a:t>
            </a:r>
            <a:r>
              <a:rPr lang="en-US" sz="1400" spc="30" dirty="0">
                <a:latin typeface="Times New Roman" panose="02020603050405020304" pitchFamily="18" charset="0"/>
                <a:cs typeface="Times New Roman" panose="02020603050405020304" pitchFamily="18" charset="0"/>
              </a:rPr>
              <a:t>is </a:t>
            </a:r>
            <a:r>
              <a:rPr lang="en-US" sz="1400" spc="45" dirty="0">
                <a:latin typeface="Times New Roman" panose="02020603050405020304" pitchFamily="18" charset="0"/>
                <a:cs typeface="Times New Roman" panose="02020603050405020304" pitchFamily="18" charset="0"/>
              </a:rPr>
              <a:t>that </a:t>
            </a:r>
            <a:r>
              <a:rPr lang="en-US" sz="1400" spc="65" dirty="0">
                <a:latin typeface="Times New Roman" panose="02020603050405020304" pitchFamily="18" charset="0"/>
                <a:cs typeface="Times New Roman" panose="02020603050405020304" pitchFamily="18" charset="0"/>
              </a:rPr>
              <a:t>LSTM </a:t>
            </a:r>
            <a:r>
              <a:rPr lang="en-US" sz="1400" spc="30" dirty="0">
                <a:latin typeface="Times New Roman" panose="02020603050405020304" pitchFamily="18" charset="0"/>
                <a:cs typeface="Times New Roman" panose="02020603050405020304" pitchFamily="18" charset="0"/>
              </a:rPr>
              <a:t>can </a:t>
            </a:r>
            <a:r>
              <a:rPr lang="en-US" sz="1400" spc="35" dirty="0">
                <a:latin typeface="Times New Roman" panose="02020603050405020304" pitchFamily="18" charset="0"/>
                <a:cs typeface="Times New Roman" panose="02020603050405020304" pitchFamily="18" charset="0"/>
              </a:rPr>
              <a:t>store </a:t>
            </a:r>
            <a:r>
              <a:rPr lang="en-US" sz="1400" spc="40" dirty="0">
                <a:latin typeface="Times New Roman" panose="02020603050405020304" pitchFamily="18" charset="0"/>
                <a:cs typeface="Times New Roman" panose="02020603050405020304" pitchFamily="18" charset="0"/>
              </a:rPr>
              <a:t>past important information </a:t>
            </a:r>
            <a:r>
              <a:rPr lang="en-US" sz="1400" spc="75" dirty="0">
                <a:latin typeface="Times New Roman" panose="02020603050405020304" pitchFamily="18" charset="0"/>
                <a:cs typeface="Times New Roman" panose="02020603050405020304" pitchFamily="18" charset="0"/>
              </a:rPr>
              <a:t>and</a:t>
            </a:r>
            <a:r>
              <a:rPr lang="en-US" sz="1400" spc="40"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forget</a:t>
            </a:r>
            <a:r>
              <a:rPr lang="en-US" sz="1400" spc="40"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the</a:t>
            </a:r>
            <a:r>
              <a:rPr lang="en-US" sz="1400" spc="40"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information</a:t>
            </a:r>
            <a:r>
              <a:rPr lang="en-US" sz="1400" spc="40"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that</a:t>
            </a:r>
            <a:r>
              <a:rPr lang="en-US" sz="1400" spc="40" dirty="0">
                <a:latin typeface="Times New Roman" panose="02020603050405020304" pitchFamily="18" charset="0"/>
                <a:cs typeface="Times New Roman" panose="02020603050405020304" pitchFamily="18" charset="0"/>
              </a:rPr>
              <a:t> </a:t>
            </a:r>
            <a:r>
              <a:rPr lang="en-US" sz="1400" spc="30" dirty="0">
                <a:latin typeface="Times New Roman" panose="02020603050405020304" pitchFamily="18" charset="0"/>
                <a:cs typeface="Times New Roman" panose="02020603050405020304" pitchFamily="18" charset="0"/>
              </a:rPr>
              <a:t>is</a:t>
            </a:r>
            <a:r>
              <a:rPr lang="en-US" sz="1400" spc="4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not.</a:t>
            </a: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200" dirty="0">
              <a:latin typeface="Cambria"/>
              <a:cs typeface="Cambria"/>
            </a:endParaRPr>
          </a:p>
          <a:p>
            <a:pPr>
              <a:lnSpc>
                <a:spcPct val="100000"/>
              </a:lnSpc>
            </a:pPr>
            <a:endParaRPr lang="en-US" sz="1200" dirty="0">
              <a:latin typeface="Cambria"/>
              <a:cs typeface="Cambria"/>
            </a:endParaRPr>
          </a:p>
          <a:p>
            <a:pPr marL="241300">
              <a:lnSpc>
                <a:spcPct val="100000"/>
              </a:lnSpc>
            </a:pPr>
            <a:r>
              <a:rPr lang="en-US" sz="1600" spc="65" dirty="0">
                <a:solidFill>
                  <a:schemeClr val="accent1"/>
                </a:solidFill>
                <a:latin typeface="Times New Roman" panose="02020603050405020304" pitchFamily="18" charset="0"/>
                <a:cs typeface="Times New Roman" panose="02020603050405020304" pitchFamily="18" charset="0"/>
              </a:rPr>
              <a:t>LSTM</a:t>
            </a:r>
            <a:r>
              <a:rPr lang="en-US" sz="1600" spc="20" dirty="0">
                <a:solidFill>
                  <a:schemeClr val="accent1"/>
                </a:solidFill>
                <a:latin typeface="Times New Roman" panose="02020603050405020304" pitchFamily="18" charset="0"/>
                <a:cs typeface="Times New Roman" panose="02020603050405020304" pitchFamily="18" charset="0"/>
              </a:rPr>
              <a:t> </a:t>
            </a:r>
            <a:r>
              <a:rPr lang="en-US" sz="1600" spc="60" dirty="0">
                <a:solidFill>
                  <a:schemeClr val="accent1"/>
                </a:solidFill>
                <a:latin typeface="Times New Roman" panose="02020603050405020304" pitchFamily="18" charset="0"/>
                <a:cs typeface="Times New Roman" panose="02020603050405020304" pitchFamily="18" charset="0"/>
              </a:rPr>
              <a:t>has</a:t>
            </a:r>
            <a:r>
              <a:rPr lang="en-US" sz="1600" spc="25" dirty="0">
                <a:solidFill>
                  <a:schemeClr val="accent1"/>
                </a:solidFill>
                <a:latin typeface="Times New Roman" panose="02020603050405020304" pitchFamily="18" charset="0"/>
                <a:cs typeface="Times New Roman" panose="02020603050405020304" pitchFamily="18" charset="0"/>
              </a:rPr>
              <a:t> </a:t>
            </a:r>
            <a:r>
              <a:rPr lang="en-US" sz="1600" spc="50" dirty="0">
                <a:solidFill>
                  <a:schemeClr val="accent1"/>
                </a:solidFill>
                <a:latin typeface="Times New Roman" panose="02020603050405020304" pitchFamily="18" charset="0"/>
                <a:cs typeface="Times New Roman" panose="02020603050405020304" pitchFamily="18" charset="0"/>
              </a:rPr>
              <a:t>three</a:t>
            </a:r>
            <a:r>
              <a:rPr lang="en-US" sz="1600" spc="25" dirty="0">
                <a:solidFill>
                  <a:schemeClr val="accent1"/>
                </a:solidFill>
                <a:latin typeface="Times New Roman" panose="02020603050405020304" pitchFamily="18" charset="0"/>
                <a:cs typeface="Times New Roman" panose="02020603050405020304" pitchFamily="18" charset="0"/>
              </a:rPr>
              <a:t> </a:t>
            </a:r>
            <a:r>
              <a:rPr lang="en-US" sz="1600" spc="35" dirty="0">
                <a:solidFill>
                  <a:schemeClr val="accent1"/>
                </a:solidFill>
                <a:latin typeface="Times New Roman" panose="02020603050405020304" pitchFamily="18" charset="0"/>
                <a:cs typeface="Times New Roman" panose="02020603050405020304" pitchFamily="18" charset="0"/>
              </a:rPr>
              <a:t>gates:</a:t>
            </a:r>
          </a:p>
          <a:p>
            <a:pPr marL="241300">
              <a:lnSpc>
                <a:spcPct val="100000"/>
              </a:lnSpc>
            </a:pPr>
            <a:endParaRPr lang="en-US" sz="1600" dirty="0">
              <a:solidFill>
                <a:schemeClr val="accent1"/>
              </a:solidFill>
              <a:latin typeface="Times New Roman" panose="02020603050405020304" pitchFamily="18" charset="0"/>
              <a:cs typeface="Times New Roman" panose="02020603050405020304" pitchFamily="18" charset="0"/>
            </a:endParaRPr>
          </a:p>
          <a:p>
            <a:pPr marL="698500" lvl="1" indent="-228600">
              <a:lnSpc>
                <a:spcPct val="150000"/>
              </a:lnSpc>
              <a:buAutoNum type="alphaLcPeriod"/>
              <a:tabLst>
                <a:tab pos="698500" algn="l"/>
              </a:tabLst>
            </a:pPr>
            <a:r>
              <a:rPr lang="en-US" sz="1400" spc="50" dirty="0">
                <a:solidFill>
                  <a:srgbClr val="FF0000"/>
                </a:solidFill>
                <a:latin typeface="Cambria"/>
                <a:cs typeface="Cambria"/>
              </a:rPr>
              <a:t>The</a:t>
            </a:r>
            <a:r>
              <a:rPr lang="en-US" sz="1400" spc="40" dirty="0">
                <a:solidFill>
                  <a:srgbClr val="FF0000"/>
                </a:solidFill>
                <a:latin typeface="Cambria"/>
                <a:cs typeface="Cambria"/>
              </a:rPr>
              <a:t> </a:t>
            </a:r>
            <a:r>
              <a:rPr lang="en-US" sz="1400" spc="55" dirty="0">
                <a:solidFill>
                  <a:srgbClr val="FF0000"/>
                </a:solidFill>
                <a:latin typeface="Cambria"/>
                <a:cs typeface="Cambria"/>
              </a:rPr>
              <a:t>input</a:t>
            </a:r>
            <a:r>
              <a:rPr lang="en-US" sz="1400" spc="45" dirty="0">
                <a:solidFill>
                  <a:srgbClr val="FF0000"/>
                </a:solidFill>
                <a:latin typeface="Cambria"/>
                <a:cs typeface="Cambria"/>
              </a:rPr>
              <a:t> </a:t>
            </a:r>
            <a:r>
              <a:rPr lang="en-US" sz="1400" spc="40" dirty="0">
                <a:solidFill>
                  <a:srgbClr val="FF0000"/>
                </a:solidFill>
                <a:latin typeface="Cambria"/>
                <a:cs typeface="Cambria"/>
              </a:rPr>
              <a:t>gate: </a:t>
            </a:r>
            <a:r>
              <a:rPr lang="en-US" sz="1400" spc="50" dirty="0">
                <a:latin typeface="Cambria"/>
                <a:cs typeface="Cambria"/>
              </a:rPr>
              <a:t>The</a:t>
            </a:r>
            <a:r>
              <a:rPr lang="en-US" sz="1400" spc="45" dirty="0">
                <a:latin typeface="Cambria"/>
                <a:cs typeface="Cambria"/>
              </a:rPr>
              <a:t> </a:t>
            </a:r>
            <a:r>
              <a:rPr lang="en-US" sz="1400" spc="55" dirty="0">
                <a:latin typeface="Cambria"/>
                <a:cs typeface="Cambria"/>
              </a:rPr>
              <a:t>input</a:t>
            </a:r>
            <a:r>
              <a:rPr lang="en-US" sz="1400" spc="40" dirty="0">
                <a:latin typeface="Cambria"/>
                <a:cs typeface="Cambria"/>
              </a:rPr>
              <a:t> </a:t>
            </a:r>
            <a:r>
              <a:rPr lang="en-US" sz="1400" spc="45" dirty="0">
                <a:latin typeface="Cambria"/>
                <a:cs typeface="Cambria"/>
              </a:rPr>
              <a:t>gate </a:t>
            </a:r>
            <a:r>
              <a:rPr lang="en-US" sz="1400" spc="55" dirty="0">
                <a:latin typeface="Cambria"/>
                <a:cs typeface="Cambria"/>
              </a:rPr>
              <a:t>adds</a:t>
            </a:r>
            <a:r>
              <a:rPr lang="en-US" sz="1400" spc="40" dirty="0">
                <a:latin typeface="Cambria"/>
                <a:cs typeface="Cambria"/>
              </a:rPr>
              <a:t> </a:t>
            </a:r>
            <a:r>
              <a:rPr lang="en-US" sz="1400" spc="60" dirty="0">
                <a:latin typeface="Cambria"/>
                <a:cs typeface="Cambria"/>
              </a:rPr>
              <a:t>information</a:t>
            </a:r>
            <a:r>
              <a:rPr lang="en-US" sz="1400" spc="45" dirty="0">
                <a:latin typeface="Cambria"/>
                <a:cs typeface="Cambria"/>
              </a:rPr>
              <a:t> </a:t>
            </a:r>
            <a:r>
              <a:rPr lang="en-US" sz="1400" spc="30" dirty="0">
                <a:latin typeface="Cambria"/>
                <a:cs typeface="Cambria"/>
              </a:rPr>
              <a:t>to</a:t>
            </a:r>
            <a:r>
              <a:rPr lang="en-US" sz="1400" spc="40" dirty="0">
                <a:latin typeface="Cambria"/>
                <a:cs typeface="Cambria"/>
              </a:rPr>
              <a:t> </a:t>
            </a:r>
            <a:r>
              <a:rPr lang="en-US" sz="1400" spc="45" dirty="0">
                <a:latin typeface="Cambria"/>
                <a:cs typeface="Cambria"/>
              </a:rPr>
              <a:t>the </a:t>
            </a:r>
            <a:r>
              <a:rPr lang="en-US" sz="1400" spc="40" dirty="0">
                <a:latin typeface="Cambria"/>
                <a:cs typeface="Cambria"/>
              </a:rPr>
              <a:t>cell</a:t>
            </a:r>
            <a:r>
              <a:rPr lang="en-US" sz="1400" spc="45" dirty="0">
                <a:latin typeface="Cambria"/>
                <a:cs typeface="Cambria"/>
              </a:rPr>
              <a:t> </a:t>
            </a:r>
            <a:r>
              <a:rPr lang="en-US" sz="1400" spc="30" dirty="0">
                <a:latin typeface="Cambria"/>
                <a:cs typeface="Cambria"/>
              </a:rPr>
              <a:t>state.</a:t>
            </a:r>
            <a:endParaRPr lang="en-US" sz="1400" dirty="0">
              <a:latin typeface="Cambria"/>
              <a:cs typeface="Cambria"/>
            </a:endParaRPr>
          </a:p>
          <a:p>
            <a:pPr marL="698500" marR="214629" lvl="1" indent="-228600">
              <a:lnSpc>
                <a:spcPct val="150000"/>
              </a:lnSpc>
              <a:spcBef>
                <a:spcPts val="95"/>
              </a:spcBef>
              <a:buAutoNum type="alphaLcPeriod"/>
              <a:tabLst>
                <a:tab pos="698500" algn="l"/>
              </a:tabLst>
            </a:pPr>
            <a:r>
              <a:rPr lang="en-US" sz="1400" spc="50" dirty="0">
                <a:solidFill>
                  <a:srgbClr val="FF0000"/>
                </a:solidFill>
                <a:latin typeface="Cambria"/>
                <a:cs typeface="Cambria"/>
              </a:rPr>
              <a:t>The </a:t>
            </a:r>
            <a:r>
              <a:rPr lang="en-US" sz="1400" spc="45" dirty="0">
                <a:solidFill>
                  <a:srgbClr val="FF0000"/>
                </a:solidFill>
                <a:latin typeface="Cambria"/>
                <a:cs typeface="Cambria"/>
              </a:rPr>
              <a:t>forget </a:t>
            </a:r>
            <a:r>
              <a:rPr lang="en-US" sz="1400" spc="40" dirty="0">
                <a:solidFill>
                  <a:srgbClr val="FF0000"/>
                </a:solidFill>
                <a:latin typeface="Cambria"/>
                <a:cs typeface="Cambria"/>
              </a:rPr>
              <a:t>gate: </a:t>
            </a:r>
            <a:r>
              <a:rPr lang="en-US" sz="1400" spc="25" dirty="0">
                <a:latin typeface="Cambria"/>
                <a:cs typeface="Cambria"/>
              </a:rPr>
              <a:t>It </a:t>
            </a:r>
            <a:r>
              <a:rPr lang="en-US" sz="1400" spc="55" dirty="0">
                <a:latin typeface="Cambria"/>
                <a:cs typeface="Cambria"/>
              </a:rPr>
              <a:t>removes </a:t>
            </a:r>
            <a:r>
              <a:rPr lang="en-US" sz="1400" spc="45" dirty="0">
                <a:latin typeface="Cambria"/>
                <a:cs typeface="Cambria"/>
              </a:rPr>
              <a:t>the </a:t>
            </a:r>
            <a:r>
              <a:rPr lang="en-US" sz="1400" spc="60" dirty="0">
                <a:latin typeface="Cambria"/>
                <a:cs typeface="Cambria"/>
              </a:rPr>
              <a:t>information </a:t>
            </a:r>
            <a:r>
              <a:rPr lang="en-US" sz="1400" spc="45" dirty="0">
                <a:latin typeface="Cambria"/>
                <a:cs typeface="Cambria"/>
              </a:rPr>
              <a:t>that </a:t>
            </a:r>
            <a:r>
              <a:rPr lang="en-US" sz="1400" spc="30" dirty="0">
                <a:latin typeface="Cambria"/>
                <a:cs typeface="Cambria"/>
              </a:rPr>
              <a:t>is </a:t>
            </a:r>
            <a:r>
              <a:rPr lang="en-US" sz="1400" spc="70" dirty="0">
                <a:latin typeface="Cambria"/>
                <a:cs typeface="Cambria"/>
              </a:rPr>
              <a:t>no </a:t>
            </a:r>
            <a:r>
              <a:rPr lang="en-US" sz="1400" spc="50" dirty="0">
                <a:latin typeface="Cambria"/>
                <a:cs typeface="Cambria"/>
              </a:rPr>
              <a:t>longer </a:t>
            </a:r>
            <a:r>
              <a:rPr lang="en-US" sz="1400" spc="55" dirty="0">
                <a:latin typeface="Cambria"/>
                <a:cs typeface="Cambria"/>
              </a:rPr>
              <a:t>required by </a:t>
            </a:r>
            <a:r>
              <a:rPr lang="en-US" sz="1400" spc="-229" dirty="0">
                <a:latin typeface="Cambria"/>
                <a:cs typeface="Cambria"/>
              </a:rPr>
              <a:t> </a:t>
            </a:r>
            <a:r>
              <a:rPr lang="en-US" sz="1400" spc="60" dirty="0">
                <a:latin typeface="Cambria"/>
                <a:cs typeface="Cambria"/>
              </a:rPr>
              <a:t>model.</a:t>
            </a:r>
            <a:endParaRPr lang="en-US" sz="1400" dirty="0">
              <a:latin typeface="Cambria"/>
              <a:cs typeface="Cambria"/>
            </a:endParaRPr>
          </a:p>
          <a:p>
            <a:pPr marL="698500" lvl="1" indent="-228600">
              <a:lnSpc>
                <a:spcPct val="150000"/>
              </a:lnSpc>
              <a:spcBef>
                <a:spcPts val="275"/>
              </a:spcBef>
              <a:buAutoNum type="alphaLcPeriod"/>
              <a:tabLst>
                <a:tab pos="698500" algn="l"/>
              </a:tabLst>
            </a:pPr>
            <a:r>
              <a:rPr lang="en-US" sz="1400" spc="50" dirty="0">
                <a:solidFill>
                  <a:srgbClr val="FF0000"/>
                </a:solidFill>
                <a:latin typeface="Cambria"/>
                <a:cs typeface="Cambria"/>
              </a:rPr>
              <a:t>The</a:t>
            </a:r>
            <a:r>
              <a:rPr lang="en-US" sz="1400" spc="40" dirty="0">
                <a:solidFill>
                  <a:srgbClr val="FF0000"/>
                </a:solidFill>
                <a:latin typeface="Cambria"/>
                <a:cs typeface="Cambria"/>
              </a:rPr>
              <a:t> </a:t>
            </a:r>
            <a:r>
              <a:rPr lang="en-US" sz="1400" spc="50" dirty="0">
                <a:solidFill>
                  <a:srgbClr val="FF0000"/>
                </a:solidFill>
                <a:latin typeface="Cambria"/>
                <a:cs typeface="Cambria"/>
              </a:rPr>
              <a:t>output</a:t>
            </a:r>
            <a:r>
              <a:rPr lang="en-US" sz="1400" spc="40" dirty="0">
                <a:solidFill>
                  <a:srgbClr val="FF0000"/>
                </a:solidFill>
                <a:latin typeface="Cambria"/>
                <a:cs typeface="Cambria"/>
              </a:rPr>
              <a:t> gate: </a:t>
            </a:r>
            <a:r>
              <a:rPr lang="en-US" sz="1400" spc="50" dirty="0">
                <a:latin typeface="Cambria"/>
                <a:cs typeface="Cambria"/>
              </a:rPr>
              <a:t>The</a:t>
            </a:r>
            <a:r>
              <a:rPr lang="en-US" sz="1400" spc="40" dirty="0">
                <a:latin typeface="Cambria"/>
                <a:cs typeface="Cambria"/>
              </a:rPr>
              <a:t> </a:t>
            </a:r>
            <a:r>
              <a:rPr lang="en-US" sz="1400" spc="50" dirty="0">
                <a:latin typeface="Cambria"/>
                <a:cs typeface="Cambria"/>
              </a:rPr>
              <a:t>output</a:t>
            </a:r>
            <a:r>
              <a:rPr lang="en-US" sz="1400" spc="40" dirty="0">
                <a:latin typeface="Cambria"/>
                <a:cs typeface="Cambria"/>
              </a:rPr>
              <a:t> </a:t>
            </a:r>
            <a:r>
              <a:rPr lang="en-US" sz="1400" spc="60" dirty="0">
                <a:latin typeface="Cambria"/>
                <a:cs typeface="Cambria"/>
              </a:rPr>
              <a:t>Gate</a:t>
            </a:r>
            <a:r>
              <a:rPr lang="en-US" sz="1400" spc="40" dirty="0">
                <a:latin typeface="Cambria"/>
                <a:cs typeface="Cambria"/>
              </a:rPr>
              <a:t> </a:t>
            </a:r>
            <a:r>
              <a:rPr lang="en-US" sz="1400" spc="45" dirty="0">
                <a:latin typeface="Cambria"/>
                <a:cs typeface="Cambria"/>
              </a:rPr>
              <a:t>at</a:t>
            </a:r>
            <a:r>
              <a:rPr lang="en-US" sz="1400" spc="40" dirty="0">
                <a:latin typeface="Cambria"/>
                <a:cs typeface="Cambria"/>
              </a:rPr>
              <a:t> </a:t>
            </a:r>
            <a:r>
              <a:rPr lang="en-US" sz="1400" spc="65" dirty="0">
                <a:latin typeface="Cambria"/>
                <a:cs typeface="Cambria"/>
              </a:rPr>
              <a:t>LSTM</a:t>
            </a:r>
            <a:r>
              <a:rPr lang="en-US" sz="1400" spc="45" dirty="0">
                <a:latin typeface="Cambria"/>
                <a:cs typeface="Cambria"/>
              </a:rPr>
              <a:t> </a:t>
            </a:r>
            <a:r>
              <a:rPr lang="en-US" sz="1400" spc="30" dirty="0">
                <a:latin typeface="Cambria"/>
                <a:cs typeface="Cambria"/>
              </a:rPr>
              <a:t>selects</a:t>
            </a:r>
            <a:r>
              <a:rPr lang="en-US" sz="1400" spc="40" dirty="0">
                <a:latin typeface="Cambria"/>
                <a:cs typeface="Cambria"/>
              </a:rPr>
              <a:t> </a:t>
            </a:r>
            <a:r>
              <a:rPr lang="en-US" sz="1400" spc="45" dirty="0">
                <a:latin typeface="Cambria"/>
                <a:cs typeface="Cambria"/>
              </a:rPr>
              <a:t>the</a:t>
            </a:r>
            <a:r>
              <a:rPr lang="en-US" sz="1400" spc="40" dirty="0">
                <a:latin typeface="Cambria"/>
                <a:cs typeface="Cambria"/>
              </a:rPr>
              <a:t> </a:t>
            </a:r>
            <a:r>
              <a:rPr lang="en-US" sz="1400" spc="60" dirty="0">
                <a:latin typeface="Cambria"/>
                <a:cs typeface="Cambria"/>
              </a:rPr>
              <a:t>information</a:t>
            </a:r>
            <a:r>
              <a:rPr lang="en-US" sz="1400" spc="40" dirty="0">
                <a:latin typeface="Cambria"/>
                <a:cs typeface="Cambria"/>
              </a:rPr>
              <a:t> </a:t>
            </a:r>
            <a:r>
              <a:rPr lang="en-US" sz="1400" spc="30" dirty="0">
                <a:latin typeface="Cambria"/>
                <a:cs typeface="Cambria"/>
              </a:rPr>
              <a:t>to</a:t>
            </a:r>
            <a:r>
              <a:rPr lang="en-US" sz="1400" spc="40" dirty="0">
                <a:latin typeface="Cambria"/>
                <a:cs typeface="Cambria"/>
              </a:rPr>
              <a:t> </a:t>
            </a:r>
            <a:r>
              <a:rPr lang="en-US" sz="1400" spc="60" dirty="0">
                <a:latin typeface="Cambria"/>
                <a:cs typeface="Cambria"/>
              </a:rPr>
              <a:t>be</a:t>
            </a:r>
            <a:endParaRPr lang="en-US" sz="1400" dirty="0">
              <a:latin typeface="Cambria"/>
              <a:cs typeface="Cambria"/>
            </a:endParaRPr>
          </a:p>
          <a:p>
            <a:pPr marL="698500">
              <a:lnSpc>
                <a:spcPct val="150000"/>
              </a:lnSpc>
              <a:spcBef>
                <a:spcPts val="405"/>
              </a:spcBef>
            </a:pPr>
            <a:r>
              <a:rPr lang="en-US" sz="1400" spc="65" dirty="0">
                <a:latin typeface="Cambria"/>
                <a:cs typeface="Cambria"/>
              </a:rPr>
              <a:t>shown</a:t>
            </a:r>
            <a:r>
              <a:rPr lang="en-US" sz="1400" spc="40" dirty="0">
                <a:latin typeface="Cambria"/>
                <a:cs typeface="Cambria"/>
              </a:rPr>
              <a:t> </a:t>
            </a:r>
            <a:r>
              <a:rPr lang="en-US" sz="1400" spc="50" dirty="0">
                <a:latin typeface="Cambria"/>
                <a:cs typeface="Cambria"/>
              </a:rPr>
              <a:t>as</a:t>
            </a:r>
            <a:r>
              <a:rPr lang="en-US" sz="1400" spc="40" dirty="0">
                <a:latin typeface="Cambria"/>
                <a:cs typeface="Cambria"/>
              </a:rPr>
              <a:t> </a:t>
            </a:r>
            <a:r>
              <a:rPr lang="en-US" sz="1400" spc="50" dirty="0">
                <a:latin typeface="Cambria"/>
                <a:cs typeface="Cambria"/>
              </a:rPr>
              <a:t>output</a:t>
            </a:r>
            <a:r>
              <a:rPr lang="en-US" sz="1400" spc="40" dirty="0">
                <a:latin typeface="Cambria"/>
                <a:cs typeface="Cambria"/>
              </a:rPr>
              <a:t> This </a:t>
            </a:r>
            <a:r>
              <a:rPr lang="en-US" sz="1400" spc="50" dirty="0">
                <a:latin typeface="Cambria"/>
                <a:cs typeface="Cambria"/>
              </a:rPr>
              <a:t>deep</a:t>
            </a:r>
            <a:r>
              <a:rPr lang="en-US" sz="1400" spc="40" dirty="0">
                <a:latin typeface="Cambria"/>
                <a:cs typeface="Cambria"/>
              </a:rPr>
              <a:t> </a:t>
            </a:r>
            <a:r>
              <a:rPr lang="en-US" sz="1400" spc="60" dirty="0">
                <a:latin typeface="Cambria"/>
                <a:cs typeface="Cambria"/>
              </a:rPr>
              <a:t>learning</a:t>
            </a:r>
            <a:r>
              <a:rPr lang="en-US" sz="1400" spc="40" dirty="0">
                <a:latin typeface="Cambria"/>
                <a:cs typeface="Cambria"/>
              </a:rPr>
              <a:t> </a:t>
            </a:r>
            <a:r>
              <a:rPr lang="en-US" sz="1400" spc="60" dirty="0">
                <a:latin typeface="Cambria"/>
                <a:cs typeface="Cambria"/>
              </a:rPr>
              <a:t>model</a:t>
            </a:r>
            <a:r>
              <a:rPr lang="en-US" sz="1400" spc="40" dirty="0">
                <a:latin typeface="Cambria"/>
                <a:cs typeface="Cambria"/>
              </a:rPr>
              <a:t> </a:t>
            </a:r>
            <a:r>
              <a:rPr lang="en-US" sz="1400" spc="60" dirty="0">
                <a:latin typeface="Cambria"/>
                <a:cs typeface="Cambria"/>
              </a:rPr>
              <a:t>has</a:t>
            </a:r>
            <a:r>
              <a:rPr lang="en-US" sz="1400" spc="40" dirty="0">
                <a:latin typeface="Cambria"/>
                <a:cs typeface="Cambria"/>
              </a:rPr>
              <a:t> </a:t>
            </a:r>
            <a:r>
              <a:rPr lang="en-US" sz="1400" spc="60" dirty="0">
                <a:latin typeface="Cambria"/>
                <a:cs typeface="Cambria"/>
              </a:rPr>
              <a:t>done</a:t>
            </a:r>
            <a:r>
              <a:rPr lang="en-US" sz="1400" spc="40" dirty="0">
                <a:latin typeface="Cambria"/>
                <a:cs typeface="Cambria"/>
              </a:rPr>
              <a:t> </a:t>
            </a:r>
            <a:r>
              <a:rPr lang="en-US" sz="1400" spc="55" dirty="0">
                <a:latin typeface="Cambria"/>
                <a:cs typeface="Cambria"/>
              </a:rPr>
              <a:t>some</a:t>
            </a:r>
            <a:r>
              <a:rPr lang="en-US" sz="1400" spc="40" dirty="0">
                <a:latin typeface="Cambria"/>
                <a:cs typeface="Cambria"/>
              </a:rPr>
              <a:t> </a:t>
            </a:r>
            <a:r>
              <a:rPr lang="en-US" sz="1400" spc="65" dirty="0">
                <a:latin typeface="Cambria"/>
                <a:cs typeface="Cambria"/>
              </a:rPr>
              <a:t>work</a:t>
            </a:r>
            <a:r>
              <a:rPr lang="en-US" sz="1400" spc="40" dirty="0">
                <a:latin typeface="Cambria"/>
                <a:cs typeface="Cambria"/>
              </a:rPr>
              <a:t> </a:t>
            </a:r>
            <a:r>
              <a:rPr lang="en-US" sz="1400" spc="65" dirty="0">
                <a:latin typeface="Cambria"/>
                <a:cs typeface="Cambria"/>
              </a:rPr>
              <a:t>here.</a:t>
            </a:r>
            <a:endParaRPr lang="en-US" sz="1400" dirty="0">
              <a:latin typeface="Cambria"/>
              <a:cs typeface="Cambria"/>
            </a:endParaRPr>
          </a:p>
          <a:p>
            <a:pPr marL="241300" marR="136525">
              <a:lnSpc>
                <a:spcPct val="129700"/>
              </a:lnSpc>
              <a:spcBef>
                <a:spcPts val="1015"/>
              </a:spcBef>
            </a:pPr>
            <a:endParaRPr lang="en-US" sz="1100" spc="25" dirty="0">
              <a:solidFill>
                <a:srgbClr val="666666"/>
              </a:solidFill>
              <a:latin typeface="Cambria"/>
              <a:cs typeface="Cambria"/>
            </a:endParaRPr>
          </a:p>
          <a:p>
            <a:pPr marL="241300" marR="136525">
              <a:lnSpc>
                <a:spcPct val="150000"/>
              </a:lnSpc>
              <a:spcBef>
                <a:spcPts val="1015"/>
              </a:spcBef>
            </a:pPr>
            <a:r>
              <a:rPr lang="en-US" sz="1400" spc="25" dirty="0">
                <a:latin typeface="Times New Roman" panose="02020603050405020304" pitchFamily="18" charset="0"/>
                <a:cs typeface="Times New Roman" panose="02020603050405020304" pitchFamily="18" charset="0"/>
              </a:rPr>
              <a:t>It </a:t>
            </a:r>
            <a:r>
              <a:rPr lang="en-US" sz="1400" spc="60" dirty="0">
                <a:latin typeface="Times New Roman" panose="02020603050405020304" pitchFamily="18" charset="0"/>
                <a:cs typeface="Times New Roman" panose="02020603050405020304" pitchFamily="18" charset="0"/>
              </a:rPr>
              <a:t>has </a:t>
            </a:r>
            <a:r>
              <a:rPr lang="en-US" sz="1400" spc="50" dirty="0">
                <a:latin typeface="Times New Roman" panose="02020603050405020304" pitchFamily="18" charset="0"/>
                <a:cs typeface="Times New Roman" panose="02020603050405020304" pitchFamily="18" charset="0"/>
              </a:rPr>
              <a:t>recognized all </a:t>
            </a:r>
            <a:r>
              <a:rPr lang="en-US" sz="1400" spc="45" dirty="0">
                <a:latin typeface="Times New Roman" panose="02020603050405020304" pitchFamily="18" charset="0"/>
                <a:cs typeface="Times New Roman" panose="02020603050405020304" pitchFamily="18" charset="0"/>
              </a:rPr>
              <a:t>the potential </a:t>
            </a:r>
            <a:r>
              <a:rPr lang="en-US" sz="1400" spc="70" dirty="0">
                <a:latin typeface="Times New Roman" panose="02020603050405020304" pitchFamily="18" charset="0"/>
                <a:cs typeface="Times New Roman" panose="02020603050405020304" pitchFamily="18" charset="0"/>
              </a:rPr>
              <a:t>upward </a:t>
            </a:r>
            <a:r>
              <a:rPr lang="en-US" sz="1400" spc="75" dirty="0">
                <a:latin typeface="Times New Roman" panose="02020603050405020304" pitchFamily="18" charset="0"/>
                <a:cs typeface="Times New Roman" panose="02020603050405020304" pitchFamily="18" charset="0"/>
              </a:rPr>
              <a:t>and </a:t>
            </a:r>
            <a:r>
              <a:rPr lang="en-US" sz="1400" spc="55" dirty="0">
                <a:latin typeface="Times New Roman" panose="02020603050405020304" pitchFamily="18" charset="0"/>
                <a:cs typeface="Times New Roman" panose="02020603050405020304" pitchFamily="18" charset="0"/>
              </a:rPr>
              <a:t>downtrends </a:t>
            </a:r>
            <a:r>
              <a:rPr lang="en-US" sz="1400" spc="65" dirty="0">
                <a:latin typeface="Times New Roman" panose="02020603050405020304" pitchFamily="18" charset="0"/>
                <a:cs typeface="Times New Roman" panose="02020603050405020304" pitchFamily="18" charset="0"/>
              </a:rPr>
              <a:t>in </a:t>
            </a:r>
            <a:r>
              <a:rPr lang="en-US" sz="1400" spc="35" dirty="0">
                <a:latin typeface="Times New Roman" panose="02020603050405020304" pitchFamily="18" charset="0"/>
                <a:cs typeface="Times New Roman" panose="02020603050405020304" pitchFamily="18" charset="0"/>
              </a:rPr>
              <a:t>stock </a:t>
            </a:r>
            <a:r>
              <a:rPr lang="en-US" sz="1400" spc="50" dirty="0">
                <a:latin typeface="Times New Roman" panose="02020603050405020304" pitchFamily="18" charset="0"/>
                <a:cs typeface="Times New Roman" panose="02020603050405020304" pitchFamily="18" charset="0"/>
              </a:rPr>
              <a:t>prices. </a:t>
            </a:r>
            <a:r>
              <a:rPr lang="en-US" sz="1400" spc="25" dirty="0">
                <a:latin typeface="Times New Roman" panose="02020603050405020304" pitchFamily="18" charset="0"/>
                <a:cs typeface="Times New Roman" panose="02020603050405020304" pitchFamily="18" charset="0"/>
              </a:rPr>
              <a:t>It </a:t>
            </a:r>
            <a:r>
              <a:rPr lang="en-US" sz="1400" spc="30" dirty="0">
                <a:latin typeface="Times New Roman" panose="02020603050405020304" pitchFamily="18" charset="0"/>
                <a:cs typeface="Times New Roman" panose="02020603050405020304" pitchFamily="18" charset="0"/>
              </a:rPr>
              <a:t>is </a:t>
            </a:r>
            <a:r>
              <a:rPr lang="en-US" sz="1400" spc="85" dirty="0">
                <a:latin typeface="Times New Roman" panose="02020603050405020304" pitchFamily="18" charset="0"/>
                <a:cs typeface="Times New Roman" panose="02020603050405020304" pitchFamily="18" charset="0"/>
              </a:rPr>
              <a:t>much</a:t>
            </a:r>
            <a:r>
              <a:rPr lang="en-US" sz="1400" spc="3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more</a:t>
            </a:r>
            <a:r>
              <a:rPr lang="en-US" sz="1400" spc="4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efficient</a:t>
            </a:r>
            <a:r>
              <a:rPr lang="en-US" sz="1400" spc="4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compared</a:t>
            </a:r>
            <a:r>
              <a:rPr lang="en-US" sz="1400" spc="40" dirty="0">
                <a:latin typeface="Times New Roman" panose="02020603050405020304" pitchFamily="18" charset="0"/>
                <a:cs typeface="Times New Roman" panose="02020603050405020304" pitchFamily="18" charset="0"/>
              </a:rPr>
              <a:t> </a:t>
            </a:r>
            <a:r>
              <a:rPr lang="en-US" sz="1400" spc="30" dirty="0">
                <a:latin typeface="Times New Roman" panose="02020603050405020304" pitchFamily="18" charset="0"/>
                <a:cs typeface="Times New Roman" panose="02020603050405020304" pitchFamily="18" charset="0"/>
              </a:rPr>
              <a:t>to</a:t>
            </a:r>
            <a:r>
              <a:rPr lang="en-US" sz="1400" spc="4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all</a:t>
            </a:r>
            <a:r>
              <a:rPr lang="en-US" sz="1400" spc="40" dirty="0">
                <a:latin typeface="Times New Roman" panose="02020603050405020304" pitchFamily="18" charset="0"/>
                <a:cs typeface="Times New Roman" panose="02020603050405020304" pitchFamily="18" charset="0"/>
              </a:rPr>
              <a:t> </a:t>
            </a:r>
            <a:r>
              <a:rPr lang="en-US" sz="1400" spc="50" dirty="0">
                <a:latin typeface="Times New Roman" panose="02020603050405020304" pitchFamily="18" charset="0"/>
                <a:cs typeface="Times New Roman" panose="02020603050405020304" pitchFamily="18" charset="0"/>
              </a:rPr>
              <a:t>other</a:t>
            </a:r>
            <a:r>
              <a:rPr lang="en-US" sz="1400" spc="4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different</a:t>
            </a:r>
            <a:r>
              <a:rPr lang="en-US" sz="1400" spc="40" dirty="0">
                <a:latin typeface="Times New Roman" panose="02020603050405020304" pitchFamily="18" charset="0"/>
                <a:cs typeface="Times New Roman" panose="02020603050405020304" pitchFamily="18" charset="0"/>
              </a:rPr>
              <a:t> </a:t>
            </a:r>
            <a:r>
              <a:rPr lang="en-US" sz="1400" spc="110" dirty="0">
                <a:latin typeface="Times New Roman" panose="02020603050405020304" pitchFamily="18" charset="0"/>
                <a:cs typeface="Times New Roman" panose="02020603050405020304" pitchFamily="18" charset="0"/>
              </a:rPr>
              <a:t>ML</a:t>
            </a:r>
            <a:r>
              <a:rPr lang="en-US" sz="1400" spc="4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models</a:t>
            </a:r>
            <a:r>
              <a:rPr lang="en-US" sz="1400" spc="40" dirty="0">
                <a:latin typeface="Times New Roman" panose="02020603050405020304" pitchFamily="18" charset="0"/>
                <a:cs typeface="Times New Roman" panose="02020603050405020304" pitchFamily="18" charset="0"/>
              </a:rPr>
              <a:t> </a:t>
            </a:r>
            <a:r>
              <a:rPr lang="en-US" sz="1400" spc="75" dirty="0">
                <a:latin typeface="Times New Roman" panose="02020603050405020304" pitchFamily="18" charset="0"/>
                <a:cs typeface="Times New Roman" panose="02020603050405020304" pitchFamily="18" charset="0"/>
              </a:rPr>
              <a:t>and</a:t>
            </a:r>
            <a:r>
              <a:rPr lang="en-US" sz="1400" spc="40"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the</a:t>
            </a:r>
            <a:r>
              <a:rPr lang="en-US" sz="1400" spc="40"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RMSE</a:t>
            </a:r>
            <a:r>
              <a:rPr lang="en-US" sz="1400" spc="40" dirty="0">
                <a:latin typeface="Times New Roman" panose="02020603050405020304" pitchFamily="18" charset="0"/>
                <a:cs typeface="Times New Roman" panose="02020603050405020304" pitchFamily="18" charset="0"/>
              </a:rPr>
              <a:t> </a:t>
            </a:r>
            <a:r>
              <a:rPr lang="en-US" sz="1400" spc="55" dirty="0">
                <a:latin typeface="Times New Roman" panose="02020603050405020304" pitchFamily="18" charset="0"/>
                <a:cs typeface="Times New Roman" panose="02020603050405020304" pitchFamily="18" charset="0"/>
              </a:rPr>
              <a:t>of </a:t>
            </a:r>
            <a:r>
              <a:rPr lang="en-US" sz="1400" spc="45" dirty="0">
                <a:latin typeface="Times New Roman" panose="02020603050405020304" pitchFamily="18" charset="0"/>
                <a:cs typeface="Times New Roman" panose="02020603050405020304" pitchFamily="18" charset="0"/>
              </a:rPr>
              <a:t>the</a:t>
            </a:r>
            <a:r>
              <a:rPr lang="en-US" sz="1400" spc="35"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model</a:t>
            </a:r>
            <a:r>
              <a:rPr lang="en-US" sz="1400" spc="40" dirty="0">
                <a:latin typeface="Times New Roman" panose="02020603050405020304" pitchFamily="18" charset="0"/>
                <a:cs typeface="Times New Roman" panose="02020603050405020304" pitchFamily="18" charset="0"/>
              </a:rPr>
              <a:t> </a:t>
            </a:r>
            <a:r>
              <a:rPr lang="en-US" sz="1400" spc="30" dirty="0">
                <a:latin typeface="Times New Roman" panose="02020603050405020304" pitchFamily="18" charset="0"/>
                <a:cs typeface="Times New Roman" panose="02020603050405020304" pitchFamily="18" charset="0"/>
              </a:rPr>
              <a:t>is</a:t>
            </a:r>
            <a:r>
              <a:rPr lang="en-US" sz="1400" spc="40" dirty="0">
                <a:latin typeface="Times New Roman" panose="02020603050405020304" pitchFamily="18" charset="0"/>
                <a:cs typeface="Times New Roman" panose="02020603050405020304" pitchFamily="18" charset="0"/>
              </a:rPr>
              <a:t> </a:t>
            </a:r>
            <a:r>
              <a:rPr lang="en-US" sz="1400" spc="20" dirty="0">
                <a:latin typeface="Times New Roman" panose="02020603050405020304" pitchFamily="18" charset="0"/>
                <a:cs typeface="Times New Roman" panose="02020603050405020304" pitchFamily="18" charset="0"/>
              </a:rPr>
              <a:t>180.</a:t>
            </a:r>
            <a:endParaRPr lang="en-US"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26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795235A0-9D5B-959F-C884-160323881048}"/>
              </a:ext>
            </a:extLst>
          </p:cNvPr>
          <p:cNvSpPr txBox="1">
            <a:spLocks/>
          </p:cNvSpPr>
          <p:nvPr/>
        </p:nvSpPr>
        <p:spPr>
          <a:xfrm>
            <a:off x="876300" y="9292425"/>
            <a:ext cx="203834" cy="233045"/>
          </a:xfrm>
          <a:prstGeom prst="rect">
            <a:avLst/>
          </a:prstGeom>
        </p:spPr>
        <p:txBody>
          <a:bodyPr vert="horz" wrap="square" lIns="0" tIns="3937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310"/>
              </a:spcBef>
            </a:pPr>
            <a:r>
              <a:rPr lang="en-IN" spc="-145"/>
              <a:t>9</a:t>
            </a:r>
            <a:endParaRPr lang="en-IN" spc="-145" dirty="0"/>
          </a:p>
        </p:txBody>
      </p:sp>
      <p:graphicFrame>
        <p:nvGraphicFramePr>
          <p:cNvPr id="5" name="object 2">
            <a:extLst>
              <a:ext uri="{FF2B5EF4-FFF2-40B4-BE49-F238E27FC236}">
                <a16:creationId xmlns:a16="http://schemas.microsoft.com/office/drawing/2014/main" id="{B87CFDD1-79BC-045D-151B-20B505C6BDAB}"/>
              </a:ext>
            </a:extLst>
          </p:cNvPr>
          <p:cNvGraphicFramePr>
            <a:graphicFrameLocks noGrp="1"/>
          </p:cNvGraphicFramePr>
          <p:nvPr>
            <p:extLst>
              <p:ext uri="{D42A27DB-BD31-4B8C-83A1-F6EECF244321}">
                <p14:modId xmlns:p14="http://schemas.microsoft.com/office/powerpoint/2010/main" val="2048004804"/>
              </p:ext>
            </p:extLst>
          </p:nvPr>
        </p:nvGraphicFramePr>
        <p:xfrm>
          <a:off x="1279667" y="1461197"/>
          <a:ext cx="5941266" cy="1583703"/>
        </p:xfrm>
        <a:graphic>
          <a:graphicData uri="http://schemas.openxmlformats.org/drawingml/2006/table">
            <a:tbl>
              <a:tblPr firstRow="1" bandRow="1">
                <a:tableStyleId>{2D5ABB26-0587-4C30-8999-92F81FD0307C}</a:tableStyleId>
              </a:tblPr>
              <a:tblGrid>
                <a:gridCol w="2700575">
                  <a:extLst>
                    <a:ext uri="{9D8B030D-6E8A-4147-A177-3AD203B41FA5}">
                      <a16:colId xmlns:a16="http://schemas.microsoft.com/office/drawing/2014/main" val="20000"/>
                    </a:ext>
                  </a:extLst>
                </a:gridCol>
                <a:gridCol w="1543186">
                  <a:extLst>
                    <a:ext uri="{9D8B030D-6E8A-4147-A177-3AD203B41FA5}">
                      <a16:colId xmlns:a16="http://schemas.microsoft.com/office/drawing/2014/main" val="20001"/>
                    </a:ext>
                  </a:extLst>
                </a:gridCol>
                <a:gridCol w="1697505">
                  <a:extLst>
                    <a:ext uri="{9D8B030D-6E8A-4147-A177-3AD203B41FA5}">
                      <a16:colId xmlns:a16="http://schemas.microsoft.com/office/drawing/2014/main" val="20002"/>
                    </a:ext>
                  </a:extLst>
                </a:gridCol>
              </a:tblGrid>
              <a:tr h="538457">
                <a:tc>
                  <a:txBody>
                    <a:bodyPr/>
                    <a:lstStyle/>
                    <a:p>
                      <a:pPr marL="59690">
                        <a:lnSpc>
                          <a:spcPct val="100000"/>
                        </a:lnSpc>
                        <a:spcBef>
                          <a:spcPts val="1155"/>
                        </a:spcBef>
                      </a:pPr>
                      <a:r>
                        <a:rPr sz="1100" spc="-120" dirty="0">
                          <a:solidFill>
                            <a:srgbClr val="783F04"/>
                          </a:solidFill>
                          <a:latin typeface="Trebuchet MS"/>
                          <a:cs typeface="Trebuchet MS"/>
                        </a:rPr>
                        <a:t>MODEL</a:t>
                      </a:r>
                      <a:endParaRPr sz="1100">
                        <a:latin typeface="Trebuchet MS"/>
                        <a:cs typeface="Trebuchet MS"/>
                      </a:endParaRPr>
                    </a:p>
                  </a:txBody>
                  <a:tcPr marL="0" marR="0" marT="14668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tc>
                  <a:txBody>
                    <a:bodyPr/>
                    <a:lstStyle/>
                    <a:p>
                      <a:pPr marL="69850">
                        <a:lnSpc>
                          <a:spcPct val="100000"/>
                        </a:lnSpc>
                        <a:spcBef>
                          <a:spcPts val="1155"/>
                        </a:spcBef>
                      </a:pPr>
                      <a:r>
                        <a:rPr sz="1100" spc="-5" dirty="0">
                          <a:solidFill>
                            <a:srgbClr val="783F04"/>
                          </a:solidFill>
                          <a:latin typeface="Trebuchet MS"/>
                          <a:cs typeface="Trebuchet MS"/>
                        </a:rPr>
                        <a:t>ACCURAC</a:t>
                      </a:r>
                      <a:r>
                        <a:rPr sz="1100" dirty="0">
                          <a:solidFill>
                            <a:srgbClr val="783F04"/>
                          </a:solidFill>
                          <a:latin typeface="Trebuchet MS"/>
                          <a:cs typeface="Trebuchet MS"/>
                        </a:rPr>
                        <a:t>Y</a:t>
                      </a:r>
                      <a:r>
                        <a:rPr sz="1100" spc="-80" dirty="0">
                          <a:solidFill>
                            <a:srgbClr val="783F04"/>
                          </a:solidFill>
                          <a:latin typeface="Trebuchet MS"/>
                          <a:cs typeface="Trebuchet MS"/>
                        </a:rPr>
                        <a:t> </a:t>
                      </a:r>
                      <a:r>
                        <a:rPr sz="1100" spc="-5" dirty="0">
                          <a:solidFill>
                            <a:srgbClr val="783F04"/>
                          </a:solidFill>
                          <a:latin typeface="Trebuchet MS"/>
                          <a:cs typeface="Trebuchet MS"/>
                        </a:rPr>
                        <a:t>(%</a:t>
                      </a:r>
                      <a:r>
                        <a:rPr sz="1100" dirty="0">
                          <a:solidFill>
                            <a:srgbClr val="783F04"/>
                          </a:solidFill>
                          <a:latin typeface="Trebuchet MS"/>
                          <a:cs typeface="Trebuchet MS"/>
                        </a:rPr>
                        <a:t>)</a:t>
                      </a:r>
                      <a:endParaRPr sz="1100">
                        <a:latin typeface="Trebuchet MS"/>
                        <a:cs typeface="Trebuchet MS"/>
                      </a:endParaRPr>
                    </a:p>
                  </a:txBody>
                  <a:tcPr marL="0" marR="0" marT="14668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tc>
                  <a:txBody>
                    <a:bodyPr/>
                    <a:lstStyle/>
                    <a:p>
                      <a:pPr marL="60325">
                        <a:lnSpc>
                          <a:spcPct val="100000"/>
                        </a:lnSpc>
                        <a:spcBef>
                          <a:spcPts val="1155"/>
                        </a:spcBef>
                      </a:pPr>
                      <a:r>
                        <a:rPr sz="1100" spc="-5" dirty="0">
                          <a:solidFill>
                            <a:srgbClr val="783F04"/>
                          </a:solidFill>
                          <a:latin typeface="Trebuchet MS"/>
                          <a:cs typeface="Trebuchet MS"/>
                        </a:rPr>
                        <a:t>ERRO</a:t>
                      </a:r>
                      <a:r>
                        <a:rPr sz="1100" dirty="0">
                          <a:solidFill>
                            <a:srgbClr val="783F04"/>
                          </a:solidFill>
                          <a:latin typeface="Trebuchet MS"/>
                          <a:cs typeface="Trebuchet MS"/>
                        </a:rPr>
                        <a:t>R</a:t>
                      </a:r>
                      <a:r>
                        <a:rPr sz="1100" spc="-85" dirty="0">
                          <a:solidFill>
                            <a:srgbClr val="783F04"/>
                          </a:solidFill>
                          <a:latin typeface="Trebuchet MS"/>
                          <a:cs typeface="Trebuchet MS"/>
                        </a:rPr>
                        <a:t> </a:t>
                      </a:r>
                      <a:r>
                        <a:rPr sz="1100" spc="-5" dirty="0">
                          <a:solidFill>
                            <a:srgbClr val="783F04"/>
                          </a:solidFill>
                          <a:latin typeface="Trebuchet MS"/>
                          <a:cs typeface="Trebuchet MS"/>
                        </a:rPr>
                        <a:t>(RMSE</a:t>
                      </a:r>
                      <a:r>
                        <a:rPr sz="1100" dirty="0">
                          <a:solidFill>
                            <a:srgbClr val="783F04"/>
                          </a:solidFill>
                          <a:latin typeface="Trebuchet MS"/>
                          <a:cs typeface="Trebuchet MS"/>
                        </a:rPr>
                        <a:t>)</a:t>
                      </a:r>
                      <a:endParaRPr sz="1100" dirty="0">
                        <a:latin typeface="Trebuchet MS"/>
                        <a:cs typeface="Trebuchet MS"/>
                      </a:endParaRPr>
                    </a:p>
                  </a:txBody>
                  <a:tcPr marL="0" marR="0" marT="14668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extLst>
                  <a:ext uri="{0D108BD9-81ED-4DB2-BD59-A6C34878D82A}">
                    <a16:rowId xmlns:a16="http://schemas.microsoft.com/office/drawing/2014/main" val="10000"/>
                  </a:ext>
                </a:extLst>
              </a:tr>
              <a:tr h="522623">
                <a:tc>
                  <a:txBody>
                    <a:bodyPr/>
                    <a:lstStyle/>
                    <a:p>
                      <a:pPr marL="59690">
                        <a:lnSpc>
                          <a:spcPct val="100000"/>
                        </a:lnSpc>
                        <a:spcBef>
                          <a:spcPts val="1130"/>
                        </a:spcBef>
                      </a:pPr>
                      <a:r>
                        <a:rPr lang="en-IN" sz="1400" spc="70" dirty="0">
                          <a:solidFill>
                            <a:schemeClr val="tx1"/>
                          </a:solidFill>
                          <a:latin typeface="Times New Roman" panose="02020603050405020304" pitchFamily="18" charset="0"/>
                          <a:cs typeface="Times New Roman" panose="02020603050405020304" pitchFamily="18" charset="0"/>
                        </a:rPr>
                        <a:t> </a:t>
                      </a:r>
                      <a:r>
                        <a:rPr sz="1400" spc="70" dirty="0">
                          <a:solidFill>
                            <a:schemeClr val="tx1"/>
                          </a:solidFill>
                          <a:latin typeface="Times New Roman" panose="02020603050405020304" pitchFamily="18" charset="0"/>
                          <a:cs typeface="Times New Roman" panose="02020603050405020304" pitchFamily="18" charset="0"/>
                        </a:rPr>
                        <a:t>Moving</a:t>
                      </a:r>
                      <a:r>
                        <a:rPr sz="1400" spc="5" dirty="0">
                          <a:solidFill>
                            <a:schemeClr val="tx1"/>
                          </a:solidFill>
                          <a:latin typeface="Times New Roman" panose="02020603050405020304" pitchFamily="18" charset="0"/>
                          <a:cs typeface="Times New Roman" panose="02020603050405020304" pitchFamily="18" charset="0"/>
                        </a:rPr>
                        <a:t> </a:t>
                      </a:r>
                      <a:r>
                        <a:rPr sz="1400" spc="50" dirty="0">
                          <a:solidFill>
                            <a:schemeClr val="tx1"/>
                          </a:solidFill>
                          <a:latin typeface="Times New Roman" panose="02020603050405020304" pitchFamily="18" charset="0"/>
                          <a:cs typeface="Times New Roman" panose="02020603050405020304" pitchFamily="18" charset="0"/>
                        </a:rPr>
                        <a:t>Average</a:t>
                      </a:r>
                      <a:endParaRPr sz="1400" dirty="0">
                        <a:solidFill>
                          <a:schemeClr val="tx1"/>
                        </a:solidFill>
                        <a:latin typeface="Times New Roman" panose="02020603050405020304" pitchFamily="18" charset="0"/>
                        <a:cs typeface="Times New Roman" panose="02020603050405020304" pitchFamily="18" charset="0"/>
                      </a:endParaRPr>
                    </a:p>
                  </a:txBody>
                  <a:tcPr marL="0" marR="0" marT="1435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tc>
                  <a:txBody>
                    <a:bodyPr/>
                    <a:lstStyle/>
                    <a:p>
                      <a:pPr marL="69850">
                        <a:lnSpc>
                          <a:spcPct val="100000"/>
                        </a:lnSpc>
                        <a:spcBef>
                          <a:spcPts val="1130"/>
                        </a:spcBef>
                      </a:pPr>
                      <a:r>
                        <a:rPr sz="1400" spc="-10" dirty="0">
                          <a:solidFill>
                            <a:schemeClr val="tx1"/>
                          </a:solidFill>
                          <a:latin typeface="Times New Roman" panose="02020603050405020304" pitchFamily="18" charset="0"/>
                          <a:cs typeface="Times New Roman" panose="02020603050405020304" pitchFamily="18" charset="0"/>
                        </a:rPr>
                        <a:t>-</a:t>
                      </a:r>
                      <a:r>
                        <a:rPr sz="1400" b="1" spc="-10" dirty="0">
                          <a:solidFill>
                            <a:schemeClr val="tx1"/>
                          </a:solidFill>
                          <a:latin typeface="Times New Roman" panose="02020603050405020304" pitchFamily="18" charset="0"/>
                          <a:cs typeface="Times New Roman" panose="02020603050405020304" pitchFamily="18" charset="0"/>
                        </a:rPr>
                        <a:t>227</a:t>
                      </a:r>
                      <a:endParaRPr sz="1400" b="1" dirty="0">
                        <a:solidFill>
                          <a:schemeClr val="tx1"/>
                        </a:solidFill>
                        <a:latin typeface="Times New Roman" panose="02020603050405020304" pitchFamily="18" charset="0"/>
                        <a:cs typeface="Times New Roman" panose="02020603050405020304" pitchFamily="18" charset="0"/>
                      </a:endParaRPr>
                    </a:p>
                  </a:txBody>
                  <a:tcPr marL="0" marR="0" marT="1435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tc>
                  <a:txBody>
                    <a:bodyPr/>
                    <a:lstStyle/>
                    <a:p>
                      <a:pPr marL="60325">
                        <a:lnSpc>
                          <a:spcPct val="100000"/>
                        </a:lnSpc>
                        <a:spcBef>
                          <a:spcPts val="1130"/>
                        </a:spcBef>
                      </a:pPr>
                      <a:r>
                        <a:rPr sz="1100" b="1" dirty="0">
                          <a:solidFill>
                            <a:schemeClr val="tx1"/>
                          </a:solidFill>
                          <a:latin typeface="Cambria"/>
                          <a:cs typeface="Cambria"/>
                        </a:rPr>
                        <a:t>1962</a:t>
                      </a:r>
                    </a:p>
                  </a:txBody>
                  <a:tcPr marL="0" marR="0" marT="1435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extLst>
                  <a:ext uri="{0D108BD9-81ED-4DB2-BD59-A6C34878D82A}">
                    <a16:rowId xmlns:a16="http://schemas.microsoft.com/office/drawing/2014/main" val="10001"/>
                  </a:ext>
                </a:extLst>
              </a:tr>
              <a:tr h="522623">
                <a:tc>
                  <a:txBody>
                    <a:bodyPr/>
                    <a:lstStyle/>
                    <a:p>
                      <a:pPr marL="59690">
                        <a:lnSpc>
                          <a:spcPct val="100000"/>
                        </a:lnSpc>
                        <a:spcBef>
                          <a:spcPts val="1155"/>
                        </a:spcBef>
                      </a:pPr>
                      <a:r>
                        <a:rPr sz="1400" b="1" spc="65" dirty="0">
                          <a:solidFill>
                            <a:schemeClr val="tx1"/>
                          </a:solidFill>
                          <a:latin typeface="Times New Roman" panose="02020603050405020304" pitchFamily="18" charset="0"/>
                          <a:cs typeface="Times New Roman" panose="02020603050405020304" pitchFamily="18" charset="0"/>
                        </a:rPr>
                        <a:t>LSTM</a:t>
                      </a:r>
                      <a:endParaRPr sz="1400" b="1" dirty="0">
                        <a:solidFill>
                          <a:schemeClr val="tx1"/>
                        </a:solidFill>
                        <a:latin typeface="Times New Roman" panose="02020603050405020304" pitchFamily="18" charset="0"/>
                        <a:cs typeface="Times New Roman" panose="02020603050405020304" pitchFamily="18" charset="0"/>
                      </a:endParaRPr>
                    </a:p>
                  </a:txBody>
                  <a:tcPr marL="0" marR="0" marT="146685" marB="0">
                    <a:lnL w="19050">
                      <a:solidFill>
                        <a:srgbClr val="C7AC73"/>
                      </a:solidFill>
                      <a:prstDash val="solid"/>
                    </a:lnL>
                    <a:lnR w="19050" cap="flat" cmpd="sng" algn="ctr">
                      <a:solidFill>
                        <a:srgbClr val="C7AC73"/>
                      </a:solidFill>
                      <a:prstDash val="solid"/>
                      <a:round/>
                      <a:headEnd type="none" w="med" len="med"/>
                      <a:tailEnd type="none" w="med" len="med"/>
                    </a:lnR>
                    <a:lnT w="19050" cap="flat" cmpd="sng" algn="ctr">
                      <a:solidFill>
                        <a:srgbClr val="C7AC73"/>
                      </a:solidFill>
                      <a:prstDash val="solid"/>
                      <a:round/>
                      <a:headEnd type="none" w="med" len="med"/>
                      <a:tailEnd type="none" w="med" len="med"/>
                    </a:lnT>
                    <a:lnB w="19050">
                      <a:solidFill>
                        <a:srgbClr val="C7AC73"/>
                      </a:solidFill>
                      <a:prstDash val="solid"/>
                    </a:lnB>
                  </a:tcPr>
                </a:tc>
                <a:tc>
                  <a:txBody>
                    <a:bodyPr/>
                    <a:lstStyle/>
                    <a:p>
                      <a:pPr marL="69850">
                        <a:lnSpc>
                          <a:spcPct val="100000"/>
                        </a:lnSpc>
                        <a:spcBef>
                          <a:spcPts val="1155"/>
                        </a:spcBef>
                      </a:pPr>
                      <a:r>
                        <a:rPr sz="1400" b="1" dirty="0">
                          <a:solidFill>
                            <a:schemeClr val="tx1"/>
                          </a:solidFill>
                          <a:latin typeface="Times New Roman" panose="02020603050405020304" pitchFamily="18" charset="0"/>
                          <a:cs typeface="Times New Roman" panose="02020603050405020304" pitchFamily="18" charset="0"/>
                        </a:rPr>
                        <a:t>97</a:t>
                      </a:r>
                    </a:p>
                  </a:txBody>
                  <a:tcPr marL="0" marR="0" marT="146685" marB="0">
                    <a:lnL w="19050" cap="flat" cmpd="sng" algn="ctr">
                      <a:solidFill>
                        <a:srgbClr val="C7AC73"/>
                      </a:solidFill>
                      <a:prstDash val="solid"/>
                      <a:round/>
                      <a:headEnd type="none" w="med" len="med"/>
                      <a:tailEnd type="none" w="med" len="med"/>
                    </a:lnL>
                    <a:lnR w="19050" cap="flat" cmpd="sng" algn="ctr">
                      <a:solidFill>
                        <a:srgbClr val="C7AC73"/>
                      </a:solidFill>
                      <a:prstDash val="solid"/>
                      <a:round/>
                      <a:headEnd type="none" w="med" len="med"/>
                      <a:tailEnd type="none" w="med" len="med"/>
                    </a:lnR>
                    <a:lnT w="19050" cap="flat" cmpd="sng" algn="ctr">
                      <a:solidFill>
                        <a:srgbClr val="C7AC73"/>
                      </a:solidFill>
                      <a:prstDash val="solid"/>
                      <a:round/>
                      <a:headEnd type="none" w="med" len="med"/>
                      <a:tailEnd type="none" w="med" len="med"/>
                    </a:lnT>
                    <a:lnB w="19050">
                      <a:solidFill>
                        <a:srgbClr val="C7AC73"/>
                      </a:solidFill>
                      <a:prstDash val="solid"/>
                    </a:lnB>
                  </a:tcPr>
                </a:tc>
                <a:tc>
                  <a:txBody>
                    <a:bodyPr/>
                    <a:lstStyle/>
                    <a:p>
                      <a:pPr marL="60325">
                        <a:lnSpc>
                          <a:spcPct val="100000"/>
                        </a:lnSpc>
                        <a:spcBef>
                          <a:spcPts val="1155"/>
                        </a:spcBef>
                      </a:pPr>
                      <a:r>
                        <a:rPr sz="1400" b="1" dirty="0">
                          <a:solidFill>
                            <a:schemeClr val="tx1"/>
                          </a:solidFill>
                          <a:latin typeface="Times New Roman" panose="02020603050405020304" pitchFamily="18" charset="0"/>
                          <a:cs typeface="Times New Roman" panose="02020603050405020304" pitchFamily="18" charset="0"/>
                        </a:rPr>
                        <a:t>180</a:t>
                      </a:r>
                    </a:p>
                  </a:txBody>
                  <a:tcPr marL="0" marR="0" marT="146685" marB="0">
                    <a:lnL w="19050" cap="flat" cmpd="sng" algn="ctr">
                      <a:solidFill>
                        <a:srgbClr val="C7AC73"/>
                      </a:solidFill>
                      <a:prstDash val="solid"/>
                      <a:round/>
                      <a:headEnd type="none" w="med" len="med"/>
                      <a:tailEnd type="none" w="med" len="med"/>
                    </a:lnL>
                    <a:lnR w="19050">
                      <a:solidFill>
                        <a:srgbClr val="C7AC73"/>
                      </a:solidFill>
                      <a:prstDash val="solid"/>
                    </a:lnR>
                    <a:lnT w="19050" cap="flat" cmpd="sng" algn="ctr">
                      <a:solidFill>
                        <a:srgbClr val="C7AC73"/>
                      </a:solidFill>
                      <a:prstDash val="solid"/>
                      <a:round/>
                      <a:headEnd type="none" w="med" len="med"/>
                      <a:tailEnd type="none" w="med" len="med"/>
                    </a:lnT>
                    <a:lnB w="19050">
                      <a:solidFill>
                        <a:srgbClr val="C7AC73"/>
                      </a:solidFill>
                      <a:prstDash val="solid"/>
                    </a:lnB>
                  </a:tcPr>
                </a:tc>
                <a:extLst>
                  <a:ext uri="{0D108BD9-81ED-4DB2-BD59-A6C34878D82A}">
                    <a16:rowId xmlns:a16="http://schemas.microsoft.com/office/drawing/2014/main" val="10004"/>
                  </a:ext>
                </a:extLst>
              </a:tr>
            </a:tbl>
          </a:graphicData>
        </a:graphic>
      </p:graphicFrame>
      <p:graphicFrame>
        <p:nvGraphicFramePr>
          <p:cNvPr id="6" name="object 3">
            <a:extLst>
              <a:ext uri="{FF2B5EF4-FFF2-40B4-BE49-F238E27FC236}">
                <a16:creationId xmlns:a16="http://schemas.microsoft.com/office/drawing/2014/main" id="{A12068E6-9987-6654-0C1E-F08F0F57F475}"/>
              </a:ext>
            </a:extLst>
          </p:cNvPr>
          <p:cNvGraphicFramePr>
            <a:graphicFrameLocks noGrp="1"/>
          </p:cNvGraphicFramePr>
          <p:nvPr>
            <p:extLst>
              <p:ext uri="{D42A27DB-BD31-4B8C-83A1-F6EECF244321}">
                <p14:modId xmlns:p14="http://schemas.microsoft.com/office/powerpoint/2010/main" val="1023954156"/>
              </p:ext>
            </p:extLst>
          </p:nvPr>
        </p:nvGraphicFramePr>
        <p:xfrm>
          <a:off x="1279666" y="3813101"/>
          <a:ext cx="5867400" cy="1460099"/>
        </p:xfrm>
        <a:graphic>
          <a:graphicData uri="http://schemas.openxmlformats.org/drawingml/2006/table">
            <a:tbl>
              <a:tblPr firstRow="1" bandRow="1">
                <a:tableStyleId>{2D5ABB26-0587-4C30-8999-92F81FD0307C}</a:tableStyleId>
              </a:tblPr>
              <a:tblGrid>
                <a:gridCol w="2667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82235">
                <a:tc>
                  <a:txBody>
                    <a:bodyPr/>
                    <a:lstStyle/>
                    <a:p>
                      <a:pPr marL="59690">
                        <a:lnSpc>
                          <a:spcPct val="100000"/>
                        </a:lnSpc>
                        <a:spcBef>
                          <a:spcPts val="1105"/>
                        </a:spcBef>
                      </a:pPr>
                      <a:r>
                        <a:rPr sz="1100" spc="-120" dirty="0">
                          <a:solidFill>
                            <a:srgbClr val="783F04"/>
                          </a:solidFill>
                          <a:latin typeface="Trebuchet MS"/>
                          <a:cs typeface="Trebuchet MS"/>
                        </a:rPr>
                        <a:t>MODEL</a:t>
                      </a:r>
                      <a:endParaRPr sz="1100">
                        <a:latin typeface="Trebuchet MS"/>
                        <a:cs typeface="Trebuchet MS"/>
                      </a:endParaRPr>
                    </a:p>
                  </a:txBody>
                  <a:tcPr marL="0" marR="0" marT="14033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tc>
                  <a:txBody>
                    <a:bodyPr/>
                    <a:lstStyle/>
                    <a:p>
                      <a:pPr marL="69850">
                        <a:lnSpc>
                          <a:spcPct val="100000"/>
                        </a:lnSpc>
                        <a:spcBef>
                          <a:spcPts val="1105"/>
                        </a:spcBef>
                      </a:pPr>
                      <a:r>
                        <a:rPr sz="1100" spc="-5" dirty="0">
                          <a:solidFill>
                            <a:srgbClr val="783F04"/>
                          </a:solidFill>
                          <a:latin typeface="Trebuchet MS"/>
                          <a:cs typeface="Trebuchet MS"/>
                        </a:rPr>
                        <a:t>ACCURAC</a:t>
                      </a:r>
                      <a:r>
                        <a:rPr sz="1100" dirty="0">
                          <a:solidFill>
                            <a:srgbClr val="783F04"/>
                          </a:solidFill>
                          <a:latin typeface="Trebuchet MS"/>
                          <a:cs typeface="Trebuchet MS"/>
                        </a:rPr>
                        <a:t>Y</a:t>
                      </a:r>
                      <a:r>
                        <a:rPr sz="1100" spc="-80" dirty="0">
                          <a:solidFill>
                            <a:srgbClr val="783F04"/>
                          </a:solidFill>
                          <a:latin typeface="Trebuchet MS"/>
                          <a:cs typeface="Trebuchet MS"/>
                        </a:rPr>
                        <a:t> </a:t>
                      </a:r>
                      <a:r>
                        <a:rPr sz="1100" spc="-5" dirty="0">
                          <a:solidFill>
                            <a:srgbClr val="783F04"/>
                          </a:solidFill>
                          <a:latin typeface="Trebuchet MS"/>
                          <a:cs typeface="Trebuchet MS"/>
                        </a:rPr>
                        <a:t>(%</a:t>
                      </a:r>
                      <a:r>
                        <a:rPr sz="1100" dirty="0">
                          <a:solidFill>
                            <a:srgbClr val="783F04"/>
                          </a:solidFill>
                          <a:latin typeface="Trebuchet MS"/>
                          <a:cs typeface="Trebuchet MS"/>
                        </a:rPr>
                        <a:t>)</a:t>
                      </a:r>
                      <a:endParaRPr sz="1100" dirty="0">
                        <a:latin typeface="Trebuchet MS"/>
                        <a:cs typeface="Trebuchet MS"/>
                      </a:endParaRPr>
                    </a:p>
                  </a:txBody>
                  <a:tcPr marL="0" marR="0" marT="14033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tc>
                  <a:txBody>
                    <a:bodyPr/>
                    <a:lstStyle/>
                    <a:p>
                      <a:pPr marL="60325">
                        <a:lnSpc>
                          <a:spcPct val="100000"/>
                        </a:lnSpc>
                        <a:spcBef>
                          <a:spcPts val="1105"/>
                        </a:spcBef>
                      </a:pPr>
                      <a:r>
                        <a:rPr sz="1100" spc="-5" dirty="0">
                          <a:solidFill>
                            <a:srgbClr val="783F04"/>
                          </a:solidFill>
                          <a:latin typeface="Trebuchet MS"/>
                          <a:cs typeface="Trebuchet MS"/>
                        </a:rPr>
                        <a:t>ERRO</a:t>
                      </a:r>
                      <a:r>
                        <a:rPr sz="1100" dirty="0">
                          <a:solidFill>
                            <a:srgbClr val="783F04"/>
                          </a:solidFill>
                          <a:latin typeface="Trebuchet MS"/>
                          <a:cs typeface="Trebuchet MS"/>
                        </a:rPr>
                        <a:t>R</a:t>
                      </a:r>
                      <a:r>
                        <a:rPr sz="1100" spc="-85" dirty="0">
                          <a:solidFill>
                            <a:srgbClr val="783F04"/>
                          </a:solidFill>
                          <a:latin typeface="Trebuchet MS"/>
                          <a:cs typeface="Trebuchet MS"/>
                        </a:rPr>
                        <a:t> </a:t>
                      </a:r>
                      <a:r>
                        <a:rPr sz="1100" spc="-5" dirty="0">
                          <a:solidFill>
                            <a:srgbClr val="783F04"/>
                          </a:solidFill>
                          <a:latin typeface="Trebuchet MS"/>
                          <a:cs typeface="Trebuchet MS"/>
                        </a:rPr>
                        <a:t>(RMSE</a:t>
                      </a:r>
                      <a:r>
                        <a:rPr sz="1100" dirty="0">
                          <a:solidFill>
                            <a:srgbClr val="783F04"/>
                          </a:solidFill>
                          <a:latin typeface="Trebuchet MS"/>
                          <a:cs typeface="Trebuchet MS"/>
                        </a:rPr>
                        <a:t>)</a:t>
                      </a:r>
                      <a:endParaRPr sz="1100" dirty="0">
                        <a:latin typeface="Trebuchet MS"/>
                        <a:cs typeface="Trebuchet MS"/>
                      </a:endParaRPr>
                    </a:p>
                  </a:txBody>
                  <a:tcPr marL="0" marR="0" marT="140335"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solidFill>
                      <a:srgbClr val="F2E8D3"/>
                    </a:solidFill>
                  </a:tcPr>
                </a:tc>
                <a:extLst>
                  <a:ext uri="{0D108BD9-81ED-4DB2-BD59-A6C34878D82A}">
                    <a16:rowId xmlns:a16="http://schemas.microsoft.com/office/drawing/2014/main" val="10000"/>
                  </a:ext>
                </a:extLst>
              </a:tr>
              <a:tr h="495629">
                <a:tc>
                  <a:txBody>
                    <a:bodyPr/>
                    <a:lstStyle/>
                    <a:p>
                      <a:pPr>
                        <a:lnSpc>
                          <a:spcPct val="100000"/>
                        </a:lnSpc>
                        <a:spcBef>
                          <a:spcPts val="30"/>
                        </a:spcBef>
                      </a:pPr>
                      <a:endParaRPr sz="1100" b="1" dirty="0">
                        <a:solidFill>
                          <a:schemeClr val="tx1"/>
                        </a:solidFill>
                        <a:latin typeface="Times New Roman" panose="02020603050405020304" pitchFamily="18" charset="0"/>
                        <a:cs typeface="Times New Roman" panose="02020603050405020304" pitchFamily="18" charset="0"/>
                      </a:endParaRPr>
                    </a:p>
                    <a:p>
                      <a:pPr marL="59690">
                        <a:lnSpc>
                          <a:spcPct val="100000"/>
                        </a:lnSpc>
                      </a:pPr>
                      <a:r>
                        <a:rPr sz="1400" b="1" spc="70" dirty="0">
                          <a:solidFill>
                            <a:schemeClr val="tx1"/>
                          </a:solidFill>
                          <a:latin typeface="Times New Roman" panose="02020603050405020304" pitchFamily="18" charset="0"/>
                          <a:cs typeface="Times New Roman" panose="02020603050405020304" pitchFamily="18" charset="0"/>
                        </a:rPr>
                        <a:t>Moving</a:t>
                      </a:r>
                      <a:r>
                        <a:rPr sz="1400" b="1" spc="5" dirty="0">
                          <a:solidFill>
                            <a:schemeClr val="tx1"/>
                          </a:solidFill>
                          <a:latin typeface="Times New Roman" panose="02020603050405020304" pitchFamily="18" charset="0"/>
                          <a:cs typeface="Times New Roman" panose="02020603050405020304" pitchFamily="18" charset="0"/>
                        </a:rPr>
                        <a:t> </a:t>
                      </a:r>
                      <a:r>
                        <a:rPr sz="1400" b="1" spc="50" dirty="0">
                          <a:solidFill>
                            <a:schemeClr val="tx1"/>
                          </a:solidFill>
                          <a:latin typeface="Times New Roman" panose="02020603050405020304" pitchFamily="18" charset="0"/>
                          <a:cs typeface="Times New Roman" panose="02020603050405020304" pitchFamily="18" charset="0"/>
                        </a:rPr>
                        <a:t>Average</a:t>
                      </a:r>
                      <a:endParaRPr sz="1400" b="1" dirty="0">
                        <a:solidFill>
                          <a:schemeClr val="tx1"/>
                        </a:solidFill>
                        <a:latin typeface="Times New Roman" panose="02020603050405020304" pitchFamily="18" charset="0"/>
                        <a:cs typeface="Times New Roman" panose="02020603050405020304" pitchFamily="18" charset="0"/>
                      </a:endParaRPr>
                    </a:p>
                  </a:txBody>
                  <a:tcPr marL="0" marR="0" marT="38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tc>
                  <a:txBody>
                    <a:bodyPr/>
                    <a:lstStyle/>
                    <a:p>
                      <a:pPr>
                        <a:lnSpc>
                          <a:spcPct val="100000"/>
                        </a:lnSpc>
                        <a:spcBef>
                          <a:spcPts val="30"/>
                        </a:spcBef>
                      </a:pPr>
                      <a:endParaRPr sz="1100" b="1">
                        <a:solidFill>
                          <a:schemeClr val="tx1"/>
                        </a:solidFill>
                        <a:latin typeface="Times New Roman" panose="02020603050405020304" pitchFamily="18" charset="0"/>
                        <a:cs typeface="Times New Roman" panose="02020603050405020304" pitchFamily="18" charset="0"/>
                      </a:endParaRPr>
                    </a:p>
                    <a:p>
                      <a:pPr marL="69850">
                        <a:lnSpc>
                          <a:spcPct val="100000"/>
                        </a:lnSpc>
                      </a:pPr>
                      <a:r>
                        <a:rPr sz="1400" b="1" spc="-10" dirty="0">
                          <a:solidFill>
                            <a:schemeClr val="tx1"/>
                          </a:solidFill>
                          <a:latin typeface="Times New Roman" panose="02020603050405020304" pitchFamily="18" charset="0"/>
                          <a:cs typeface="Times New Roman" panose="02020603050405020304" pitchFamily="18" charset="0"/>
                        </a:rPr>
                        <a:t>-562</a:t>
                      </a:r>
                      <a:endParaRPr sz="1400" b="1">
                        <a:solidFill>
                          <a:schemeClr val="tx1"/>
                        </a:solidFill>
                        <a:latin typeface="Times New Roman" panose="02020603050405020304" pitchFamily="18" charset="0"/>
                        <a:cs typeface="Times New Roman" panose="02020603050405020304" pitchFamily="18" charset="0"/>
                      </a:endParaRPr>
                    </a:p>
                  </a:txBody>
                  <a:tcPr marL="0" marR="0" marT="38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tc>
                  <a:txBody>
                    <a:bodyPr/>
                    <a:lstStyle/>
                    <a:p>
                      <a:pPr>
                        <a:lnSpc>
                          <a:spcPct val="100000"/>
                        </a:lnSpc>
                        <a:spcBef>
                          <a:spcPts val="30"/>
                        </a:spcBef>
                      </a:pPr>
                      <a:endParaRPr sz="1100" b="1" dirty="0">
                        <a:solidFill>
                          <a:schemeClr val="tx1"/>
                        </a:solidFill>
                        <a:latin typeface="Times New Roman" panose="02020603050405020304" pitchFamily="18" charset="0"/>
                        <a:cs typeface="Times New Roman" panose="02020603050405020304" pitchFamily="18" charset="0"/>
                      </a:endParaRPr>
                    </a:p>
                    <a:p>
                      <a:pPr marL="60325">
                        <a:lnSpc>
                          <a:spcPct val="100000"/>
                        </a:lnSpc>
                      </a:pPr>
                      <a:r>
                        <a:rPr sz="1400" b="1" dirty="0">
                          <a:solidFill>
                            <a:schemeClr val="tx1"/>
                          </a:solidFill>
                          <a:latin typeface="Times New Roman" panose="02020603050405020304" pitchFamily="18" charset="0"/>
                          <a:cs typeface="Times New Roman" panose="02020603050405020304" pitchFamily="18" charset="0"/>
                        </a:rPr>
                        <a:t>37513</a:t>
                      </a:r>
                    </a:p>
                  </a:txBody>
                  <a:tcPr marL="0" marR="0" marT="3810" marB="0">
                    <a:lnL w="19050">
                      <a:solidFill>
                        <a:srgbClr val="C7AC73"/>
                      </a:solidFill>
                      <a:prstDash val="solid"/>
                    </a:lnL>
                    <a:lnR w="19050">
                      <a:solidFill>
                        <a:srgbClr val="C7AC73"/>
                      </a:solidFill>
                      <a:prstDash val="solid"/>
                    </a:lnR>
                    <a:lnT w="19050">
                      <a:solidFill>
                        <a:srgbClr val="C7AC73"/>
                      </a:solidFill>
                      <a:prstDash val="solid"/>
                    </a:lnT>
                    <a:lnB w="19050">
                      <a:solidFill>
                        <a:srgbClr val="C7AC73"/>
                      </a:solidFill>
                      <a:prstDash val="solid"/>
                    </a:lnB>
                  </a:tcPr>
                </a:tc>
                <a:extLst>
                  <a:ext uri="{0D108BD9-81ED-4DB2-BD59-A6C34878D82A}">
                    <a16:rowId xmlns:a16="http://schemas.microsoft.com/office/drawing/2014/main" val="10001"/>
                  </a:ext>
                </a:extLst>
              </a:tr>
              <a:tr h="482235">
                <a:tc>
                  <a:txBody>
                    <a:bodyPr/>
                    <a:lstStyle/>
                    <a:p>
                      <a:pPr marL="59690">
                        <a:lnSpc>
                          <a:spcPct val="100000"/>
                        </a:lnSpc>
                        <a:spcBef>
                          <a:spcPts val="1105"/>
                        </a:spcBef>
                      </a:pPr>
                      <a:r>
                        <a:rPr sz="1400" b="1" spc="65" dirty="0">
                          <a:solidFill>
                            <a:schemeClr val="tx1"/>
                          </a:solidFill>
                          <a:latin typeface="Times New Roman" panose="02020603050405020304" pitchFamily="18" charset="0"/>
                          <a:cs typeface="Times New Roman" panose="02020603050405020304" pitchFamily="18" charset="0"/>
                        </a:rPr>
                        <a:t>LSTM</a:t>
                      </a:r>
                      <a:endParaRPr sz="1400" b="1" dirty="0">
                        <a:solidFill>
                          <a:schemeClr val="tx1"/>
                        </a:solidFill>
                        <a:latin typeface="Times New Roman" panose="02020603050405020304" pitchFamily="18" charset="0"/>
                        <a:cs typeface="Times New Roman" panose="02020603050405020304" pitchFamily="18" charset="0"/>
                      </a:endParaRPr>
                    </a:p>
                  </a:txBody>
                  <a:tcPr marL="0" marR="0" marT="140335" marB="0">
                    <a:lnL w="19050">
                      <a:solidFill>
                        <a:srgbClr val="C7AC73"/>
                      </a:solidFill>
                      <a:prstDash val="solid"/>
                    </a:lnL>
                    <a:lnR w="19050" cap="flat" cmpd="sng" algn="ctr">
                      <a:solidFill>
                        <a:srgbClr val="C7AC73"/>
                      </a:solidFill>
                      <a:prstDash val="solid"/>
                      <a:round/>
                      <a:headEnd type="none" w="med" len="med"/>
                      <a:tailEnd type="none" w="med" len="med"/>
                    </a:lnR>
                    <a:lnT w="19050" cap="flat" cmpd="sng" algn="ctr">
                      <a:solidFill>
                        <a:srgbClr val="C7AC73"/>
                      </a:solidFill>
                      <a:prstDash val="solid"/>
                      <a:round/>
                      <a:headEnd type="none" w="med" len="med"/>
                      <a:tailEnd type="none" w="med" len="med"/>
                    </a:lnT>
                    <a:lnB w="19050">
                      <a:solidFill>
                        <a:srgbClr val="C7AC73"/>
                      </a:solidFill>
                      <a:prstDash val="solid"/>
                    </a:lnB>
                  </a:tcPr>
                </a:tc>
                <a:tc>
                  <a:txBody>
                    <a:bodyPr/>
                    <a:lstStyle/>
                    <a:p>
                      <a:pPr marL="69850">
                        <a:lnSpc>
                          <a:spcPct val="100000"/>
                        </a:lnSpc>
                        <a:spcBef>
                          <a:spcPts val="1105"/>
                        </a:spcBef>
                      </a:pPr>
                      <a:r>
                        <a:rPr sz="1400" b="1" dirty="0">
                          <a:solidFill>
                            <a:schemeClr val="tx1"/>
                          </a:solidFill>
                          <a:latin typeface="Times New Roman" panose="02020603050405020304" pitchFamily="18" charset="0"/>
                          <a:cs typeface="Times New Roman" panose="02020603050405020304" pitchFamily="18" charset="0"/>
                        </a:rPr>
                        <a:t>87</a:t>
                      </a:r>
                    </a:p>
                  </a:txBody>
                  <a:tcPr marL="0" marR="0" marT="140335" marB="0">
                    <a:lnL w="19050" cap="flat" cmpd="sng" algn="ctr">
                      <a:solidFill>
                        <a:srgbClr val="C7AC73"/>
                      </a:solidFill>
                      <a:prstDash val="solid"/>
                      <a:round/>
                      <a:headEnd type="none" w="med" len="med"/>
                      <a:tailEnd type="none" w="med" len="med"/>
                    </a:lnL>
                    <a:lnR w="19050" cap="flat" cmpd="sng" algn="ctr">
                      <a:solidFill>
                        <a:srgbClr val="C7AC73"/>
                      </a:solidFill>
                      <a:prstDash val="solid"/>
                      <a:round/>
                      <a:headEnd type="none" w="med" len="med"/>
                      <a:tailEnd type="none" w="med" len="med"/>
                    </a:lnR>
                    <a:lnT w="19050" cap="flat" cmpd="sng" algn="ctr">
                      <a:solidFill>
                        <a:srgbClr val="C7AC73"/>
                      </a:solidFill>
                      <a:prstDash val="solid"/>
                      <a:round/>
                      <a:headEnd type="none" w="med" len="med"/>
                      <a:tailEnd type="none" w="med" len="med"/>
                    </a:lnT>
                    <a:lnB w="19050">
                      <a:solidFill>
                        <a:srgbClr val="C7AC73"/>
                      </a:solidFill>
                      <a:prstDash val="solid"/>
                    </a:lnB>
                  </a:tcPr>
                </a:tc>
                <a:tc>
                  <a:txBody>
                    <a:bodyPr/>
                    <a:lstStyle/>
                    <a:p>
                      <a:pPr marL="60325">
                        <a:lnSpc>
                          <a:spcPct val="100000"/>
                        </a:lnSpc>
                        <a:spcBef>
                          <a:spcPts val="1105"/>
                        </a:spcBef>
                      </a:pPr>
                      <a:r>
                        <a:rPr sz="1400" b="1" dirty="0">
                          <a:solidFill>
                            <a:schemeClr val="tx1"/>
                          </a:solidFill>
                          <a:latin typeface="Times New Roman" panose="02020603050405020304" pitchFamily="18" charset="0"/>
                          <a:cs typeface="Times New Roman" panose="02020603050405020304" pitchFamily="18" charset="0"/>
                        </a:rPr>
                        <a:t>4557</a:t>
                      </a:r>
                    </a:p>
                  </a:txBody>
                  <a:tcPr marL="0" marR="0" marT="140335" marB="0">
                    <a:lnL w="19050" cap="flat" cmpd="sng" algn="ctr">
                      <a:solidFill>
                        <a:srgbClr val="C7AC73"/>
                      </a:solidFill>
                      <a:prstDash val="solid"/>
                      <a:round/>
                      <a:headEnd type="none" w="med" len="med"/>
                      <a:tailEnd type="none" w="med" len="med"/>
                    </a:lnL>
                    <a:lnR w="19050">
                      <a:solidFill>
                        <a:srgbClr val="C7AC73"/>
                      </a:solidFill>
                      <a:prstDash val="solid"/>
                    </a:lnR>
                    <a:lnT w="19050" cap="flat" cmpd="sng" algn="ctr">
                      <a:solidFill>
                        <a:srgbClr val="C7AC73"/>
                      </a:solidFill>
                      <a:prstDash val="solid"/>
                      <a:round/>
                      <a:headEnd type="none" w="med" len="med"/>
                      <a:tailEnd type="none" w="med" len="med"/>
                    </a:lnT>
                    <a:lnB w="19050">
                      <a:solidFill>
                        <a:srgbClr val="C7AC73"/>
                      </a:solidFill>
                      <a:prstDash val="solid"/>
                    </a:lnB>
                  </a:tcPr>
                </a:tc>
                <a:extLst>
                  <a:ext uri="{0D108BD9-81ED-4DB2-BD59-A6C34878D82A}">
                    <a16:rowId xmlns:a16="http://schemas.microsoft.com/office/drawing/2014/main" val="10004"/>
                  </a:ext>
                </a:extLst>
              </a:tr>
            </a:tbl>
          </a:graphicData>
        </a:graphic>
      </p:graphicFrame>
      <p:sp>
        <p:nvSpPr>
          <p:cNvPr id="7" name="object 4">
            <a:extLst>
              <a:ext uri="{FF2B5EF4-FFF2-40B4-BE49-F238E27FC236}">
                <a16:creationId xmlns:a16="http://schemas.microsoft.com/office/drawing/2014/main" id="{9BE036C5-0B33-51EC-817A-6EB6EE9E07B2}"/>
              </a:ext>
            </a:extLst>
          </p:cNvPr>
          <p:cNvSpPr txBox="1"/>
          <p:nvPr/>
        </p:nvSpPr>
        <p:spPr>
          <a:xfrm>
            <a:off x="296899" y="462279"/>
            <a:ext cx="1965534" cy="895117"/>
          </a:xfrm>
          <a:prstGeom prst="rect">
            <a:avLst/>
          </a:prstGeom>
        </p:spPr>
        <p:txBody>
          <a:bodyPr vert="horz" wrap="square" lIns="0" tIns="12700" rIns="0" bIns="0" rtlCol="0">
            <a:spAutoFit/>
          </a:bodyPr>
          <a:lstStyle/>
          <a:p>
            <a:pPr marL="12700">
              <a:lnSpc>
                <a:spcPct val="100000"/>
              </a:lnSpc>
              <a:spcBef>
                <a:spcPts val="100"/>
              </a:spcBef>
            </a:pPr>
            <a:r>
              <a:rPr sz="1600" b="1" spc="-75" dirty="0">
                <a:solidFill>
                  <a:srgbClr val="B45E05"/>
                </a:solidFill>
                <a:latin typeface="Times New Roman" panose="02020603050405020304" pitchFamily="18" charset="0"/>
                <a:cs typeface="Times New Roman" panose="02020603050405020304" pitchFamily="18" charset="0"/>
              </a:rPr>
              <a:t>M</a:t>
            </a:r>
            <a:r>
              <a:rPr sz="1600" b="1" spc="-190" dirty="0">
                <a:solidFill>
                  <a:srgbClr val="B45E05"/>
                </a:solidFill>
                <a:latin typeface="Times New Roman" panose="02020603050405020304" pitchFamily="18" charset="0"/>
                <a:cs typeface="Times New Roman" panose="02020603050405020304" pitchFamily="18" charset="0"/>
              </a:rPr>
              <a:t>E</a:t>
            </a:r>
            <a:r>
              <a:rPr sz="1600" b="1" spc="-240" dirty="0">
                <a:solidFill>
                  <a:srgbClr val="B45E05"/>
                </a:solidFill>
                <a:latin typeface="Times New Roman" panose="02020603050405020304" pitchFamily="18" charset="0"/>
                <a:cs typeface="Times New Roman" panose="02020603050405020304" pitchFamily="18" charset="0"/>
              </a:rPr>
              <a:t>T</a:t>
            </a:r>
            <a:r>
              <a:rPr sz="1600" b="1" spc="-95" dirty="0">
                <a:solidFill>
                  <a:srgbClr val="B45E05"/>
                </a:solidFill>
                <a:latin typeface="Times New Roman" panose="02020603050405020304" pitchFamily="18" charset="0"/>
                <a:cs typeface="Times New Roman" panose="02020603050405020304" pitchFamily="18" charset="0"/>
              </a:rPr>
              <a:t>R</a:t>
            </a:r>
            <a:r>
              <a:rPr sz="1600" b="1" spc="-50" dirty="0">
                <a:solidFill>
                  <a:srgbClr val="B45E05"/>
                </a:solidFill>
                <a:latin typeface="Times New Roman" panose="02020603050405020304" pitchFamily="18" charset="0"/>
                <a:cs typeface="Times New Roman" panose="02020603050405020304" pitchFamily="18" charset="0"/>
              </a:rPr>
              <a:t>I</a:t>
            </a:r>
            <a:r>
              <a:rPr sz="1600" b="1" spc="-125" dirty="0">
                <a:solidFill>
                  <a:srgbClr val="B45E05"/>
                </a:solidFill>
                <a:latin typeface="Times New Roman" panose="02020603050405020304" pitchFamily="18" charset="0"/>
                <a:cs typeface="Times New Roman" panose="02020603050405020304" pitchFamily="18" charset="0"/>
              </a:rPr>
              <a:t>C</a:t>
            </a:r>
            <a:r>
              <a:rPr sz="1600" b="1" spc="-15" dirty="0">
                <a:solidFill>
                  <a:srgbClr val="B45E05"/>
                </a:solidFill>
                <a:latin typeface="Times New Roman" panose="02020603050405020304" pitchFamily="18" charset="0"/>
                <a:cs typeface="Times New Roman" panose="02020603050405020304" pitchFamily="18" charset="0"/>
              </a:rPr>
              <a:t>S</a:t>
            </a:r>
            <a:r>
              <a:rPr sz="1600" b="1" spc="-105" dirty="0">
                <a:solidFill>
                  <a:srgbClr val="B45E05"/>
                </a:solidFill>
                <a:latin typeface="Times New Roman" panose="02020603050405020304" pitchFamily="18" charset="0"/>
                <a:cs typeface="Times New Roman" panose="02020603050405020304" pitchFamily="18" charset="0"/>
              </a:rPr>
              <a:t> </a:t>
            </a:r>
            <a:r>
              <a:rPr sz="1600" b="1" spc="-95" dirty="0">
                <a:solidFill>
                  <a:srgbClr val="B45E05"/>
                </a:solidFill>
                <a:latin typeface="Times New Roman" panose="02020603050405020304" pitchFamily="18" charset="0"/>
                <a:cs typeface="Times New Roman" panose="02020603050405020304" pitchFamily="18" charset="0"/>
              </a:rPr>
              <a:t>R</a:t>
            </a:r>
            <a:r>
              <a:rPr sz="1600" b="1" spc="-190" dirty="0">
                <a:solidFill>
                  <a:srgbClr val="B45E05"/>
                </a:solidFill>
                <a:latin typeface="Times New Roman" panose="02020603050405020304" pitchFamily="18" charset="0"/>
                <a:cs typeface="Times New Roman" panose="02020603050405020304" pitchFamily="18" charset="0"/>
              </a:rPr>
              <a:t>E</a:t>
            </a:r>
            <a:r>
              <a:rPr sz="1600" b="1" spc="-114" dirty="0">
                <a:solidFill>
                  <a:srgbClr val="B45E05"/>
                </a:solidFill>
                <a:latin typeface="Times New Roman" panose="02020603050405020304" pitchFamily="18" charset="0"/>
                <a:cs typeface="Times New Roman" panose="02020603050405020304" pitchFamily="18" charset="0"/>
              </a:rPr>
              <a:t>P</a:t>
            </a:r>
            <a:r>
              <a:rPr sz="1600" b="1" spc="-195" dirty="0">
                <a:solidFill>
                  <a:srgbClr val="B45E05"/>
                </a:solidFill>
                <a:latin typeface="Times New Roman" panose="02020603050405020304" pitchFamily="18" charset="0"/>
                <a:cs typeface="Times New Roman" panose="02020603050405020304" pitchFamily="18" charset="0"/>
              </a:rPr>
              <a:t>O</a:t>
            </a:r>
            <a:r>
              <a:rPr sz="1600" b="1" spc="-95" dirty="0">
                <a:solidFill>
                  <a:srgbClr val="B45E05"/>
                </a:solidFill>
                <a:latin typeface="Times New Roman" panose="02020603050405020304" pitchFamily="18" charset="0"/>
                <a:cs typeface="Times New Roman" panose="02020603050405020304" pitchFamily="18" charset="0"/>
              </a:rPr>
              <a:t>R</a:t>
            </a:r>
            <a:r>
              <a:rPr sz="1600" b="1" spc="-235" dirty="0">
                <a:solidFill>
                  <a:srgbClr val="B45E05"/>
                </a:solidFill>
                <a:latin typeface="Times New Roman" panose="02020603050405020304" pitchFamily="18" charset="0"/>
                <a:cs typeface="Times New Roman" panose="02020603050405020304" pitchFamily="18" charset="0"/>
              </a:rPr>
              <a:t>T</a:t>
            </a:r>
            <a:endParaRPr lang="en-IN" sz="1600" b="1" spc="-235" dirty="0">
              <a:solidFill>
                <a:srgbClr val="B45E05"/>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sz="1400" b="1" dirty="0">
              <a:latin typeface="Times New Roman" panose="02020603050405020304" pitchFamily="18" charset="0"/>
              <a:cs typeface="Times New Roman" panose="02020603050405020304" pitchFamily="18" charset="0"/>
            </a:endParaRPr>
          </a:p>
          <a:p>
            <a:pPr marL="12700">
              <a:lnSpc>
                <a:spcPct val="100000"/>
              </a:lnSpc>
              <a:spcBef>
                <a:spcPts val="1500"/>
              </a:spcBef>
            </a:pPr>
            <a:r>
              <a:rPr sz="1400" b="1" spc="-155" dirty="0">
                <a:latin typeface="Times New Roman" panose="02020603050405020304" pitchFamily="18" charset="0"/>
                <a:cs typeface="Times New Roman" panose="02020603050405020304" pitchFamily="18" charset="0"/>
              </a:rPr>
              <a:t>1</a:t>
            </a:r>
            <a:r>
              <a:rPr sz="1400" b="1" spc="-215" dirty="0">
                <a:latin typeface="Times New Roman" panose="02020603050405020304" pitchFamily="18" charset="0"/>
                <a:cs typeface="Times New Roman" panose="02020603050405020304" pitchFamily="18" charset="0"/>
              </a:rPr>
              <a:t>.</a:t>
            </a:r>
            <a:r>
              <a:rPr sz="1400" b="1" spc="-90" dirty="0">
                <a:latin typeface="Times New Roman" panose="02020603050405020304" pitchFamily="18" charset="0"/>
                <a:cs typeface="Times New Roman" panose="02020603050405020304" pitchFamily="18" charset="0"/>
              </a:rPr>
              <a:t> </a:t>
            </a:r>
            <a:r>
              <a:rPr sz="1400" b="1" spc="-165" dirty="0">
                <a:latin typeface="Times New Roman" panose="02020603050405020304" pitchFamily="18" charset="0"/>
                <a:cs typeface="Times New Roman" panose="02020603050405020304" pitchFamily="18" charset="0"/>
              </a:rPr>
              <a:t>O</a:t>
            </a:r>
            <a:r>
              <a:rPr sz="1400" b="1" spc="-130" dirty="0">
                <a:latin typeface="Times New Roman" panose="02020603050405020304" pitchFamily="18" charset="0"/>
                <a:cs typeface="Times New Roman" panose="02020603050405020304" pitchFamily="18" charset="0"/>
              </a:rPr>
              <a:t>n</a:t>
            </a:r>
            <a:r>
              <a:rPr sz="1400" b="1" spc="-90" dirty="0">
                <a:latin typeface="Times New Roman" panose="02020603050405020304" pitchFamily="18" charset="0"/>
                <a:cs typeface="Times New Roman" panose="02020603050405020304" pitchFamily="18" charset="0"/>
              </a:rPr>
              <a:t> </a:t>
            </a:r>
            <a:r>
              <a:rPr sz="1400" b="1" spc="-155" dirty="0">
                <a:latin typeface="Times New Roman" panose="02020603050405020304" pitchFamily="18" charset="0"/>
                <a:cs typeface="Times New Roman" panose="02020603050405020304" pitchFamily="18" charset="0"/>
              </a:rPr>
              <a:t>E</a:t>
            </a:r>
            <a:r>
              <a:rPr sz="1400" b="1" spc="-204" dirty="0">
                <a:latin typeface="Times New Roman" panose="02020603050405020304" pitchFamily="18" charset="0"/>
                <a:cs typeface="Times New Roman" panose="02020603050405020304" pitchFamily="18" charset="0"/>
              </a:rPr>
              <a:t>T</a:t>
            </a:r>
            <a:r>
              <a:rPr sz="1400" b="1" spc="-114" dirty="0">
                <a:latin typeface="Times New Roman" panose="02020603050405020304" pitchFamily="18" charset="0"/>
                <a:cs typeface="Times New Roman" panose="02020603050405020304" pitchFamily="18" charset="0"/>
              </a:rPr>
              <a:t>H</a:t>
            </a:r>
            <a:endParaRPr sz="1400" b="1" dirty="0">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D0D934A6-247C-6829-009E-3702B452E351}"/>
              </a:ext>
            </a:extLst>
          </p:cNvPr>
          <p:cNvSpPr txBox="1"/>
          <p:nvPr/>
        </p:nvSpPr>
        <p:spPr>
          <a:xfrm>
            <a:off x="296899" y="3314866"/>
            <a:ext cx="908591" cy="228268"/>
          </a:xfrm>
          <a:prstGeom prst="rect">
            <a:avLst/>
          </a:prstGeom>
        </p:spPr>
        <p:txBody>
          <a:bodyPr vert="horz" wrap="square" lIns="0" tIns="12700" rIns="0" bIns="0" rtlCol="0">
            <a:spAutoFit/>
          </a:bodyPr>
          <a:lstStyle/>
          <a:p>
            <a:pPr marL="12700">
              <a:lnSpc>
                <a:spcPct val="100000"/>
              </a:lnSpc>
              <a:spcBef>
                <a:spcPts val="100"/>
              </a:spcBef>
            </a:pPr>
            <a:r>
              <a:rPr sz="1400" b="1" spc="-60" dirty="0">
                <a:latin typeface="Trebuchet MS"/>
                <a:cs typeface="Trebuchet MS"/>
              </a:rPr>
              <a:t>2</a:t>
            </a:r>
            <a:r>
              <a:rPr sz="1400" b="1" spc="-215" dirty="0">
                <a:latin typeface="Trebuchet MS"/>
                <a:cs typeface="Trebuchet MS"/>
              </a:rPr>
              <a:t>.</a:t>
            </a:r>
            <a:r>
              <a:rPr sz="1400" b="1" spc="-90" dirty="0">
                <a:latin typeface="Trebuchet MS"/>
                <a:cs typeface="Trebuchet MS"/>
              </a:rPr>
              <a:t> </a:t>
            </a:r>
            <a:r>
              <a:rPr sz="1400" b="1" spc="-165" dirty="0">
                <a:latin typeface="Trebuchet MS"/>
                <a:cs typeface="Trebuchet MS"/>
              </a:rPr>
              <a:t>O</a:t>
            </a:r>
            <a:r>
              <a:rPr sz="1400" b="1" spc="-130" dirty="0">
                <a:latin typeface="Trebuchet MS"/>
                <a:cs typeface="Trebuchet MS"/>
              </a:rPr>
              <a:t>n</a:t>
            </a:r>
            <a:r>
              <a:rPr sz="1400" b="1" spc="-90" dirty="0">
                <a:latin typeface="Trebuchet MS"/>
                <a:cs typeface="Trebuchet MS"/>
              </a:rPr>
              <a:t> </a:t>
            </a:r>
            <a:r>
              <a:rPr sz="1400" b="1" spc="-55" dirty="0">
                <a:latin typeface="Trebuchet MS"/>
                <a:cs typeface="Trebuchet MS"/>
              </a:rPr>
              <a:t>B</a:t>
            </a:r>
            <a:r>
              <a:rPr sz="1400" b="1" spc="-204" dirty="0">
                <a:latin typeface="Trebuchet MS"/>
                <a:cs typeface="Trebuchet MS"/>
              </a:rPr>
              <a:t>T</a:t>
            </a:r>
            <a:r>
              <a:rPr sz="1400" b="1" spc="-100" dirty="0">
                <a:latin typeface="Trebuchet MS"/>
                <a:cs typeface="Trebuchet MS"/>
              </a:rPr>
              <a:t>C</a:t>
            </a:r>
            <a:endParaRPr sz="1400" b="1" dirty="0">
              <a:latin typeface="Trebuchet MS"/>
              <a:cs typeface="Trebuchet MS"/>
            </a:endParaRPr>
          </a:p>
        </p:txBody>
      </p:sp>
    </p:spTree>
    <p:extLst>
      <p:ext uri="{BB962C8B-B14F-4D97-AF65-F5344CB8AC3E}">
        <p14:creationId xmlns:p14="http://schemas.microsoft.com/office/powerpoint/2010/main" val="255346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7989AF-C9F4-E529-1301-B1B690414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98" y="1246695"/>
            <a:ext cx="5834440" cy="4364610"/>
          </a:xfrm>
          <a:prstGeom prst="rect">
            <a:avLst/>
          </a:prstGeom>
        </p:spPr>
      </p:pic>
      <p:pic>
        <p:nvPicPr>
          <p:cNvPr id="9" name="Picture 8">
            <a:extLst>
              <a:ext uri="{FF2B5EF4-FFF2-40B4-BE49-F238E27FC236}">
                <a16:creationId xmlns:a16="http://schemas.microsoft.com/office/drawing/2014/main" id="{16167579-249A-8004-E4A3-295005A7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762" y="1246695"/>
            <a:ext cx="5834440" cy="4364610"/>
          </a:xfrm>
          <a:prstGeom prst="rect">
            <a:avLst/>
          </a:prstGeom>
        </p:spPr>
      </p:pic>
      <p:sp>
        <p:nvSpPr>
          <p:cNvPr id="10" name="TextBox 9">
            <a:extLst>
              <a:ext uri="{FF2B5EF4-FFF2-40B4-BE49-F238E27FC236}">
                <a16:creationId xmlns:a16="http://schemas.microsoft.com/office/drawing/2014/main" id="{EA3F14B2-56B0-7FBA-B505-CA60D104CD4F}"/>
              </a:ext>
            </a:extLst>
          </p:cNvPr>
          <p:cNvSpPr txBox="1"/>
          <p:nvPr/>
        </p:nvSpPr>
        <p:spPr>
          <a:xfrm>
            <a:off x="179798" y="411629"/>
            <a:ext cx="4250800" cy="400110"/>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Screenshots:</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874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73</TotalTime>
  <Words>1141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Calisto MT</vt:lpstr>
      <vt:lpstr>Cambria</vt:lpstr>
      <vt:lpstr>Times New Roman</vt:lpstr>
      <vt:lpstr>Trebuchet MS</vt:lpstr>
      <vt:lpstr>Wingdings 2</vt:lpstr>
      <vt:lpstr>Slate</vt:lpstr>
      <vt:lpstr>CRYPTO PRICE PREDICTION</vt:lpstr>
      <vt:lpstr>INTRODUCTION </vt:lpstr>
      <vt:lpstr>PowerPoint Presentation</vt:lpstr>
      <vt:lpstr>PowerPoint Presentation</vt:lpstr>
      <vt:lpstr>MACHINE LEARNING MODEL DEFINITION &amp; COMPARISON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PRICE PREDICTION</dc:title>
  <dc:creator>sai sandeep</dc:creator>
  <cp:lastModifiedBy>sai sandeep</cp:lastModifiedBy>
  <cp:revision>1</cp:revision>
  <dcterms:created xsi:type="dcterms:W3CDTF">2024-05-04T09:35:11Z</dcterms:created>
  <dcterms:modified xsi:type="dcterms:W3CDTF">2024-05-04T10:49:04Z</dcterms:modified>
</cp:coreProperties>
</file>