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29" r:id="rId4"/>
  </p:sldMasterIdLst>
  <p:notesMasterIdLst>
    <p:notesMasterId r:id="rId10"/>
  </p:notesMasterIdLst>
  <p:handoutMasterIdLst>
    <p:handoutMasterId r:id="rId11"/>
  </p:handoutMasterIdLst>
  <p:sldIdLst>
    <p:sldId id="307" r:id="rId5"/>
    <p:sldId id="304" r:id="rId6"/>
    <p:sldId id="327" r:id="rId7"/>
    <p:sldId id="328" r:id="rId8"/>
    <p:sldId id="329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5BB6AB-BA0D-48E4-B3D1-4222D3886830}">
          <p14:sldIdLst>
            <p14:sldId id="307"/>
            <p14:sldId id="304"/>
          </p14:sldIdLst>
        </p14:section>
        <p14:section name="trfdytf" id="{592337E5-09C1-4B1D-ABB4-9D42368FCFAC}">
          <p14:sldIdLst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esh venky" initials="Vv" lastIdx="2" clrIdx="0">
    <p:extLst>
      <p:ext uri="{19B8F6BF-5375-455C-9EA6-DF929625EA0E}">
        <p15:presenceInfo xmlns:p15="http://schemas.microsoft.com/office/powerpoint/2012/main" userId="2b5adfec8003da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61" d="100"/>
          <a:sy n="61" d="100"/>
        </p:scale>
        <p:origin x="844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06T21:49:38.370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71A642-3989-4CE5-B435-4049F41CEDB5}" type="datetimeFigureOut">
              <a:rPr lang="en-US" smtClean="0"/>
              <a:pPr>
                <a:defRPr/>
              </a:pPr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2B5BB4D-EED0-48C4-A8A5-721D0F78D33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19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8545E-7458-4A16-A01D-A27FB4CECD1B}" type="datetimeFigureOut">
              <a:rPr lang="en-US" smtClean="0"/>
              <a:pPr>
                <a:defRPr/>
              </a:pPr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3222-065F-4889-B059-E6C138AECA1F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909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7C44D5-4219-423C-9EEF-8B61EFABD80B}" type="datetimeFigureOut">
              <a:rPr lang="en-US" smtClean="0"/>
              <a:pPr>
                <a:defRPr/>
              </a:pPr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992F-4A3B-497A-A60E-E0B355B7F132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3213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8527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78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2523A8-3E46-4454-8BF0-0E8684B3E398}" type="datetimeFigureOut">
              <a:rPr lang="en-US" smtClean="0"/>
              <a:pPr>
                <a:defRPr/>
              </a:pPr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BC1D-26F9-42D0-B81B-CCE6A660771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804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0B90F7-2413-4D25-8646-5048C860BDF1}" type="datetimeFigureOut">
              <a:rPr lang="en-US" smtClean="0"/>
              <a:pPr>
                <a:defRPr/>
              </a:pPr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069B-CC4C-4AF6-8B83-E0497B5BC85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9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42D2BC-6D26-43A6-8C6F-7EF55C19EF24}" type="datetimeFigureOut">
              <a:rPr lang="en-US" smtClean="0"/>
              <a:pPr>
                <a:defRPr/>
              </a:pPr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21C2-B9B7-443C-AA26-BCE49621D6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146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563D75-0286-42B7-A0FC-AF4FD8CCB675}" type="datetimeFigureOut">
              <a:rPr lang="en-US" smtClean="0"/>
              <a:pPr>
                <a:defRPr/>
              </a:pPr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072B-BDF1-4C4A-A0F6-266E74D12A22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71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F0FB19-02DD-4E4D-BB9E-D038CD2FB4BB}" type="datetimeFigureOut">
              <a:rPr lang="en-US" smtClean="0"/>
              <a:pPr>
                <a:defRPr/>
              </a:pPr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27B-8645-41D1-94C5-2EB5750715C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4844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CB858F-E34C-4F32-A405-DEBB23A6EE60}" type="datetimeFigureOut">
              <a:rPr lang="en-US" smtClean="0"/>
              <a:pPr>
                <a:defRPr/>
              </a:pPr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7AD4-80F9-49B6-9EC3-0B0F61C65D4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982373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F75AE-D3E3-41E6-BFAD-F28508FF5A12}" type="datetimeFigureOut">
              <a:rPr lang="en-US" smtClean="0"/>
              <a:pPr>
                <a:defRPr/>
              </a:pPr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9229-190B-4E68-AF71-87F965FA484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392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A528161-2C19-4FC3-9FC7-29349F7F9F75}" type="datetimeFigureOut">
              <a:rPr lang="en-US" smtClean="0"/>
              <a:pPr>
                <a:defRPr/>
              </a:pPr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DBDB-17DC-4D75-8915-5B36EA3C7453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2187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0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  <p:sldLayoutId id="2147483668" r:id="rId14"/>
    <p:sldLayoutId id="2147483685" r:id="rId15"/>
    <p:sldLayoutId id="2147483688" r:id="rId16"/>
    <p:sldLayoutId id="2147483689" r:id="rId17"/>
    <p:sldLayoutId id="2147483691" r:id="rId18"/>
    <p:sldLayoutId id="2147483692" r:id="rId19"/>
    <p:sldLayoutId id="2147483676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learn/advantages-of-cloud-comput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526" y="2434975"/>
            <a:ext cx="5969285" cy="801384"/>
          </a:xfrm>
        </p:spPr>
        <p:txBody>
          <a:bodyPr/>
          <a:lstStyle/>
          <a:p>
            <a:r>
              <a:rPr lang="en-US" dirty="0"/>
              <a:t>Cloud computing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1366D1-A3E6-0C0F-5426-DC47D91EE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37" y="336866"/>
            <a:ext cx="6740223" cy="129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399B05-6B72-8070-B36B-608E42EC09FD}"/>
              </a:ext>
            </a:extLst>
          </p:cNvPr>
          <p:cNvSpPr txBox="1"/>
          <p:nvPr/>
        </p:nvSpPr>
        <p:spPr>
          <a:xfrm>
            <a:off x="852758" y="417077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Guided by: </a:t>
            </a:r>
            <a:r>
              <a:rPr lang="en-IN" dirty="0" err="1"/>
              <a:t>shri.P.L.Halgekar</a:t>
            </a:r>
            <a:r>
              <a:rPr lang="en-IN" dirty="0"/>
              <a:t> (HOD </a:t>
            </a:r>
            <a:r>
              <a:rPr lang="en-IN" dirty="0" err="1"/>
              <a:t>Cse</a:t>
            </a:r>
            <a:r>
              <a:rPr lang="en-IN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077DB-321A-7D7F-26D9-43BF2ACD42B4}"/>
              </a:ext>
            </a:extLst>
          </p:cNvPr>
          <p:cNvSpPr txBox="1"/>
          <p:nvPr/>
        </p:nvSpPr>
        <p:spPr>
          <a:xfrm>
            <a:off x="945224" y="4857259"/>
            <a:ext cx="427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: Venkatesh sungar (389CS22056)</a:t>
            </a:r>
          </a:p>
          <a:p>
            <a:r>
              <a:rPr lang="en-IN" dirty="0"/>
              <a:t>              Darshan </a:t>
            </a:r>
            <a:r>
              <a:rPr lang="en-IN" dirty="0" err="1"/>
              <a:t>Kumbar</a:t>
            </a:r>
            <a:r>
              <a:rPr lang="en-IN" dirty="0"/>
              <a:t> (389CS22010)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52" y="78111"/>
            <a:ext cx="6583680" cy="1701153"/>
          </a:xfrm>
        </p:spPr>
        <p:txBody>
          <a:bodyPr/>
          <a:lstStyle/>
          <a:p>
            <a:r>
              <a:rPr lang="en-US" dirty="0"/>
              <a:t>What is cloud computing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C93EA-7539-4C24-BD30-7DF6549F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6" y="2044557"/>
            <a:ext cx="6583680" cy="4448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indent="-182563" algn="l" rtl="0" eaLnBrk="0" fontAlgn="base" hangingPunc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kern="1200" spc="1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10" normalizeH="0" baseline="0" noProof="0" dirty="0">
                <a:ln>
                  <a:noFill/>
                </a:ln>
                <a:solidFill>
                  <a:srgbClr val="000000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As we know, cloud computing technology is used by both small and large organizations to store the information in cloud and access it from anywhere at any time using the internet connection.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1" i="0" u="none" strike="noStrike" kern="1200" cap="none" spc="10" normalizeH="0" baseline="0" noProof="0" dirty="0">
              <a:ln>
                <a:noFill/>
              </a:ln>
              <a:solidFill>
                <a:srgbClr val="000000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10" normalizeH="0" baseline="0" noProof="0" dirty="0">
                <a:ln>
                  <a:noFill/>
                </a:ln>
                <a:solidFill>
                  <a:srgbClr val="000000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Cloud computing architecture is a combination of service-oriented architecture and event-driven architecture.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Cloud computing architecture is divided into the following two parts –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1" i="0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Clr>
                <a:srgbClr val="6F6F74"/>
              </a:buClr>
              <a:buSzPct val="76000"/>
              <a:buFont typeface="Courier New" panose="02070309020205020404" pitchFamily="49" charset="0"/>
              <a:buChar char="o"/>
              <a:tabLst>
                <a:tab pos="457200" algn="l"/>
              </a:tabLst>
              <a:defRPr/>
            </a:pPr>
            <a:r>
              <a:rPr kumimoji="0" lang="en-IN" sz="1800" b="1" i="1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endParaRPr kumimoji="0" lang="en-IN" sz="1800" b="1" i="1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Clr>
                <a:srgbClr val="6F6F74"/>
              </a:buClr>
              <a:buSzPct val="72000"/>
              <a:buFont typeface="Courier New" panose="02070309020205020404" pitchFamily="49" charset="0"/>
              <a:buChar char="o"/>
              <a:tabLst>
                <a:tab pos="457200" algn="l"/>
              </a:tabLst>
              <a:defRPr/>
            </a:pPr>
            <a:r>
              <a:rPr kumimoji="0" lang="en-IN" sz="1800" b="1" i="1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 End</a:t>
            </a:r>
            <a:endParaRPr kumimoji="0" lang="en-IN" sz="1800" b="1" i="1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1" i="0" u="none" strike="noStrike" kern="1200" cap="none" spc="10" normalizeH="0" baseline="0" noProof="0" dirty="0">
              <a:ln>
                <a:noFill/>
              </a:ln>
              <a:solidFill>
                <a:srgbClr val="000000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71AB-FAB2-49A6-98FF-FCC45BDD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00" y="588580"/>
            <a:ext cx="8249032" cy="5583621"/>
          </a:xfrm>
        </p:spPr>
        <p:txBody>
          <a:bodyPr>
            <a:normAutofit fontScale="85000" lnSpcReduction="10000"/>
          </a:bodyPr>
          <a:lstStyle/>
          <a:p>
            <a:pPr marL="182880" indent="-182880" algn="just" eaLnBrk="1" fontAlgn="auto" hangingPunct="1">
              <a:defRPr/>
            </a:pPr>
            <a:r>
              <a:rPr lang="en-IN" sz="32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Front End</a:t>
            </a:r>
          </a:p>
          <a:p>
            <a:pPr marL="182880" indent="-182880" algn="just" eaLnBrk="1" fontAlgn="auto" hangingPunct="1">
              <a:defRPr/>
            </a:pPr>
            <a:endParaRPr lang="en-IN" sz="3200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-182880" algn="just" eaLnBrk="1" fontAlgn="auto" hangingPunct="1">
              <a:defRPr/>
            </a:pPr>
            <a:r>
              <a:rPr lang="en-IN" b="1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The front end is used by the client. It contains client-side interfaces and applications that are required to access the cloud computing platforms. The front end includes web servers (including Chrome, Firefox, internet explorer, etc.), thin &amp; fat clients, tablets, and mobile devices.</a:t>
            </a:r>
          </a:p>
          <a:p>
            <a:pPr marL="182880" indent="-182880" algn="just" eaLnBrk="1" fontAlgn="auto" hangingPunct="1">
              <a:defRPr/>
            </a:pPr>
            <a:endParaRPr lang="en-IN" b="1" dirty="0"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marL="182880" indent="-182880" algn="just" eaLnBrk="1" fontAlgn="auto" hangingPunct="1">
              <a:defRPr/>
            </a:pPr>
            <a:r>
              <a:rPr lang="en-IN" sz="32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Back End</a:t>
            </a:r>
          </a:p>
          <a:p>
            <a:pPr marL="182880" indent="-182880" algn="just" eaLnBrk="1" fontAlgn="auto" hangingPunct="1">
              <a:defRPr/>
            </a:pPr>
            <a:endParaRPr lang="en-IN" sz="3200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-182880" algn="just" eaLnBrk="1" fontAlgn="auto" hangingPunct="1">
              <a:defRPr/>
            </a:pPr>
            <a:r>
              <a:rPr lang="en-IN" b="1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The back end is used by the service provider. It manages all the resources that are required to provide cloud computing services. It includes a huge amount of data storage, security mechanism, virtual machines, deploying models, servers, traffic control mechanisms, etc.</a:t>
            </a:r>
            <a:endParaRPr lang="en-IN" b="1" dirty="0"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marL="182880" indent="-182880" eaLnBrk="1" fontAlgn="auto" hangingPunct="1">
              <a:defRPr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55A3C-88FE-4BB0-9FA2-FB425587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B0142447-0806-401B-8274-EAE3B290FD7B}" type="slidenum">
              <a:rPr lang="en-GB" altLang="en-US">
                <a:solidFill>
                  <a:srgbClr val="8E8E94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altLang="en-US">
              <a:solidFill>
                <a:srgbClr val="8E8E9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641964-0E84-DF20-C7BF-C42EC4B5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D467AD4-80F9-49B6-9EC3-0B0F61C65D4B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3" name="Content Placeholder 4" descr="Cloud Computing Architecture">
            <a:extLst>
              <a:ext uri="{FF2B5EF4-FFF2-40B4-BE49-F238E27FC236}">
                <a16:creationId xmlns:a16="http://schemas.microsoft.com/office/drawing/2014/main" id="{69F56B67-CF1C-EE21-CC33-CFC48AC53CA1}"/>
              </a:ext>
            </a:extLst>
          </p:cNvPr>
          <p:cNvPicPr>
            <a:picLocks noGrp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21" y="788275"/>
            <a:ext cx="8334703" cy="55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8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E12F67-D1A8-5BA0-DE84-1367830D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D467AD4-80F9-49B6-9EC3-0B0F61C65D4B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F6E786E-1683-4B79-9057-486FF9F13A54}"/>
              </a:ext>
            </a:extLst>
          </p:cNvPr>
          <p:cNvSpPr>
            <a:spLocks noGrp="1"/>
          </p:cNvSpPr>
          <p:nvPr/>
        </p:nvSpPr>
        <p:spPr>
          <a:xfrm>
            <a:off x="683172" y="199697"/>
            <a:ext cx="9816662" cy="6232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563" indent="-182563" algn="l" rtl="0" eaLnBrk="0" fontAlgn="base" hangingPunc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kern="1200" spc="1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fontAlgn="auto" hangingPunct="1">
              <a:buFont typeface="Arial" panose="020B0604020202020204" pitchFamily="34" charset="0"/>
              <a:buNone/>
              <a:defRPr/>
            </a:pPr>
            <a:endParaRPr lang="en-IN" altLang="en-US" b="1" dirty="0"/>
          </a:p>
          <a:p>
            <a:pPr eaLnBrk="1" hangingPunct="1">
              <a:defRPr/>
            </a:pPr>
            <a:r>
              <a:rPr lang="en-US" sz="4000" b="1" dirty="0"/>
              <a:t>File Storage</a:t>
            </a:r>
            <a:r>
              <a:rPr lang="en-US" sz="4000" dirty="0"/>
              <a:t>:</a:t>
            </a:r>
          </a:p>
          <a:p>
            <a:pPr lvl="1" eaLnBrk="1" hangingPunct="1">
              <a:defRPr/>
            </a:pPr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storage allows you to store and access files easily from any device with an internet connection. </a:t>
            </a:r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Services like Amazon S3, Dropbox, and OneDrive provide secure and scalable storage options</a:t>
            </a:r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eaLnBrk="1" hangingPunct="1">
              <a:defRPr/>
            </a:pPr>
            <a:r>
              <a:rPr lang="en-US" sz="4000" b="1" dirty="0"/>
              <a:t>Big Data Analytics</a:t>
            </a:r>
            <a:r>
              <a:rPr lang="en-US" sz="4000" dirty="0"/>
              <a:t>:</a:t>
            </a:r>
          </a:p>
          <a:p>
            <a:pPr lvl="1" eaLnBrk="1" hangingPunct="1">
              <a:defRPr/>
            </a:pPr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Collecting and analyzing big data is crucial for business growth and problem-solving. </a:t>
            </a:r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Cloud computing provides the necessary computing resources for handling large datasets, enabling companies to discover insights and make informed decisions</a:t>
            </a:r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eaLnBrk="1" hangingPunct="1">
              <a:defRPr/>
            </a:pPr>
            <a:r>
              <a:rPr lang="en-US" sz="4000" b="1" dirty="0"/>
              <a:t>Data Backups and Archiving</a:t>
            </a:r>
            <a:r>
              <a:rPr lang="en-US" sz="4000" dirty="0"/>
              <a:t>:</a:t>
            </a:r>
          </a:p>
          <a:p>
            <a:pPr lvl="1" eaLnBrk="1" hangingPunct="1">
              <a:defRPr/>
            </a:pPr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services offer reliable data backup and archiving solutions. You can securely store historical data, ensuring business continuity and compliance with data retention policies.</a:t>
            </a:r>
          </a:p>
          <a:p>
            <a:pPr eaLnBrk="1" hangingPunct="1">
              <a:defRPr/>
            </a:pPr>
            <a:r>
              <a:rPr lang="en-US" sz="4000" b="1" dirty="0"/>
              <a:t>Disaster Recovery</a:t>
            </a:r>
            <a:r>
              <a:rPr lang="en-US" sz="4000" dirty="0"/>
              <a:t>:</a:t>
            </a:r>
          </a:p>
          <a:p>
            <a:pPr lvl="1" eaLnBrk="1" hangingPunct="1">
              <a:defRPr/>
            </a:pPr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Cloud-based disaster recovery solutions allow organizations to quickly restore data and applications after unexpected events. The cloud’s scalability ensures efficient recovery processes.</a:t>
            </a:r>
          </a:p>
          <a:p>
            <a:pPr eaLnBrk="1" hangingPunct="1">
              <a:defRPr/>
            </a:pPr>
            <a:r>
              <a:rPr lang="en-US" sz="4000" b="1" dirty="0"/>
              <a:t>Software Testing and Development</a:t>
            </a:r>
            <a:r>
              <a:rPr lang="en-US" sz="4000" dirty="0"/>
              <a:t>:</a:t>
            </a:r>
          </a:p>
          <a:p>
            <a:pPr lvl="1" eaLnBrk="1" hangingPunct="1">
              <a:defRPr/>
            </a:pPr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Developers use cloud services to build and test custom applications. </a:t>
            </a:r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Cloud platforms like AWS and Google Cloud provide development environments, reducing infrastructure costs and speeding up development cycles</a:t>
            </a:r>
            <a:r>
              <a:rPr lang="en-US" sz="3500" baseline="30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2</a:t>
            </a:r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6155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  <ds:schemaRef ds:uri="http://schemas.microsoft.com/office/infopath/2007/PartnerControls"/>
    <ds:schemaRef ds:uri="230e9df3-be65-4c73-a93b-d1236ebd677e"/>
    <ds:schemaRef ds:uri="http://purl.org/dc/dcmitype/"/>
    <ds:schemaRef ds:uri="16c05727-aa75-4e4a-9b5f-8a80a1165891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458</TotalTime>
  <Words>380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Georgia</vt:lpstr>
      <vt:lpstr>Gill Sans MT</vt:lpstr>
      <vt:lpstr>Times New Roman</vt:lpstr>
      <vt:lpstr>Gallery</vt:lpstr>
      <vt:lpstr>Cloud computing </vt:lpstr>
      <vt:lpstr>What is cloud computing 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Venkatesh venky</dc:creator>
  <cp:lastModifiedBy>Venkatesh venky</cp:lastModifiedBy>
  <cp:revision>5</cp:revision>
  <dcterms:created xsi:type="dcterms:W3CDTF">2024-07-06T15:46:56Z</dcterms:created>
  <dcterms:modified xsi:type="dcterms:W3CDTF">2024-07-15T06:47:48Z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