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74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37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301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482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8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40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09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391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05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435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2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920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16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829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78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67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903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53680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153-91F8-44D3-88B6-64A8567D99C7}"/>
              </a:ext>
            </a:extLst>
          </p:cNvPr>
          <p:cNvSpPr>
            <a:spLocks noGrp="1"/>
          </p:cNvSpPr>
          <p:nvPr>
            <p:ph type="ctrTitle"/>
          </p:nvPr>
        </p:nvSpPr>
        <p:spPr>
          <a:xfrm>
            <a:off x="934511" y="0"/>
            <a:ext cx="9919756" cy="1113368"/>
          </a:xfrm>
        </p:spPr>
        <p:txBody>
          <a:bodyPr>
            <a:normAutofit/>
          </a:bodyPr>
          <a:lstStyle/>
          <a:p>
            <a:pPr algn="ctr"/>
            <a:r>
              <a:rPr lang="en-US" sz="3200" dirty="0">
                <a:solidFill>
                  <a:srgbClr val="E64823"/>
                </a:solidFill>
                <a:latin typeface="Engravers MT" pitchFamily="18"/>
              </a:rPr>
              <a:t>389-R.n. Shetty polytechnic</a:t>
            </a:r>
            <a:br>
              <a:rPr lang="en-IN" sz="3200" dirty="0">
                <a:solidFill>
                  <a:srgbClr val="E64823"/>
                </a:solidFill>
                <a:latin typeface="Calibri"/>
              </a:rPr>
            </a:br>
            <a:endParaRPr lang="en-IN" sz="3200" dirty="0"/>
          </a:p>
        </p:txBody>
      </p:sp>
      <p:sp>
        <p:nvSpPr>
          <p:cNvPr id="3" name="Subtitle 2">
            <a:extLst>
              <a:ext uri="{FF2B5EF4-FFF2-40B4-BE49-F238E27FC236}">
                <a16:creationId xmlns:a16="http://schemas.microsoft.com/office/drawing/2014/main" id="{E347F918-6A90-4AF7-BCFD-7C324F0DE0CA}"/>
              </a:ext>
            </a:extLst>
          </p:cNvPr>
          <p:cNvSpPr>
            <a:spLocks noGrp="1"/>
          </p:cNvSpPr>
          <p:nvPr>
            <p:ph type="subTitle" idx="1"/>
          </p:nvPr>
        </p:nvSpPr>
        <p:spPr>
          <a:xfrm>
            <a:off x="1337733" y="787400"/>
            <a:ext cx="9581089" cy="6070599"/>
          </a:xfrm>
        </p:spPr>
        <p:txBody>
          <a:bodyPr>
            <a:normAutofit fontScale="92500" lnSpcReduction="10000"/>
          </a:bodyPr>
          <a:lstStyle/>
          <a:p>
            <a:pPr lvl="0" algn="ctr">
              <a:spcBef>
                <a:spcPts val="0"/>
              </a:spcBef>
              <a:spcAft>
                <a:spcPts val="0"/>
              </a:spcAft>
              <a:defRPr sz="1800" b="0" i="0" u="none" strike="noStrike" kern="0" cap="none" spc="0" baseline="0">
                <a:solidFill>
                  <a:srgbClr val="000000"/>
                </a:solidFill>
                <a:uFillTx/>
              </a:defRPr>
            </a:pPr>
            <a:r>
              <a:rPr lang="en-US" sz="2400" dirty="0">
                <a:solidFill>
                  <a:srgbClr val="000000"/>
                </a:solidFill>
                <a:latin typeface="Engravers MT" pitchFamily="18"/>
              </a:rPr>
              <a:t>(</a:t>
            </a:r>
            <a:r>
              <a:rPr lang="en-US" sz="2400" dirty="0" err="1">
                <a:solidFill>
                  <a:srgbClr val="000000"/>
                </a:solidFill>
                <a:latin typeface="Engravers MT" pitchFamily="18"/>
              </a:rPr>
              <a:t>Shivabasav</a:t>
            </a:r>
            <a:r>
              <a:rPr lang="en-US" sz="2400" dirty="0">
                <a:solidFill>
                  <a:srgbClr val="000000"/>
                </a:solidFill>
                <a:latin typeface="Engravers MT" pitchFamily="18"/>
              </a:rPr>
              <a:t> </a:t>
            </a:r>
            <a:r>
              <a:rPr lang="en-US" sz="2400" dirty="0" err="1">
                <a:solidFill>
                  <a:srgbClr val="000000"/>
                </a:solidFill>
                <a:latin typeface="Engravers MT" pitchFamily="18"/>
              </a:rPr>
              <a:t>nagar</a:t>
            </a:r>
            <a:r>
              <a:rPr lang="en-US" sz="2400" dirty="0">
                <a:solidFill>
                  <a:srgbClr val="000000"/>
                </a:solidFill>
                <a:latin typeface="Engravers MT" pitchFamily="18"/>
              </a:rPr>
              <a:t> Belagavi)</a:t>
            </a:r>
          </a:p>
          <a:p>
            <a:pPr lvl="0" algn="ctr">
              <a:spcBef>
                <a:spcPts val="0"/>
              </a:spcBef>
              <a:spcAft>
                <a:spcPts val="0"/>
              </a:spcAft>
              <a:defRPr sz="1800" b="0" i="0" u="none" strike="noStrike" kern="0" cap="none" spc="0" baseline="0">
                <a:solidFill>
                  <a:srgbClr val="000000"/>
                </a:solidFill>
                <a:uFillTx/>
              </a:defRPr>
            </a:pPr>
            <a:endParaRPr lang="en-US" sz="2400" dirty="0">
              <a:solidFill>
                <a:srgbClr val="000000"/>
              </a:solidFill>
              <a:latin typeface="Engravers MT" pitchFamily="18"/>
            </a:endParaRPr>
          </a:p>
          <a:p>
            <a:pPr lvl="0" algn="ctr">
              <a:spcBef>
                <a:spcPts val="0"/>
              </a:spcBef>
              <a:spcAft>
                <a:spcPts val="0"/>
              </a:spcAft>
              <a:defRPr sz="1800" b="0" i="0" u="none" strike="noStrike" kern="0" cap="none" spc="0" baseline="0">
                <a:solidFill>
                  <a:srgbClr val="000000"/>
                </a:solidFill>
                <a:uFillTx/>
              </a:defRPr>
            </a:pPr>
            <a:r>
              <a:rPr lang="en-US" sz="3600" dirty="0">
                <a:solidFill>
                  <a:srgbClr val="00B0F0"/>
                </a:solidFill>
                <a:latin typeface="Engravers MT" pitchFamily="18"/>
              </a:rPr>
              <a:t>Computer sci.&amp;</a:t>
            </a:r>
            <a:r>
              <a:rPr lang="en-US" sz="3600" dirty="0" err="1">
                <a:solidFill>
                  <a:srgbClr val="00B0F0"/>
                </a:solidFill>
                <a:latin typeface="Engravers MT" pitchFamily="18"/>
              </a:rPr>
              <a:t>engg</a:t>
            </a:r>
            <a:r>
              <a:rPr lang="en-US" sz="3600" dirty="0">
                <a:solidFill>
                  <a:srgbClr val="00B0F0"/>
                </a:solidFill>
                <a:latin typeface="Engravers MT" pitchFamily="18"/>
              </a:rPr>
              <a:t>.(</a:t>
            </a:r>
            <a:r>
              <a:rPr lang="en-US" sz="3600" dirty="0" err="1">
                <a:solidFill>
                  <a:srgbClr val="00B0F0"/>
                </a:solidFill>
                <a:latin typeface="Engravers MT" pitchFamily="18"/>
              </a:rPr>
              <a:t>cse</a:t>
            </a:r>
            <a:r>
              <a:rPr lang="en-US" sz="3600" dirty="0">
                <a:solidFill>
                  <a:srgbClr val="00B0F0"/>
                </a:solidFill>
                <a:latin typeface="Engravers MT" pitchFamily="18"/>
              </a:rPr>
              <a:t>)</a:t>
            </a:r>
          </a:p>
          <a:p>
            <a:pPr lvl="0" algn="ctr">
              <a:spcBef>
                <a:spcPts val="0"/>
              </a:spcBef>
              <a:spcAft>
                <a:spcPts val="0"/>
              </a:spcAft>
              <a:defRPr sz="1800" b="0" i="0" u="none" strike="noStrike" kern="0" cap="none" spc="0" baseline="0">
                <a:solidFill>
                  <a:srgbClr val="000000"/>
                </a:solidFill>
                <a:uFillTx/>
              </a:defRPr>
            </a:pPr>
            <a:r>
              <a:rPr lang="en-US" sz="4800" dirty="0">
                <a:solidFill>
                  <a:srgbClr val="000000"/>
                </a:solidFill>
                <a:latin typeface="AngsanaUPC" pitchFamily="18"/>
                <a:cs typeface="AngsanaUPC" pitchFamily="18"/>
              </a:rPr>
              <a:t>Presentation on</a:t>
            </a:r>
          </a:p>
          <a:p>
            <a:pPr lvl="0" algn="ctr">
              <a:spcBef>
                <a:spcPts val="0"/>
              </a:spcBef>
              <a:spcAft>
                <a:spcPts val="0"/>
              </a:spcAft>
              <a:defRPr sz="1800" b="0" i="0" u="none" strike="noStrike" kern="0" cap="none" spc="0" baseline="0">
                <a:solidFill>
                  <a:srgbClr val="000000"/>
                </a:solidFill>
                <a:uFillTx/>
              </a:defRPr>
            </a:pPr>
            <a:r>
              <a:rPr lang="en-US" sz="4400" dirty="0">
                <a:solidFill>
                  <a:srgbClr val="FF0000"/>
                </a:solidFill>
                <a:latin typeface="Engravers MT" pitchFamily="18"/>
                <a:cs typeface="AngsanaUPC" pitchFamily="18"/>
              </a:rPr>
              <a:t>internship</a:t>
            </a:r>
          </a:p>
          <a:p>
            <a:pPr lvl="0" algn="ctr">
              <a:spcBef>
                <a:spcPts val="0"/>
              </a:spcBef>
              <a:spcAft>
                <a:spcPts val="0"/>
              </a:spcAft>
              <a:defRPr sz="1800" b="0" i="0" u="none" strike="noStrike" kern="0" cap="none" spc="0" baseline="0">
                <a:solidFill>
                  <a:srgbClr val="000000"/>
                </a:solidFill>
                <a:uFillTx/>
              </a:defRPr>
            </a:pPr>
            <a:r>
              <a:rPr lang="en-US" sz="3200" dirty="0">
                <a:solidFill>
                  <a:srgbClr val="000000"/>
                </a:solidFill>
                <a:latin typeface="Batang" pitchFamily="18"/>
                <a:ea typeface="Batang" pitchFamily="18"/>
                <a:cs typeface="AngsanaUPC" pitchFamily="18"/>
              </a:rPr>
              <a:t>(full stack development)</a:t>
            </a:r>
          </a:p>
          <a:p>
            <a:pPr lvl="0" algn="ctr">
              <a:spcBef>
                <a:spcPts val="0"/>
              </a:spcBef>
              <a:spcAft>
                <a:spcPts val="0"/>
              </a:spcAft>
              <a:defRPr sz="1800" b="0" i="0" u="none" strike="noStrike" kern="0" cap="none" spc="0" baseline="0">
                <a:solidFill>
                  <a:srgbClr val="000000"/>
                </a:solidFill>
                <a:uFillTx/>
              </a:defRPr>
            </a:pPr>
            <a:r>
              <a:rPr lang="en-US" sz="4000" dirty="0">
                <a:solidFill>
                  <a:srgbClr val="000000"/>
                </a:solidFill>
                <a:latin typeface="AngsanaUPC" pitchFamily="18"/>
                <a:cs typeface="AngsanaUPC" pitchFamily="18"/>
              </a:rPr>
              <a:t>BY</a:t>
            </a:r>
          </a:p>
          <a:p>
            <a:pPr marL="0" indent="0" algn="ctr">
              <a:buNone/>
            </a:pPr>
            <a:r>
              <a:rPr lang="en-US" b="1" cap="all" dirty="0">
                <a:ln w="9000" cmpd="sng">
                  <a:solidFill>
                    <a:schemeClr val="accent4">
                      <a:shade val="50000"/>
                      <a:satMod val="120000"/>
                    </a:schemeClr>
                  </a:solidFill>
                  <a:prstDash val="solid"/>
                </a:ln>
                <a:effectLst>
                  <a:reflection blurRad="12700" stA="28000" endPos="45000" dist="1000" dir="5400000" sy="-100000" algn="bl" rotWithShape="0"/>
                </a:effectLst>
              </a:rPr>
              <a:t>Mr. </a:t>
            </a:r>
            <a:r>
              <a:rPr lang="en-US" b="1" cap="all" dirty="0" err="1">
                <a:ln w="9000" cmpd="sng">
                  <a:solidFill>
                    <a:schemeClr val="accent4">
                      <a:shade val="50000"/>
                      <a:satMod val="120000"/>
                    </a:schemeClr>
                  </a:solidFill>
                  <a:prstDash val="solid"/>
                </a:ln>
                <a:effectLst>
                  <a:reflection blurRad="12700" stA="28000" endPos="45000" dist="1016" dir="5400000" sy="-100000" algn="bl"/>
                </a:effectLst>
              </a:rPr>
              <a:t>ayyan</a:t>
            </a:r>
            <a:r>
              <a:rPr lang="en-US" b="1" cap="all" dirty="0">
                <a:ln w="9000" cmpd="sng">
                  <a:solidFill>
                    <a:schemeClr val="accent4">
                      <a:shade val="50000"/>
                      <a:satMod val="120000"/>
                    </a:schemeClr>
                  </a:solidFill>
                  <a:prstDash val="solid"/>
                </a:ln>
                <a:effectLst>
                  <a:reflection blurRad="12700" stA="28000" endPos="45000" dist="1016" dir="5400000" sy="-100000" algn="bl"/>
                </a:effectLst>
              </a:rPr>
              <a:t> I </a:t>
            </a:r>
            <a:r>
              <a:rPr lang="en-US" b="1" cap="all" dirty="0" err="1">
                <a:ln w="9000" cmpd="sng">
                  <a:solidFill>
                    <a:schemeClr val="accent4">
                      <a:shade val="50000"/>
                      <a:satMod val="120000"/>
                    </a:schemeClr>
                  </a:solidFill>
                  <a:prstDash val="solid"/>
                </a:ln>
                <a:effectLst>
                  <a:reflection blurRad="12700" stA="28000" endPos="45000" dist="1016" dir="5400000" sy="-100000" algn="bl"/>
                </a:effectLst>
              </a:rPr>
              <a:t>kamate</a:t>
            </a:r>
            <a:r>
              <a:rPr lang="en-US"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	</a:t>
            </a:r>
            <a:r>
              <a:rPr lang="en-US" b="1" cap="all" dirty="0">
                <a:ln w="9000" cmpd="sng">
                  <a:solidFill>
                    <a:schemeClr val="accent4">
                      <a:shade val="50000"/>
                      <a:satMod val="120000"/>
                    </a:schemeClr>
                  </a:solidFill>
                  <a:prstDash val="solid"/>
                </a:ln>
                <a:effectLst>
                  <a:reflection blurRad="12700" stA="28000" endPos="45000" dist="1000" dir="5400000" sy="-100000" algn="bl" rotWithShape="0"/>
                </a:effectLst>
              </a:rPr>
              <a:t>          reg.no.389CS22008</a:t>
            </a:r>
          </a:p>
          <a:p>
            <a:pPr lvl="0" algn="ctr">
              <a:spcBef>
                <a:spcPts val="0"/>
              </a:spcBef>
              <a:spcAft>
                <a:spcPts val="0"/>
              </a:spcAft>
              <a:defRPr sz="1800" b="0" i="0" u="none" strike="noStrike" kern="0" cap="none" spc="0" baseline="0">
                <a:solidFill>
                  <a:srgbClr val="000000"/>
                </a:solidFill>
                <a:uFillTx/>
              </a:defRPr>
            </a:pPr>
            <a:r>
              <a:rPr lang="en-US" sz="2000" b="1" cap="all" dirty="0">
                <a:solidFill>
                  <a:srgbClr val="000000"/>
                </a:solidFill>
                <a:latin typeface="Calibri"/>
              </a:rPr>
              <a:t>Guided By</a:t>
            </a:r>
          </a:p>
          <a:p>
            <a:pPr lvl="0" algn="ctr">
              <a:spcBef>
                <a:spcPts val="0"/>
              </a:spcBef>
              <a:spcAft>
                <a:spcPts val="0"/>
              </a:spcAft>
              <a:defRPr sz="1800" b="0" i="0" u="none" strike="noStrike" kern="0" cap="none" spc="0" baseline="0">
                <a:solidFill>
                  <a:srgbClr val="000000"/>
                </a:solidFill>
                <a:uFillTx/>
              </a:defRPr>
            </a:pPr>
            <a:r>
              <a:rPr lang="en-US" sz="2400" b="1" cap="all" dirty="0">
                <a:solidFill>
                  <a:srgbClr val="C00000"/>
                </a:solidFill>
                <a:latin typeface="Calibri"/>
              </a:rPr>
              <a:t>				SMT. PRIYADARSHINI S.D.                                      LECT. /CS</a:t>
            </a:r>
          </a:p>
          <a:p>
            <a:pPr lvl="0" algn="ctr">
              <a:spcBef>
                <a:spcPts val="0"/>
              </a:spcBef>
              <a:defRPr sz="1800" b="0" i="0" u="none" strike="noStrike" kern="0" cap="none" spc="0" baseline="0">
                <a:solidFill>
                  <a:srgbClr val="000000"/>
                </a:solidFill>
                <a:uFillTx/>
              </a:defRPr>
            </a:pPr>
            <a:endParaRPr lang="en-US" sz="2400" b="1" cap="all" dirty="0">
              <a:solidFill>
                <a:srgbClr val="C00000"/>
              </a:solidFill>
              <a:latin typeface="Calibri"/>
            </a:endParaRPr>
          </a:p>
          <a:p>
            <a:pPr lvl="0" algn="ctr">
              <a:spcBef>
                <a:spcPts val="0"/>
              </a:spcBef>
              <a:spcAft>
                <a:spcPts val="0"/>
              </a:spcAft>
              <a:defRPr sz="1800" b="0" i="0" u="none" strike="noStrike" kern="0" cap="none" spc="0" baseline="0">
                <a:solidFill>
                  <a:srgbClr val="000000"/>
                </a:solidFill>
                <a:uFillTx/>
              </a:defRPr>
            </a:pPr>
            <a:endParaRPr lang="en-US" sz="2400" b="1" cap="all" dirty="0">
              <a:solidFill>
                <a:srgbClr val="000000"/>
              </a:solidFill>
              <a:latin typeface="Calibri"/>
            </a:endParaRPr>
          </a:p>
          <a:p>
            <a:pPr lvl="0" algn="ctr">
              <a:spcBef>
                <a:spcPts val="0"/>
              </a:spcBef>
              <a:spcAft>
                <a:spcPts val="0"/>
              </a:spcAft>
              <a:defRPr sz="1800" b="0" i="0" u="none" strike="noStrike" kern="0" cap="none" spc="0" baseline="0">
                <a:solidFill>
                  <a:srgbClr val="000000"/>
                </a:solidFill>
                <a:uFillTx/>
              </a:defRPr>
            </a:pPr>
            <a:endParaRPr lang="en-US" sz="3200" b="1" dirty="0">
              <a:solidFill>
                <a:srgbClr val="000000"/>
              </a:solidFill>
              <a:latin typeface="Calibri"/>
            </a:endParaRPr>
          </a:p>
          <a:p>
            <a:pPr lvl="0" algn="ctr">
              <a:spcBef>
                <a:spcPts val="0"/>
              </a:spcBef>
              <a:spcAft>
                <a:spcPts val="0"/>
              </a:spcAft>
              <a:defRPr sz="1800" b="0" i="0" u="none" strike="noStrike" kern="0" cap="none" spc="0" baseline="0">
                <a:solidFill>
                  <a:srgbClr val="000000"/>
                </a:solidFill>
                <a:uFillTx/>
              </a:defRPr>
            </a:pPr>
            <a:r>
              <a:rPr lang="en-US" sz="3200" b="1" cap="all" dirty="0">
                <a:solidFill>
                  <a:srgbClr val="000000"/>
                </a:solidFill>
                <a:latin typeface="Calibri"/>
              </a:rPr>
              <a:t>5</a:t>
            </a:r>
            <a:r>
              <a:rPr lang="en-US" sz="3200" b="1" cap="all" baseline="30000" dirty="0">
                <a:solidFill>
                  <a:srgbClr val="000000"/>
                </a:solidFill>
                <a:latin typeface="Calibri"/>
              </a:rPr>
              <a:t>th</a:t>
            </a:r>
            <a:r>
              <a:rPr lang="en-US" sz="3200" b="1" cap="all" dirty="0">
                <a:solidFill>
                  <a:srgbClr val="000000"/>
                </a:solidFill>
                <a:latin typeface="Calibri"/>
              </a:rPr>
              <a:t> semester (2024-25)</a:t>
            </a:r>
          </a:p>
          <a:p>
            <a:endParaRPr lang="en-IN" dirty="0"/>
          </a:p>
        </p:txBody>
      </p:sp>
    </p:spTree>
    <p:extLst>
      <p:ext uri="{BB962C8B-B14F-4D97-AF65-F5344CB8AC3E}">
        <p14:creationId xmlns:p14="http://schemas.microsoft.com/office/powerpoint/2010/main" val="187322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301F-B2FA-487A-A25E-0B7B119E1D2A}"/>
              </a:ext>
            </a:extLst>
          </p:cNvPr>
          <p:cNvSpPr>
            <a:spLocks noGrp="1"/>
          </p:cNvSpPr>
          <p:nvPr>
            <p:ph type="title"/>
          </p:nvPr>
        </p:nvSpPr>
        <p:spPr>
          <a:xfrm>
            <a:off x="1549401" y="624110"/>
            <a:ext cx="9955212" cy="1280890"/>
          </a:xfrm>
        </p:spPr>
        <p:txBody>
          <a:bodyPr>
            <a:normAutofit/>
          </a:bodyPr>
          <a:lstStyle/>
          <a:p>
            <a:r>
              <a:rPr lang="en-US" sz="4000" dirty="0">
                <a:solidFill>
                  <a:schemeClr val="tx1"/>
                </a:solidFill>
              </a:rPr>
              <a:t>              TYPES OF DATABASES</a:t>
            </a:r>
            <a:endParaRPr lang="en-IN" sz="4000" dirty="0">
              <a:solidFill>
                <a:schemeClr val="tx1"/>
              </a:solidFill>
            </a:endParaRPr>
          </a:p>
        </p:txBody>
      </p:sp>
      <p:sp>
        <p:nvSpPr>
          <p:cNvPr id="3" name="Content Placeholder 2">
            <a:extLst>
              <a:ext uri="{FF2B5EF4-FFF2-40B4-BE49-F238E27FC236}">
                <a16:creationId xmlns:a16="http://schemas.microsoft.com/office/drawing/2014/main" id="{5CFD564E-F258-4F68-A944-D7D54E58ECD2}"/>
              </a:ext>
            </a:extLst>
          </p:cNvPr>
          <p:cNvSpPr>
            <a:spLocks noGrp="1"/>
          </p:cNvSpPr>
          <p:nvPr>
            <p:ph idx="1"/>
          </p:nvPr>
        </p:nvSpPr>
        <p:spPr>
          <a:xfrm>
            <a:off x="1388534" y="1744134"/>
            <a:ext cx="10116079" cy="4489756"/>
          </a:xfrm>
        </p:spPr>
        <p:txBody>
          <a:bodyPr>
            <a:normAutofit/>
          </a:bodyPr>
          <a:lstStyle/>
          <a:p>
            <a:pPr marL="0" indent="0">
              <a:buNone/>
            </a:pPr>
            <a:r>
              <a:rPr lang="en-US" sz="1400" b="1" dirty="0"/>
              <a:t>Relational: </a:t>
            </a:r>
          </a:p>
          <a:p>
            <a:pPr marL="0" indent="0">
              <a:buNone/>
            </a:pPr>
            <a:r>
              <a:rPr lang="en-US" sz="1400" dirty="0"/>
              <a:t>                  The most common type of database, which stores data in tables linked by primary and foreign keys. Relational databases use Structured Query Language (SQL) for data management and querying. Examples include MySQL, Oracle, and SQL Server. </a:t>
            </a:r>
          </a:p>
          <a:p>
            <a:pPr marL="0" indent="0">
              <a:buNone/>
            </a:pPr>
            <a:endParaRPr lang="en-US" sz="1400" dirty="0"/>
          </a:p>
          <a:p>
            <a:pPr marL="0" indent="0">
              <a:buNone/>
            </a:pPr>
            <a:r>
              <a:rPr lang="en-US" sz="1400" b="1" dirty="0"/>
              <a:t>NoSQL: </a:t>
            </a:r>
          </a:p>
          <a:p>
            <a:pPr marL="0" indent="0">
              <a:buNone/>
            </a:pPr>
            <a:r>
              <a:rPr lang="en-US" sz="1400" dirty="0"/>
              <a:t>          Based on data models other than relational tables, NoSQL databases are becoming more popular as organizations create more unstructured data. Types of NoSQL databases include key-value, document, graph, and wide-column.</a:t>
            </a:r>
          </a:p>
          <a:p>
            <a:pPr marL="0" indent="0">
              <a:buNone/>
            </a:pPr>
            <a:endParaRPr lang="en-US" sz="1400" dirty="0"/>
          </a:p>
          <a:p>
            <a:pPr marL="0" indent="0">
              <a:buNone/>
            </a:pPr>
            <a:r>
              <a:rPr lang="en-US" sz="1400" b="1" dirty="0"/>
              <a:t>Graph: </a:t>
            </a:r>
          </a:p>
          <a:p>
            <a:pPr marL="0" indent="0">
              <a:buNone/>
            </a:pPr>
            <a:r>
              <a:rPr lang="en-US" sz="1400" dirty="0"/>
              <a:t>        A type of NoSQL database that's good for handling complex relationships between data points. Graph databases are useful in social networks and recommendation systems.</a:t>
            </a:r>
          </a:p>
          <a:p>
            <a:pPr marL="0" indent="0">
              <a:buNone/>
            </a:pPr>
            <a:endParaRPr lang="en-US" sz="1400" dirty="0"/>
          </a:p>
          <a:p>
            <a:pPr marL="0" indent="0">
              <a:buNone/>
            </a:pPr>
            <a:r>
              <a:rPr lang="en-US" sz="1400" b="1" dirty="0"/>
              <a:t>Object-oriented: </a:t>
            </a:r>
          </a:p>
          <a:p>
            <a:pPr marL="0" indent="0">
              <a:buNone/>
            </a:pPr>
            <a:r>
              <a:rPr lang="en-US" sz="1400" dirty="0"/>
              <a:t>         object-oriented database stores data as objects, similar to how certain programming languages manage data. Instead of tables with rows and columns like traditional databases, object databases use complex data structures to represent data.</a:t>
            </a:r>
            <a:endParaRPr lang="en-IN" sz="1400" dirty="0"/>
          </a:p>
        </p:txBody>
      </p:sp>
    </p:spTree>
    <p:extLst>
      <p:ext uri="{BB962C8B-B14F-4D97-AF65-F5344CB8AC3E}">
        <p14:creationId xmlns:p14="http://schemas.microsoft.com/office/powerpoint/2010/main" val="3984038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155</TotalTime>
  <Words>221</Words>
  <Application>Microsoft Office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Batang</vt:lpstr>
      <vt:lpstr>AngsanaUPC</vt:lpstr>
      <vt:lpstr>Arial</vt:lpstr>
      <vt:lpstr>Calibri</vt:lpstr>
      <vt:lpstr>Corbel</vt:lpstr>
      <vt:lpstr>Engravers MT</vt:lpstr>
      <vt:lpstr>Parallax</vt:lpstr>
      <vt:lpstr>389-R.n. Shetty polytechnic </vt:lpstr>
      <vt:lpstr>              TYPES OF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389-R.n. Shetty polytechnic</dc:title>
  <dc:creator>ASUS</dc:creator>
  <cp:lastModifiedBy>Venkatesh venky</cp:lastModifiedBy>
  <cp:revision>11</cp:revision>
  <dcterms:created xsi:type="dcterms:W3CDTF">2024-10-07T09:55:35Z</dcterms:created>
  <dcterms:modified xsi:type="dcterms:W3CDTF">2024-10-08T09:21:58Z</dcterms:modified>
</cp:coreProperties>
</file>