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62" r:id="rId6"/>
    <p:sldId id="263" r:id="rId7"/>
    <p:sldId id="266" r:id="rId8"/>
    <p:sldId id="267"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021" y="-2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2/1/2024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2/1/2024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2/1/2024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2/1/2024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2/1/2024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2/1/2024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2/1/2024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2/1/2024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2/1/2024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2/1/2024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2/1/2024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2/1/2024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595" y="1863544"/>
            <a:ext cx="9144000" cy="1510719"/>
          </a:xfrm>
        </p:spPr>
        <p:txBody>
          <a:bodyPr>
            <a:normAutofit fontScale="90000"/>
          </a:bodyPr>
          <a:lstStyle/>
          <a:p>
            <a:r>
              <a:rPr lang="en-US" sz="6000" b="1" dirty="0">
                <a:solidFill>
                  <a:schemeClr val="accent1"/>
                </a:solidFill>
                <a:latin typeface="Arial" panose="020B0604020202020204" pitchFamily="34" charset="0"/>
                <a:cs typeface="Arial" panose="020B0604020202020204" pitchFamily="34" charset="0"/>
              </a:rPr>
              <a:t>ONLINE FEEDBACK SYSTEM</a:t>
            </a:r>
            <a:r>
              <a:rPr lang="en-US" sz="6000" b="1">
                <a:solidFill>
                  <a:schemeClr val="accent1"/>
                </a:solidFill>
                <a:latin typeface="Arial" panose="020B0604020202020204" pitchFamily="34" charset="0"/>
                <a:cs typeface="Arial" panose="020B0604020202020204" pitchFamily="34" charset="0"/>
              </a:rPr>
              <a:t>_RUCE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TSP - PROJECT DEMONSTRATION</a:t>
            </a:r>
          </a:p>
        </p:txBody>
      </p:sp>
      <p:sp>
        <p:nvSpPr>
          <p:cNvPr id="4" name="TextBox 3"/>
          <p:cNvSpPr txBox="1"/>
          <p:nvPr/>
        </p:nvSpPr>
        <p:spPr>
          <a:xfrm>
            <a:off x="1576467" y="3618711"/>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ARIMUTTU VENKATA KRISHNA – RUCE KURNOOL(B.TECH CSE)</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J P HANUMANTHEGOWD GARI KAMAKSHI</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ANUKALI SHIVANI</a:t>
            </a:r>
          </a:p>
          <a:p>
            <a:pPr marL="457200" indent="-457200">
              <a:buFont typeface="+mj-lt"/>
              <a:buAutoNum type="arabicPeriod"/>
            </a:pPr>
            <a:r>
              <a:rPr lang="en-US" sz="2000" b="1" dirty="0">
                <a:solidFill>
                  <a:schemeClr val="accent1">
                    <a:lumMod val="75000"/>
                  </a:schemeClr>
                </a:solidFill>
                <a:latin typeface="Arial" pitchFamily="34" charset="0"/>
                <a:cs typeface="Arial" pitchFamily="34" charset="0"/>
              </a:rPr>
              <a:t>GOLLA RAMYA KRISHNA</a:t>
            </a:r>
          </a:p>
        </p:txBody>
      </p:sp>
      <p:sp>
        <p:nvSpPr>
          <p:cNvPr id="5" name="TextBox 4"/>
          <p:cNvSpPr txBox="1"/>
          <p:nvPr/>
        </p:nvSpPr>
        <p:spPr>
          <a:xfrm>
            <a:off x="1723871" y="5417960"/>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Mr. HRISHIKESH MAHURE</a:t>
            </a: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33832" y="73136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59511" y="1643993"/>
            <a:ext cx="6964763" cy="4544378"/>
          </a:xfrm>
        </p:spPr>
        <p:txBody>
          <a:bodyPr>
            <a:normAutofit fontScale="92500" lnSpcReduction="10000"/>
          </a:bodyPr>
          <a:lstStyle/>
          <a:p>
            <a:pPr algn="just">
              <a:lnSpc>
                <a:spcPct val="110000"/>
              </a:lnSpc>
            </a:pPr>
            <a:r>
              <a:rPr lang="en-US" sz="2600" dirty="0">
                <a:latin typeface="Arial" panose="020B0604020202020204" pitchFamily="34" charset="0"/>
                <a:cs typeface="Arial" panose="020B0604020202020204" pitchFamily="34" charset="0"/>
              </a:rPr>
              <a:t>When we made a research on Existed Feedback Systems , we found some issues are –</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Complicated User Interface</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Inefficient processing</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Limited Customization Options</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Sparse and unreliable data</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Timely and accurate feedback processing challenges</a:t>
            </a:r>
          </a:p>
          <a:p>
            <a:pPr marL="457200" indent="-457200" algn="just">
              <a:lnSpc>
                <a:spcPct val="110000"/>
              </a:lnSpc>
              <a:buFont typeface="Arial" panose="020B0604020202020204" pitchFamily="34" charset="0"/>
              <a:buChar char="•"/>
            </a:pPr>
            <a:r>
              <a:rPr lang="en-US" sz="2600" dirty="0">
                <a:latin typeface="Arial" panose="020B0604020202020204" pitchFamily="34" charset="0"/>
                <a:cs typeface="Arial" panose="020B0604020202020204" pitchFamily="34" charset="0"/>
              </a:rPr>
              <a:t>Lack of Application Security from Unexpected Crashes or data Thefts.</a:t>
            </a:r>
          </a:p>
        </p:txBody>
      </p:sp>
      <p:sp>
        <p:nvSpPr>
          <p:cNvPr id="4" name="Footer Placeholder 3"/>
          <p:cNvSpPr>
            <a:spLocks noGrp="1"/>
          </p:cNvSpPr>
          <p:nvPr>
            <p:ph type="ftr" sz="quarter" idx="11"/>
          </p:nvPr>
        </p:nvSpPr>
        <p:spPr>
          <a:xfrm>
            <a:off x="4003462" y="6492875"/>
            <a:ext cx="4114800" cy="365125"/>
          </a:xfrm>
        </p:spPr>
        <p:txBody>
          <a:bodyPr/>
          <a:lstStyle/>
          <a:p>
            <a:r>
              <a:rPr lang="en-US" dirty="0"/>
              <a:t>© Edunet Foundation. All rights reserved.</a:t>
            </a:r>
          </a:p>
        </p:txBody>
      </p:sp>
      <p:pic>
        <p:nvPicPr>
          <p:cNvPr id="1026" name="Picture 2" descr="What Is Feedback Loop? Negative vs Positive (+Examples) | Chisel">
            <a:extLst>
              <a:ext uri="{FF2B5EF4-FFF2-40B4-BE49-F238E27FC236}">
                <a16:creationId xmlns:a16="http://schemas.microsoft.com/office/drawing/2014/main" id="{9059D5C1-3054-6BAB-7B2A-392E0C444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545" y="2024010"/>
            <a:ext cx="6811819" cy="378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675410"/>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278581" y="1641765"/>
            <a:ext cx="6488697" cy="4540826"/>
          </a:xfrm>
        </p:spPr>
        <p:txBody>
          <a:bodyPr>
            <a:normAutofit fontScale="92500" lnSpcReduction="10000"/>
          </a:bodyPr>
          <a:lstStyle/>
          <a:p>
            <a:pPr algn="just">
              <a:lnSpc>
                <a:spcPct val="100000"/>
              </a:lnSpc>
            </a:pPr>
            <a:r>
              <a:rPr lang="en-US" sz="2600" dirty="0">
                <a:latin typeface="Arial" panose="020B0604020202020204" pitchFamily="34" charset="0"/>
                <a:cs typeface="Arial" panose="020B0604020202020204" pitchFamily="34" charset="0"/>
              </a:rPr>
              <a:t>This product not only enhances user engagement but also ensures superior data quality and streamlines the feedback processing workflow</a:t>
            </a:r>
          </a:p>
          <a:p>
            <a:pPr algn="just">
              <a:lnSpc>
                <a:spcPct val="100000"/>
              </a:lnSpc>
            </a:pPr>
            <a:r>
              <a:rPr lang="en-US" sz="2600" dirty="0">
                <a:latin typeface="Arial" panose="020B0604020202020204" pitchFamily="34" charset="0"/>
                <a:cs typeface="Arial" panose="020B0604020202020204" pitchFamily="34" charset="0"/>
              </a:rPr>
              <a:t>In addition to addressing the challenges of current Online Feedback Systems, our solution boasts the reliability of being hosted on Azure Windows VM. Furthermore, we prioritize data security by implementing regular backups, ensuring a robust system that can track and recover from crashes or potential data theft incidents.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2" name="Picture 4" descr="Customer Feedback: Why It's Important + 6 Ways to Collect It - Walker">
            <a:extLst>
              <a:ext uri="{FF2B5EF4-FFF2-40B4-BE49-F238E27FC236}">
                <a16:creationId xmlns:a16="http://schemas.microsoft.com/office/drawing/2014/main" id="{DDBEA889-33BC-866A-B583-428EA4EF3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1" y="1911927"/>
            <a:ext cx="47625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
        <p:nvSpPr>
          <p:cNvPr id="3" name="TextBox 2">
            <a:extLst>
              <a:ext uri="{FF2B5EF4-FFF2-40B4-BE49-F238E27FC236}">
                <a16:creationId xmlns:a16="http://schemas.microsoft.com/office/drawing/2014/main" id="{3DECEFAD-E2BF-1976-B4B7-47C03BF94760}"/>
              </a:ext>
            </a:extLst>
          </p:cNvPr>
          <p:cNvSpPr txBox="1"/>
          <p:nvPr/>
        </p:nvSpPr>
        <p:spPr>
          <a:xfrm>
            <a:off x="957118" y="2012858"/>
            <a:ext cx="4714240" cy="4370427"/>
          </a:xfrm>
          <a:prstGeom prst="rect">
            <a:avLst/>
          </a:prstGeom>
          <a:noFill/>
        </p:spPr>
        <p:txBody>
          <a:bodyPr wrap="square" rtlCol="0">
            <a:spAutoFit/>
          </a:bodyPr>
          <a:lstStyle/>
          <a:p>
            <a:r>
              <a:rPr lang="en-IN" sz="2600" dirty="0">
                <a:latin typeface="Arial" panose="020B0604020202020204" pitchFamily="34" charset="0"/>
                <a:cs typeface="Arial" panose="020B0604020202020204" pitchFamily="34" charset="0"/>
              </a:rPr>
              <a:t>Services and Tools used:</a:t>
            </a:r>
          </a:p>
          <a:p>
            <a:endParaRPr lang="en-IN"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600" dirty="0">
                <a:latin typeface="Arial" panose="020B0604020202020204" pitchFamily="34" charset="0"/>
                <a:cs typeface="Arial" panose="020B0604020202020204" pitchFamily="34" charset="0"/>
              </a:rPr>
              <a:t>MySQL Database</a:t>
            </a:r>
          </a:p>
          <a:p>
            <a:pPr marL="285750" indent="-285750">
              <a:buFont typeface="Arial" panose="020B0604020202020204" pitchFamily="34" charset="0"/>
              <a:buChar char="•"/>
            </a:pPr>
            <a:r>
              <a:rPr lang="en-IN" sz="2600">
                <a:latin typeface="Arial" panose="020B0604020202020204" pitchFamily="34" charset="0"/>
                <a:cs typeface="Arial" panose="020B0604020202020204" pitchFamily="34" charset="0"/>
              </a:rPr>
              <a:t>Apache web </a:t>
            </a:r>
            <a:r>
              <a:rPr lang="en-IN" sz="2600" dirty="0">
                <a:latin typeface="Arial" panose="020B0604020202020204" pitchFamily="34" charset="0"/>
                <a:cs typeface="Arial" panose="020B0604020202020204" pitchFamily="34" charset="0"/>
              </a:rPr>
              <a:t>Server</a:t>
            </a:r>
          </a:p>
          <a:p>
            <a:pPr marL="285750" indent="-285750">
              <a:buFont typeface="Arial" panose="020B0604020202020204" pitchFamily="34" charset="0"/>
              <a:buChar char="•"/>
            </a:pPr>
            <a:r>
              <a:rPr lang="en-IN" sz="2600" dirty="0" err="1">
                <a:latin typeface="Arial" panose="020B0604020202020204" pitchFamily="34" charset="0"/>
                <a:cs typeface="Arial" panose="020B0604020202020204" pitchFamily="34" charset="0"/>
              </a:rPr>
              <a:t>oAuth</a:t>
            </a:r>
            <a:r>
              <a:rPr lang="en-IN" sz="2600" dirty="0">
                <a:latin typeface="Arial" panose="020B0604020202020204" pitchFamily="34" charset="0"/>
                <a:cs typeface="Arial" panose="020B0604020202020204" pitchFamily="34" charset="0"/>
              </a:rPr>
              <a:t> Google Authentication Services</a:t>
            </a:r>
          </a:p>
          <a:p>
            <a:pPr marL="285750" indent="-285750">
              <a:buFont typeface="Arial" panose="020B0604020202020204" pitchFamily="34" charset="0"/>
              <a:buChar char="•"/>
            </a:pPr>
            <a:r>
              <a:rPr lang="en-IN" sz="2600" dirty="0">
                <a:latin typeface="Arial" panose="020B0604020202020204" pitchFamily="34" charset="0"/>
                <a:cs typeface="Arial" panose="020B0604020202020204" pitchFamily="34" charset="0"/>
              </a:rPr>
              <a:t>Azure Virtual Machine (Windows)</a:t>
            </a:r>
          </a:p>
          <a:p>
            <a:pPr marL="285750" indent="-285750">
              <a:buFont typeface="Arial" panose="020B0604020202020204" pitchFamily="34" charset="0"/>
              <a:buChar char="•"/>
            </a:pPr>
            <a:r>
              <a:rPr lang="en-IN" sz="2600" dirty="0">
                <a:latin typeface="Arial" panose="020B0604020202020204" pitchFamily="34" charset="0"/>
                <a:cs typeface="Arial" panose="020B0604020202020204" pitchFamily="34" charset="0"/>
              </a:rPr>
              <a:t>Microsoft Azure Recovery Service (Reg Backups)</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FE4FD215-59FB-AE44-5E84-181D44C86A9D}"/>
              </a:ext>
            </a:extLst>
          </p:cNvPr>
          <p:cNvPicPr>
            <a:picLocks noChangeAspect="1"/>
          </p:cNvPicPr>
          <p:nvPr/>
        </p:nvPicPr>
        <p:blipFill>
          <a:blip r:embed="rId2"/>
          <a:stretch>
            <a:fillRect/>
          </a:stretch>
        </p:blipFill>
        <p:spPr>
          <a:xfrm>
            <a:off x="6096000" y="1639733"/>
            <a:ext cx="5326842" cy="4762913"/>
          </a:xfrm>
          <a:prstGeom prst="rect">
            <a:avLst/>
          </a:prstGeom>
        </p:spPr>
      </p:pic>
      <p:cxnSp>
        <p:nvCxnSpPr>
          <p:cNvPr id="9" name="Straight Connector 8">
            <a:extLst>
              <a:ext uri="{FF2B5EF4-FFF2-40B4-BE49-F238E27FC236}">
                <a16:creationId xmlns:a16="http://schemas.microsoft.com/office/drawing/2014/main" id="{4C09E947-98B8-6B9A-E6F0-89B52A9BFFBD}"/>
              </a:ext>
            </a:extLst>
          </p:cNvPr>
          <p:cNvCxnSpPr>
            <a:cxnSpLocks/>
          </p:cNvCxnSpPr>
          <p:nvPr/>
        </p:nvCxnSpPr>
        <p:spPr>
          <a:xfrm>
            <a:off x="6194323" y="6383285"/>
            <a:ext cx="5150333" cy="193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0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 &amp; Future Scope</a:t>
            </a: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3080" name="Picture 8" descr="The Future of Employee Engagement in Food - Food Industry Executive">
            <a:extLst>
              <a:ext uri="{FF2B5EF4-FFF2-40B4-BE49-F238E27FC236}">
                <a16:creationId xmlns:a16="http://schemas.microsoft.com/office/drawing/2014/main" id="{6ADDD8BB-EE28-46AE-D316-2047097EB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844" y="2289867"/>
            <a:ext cx="5243998" cy="35995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ECEFAD-E2BF-1976-B4B7-47C03BF94760}"/>
              </a:ext>
            </a:extLst>
          </p:cNvPr>
          <p:cNvSpPr txBox="1"/>
          <p:nvPr/>
        </p:nvSpPr>
        <p:spPr>
          <a:xfrm>
            <a:off x="756226" y="1754438"/>
            <a:ext cx="6711373" cy="4770537"/>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Ensures heightened user engagement, improved data quality, and streamlined processing, supported by secure hosting on Azure Windows VM and regular backups for optimal reliability and data security.</a:t>
            </a:r>
          </a:p>
          <a:p>
            <a:pPr algn="just"/>
            <a:endParaRPr lang="en-US" sz="2600" dirty="0">
              <a:latin typeface="Arial" panose="020B0604020202020204" pitchFamily="34" charset="0"/>
              <a:cs typeface="Arial" panose="020B0604020202020204" pitchFamily="34" charset="0"/>
            </a:endParaRPr>
          </a:p>
          <a:p>
            <a:pPr algn="just"/>
            <a:r>
              <a:rPr lang="en-US" sz="2600" b="1" dirty="0">
                <a:latin typeface="Arial" panose="020B0604020202020204" pitchFamily="34" charset="0"/>
                <a:cs typeface="Arial" panose="020B0604020202020204" pitchFamily="34" charset="0"/>
              </a:rPr>
              <a:t>Future scope:</a:t>
            </a:r>
          </a:p>
          <a:p>
            <a:pPr marL="457200"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Recommendation System</a:t>
            </a:r>
          </a:p>
          <a:p>
            <a:pPr marL="457200"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Chatbot - Faculty/Staff Queries</a:t>
            </a:r>
          </a:p>
          <a:p>
            <a:pPr marL="457200"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Customizable – Able to fit for all other organizations</a:t>
            </a:r>
            <a:endParaRPr lang="en-IN" sz="2600" dirty="0">
              <a:latin typeface="Arial" panose="020B060402020202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197758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pic>
        <p:nvPicPr>
          <p:cNvPr id="4098" name="Picture 2" descr="Thank You Images – Browse 268,778 Stock Photos, Vectors, and Video | Adobe  Stock">
            <a:extLst>
              <a:ext uri="{FF2B5EF4-FFF2-40B4-BE49-F238E27FC236}">
                <a16:creationId xmlns:a16="http://schemas.microsoft.com/office/drawing/2014/main" id="{37C3457F-8E67-7E09-BE3F-CE4A8BCCD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714500"/>
            <a:ext cx="8572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4ae2fa3-4b90-4227-87ed-a507b5d7a735">
      <Terms xmlns="http://schemas.microsoft.com/office/infopath/2007/PartnerControls"/>
    </lcf76f155ced4ddcb4097134ff3c332f>
    <TaxCatchAll xmlns="341389f6-c6de-4402-be93-166a43942e1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B95BDD65FA5040AED99931E0DC38C1" ma:contentTypeVersion="14" ma:contentTypeDescription="Create a new document." ma:contentTypeScope="" ma:versionID="550c3fb019b5f86146d4a65174cb3688">
  <xsd:schema xmlns:xsd="http://www.w3.org/2001/XMLSchema" xmlns:xs="http://www.w3.org/2001/XMLSchema" xmlns:p="http://schemas.microsoft.com/office/2006/metadata/properties" xmlns:ns2="14ae2fa3-4b90-4227-87ed-a507b5d7a735" xmlns:ns3="341389f6-c6de-4402-be93-166a43942e19" targetNamespace="http://schemas.microsoft.com/office/2006/metadata/properties" ma:root="true" ma:fieldsID="859a73c375ea1cb49e79603e06844962" ns2:_="" ns3:_="">
    <xsd:import namespace="14ae2fa3-4b90-4227-87ed-a507b5d7a735"/>
    <xsd:import namespace="341389f6-c6de-4402-be93-166a43942e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e2fa3-4b90-4227-87ed-a507b5d7a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b519aa3-1f46-4e84-8f34-e829877528c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1389f6-c6de-4402-be93-166a43942e1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67af399b-8a43-4562-a92e-9e4c8c59a07f}" ma:internalName="TaxCatchAll" ma:showField="CatchAllData" ma:web="341389f6-c6de-4402-be93-166a43942e1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012B05-07E7-4980-AFC4-16F62DE491ED}">
  <ds:schemaRefs>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c0fa2617-96bd-425d-8578-e93563fe37c5"/>
    <ds:schemaRef ds:uri="9162bd5b-4ed9-4da3-b376-05204580ba3f"/>
    <ds:schemaRef ds:uri="http://schemas.microsoft.com/office/2006/metadata/properties"/>
    <ds:schemaRef ds:uri="14ae2fa3-4b90-4227-87ed-a507b5d7a735"/>
    <ds:schemaRef ds:uri="341389f6-c6de-4402-be93-166a43942e19"/>
  </ds:schemaRefs>
</ds:datastoreItem>
</file>

<file path=customXml/itemProps2.xml><?xml version="1.0" encoding="utf-8"?>
<ds:datastoreItem xmlns:ds="http://schemas.openxmlformats.org/officeDocument/2006/customXml" ds:itemID="{48276D39-C565-4353-98ED-AA5B92AB8E00}">
  <ds:schemaRefs>
    <ds:schemaRef ds:uri="http://schemas.microsoft.com/sharepoint/v3/contenttype/forms"/>
  </ds:schemaRefs>
</ds:datastoreItem>
</file>

<file path=customXml/itemProps3.xml><?xml version="1.0" encoding="utf-8"?>
<ds:datastoreItem xmlns:ds="http://schemas.openxmlformats.org/officeDocument/2006/customXml" ds:itemID="{EAB078E3-051B-4430-BCA1-50C450C094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ae2fa3-4b90-4227-87ed-a507b5d7a735"/>
    <ds:schemaRef ds:uri="341389f6-c6de-4402-be93-166a43942e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3664</TotalTime>
  <Words>298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ONLINE FEEDBACK SYSTEM_RUCE</vt:lpstr>
      <vt:lpstr>Problem Statement</vt:lpstr>
      <vt:lpstr>Proposed Solution</vt:lpstr>
      <vt:lpstr>Algorithm &amp; Deployment</vt:lpstr>
      <vt:lpstr>Conclusion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ARIMUTTU VENKATA KRISHNA</cp:lastModifiedBy>
  <cp:revision>100</cp:revision>
  <dcterms:created xsi:type="dcterms:W3CDTF">2021-04-26T07:43:48Z</dcterms:created>
  <dcterms:modified xsi:type="dcterms:W3CDTF">2024-02-01T10:02:06Z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