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1" r:id="rId4"/>
    <p:sldId id="262" r:id="rId5"/>
    <p:sldId id="263" r:id="rId6"/>
    <p:sldId id="264" r:id="rId7"/>
    <p:sldId id="272" r:id="rId8"/>
    <p:sldId id="273" r:id="rId9"/>
    <p:sldId id="265" r:id="rId10"/>
    <p:sldId id="268" r:id="rId11"/>
    <p:sldId id="274" r:id="rId12"/>
    <p:sldId id="266" r:id="rId13"/>
    <p:sldId id="269" r:id="rId14"/>
    <p:sldId id="271" r:id="rId15"/>
    <p:sldId id="270"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ED514D-1965-9C21-0B7D-692F84A328FC}" v="39" dt="2022-01-27T08:46:35.077"/>
    <p1510:client id="{EDDFC7A5-5D8D-3A19-0E58-C6BC154F7671}" v="17" dt="2021-07-13T03:50:54.0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78" d="100"/>
          <a:sy n="78" d="100"/>
        </p:scale>
        <p:origin x="715"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10/2/2023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10/2/2023</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dirty="0"/>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10/2/2023</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dirty="0"/>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10/2/2023</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dirty="0"/>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10/2/2023</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dirty="0"/>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10/2/2023</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dirty="0"/>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10/2/2023</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dirty="0"/>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10/2/2023</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dirty="0"/>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10/2/2023</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dirty="0"/>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10/2/2023</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dirty="0"/>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10/2/2023</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dirty="0"/>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10/2/2023</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dirty="0"/>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10/2/2023</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irejournals.com/formatedpaper/1700576.pdf" TargetMode="External"/><Relationship Id="rId2" Type="http://schemas.openxmlformats.org/officeDocument/2006/relationships/hyperlink" Target="https://ijcrt.org/papers/IJCRT_192903.pdf"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629265" y="1821635"/>
            <a:ext cx="10844979" cy="977778"/>
          </a:xfrm>
        </p:spPr>
        <p:txBody>
          <a:bodyPr>
            <a:normAutofit fontScale="90000"/>
          </a:bodyPr>
          <a:lstStyle/>
          <a:p>
            <a:r>
              <a:rPr lang="en-US" b="1" dirty="0">
                <a:solidFill>
                  <a:schemeClr val="accent1"/>
                </a:solidFill>
                <a:latin typeface="Arial" panose="020B0604020202020204" pitchFamily="34" charset="0"/>
                <a:cs typeface="Arial" panose="020B0604020202020204" pitchFamily="34" charset="0"/>
              </a:rPr>
              <a:t>ONLINE FEEDBACK SYSTEM</a:t>
            </a:r>
          </a:p>
        </p:txBody>
      </p:sp>
      <p:sp>
        <p:nvSpPr>
          <p:cNvPr id="3" name="TextBox 2"/>
          <p:cNvSpPr txBox="1"/>
          <p:nvPr/>
        </p:nvSpPr>
        <p:spPr>
          <a:xfrm>
            <a:off x="-329782" y="1034321"/>
            <a:ext cx="12726648" cy="707886"/>
          </a:xfrm>
          <a:prstGeom prst="rect">
            <a:avLst/>
          </a:prstGeom>
          <a:noFill/>
        </p:spPr>
        <p:txBody>
          <a:bodyPr wrap="square" rtlCol="0">
            <a:spAutoFit/>
          </a:bodyPr>
          <a:lstStyle/>
          <a:p>
            <a:pPr algn="ctr"/>
            <a:r>
              <a:rPr lang="en-US" sz="4000" b="1" kern="1400" spc="-50" dirty="0">
                <a:solidFill>
                  <a:srgbClr val="0070C0"/>
                </a:solidFill>
                <a:effectLst/>
                <a:ea typeface="SimSun" panose="02010600030101010101" pitchFamily="2" charset="-122"/>
                <a:cs typeface="SimSun" panose="02010600030101010101" pitchFamily="2" charset="-122"/>
              </a:rPr>
              <a:t>Track1_Applied_CC_for_Software_Development</a:t>
            </a:r>
            <a:endParaRPr lang="en-US" sz="6000" b="1" dirty="0">
              <a:solidFill>
                <a:srgbClr val="0070C0"/>
              </a:solidFill>
              <a:cs typeface="Arial" pitchFamily="34" charset="0"/>
            </a:endParaRPr>
          </a:p>
        </p:txBody>
      </p:sp>
      <p:sp>
        <p:nvSpPr>
          <p:cNvPr id="4" name="TextBox 3"/>
          <p:cNvSpPr txBox="1"/>
          <p:nvPr/>
        </p:nvSpPr>
        <p:spPr>
          <a:xfrm>
            <a:off x="1723871" y="3252865"/>
            <a:ext cx="9039066" cy="163121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rgbClr val="0070C0"/>
                </a:solidFill>
                <a:latin typeface="Arial" pitchFamily="34" charset="0"/>
                <a:cs typeface="Arial" pitchFamily="34" charset="0"/>
              </a:rPr>
              <a:t>1. ARIMUTTU VENKATA KRISHNA – 20RU1A0505 (CSE)</a:t>
            </a:r>
          </a:p>
          <a:p>
            <a:r>
              <a:rPr lang="en-US" sz="2000" b="1" dirty="0">
                <a:solidFill>
                  <a:srgbClr val="0070C0"/>
                </a:solidFill>
                <a:latin typeface="Arial" pitchFamily="34" charset="0"/>
                <a:cs typeface="Arial" pitchFamily="34" charset="0"/>
              </a:rPr>
              <a:t>2. J P HANUMANTHEGOWD GARI KAMAKSHI – 20RU1A0563 (CSE)</a:t>
            </a:r>
          </a:p>
          <a:p>
            <a:r>
              <a:rPr lang="en-US" sz="2000" b="1" dirty="0">
                <a:solidFill>
                  <a:srgbClr val="0070C0"/>
                </a:solidFill>
                <a:latin typeface="Arial" pitchFamily="34" charset="0"/>
                <a:cs typeface="Arial" pitchFamily="34" charset="0"/>
              </a:rPr>
              <a:t>3.ANUKALI SHIVANI – 20RU1A0504 (CSE)</a:t>
            </a:r>
          </a:p>
          <a:p>
            <a:r>
              <a:rPr lang="en-US" sz="2000" b="1" dirty="0">
                <a:solidFill>
                  <a:srgbClr val="0070C0"/>
                </a:solidFill>
                <a:latin typeface="Arial" pitchFamily="34" charset="0"/>
                <a:cs typeface="Arial" pitchFamily="34" charset="0"/>
              </a:rPr>
              <a:t>4.GOLLA RAMYAKRISHNA – 21RU5A0503 (CSE)</a:t>
            </a:r>
          </a:p>
        </p:txBody>
      </p:sp>
      <p:sp>
        <p:nvSpPr>
          <p:cNvPr id="5" name="TextBox 4"/>
          <p:cNvSpPr txBox="1"/>
          <p:nvPr/>
        </p:nvSpPr>
        <p:spPr>
          <a:xfrm>
            <a:off x="1678902" y="5186598"/>
            <a:ext cx="8259580" cy="1015663"/>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a:t>
            </a:r>
          </a:p>
          <a:p>
            <a:pPr marL="457200" indent="-457200">
              <a:buAutoNum type="arabicPeriod"/>
            </a:pPr>
            <a:r>
              <a:rPr lang="en-US" sz="2000" b="1" dirty="0">
                <a:solidFill>
                  <a:srgbClr val="0070C0"/>
                </a:solidFill>
                <a:latin typeface="Arial" pitchFamily="34" charset="0"/>
                <a:cs typeface="Arial" pitchFamily="34" charset="0"/>
              </a:rPr>
              <a:t>HRISHIKESH MAHURE</a:t>
            </a:r>
          </a:p>
          <a:p>
            <a:pPr marL="457200" indent="-457200">
              <a:buAutoNum type="arabicPeriod"/>
            </a:pPr>
            <a:r>
              <a:rPr lang="en-US" sz="2000" b="1" dirty="0">
                <a:solidFill>
                  <a:srgbClr val="0070C0"/>
                </a:solidFill>
                <a:latin typeface="Arial" pitchFamily="34" charset="0"/>
                <a:cs typeface="Arial" pitchFamily="34" charset="0"/>
              </a:rPr>
              <a:t>ANKIT</a:t>
            </a:r>
          </a:p>
        </p:txBody>
      </p:sp>
      <p:sp>
        <p:nvSpPr>
          <p:cNvPr id="6" name="Footer Placeholder 5"/>
          <p:cNvSpPr>
            <a:spLocks noGrp="1"/>
          </p:cNvSpPr>
          <p:nvPr>
            <p:ph type="ftr" sz="quarter" idx="11"/>
          </p:nvPr>
        </p:nvSpPr>
        <p:spPr>
          <a:xfrm>
            <a:off x="4248462" y="6492875"/>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E2A6DC-EA55-E591-4FAC-A14A6224A246}"/>
              </a:ext>
            </a:extLst>
          </p:cNvPr>
          <p:cNvSpPr>
            <a:spLocks noGrp="1"/>
          </p:cNvSpPr>
          <p:nvPr>
            <p:ph idx="1"/>
          </p:nvPr>
        </p:nvSpPr>
        <p:spPr>
          <a:xfrm>
            <a:off x="838200" y="983226"/>
            <a:ext cx="10515600" cy="5193737"/>
          </a:xfrm>
        </p:spPr>
        <p:txBody>
          <a:bodyPr>
            <a:normAutofit/>
          </a:bodyPr>
          <a:lstStyle/>
          <a:p>
            <a:pPr marL="0" indent="0" algn="just">
              <a:buNone/>
            </a:pPr>
            <a:r>
              <a:rPr lang="en-US" sz="2600" dirty="0">
                <a:latin typeface="Times New Roman" panose="02020603050405020304" pitchFamily="18" charset="0"/>
                <a:cs typeface="Times New Roman" panose="02020603050405020304" pitchFamily="18" charset="0"/>
              </a:rPr>
              <a:t>5. </a:t>
            </a:r>
            <a:r>
              <a:rPr lang="en-US" sz="2600" b="1" dirty="0">
                <a:latin typeface="Times New Roman" panose="02020603050405020304" pitchFamily="18" charset="0"/>
                <a:cs typeface="Times New Roman" panose="02020603050405020304" pitchFamily="18" charset="0"/>
              </a:rPr>
              <a:t>Security</a:t>
            </a:r>
            <a:r>
              <a:rPr lang="en-US" sz="2600" dirty="0">
                <a:latin typeface="Times New Roman" panose="02020603050405020304" pitchFamily="18" charset="0"/>
                <a:cs typeface="Times New Roman" panose="02020603050405020304" pitchFamily="18" charset="0"/>
              </a:rPr>
              <a:t>: Apply security measures, including input validation, encryption, and SSL/TLS for HTTPS.</a:t>
            </a:r>
          </a:p>
          <a:p>
            <a:pPr marL="0" indent="0" algn="just">
              <a:buNone/>
            </a:pPr>
            <a:r>
              <a:rPr lang="en-US" sz="2600" dirty="0">
                <a:latin typeface="Times New Roman" panose="02020603050405020304" pitchFamily="18" charset="0"/>
                <a:cs typeface="Times New Roman" panose="02020603050405020304" pitchFamily="18" charset="0"/>
              </a:rPr>
              <a:t>6. </a:t>
            </a:r>
            <a:r>
              <a:rPr lang="en-US" sz="2600" b="1" dirty="0">
                <a:latin typeface="Times New Roman" panose="02020603050405020304" pitchFamily="18" charset="0"/>
                <a:cs typeface="Times New Roman" panose="02020603050405020304" pitchFamily="18" charset="0"/>
              </a:rPr>
              <a:t>Domain &amp; DNS</a:t>
            </a:r>
            <a:r>
              <a:rPr lang="en-US" sz="2600" dirty="0">
                <a:latin typeface="Times New Roman" panose="02020603050405020304" pitchFamily="18" charset="0"/>
                <a:cs typeface="Times New Roman" panose="02020603050405020304" pitchFamily="18" charset="0"/>
              </a:rPr>
              <a:t>: Register a domain and configure DNS settings to point to your server.</a:t>
            </a:r>
          </a:p>
          <a:p>
            <a:pPr marL="0" indent="0" algn="just">
              <a:buNone/>
            </a:pPr>
            <a:r>
              <a:rPr lang="en-US" sz="2600" dirty="0">
                <a:latin typeface="Times New Roman" panose="02020603050405020304" pitchFamily="18" charset="0"/>
                <a:cs typeface="Times New Roman" panose="02020603050405020304" pitchFamily="18" charset="0"/>
              </a:rPr>
              <a:t>7. </a:t>
            </a:r>
            <a:r>
              <a:rPr lang="en-US" sz="2600" b="1" dirty="0">
                <a:latin typeface="Times New Roman" panose="02020603050405020304" pitchFamily="18" charset="0"/>
                <a:cs typeface="Times New Roman" panose="02020603050405020304" pitchFamily="18" charset="0"/>
              </a:rPr>
              <a:t>Testing &amp; Documentation</a:t>
            </a:r>
            <a:r>
              <a:rPr lang="en-US" sz="2600" dirty="0">
                <a:latin typeface="Times New Roman" panose="02020603050405020304" pitchFamily="18" charset="0"/>
                <a:cs typeface="Times New Roman" panose="02020603050405020304" pitchFamily="18" charset="0"/>
              </a:rPr>
              <a:t>: Thoroughly test the system, create user documentation, and provide training.</a:t>
            </a:r>
          </a:p>
          <a:p>
            <a:pPr marL="0" indent="0" algn="just">
              <a:buNone/>
            </a:pPr>
            <a:r>
              <a:rPr lang="en-US" sz="2600" dirty="0">
                <a:latin typeface="Times New Roman" panose="02020603050405020304" pitchFamily="18" charset="0"/>
                <a:cs typeface="Times New Roman" panose="02020603050405020304" pitchFamily="18" charset="0"/>
              </a:rPr>
              <a:t>8. </a:t>
            </a:r>
            <a:r>
              <a:rPr lang="en-US" sz="2600" b="1" dirty="0">
                <a:latin typeface="Times New Roman" panose="02020603050405020304" pitchFamily="18" charset="0"/>
                <a:cs typeface="Times New Roman" panose="02020603050405020304" pitchFamily="18" charset="0"/>
              </a:rPr>
              <a:t>Backup &amp; Monitoring</a:t>
            </a:r>
            <a:r>
              <a:rPr lang="en-US" sz="2600" dirty="0">
                <a:latin typeface="Times New Roman" panose="02020603050405020304" pitchFamily="18" charset="0"/>
                <a:cs typeface="Times New Roman" panose="02020603050405020304" pitchFamily="18" charset="0"/>
              </a:rPr>
              <a:t>: Set up regular backups, monitoring tools, and resource scaling.</a:t>
            </a:r>
          </a:p>
          <a:p>
            <a:pPr marL="0" indent="0" algn="just">
              <a:buNone/>
            </a:pPr>
            <a:r>
              <a:rPr lang="en-US" sz="2600" dirty="0">
                <a:latin typeface="Times New Roman" panose="02020603050405020304" pitchFamily="18" charset="0"/>
                <a:cs typeface="Times New Roman" panose="02020603050405020304" pitchFamily="18" charset="0"/>
              </a:rPr>
              <a:t>9. </a:t>
            </a:r>
            <a:r>
              <a:rPr lang="en-US" sz="2600" b="1" dirty="0">
                <a:latin typeface="Times New Roman" panose="02020603050405020304" pitchFamily="18" charset="0"/>
                <a:cs typeface="Times New Roman" panose="02020603050405020304" pitchFamily="18" charset="0"/>
              </a:rPr>
              <a:t>Launch &amp; Promotion</a:t>
            </a:r>
            <a:r>
              <a:rPr lang="en-US" sz="2600" dirty="0">
                <a:latin typeface="Times New Roman" panose="02020603050405020304" pitchFamily="18" charset="0"/>
                <a:cs typeface="Times New Roman" panose="02020603050405020304" pitchFamily="18" charset="0"/>
              </a:rPr>
              <a:t>: Announce the system launch, promote it, and gather user feedback.</a:t>
            </a:r>
          </a:p>
          <a:p>
            <a:pPr marL="0" indent="0" algn="just">
              <a:buNone/>
            </a:pPr>
            <a:endParaRPr lang="en-US" sz="2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04E9B1C-60CB-C61C-1D42-BB93F43BA405}"/>
              </a:ext>
            </a:extLst>
          </p:cNvPr>
          <p:cNvSpPr>
            <a:spLocks noGrp="1"/>
          </p:cNvSpPr>
          <p:nvPr>
            <p:ph type="ftr" sz="quarter" idx="11"/>
          </p:nvPr>
        </p:nvSpPr>
        <p:spPr/>
        <p:txBody>
          <a:bodyPr/>
          <a:lstStyle/>
          <a:p>
            <a:r>
              <a:rPr lang="en-US" dirty="0"/>
              <a:t>© Edunet Foundation. All rights reserved.</a:t>
            </a:r>
          </a:p>
        </p:txBody>
      </p:sp>
    </p:spTree>
    <p:extLst>
      <p:ext uri="{BB962C8B-B14F-4D97-AF65-F5344CB8AC3E}">
        <p14:creationId xmlns:p14="http://schemas.microsoft.com/office/powerpoint/2010/main" val="2942232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E2A6DC-EA55-E591-4FAC-A14A6224A246}"/>
              </a:ext>
            </a:extLst>
          </p:cNvPr>
          <p:cNvSpPr>
            <a:spLocks noGrp="1"/>
          </p:cNvSpPr>
          <p:nvPr>
            <p:ph idx="1"/>
          </p:nvPr>
        </p:nvSpPr>
        <p:spPr>
          <a:xfrm>
            <a:off x="838200" y="983226"/>
            <a:ext cx="10515600" cy="5193737"/>
          </a:xfrm>
        </p:spPr>
        <p:txBody>
          <a:bodyPr>
            <a:normAutofit/>
          </a:bodyPr>
          <a:lstStyle/>
          <a:p>
            <a:pPr marL="0" indent="0" algn="just">
              <a:buNone/>
            </a:pPr>
            <a:r>
              <a:rPr lang="en-US" sz="2600" dirty="0">
                <a:latin typeface="Times New Roman" panose="02020603050405020304" pitchFamily="18" charset="0"/>
                <a:cs typeface="Times New Roman" panose="02020603050405020304" pitchFamily="18" charset="0"/>
              </a:rPr>
              <a:t>10. </a:t>
            </a:r>
            <a:r>
              <a:rPr lang="en-US" sz="2600" b="1" dirty="0">
                <a:latin typeface="Times New Roman" panose="02020603050405020304" pitchFamily="18" charset="0"/>
                <a:cs typeface="Times New Roman" panose="02020603050405020304" pitchFamily="18" charset="0"/>
              </a:rPr>
              <a:t>Iterate &amp; Comply</a:t>
            </a:r>
            <a:r>
              <a:rPr lang="en-US" sz="2600" dirty="0">
                <a:latin typeface="Times New Roman" panose="02020603050405020304" pitchFamily="18" charset="0"/>
                <a:cs typeface="Times New Roman" panose="02020603050405020304" pitchFamily="18" charset="0"/>
              </a:rPr>
              <a:t>: Continuously improve the system based on user feedback and ensure compliance with data protection regulations.</a:t>
            </a:r>
          </a:p>
          <a:p>
            <a:pPr marL="0" indent="0" algn="just">
              <a:buNone/>
            </a:pPr>
            <a:r>
              <a:rPr lang="en-US" sz="2600" dirty="0">
                <a:latin typeface="Times New Roman" panose="02020603050405020304" pitchFamily="18" charset="0"/>
                <a:cs typeface="Times New Roman" panose="02020603050405020304" pitchFamily="18" charset="0"/>
              </a:rPr>
              <a:t>11. </a:t>
            </a:r>
            <a:r>
              <a:rPr lang="en-US" sz="2600" b="1" dirty="0">
                <a:latin typeface="Times New Roman" panose="02020603050405020304" pitchFamily="18" charset="0"/>
                <a:cs typeface="Times New Roman" panose="02020603050405020304" pitchFamily="18" charset="0"/>
              </a:rPr>
              <a:t>Support &amp; Maintenance</a:t>
            </a:r>
            <a:r>
              <a:rPr lang="en-US" sz="2600" dirty="0">
                <a:latin typeface="Times New Roman" panose="02020603050405020304" pitchFamily="18" charset="0"/>
                <a:cs typeface="Times New Roman" panose="02020603050405020304" pitchFamily="18" charset="0"/>
              </a:rPr>
              <a:t>: Provide user support and keep documentation updated for ongoing maintenance.</a:t>
            </a:r>
          </a:p>
          <a:p>
            <a:pPr marL="0" indent="0" algn="just">
              <a:buNone/>
            </a:pPr>
            <a:r>
              <a:rPr lang="en-US" sz="2600" dirty="0">
                <a:latin typeface="Times New Roman" panose="02020603050405020304" pitchFamily="18" charset="0"/>
                <a:cs typeface="Times New Roman" panose="02020603050405020304" pitchFamily="18" charset="0"/>
              </a:rPr>
              <a:t>This streamlined approach will help you efficiently deploy and manage your online feedback system.</a:t>
            </a:r>
          </a:p>
        </p:txBody>
      </p:sp>
      <p:sp>
        <p:nvSpPr>
          <p:cNvPr id="4" name="Footer Placeholder 3">
            <a:extLst>
              <a:ext uri="{FF2B5EF4-FFF2-40B4-BE49-F238E27FC236}">
                <a16:creationId xmlns:a16="http://schemas.microsoft.com/office/drawing/2014/main" id="{004E9B1C-60CB-C61C-1D42-BB93F43BA405}"/>
              </a:ext>
            </a:extLst>
          </p:cNvPr>
          <p:cNvSpPr>
            <a:spLocks noGrp="1"/>
          </p:cNvSpPr>
          <p:nvPr>
            <p:ph type="ftr" sz="quarter" idx="11"/>
          </p:nvPr>
        </p:nvSpPr>
        <p:spPr/>
        <p:txBody>
          <a:bodyPr/>
          <a:lstStyle/>
          <a:p>
            <a:r>
              <a:rPr lang="en-US" dirty="0"/>
              <a:t>© Edunet Foundation. All rights reserved.</a:t>
            </a:r>
          </a:p>
        </p:txBody>
      </p:sp>
    </p:spTree>
    <p:extLst>
      <p:ext uri="{BB962C8B-B14F-4D97-AF65-F5344CB8AC3E}">
        <p14:creationId xmlns:p14="http://schemas.microsoft.com/office/powerpoint/2010/main" val="372294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just"/>
            <a:r>
              <a:rPr lang="en-US" sz="2600" dirty="0">
                <a:latin typeface="Times New Roman" panose="02020603050405020304" pitchFamily="18" charset="0"/>
                <a:cs typeface="Times New Roman" panose="02020603050405020304" pitchFamily="18" charset="0"/>
              </a:rPr>
              <a:t>	Deployment: Implementing the Online Feedback System requires a phased approach. Start with a limited user group for initial testing and issue identification. Gradually expand to the entire user base while closely monitoring performance and gathering feedback. Leverage web-based hosting for scalability and resource efficiency. Employ automated testing and continuous integration to streamline updates and ensure system stability. Regularly review and improve the system, keeping it aligned with evolving user requirements and technological advancements.</a:t>
            </a:r>
          </a:p>
        </p:txBody>
      </p:sp>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just"/>
            <a:r>
              <a:rPr lang="en-US" sz="2600" dirty="0">
                <a:latin typeface="Times New Roman" panose="02020603050405020304" pitchFamily="18" charset="0"/>
                <a:cs typeface="Times New Roman" panose="02020603050405020304" pitchFamily="18" charset="0"/>
              </a:rPr>
              <a:t>	In conclusion, the deployment of an Online Feedback System for our engineering &amp; all other colleges represents a significant step towards enhancing education quality and user satisfaction. By carefully selecting the right technologies, following a systematic deployment strategy, and maintaining a user-centric approach, we can ensure the successful implementation of this vital system. Continuous improvement, scalability, and security measures will be essential for its long-term effectiveness. As we foster a culture of feedback and adapt to the evolving needs of our educational institution, this system will serve as a cornerstone for facilitating communication, data-driven decision-making, and ultimately, the advancement of our engineering college.</a:t>
            </a:r>
          </a:p>
        </p:txBody>
      </p:sp>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3906245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r>
              <a:rPr lang="en-US" sz="2600" b="1" u="sng" dirty="0">
                <a:latin typeface="Times New Roman" panose="02020603050405020304" pitchFamily="18" charset="0"/>
                <a:cs typeface="Times New Roman" panose="02020603050405020304" pitchFamily="18" charset="0"/>
              </a:rPr>
              <a:t>My GitHub Reference  -</a:t>
            </a:r>
          </a:p>
          <a:p>
            <a:pPr marL="457200" indent="-457200" algn="l">
              <a:buFont typeface="Arial" panose="020B0604020202020204" pitchFamily="34" charset="0"/>
              <a:buChar char="•"/>
            </a:pPr>
            <a:r>
              <a:rPr lang="en-US" sz="2600" b="1" u="sng" dirty="0">
                <a:solidFill>
                  <a:srgbClr val="0070C0"/>
                </a:solidFill>
                <a:latin typeface="Times New Roman" panose="02020603050405020304" pitchFamily="18" charset="0"/>
                <a:cs typeface="Times New Roman" panose="02020603050405020304" pitchFamily="18" charset="0"/>
              </a:rPr>
              <a:t>https://github.com/venky123-lang/oNlineFeedbackSystem.git</a:t>
            </a:r>
            <a:endParaRPr lang="en-US" sz="2600" dirty="0">
              <a:latin typeface="Times New Roman" panose="02020603050405020304" pitchFamily="18" charset="0"/>
              <a:cs typeface="Times New Roman" panose="02020603050405020304" pitchFamily="18" charset="0"/>
            </a:endParaRPr>
          </a:p>
          <a:p>
            <a:pPr algn="l"/>
            <a:r>
              <a:rPr lang="en-US" sz="2600" b="1" u="sng" dirty="0">
                <a:latin typeface="Times New Roman" panose="02020603050405020304" pitchFamily="18" charset="0"/>
                <a:cs typeface="Times New Roman" panose="02020603050405020304" pitchFamily="18" charset="0"/>
              </a:rPr>
              <a:t>Journals Reference -</a:t>
            </a:r>
          </a:p>
          <a:p>
            <a:pPr marL="457200" indent="-457200" algn="l">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International Journal of creative research Thoughts (IJCRT)</a:t>
            </a:r>
          </a:p>
          <a:p>
            <a:pPr algn="l"/>
            <a:r>
              <a:rPr lang="en-US" sz="2600" dirty="0">
                <a:latin typeface="Times New Roman" panose="02020603050405020304" pitchFamily="18" charset="0"/>
                <a:cs typeface="Times New Roman" panose="02020603050405020304" pitchFamily="18" charset="0"/>
              </a:rPr>
              <a:t>	Ref link : </a:t>
            </a:r>
            <a:r>
              <a:rPr lang="en-US" sz="2600" dirty="0">
                <a:solidFill>
                  <a:srgbClr val="0070C0"/>
                </a:solidFill>
                <a:latin typeface="Times New Roman" panose="02020603050405020304" pitchFamily="18" charset="0"/>
                <a:cs typeface="Times New Roman" panose="02020603050405020304" pitchFamily="18" charset="0"/>
                <a:hlinkClick r:id="rId2"/>
              </a:rPr>
              <a:t>https://ijcrt.org/papers/IJCRT_192903.pdf</a:t>
            </a:r>
            <a:endParaRPr lang="en-US" sz="2600" dirty="0">
              <a:solidFill>
                <a:srgbClr val="0070C0"/>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Iconic Research and Engineering journals</a:t>
            </a:r>
          </a:p>
          <a:p>
            <a:pPr algn="l"/>
            <a:r>
              <a:rPr lang="en-US" sz="2600" dirty="0">
                <a:latin typeface="Times New Roman" panose="02020603050405020304" pitchFamily="18" charset="0"/>
                <a:cs typeface="Times New Roman" panose="02020603050405020304" pitchFamily="18" charset="0"/>
              </a:rPr>
              <a:t>	Ref link : </a:t>
            </a:r>
            <a:r>
              <a:rPr lang="en-US" sz="2600" dirty="0">
                <a:solidFill>
                  <a:srgbClr val="0070C0"/>
                </a:solidFill>
                <a:latin typeface="Times New Roman" panose="02020603050405020304" pitchFamily="18" charset="0"/>
                <a:cs typeface="Times New Roman" panose="02020603050405020304" pitchFamily="18" charset="0"/>
                <a:hlinkClick r:id="rId3"/>
              </a:rPr>
              <a:t>https://www.irejournals.com/formatedpaper/1700576.pdf</a:t>
            </a:r>
            <a:endParaRPr lang="en-US" sz="2600" dirty="0">
              <a:solidFill>
                <a:srgbClr val="0070C0"/>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International Journal of Innovations and in Engineering and Science</a:t>
            </a:r>
          </a:p>
          <a:p>
            <a:pPr algn="l"/>
            <a:r>
              <a:rPr lang="en-US" sz="2600" dirty="0">
                <a:latin typeface="Times New Roman" panose="02020603050405020304" pitchFamily="18" charset="0"/>
                <a:cs typeface="Times New Roman" panose="02020603050405020304" pitchFamily="18" charset="0"/>
              </a:rPr>
              <a:t>	Ref link : </a:t>
            </a:r>
            <a:r>
              <a:rPr lang="en-US" sz="2600" dirty="0">
                <a:solidFill>
                  <a:srgbClr val="0070C0"/>
                </a:solidFill>
                <a:latin typeface="Times New Roman" panose="02020603050405020304" pitchFamily="18" charset="0"/>
                <a:cs typeface="Times New Roman" panose="02020603050405020304" pitchFamily="18" charset="0"/>
              </a:rPr>
              <a:t>http://www.ijies.net/finial-docs/finial-pdf/3103198.pdf</a:t>
            </a:r>
          </a:p>
          <a:p>
            <a:pPr algn="l"/>
            <a:endParaRPr lang="en-US" sz="2600" dirty="0">
              <a:solidFill>
                <a:srgbClr val="0070C0"/>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147060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Future Scope</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just"/>
            <a:r>
              <a:rPr lang="en-US" sz="2600" dirty="0">
                <a:latin typeface="Times New Roman" panose="02020603050405020304" pitchFamily="18" charset="0"/>
                <a:cs typeface="Times New Roman" panose="02020603050405020304" pitchFamily="18" charset="0"/>
              </a:rPr>
              <a:t>	The future scope of the Online Feedback System for our engineering college is promising. It offers opportunities for further integration with artificial intelligence and machine learning to provide more in-depth insights from feedback data. Enhanced mobile accessibility and personalized recommendation systems can be explored. Additionally, the system can evolve to support real-time feedback during lectures and virtual reality-based interactions. Moreover, expanding its application beyond academia into the corporate world for employee feedback can be considered. Continuous adaptation to emerging technologies and pedagogical trends will ensure that the system remains a valuable tool for fostering communication and driving improvements in education and beyond.</a:t>
            </a:r>
          </a:p>
        </p:txBody>
      </p:sp>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1216583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46628" y="189114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Edunet Foundation. All rights reserved.</a:t>
            </a:r>
          </a:p>
        </p:txBody>
      </p:sp>
      <p:sp>
        <p:nvSpPr>
          <p:cNvPr id="2" name="TextBox 1">
            <a:extLst>
              <a:ext uri="{FF2B5EF4-FFF2-40B4-BE49-F238E27FC236}">
                <a16:creationId xmlns:a16="http://schemas.microsoft.com/office/drawing/2014/main" id="{6A89601A-0BAD-ED12-57E6-30A268F833D5}"/>
              </a:ext>
            </a:extLst>
          </p:cNvPr>
          <p:cNvSpPr txBox="1"/>
          <p:nvPr/>
        </p:nvSpPr>
        <p:spPr>
          <a:xfrm>
            <a:off x="5388078" y="3792130"/>
            <a:ext cx="6361471" cy="1938992"/>
          </a:xfrm>
          <a:prstGeom prst="rect">
            <a:avLst/>
          </a:prstGeom>
          <a:noFill/>
        </p:spPr>
        <p:txBody>
          <a:bodyPr wrap="square" rtlCol="0">
            <a:spAutoFit/>
          </a:bodyPr>
          <a:lstStyle/>
          <a:p>
            <a:r>
              <a:rPr lang="en-US" sz="2400" dirty="0">
                <a:latin typeface="Arial Black" panose="020B0A04020102020204" pitchFamily="34" charset="0"/>
                <a:cs typeface="Times New Roman" panose="02020603050405020304" pitchFamily="18" charset="0"/>
              </a:rPr>
              <a:t>Submitted by –</a:t>
            </a:r>
          </a:p>
          <a:p>
            <a:pPr algn="just"/>
            <a:r>
              <a:rPr lang="en-US" sz="2400" dirty="0">
                <a:solidFill>
                  <a:srgbClr val="002060"/>
                </a:solidFill>
                <a:latin typeface="Times New Roman" panose="02020603050405020304" pitchFamily="18" charset="0"/>
                <a:cs typeface="Times New Roman" panose="02020603050405020304" pitchFamily="18" charset="0"/>
              </a:rPr>
              <a:t>ARIMUTTU VENKATA KRISHNA</a:t>
            </a:r>
          </a:p>
          <a:p>
            <a:pPr algn="just"/>
            <a:r>
              <a:rPr lang="en-US" sz="2400" dirty="0">
                <a:solidFill>
                  <a:srgbClr val="002060"/>
                </a:solidFill>
                <a:latin typeface="Times New Roman" panose="02020603050405020304" pitchFamily="18" charset="0"/>
                <a:cs typeface="Times New Roman" panose="02020603050405020304" pitchFamily="18" charset="0"/>
              </a:rPr>
              <a:t>J P HANUMANTHEGOWD GARI KAMAKSHI</a:t>
            </a:r>
          </a:p>
          <a:p>
            <a:pPr algn="just"/>
            <a:r>
              <a:rPr lang="en-US" sz="2400" dirty="0">
                <a:solidFill>
                  <a:srgbClr val="002060"/>
                </a:solidFill>
                <a:latin typeface="Times New Roman" panose="02020603050405020304" pitchFamily="18" charset="0"/>
                <a:cs typeface="Times New Roman" panose="02020603050405020304" pitchFamily="18" charset="0"/>
              </a:rPr>
              <a:t>ANUKALI SHIVANI</a:t>
            </a:r>
          </a:p>
          <a:p>
            <a:pPr algn="just"/>
            <a:r>
              <a:rPr lang="en-US" sz="2400" dirty="0">
                <a:solidFill>
                  <a:srgbClr val="002060"/>
                </a:solidFill>
                <a:latin typeface="Times New Roman" panose="02020603050405020304" pitchFamily="18" charset="0"/>
                <a:cs typeface="Times New Roman" panose="02020603050405020304" pitchFamily="18" charset="0"/>
              </a:rPr>
              <a:t>GOLLA RAMYAKRISHNA</a:t>
            </a:r>
            <a:endParaRPr lang="en-IN"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r>
              <a:rPr lang="en-US" sz="2000" b="1" dirty="0">
                <a:latin typeface="Arial"/>
                <a:ea typeface="+mn-lt"/>
                <a:cs typeface="Arial"/>
              </a:rPr>
              <a:t>Abstract     </a:t>
            </a:r>
            <a:endParaRPr lang="en-US" dirty="0">
              <a:latin typeface="Arial"/>
              <a:cs typeface="Arial"/>
            </a:endParaRPr>
          </a:p>
          <a:p>
            <a:r>
              <a:rPr lang="en-US" sz="2000" b="1" dirty="0">
                <a:latin typeface="Arial"/>
                <a:ea typeface="+mn-lt"/>
                <a:cs typeface="Arial"/>
              </a:rPr>
              <a:t>Problem Statement</a:t>
            </a:r>
          </a:p>
          <a:p>
            <a:r>
              <a:rPr lang="en-US" sz="2000" b="1" dirty="0">
                <a:latin typeface="Arial"/>
                <a:ea typeface="+mn-lt"/>
                <a:cs typeface="Arial"/>
              </a:rPr>
              <a:t>Aims , Objective &amp; Proposed System/Solution</a:t>
            </a:r>
            <a:endParaRPr lang="en-US" dirty="0">
              <a:latin typeface="Arial"/>
              <a:cs typeface="Arial"/>
            </a:endParaRPr>
          </a:p>
          <a:p>
            <a:r>
              <a:rPr lang="en-US" sz="2000" b="1" dirty="0">
                <a:latin typeface="Arial"/>
                <a:ea typeface="+mn-lt"/>
                <a:cs typeface="Arial"/>
              </a:rPr>
              <a:t>System Design </a:t>
            </a:r>
          </a:p>
          <a:p>
            <a:r>
              <a:rPr lang="en-US" sz="2000" b="1" dirty="0">
                <a:latin typeface="Arial"/>
                <a:ea typeface="+mn-lt"/>
                <a:cs typeface="Arial"/>
              </a:rPr>
              <a:t>Sample Screenshots</a:t>
            </a:r>
            <a:endParaRPr lang="en-US" sz="2000" b="1" dirty="0">
              <a:latin typeface="Arial"/>
              <a:cs typeface="Arial"/>
            </a:endParaRPr>
          </a:p>
          <a:p>
            <a:r>
              <a:rPr lang="en-US" sz="2000" b="1" dirty="0">
                <a:latin typeface="Arial"/>
                <a:ea typeface="+mn-lt"/>
                <a:cs typeface="+mn-lt"/>
              </a:rPr>
              <a:t>System Development Approach(Technology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References</a:t>
            </a:r>
            <a:endParaRPr lang="en-US" dirty="0">
              <a:latin typeface="Arial"/>
              <a:cs typeface="Arial"/>
            </a:endParaRPr>
          </a:p>
          <a:p>
            <a:r>
              <a:rPr lang="en-US" sz="2000" b="1" dirty="0">
                <a:latin typeface="Arial"/>
                <a:ea typeface="+mn-lt"/>
                <a:cs typeface="Arial"/>
              </a:rPr>
              <a:t>Future Scope</a:t>
            </a:r>
            <a:endParaRPr lang="en-US" dirty="0">
              <a:latin typeface="Arial"/>
              <a:cs typeface="Arial"/>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just"/>
            <a:r>
              <a:rPr lang="en-US" sz="2600" dirty="0">
                <a:latin typeface="Times New Roman" panose="02020603050405020304" pitchFamily="18" charset="0"/>
                <a:cs typeface="Times New Roman" panose="02020603050405020304" pitchFamily="18" charset="0"/>
              </a:rPr>
              <a:t>	This paper introduces an innovative Online Feedback System designed specifically for engineering colleges. In the ever-evolving educational landscape, this system aims to streamline the feedback process, fostering improved communication between students and faculty. The platform provides students with a convenient avenue to offer constructive feedback on courses, instructors, and overall college experience. Simultaneously, it empowers educators to collect valuable insights, facilitating continuous improvement in teaching methodologies. Through user-friendly interfaces and data-driven analytics, this system promises to enhance the educational quality and overall satisfaction of all stakeholders, promoting excellence in engineering education.</a:t>
            </a:r>
          </a:p>
        </p:txBody>
      </p:sp>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just"/>
            <a:r>
              <a:rPr lang="en-US" sz="2600" dirty="0">
                <a:latin typeface="Times New Roman" panose="02020603050405020304" pitchFamily="18" charset="0"/>
                <a:cs typeface="Times New Roman" panose="02020603050405020304" pitchFamily="18" charset="0"/>
              </a:rPr>
              <a:t>	Colleges often </a:t>
            </a:r>
            <a:r>
              <a:rPr lang="en-US" sz="2600" b="1" dirty="0">
                <a:latin typeface="Times New Roman" panose="02020603050405020304" pitchFamily="18" charset="0"/>
                <a:cs typeface="Times New Roman" panose="02020603050405020304" pitchFamily="18" charset="0"/>
              </a:rPr>
              <a:t>lack an efficient </a:t>
            </a:r>
            <a:r>
              <a:rPr lang="en-US" sz="2600" dirty="0">
                <a:latin typeface="Times New Roman" panose="02020603050405020304" pitchFamily="18" charset="0"/>
                <a:cs typeface="Times New Roman" panose="02020603050405020304" pitchFamily="18" charset="0"/>
              </a:rPr>
              <a:t>and systematic feedback mechanism, </a:t>
            </a:r>
            <a:r>
              <a:rPr lang="en-US" sz="2600" b="1" dirty="0">
                <a:latin typeface="Times New Roman" panose="02020603050405020304" pitchFamily="18" charset="0"/>
                <a:cs typeface="Times New Roman" panose="02020603050405020304" pitchFamily="18" charset="0"/>
              </a:rPr>
              <a:t>hindering the valuable exchange </a:t>
            </a:r>
            <a:r>
              <a:rPr lang="en-US" sz="2600" dirty="0">
                <a:latin typeface="Times New Roman" panose="02020603050405020304" pitchFamily="18" charset="0"/>
                <a:cs typeface="Times New Roman" panose="02020603050405020304" pitchFamily="18" charset="0"/>
              </a:rPr>
              <a:t>of insights between students and faculty. This absence of an Online Feedback System results in missed opportunities for improvement in teaching methodologies and course offerings. Additionally, students' voices remain unheard, leading to potential dissatisfaction and disengagement. Therefore, there is an urgent need for an effective Online Feedback System tailored to engineering colleges, enabling students to provide constructive feedback on various aspects of their educational experience while empowering faculty and administrators to harness this input for continuous enhancement and better alignment with students' needs and expectations.</a:t>
            </a:r>
          </a:p>
        </p:txBody>
      </p:sp>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just"/>
            <a:r>
              <a:rPr lang="en-US" sz="2600" dirty="0">
                <a:latin typeface="Times New Roman" panose="02020603050405020304" pitchFamily="18" charset="0"/>
                <a:cs typeface="Times New Roman" panose="02020603050405020304" pitchFamily="18" charset="0"/>
              </a:rPr>
              <a:t>	We propose the development and implementation of a comprehensive Online Feedback System for all colleges. This system will include </a:t>
            </a:r>
            <a:r>
              <a:rPr lang="en-US" sz="2600" b="1" dirty="0">
                <a:latin typeface="Times New Roman" panose="02020603050405020304" pitchFamily="18" charset="0"/>
                <a:cs typeface="Times New Roman" panose="02020603050405020304" pitchFamily="18" charset="0"/>
              </a:rPr>
              <a:t>user-friendly interfaces</a:t>
            </a:r>
            <a:r>
              <a:rPr lang="en-US" sz="2600" dirty="0">
                <a:latin typeface="Times New Roman" panose="02020603050405020304" pitchFamily="18" charset="0"/>
                <a:cs typeface="Times New Roman" panose="02020603050405020304" pitchFamily="18" charset="0"/>
              </a:rPr>
              <a:t> for students to submit feedback on courses, instructors, and overall college experience. Additionally, it will provide faculty and administrators with </a:t>
            </a:r>
            <a:r>
              <a:rPr lang="en-US" sz="2600" b="1" dirty="0">
                <a:latin typeface="Times New Roman" panose="02020603050405020304" pitchFamily="18" charset="0"/>
                <a:cs typeface="Times New Roman" panose="02020603050405020304" pitchFamily="18" charset="0"/>
              </a:rPr>
              <a:t>robust analytics tools </a:t>
            </a:r>
            <a:r>
              <a:rPr lang="en-US" sz="2600" dirty="0">
                <a:latin typeface="Times New Roman" panose="02020603050405020304" pitchFamily="18" charset="0"/>
                <a:cs typeface="Times New Roman" panose="02020603050405020304" pitchFamily="18" charset="0"/>
              </a:rPr>
              <a:t>to process and interpret this feedback effectively. The system will </a:t>
            </a:r>
            <a:r>
              <a:rPr lang="en-US" sz="2600" b="1" dirty="0">
                <a:latin typeface="Times New Roman" panose="02020603050405020304" pitchFamily="18" charset="0"/>
                <a:cs typeface="Times New Roman" panose="02020603050405020304" pitchFamily="18" charset="0"/>
              </a:rPr>
              <a:t>support real-time data collection and analysis</a:t>
            </a:r>
            <a:r>
              <a:rPr lang="en-US" sz="2600" dirty="0">
                <a:latin typeface="Times New Roman" panose="02020603050405020304" pitchFamily="18" charset="0"/>
                <a:cs typeface="Times New Roman" panose="02020603050405020304" pitchFamily="18" charset="0"/>
              </a:rPr>
              <a:t>, allowing colleges to identify areas for improvement promptly. By fostering transparent communication and facilitating data-driven decision-making, the proposed solution aims to bridge the feedback gap, enhance teaching quality, and ensure a </a:t>
            </a:r>
            <a:r>
              <a:rPr lang="en-US" sz="2600" b="1" dirty="0">
                <a:latin typeface="Times New Roman" panose="02020603050405020304" pitchFamily="18" charset="0"/>
                <a:cs typeface="Times New Roman" panose="02020603050405020304" pitchFamily="18" charset="0"/>
              </a:rPr>
              <a:t>more satisfactory </a:t>
            </a:r>
            <a:r>
              <a:rPr lang="en-US" sz="2600" dirty="0">
                <a:latin typeface="Times New Roman" panose="02020603050405020304" pitchFamily="18" charset="0"/>
                <a:cs typeface="Times New Roman" panose="02020603050405020304" pitchFamily="18" charset="0"/>
              </a:rPr>
              <a:t>educational experience for engineering college students.</a:t>
            </a:r>
          </a:p>
        </p:txBody>
      </p:sp>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System Architecture</a:t>
            </a:r>
            <a:endParaRPr lang="en-US" sz="4400" dirty="0"/>
          </a:p>
        </p:txBody>
      </p:sp>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pic>
        <p:nvPicPr>
          <p:cNvPr id="3" name="Picture 2">
            <a:extLst>
              <a:ext uri="{FF2B5EF4-FFF2-40B4-BE49-F238E27FC236}">
                <a16:creationId xmlns:a16="http://schemas.microsoft.com/office/drawing/2014/main" id="{2D3654F5-0853-23F2-B5C5-0273A75B9372}"/>
              </a:ext>
            </a:extLst>
          </p:cNvPr>
          <p:cNvPicPr>
            <a:picLocks noChangeAspect="1"/>
          </p:cNvPicPr>
          <p:nvPr/>
        </p:nvPicPr>
        <p:blipFill>
          <a:blip r:embed="rId2"/>
          <a:stretch>
            <a:fillRect/>
          </a:stretch>
        </p:blipFill>
        <p:spPr>
          <a:xfrm>
            <a:off x="368314" y="1873771"/>
            <a:ext cx="5011925" cy="4478594"/>
          </a:xfrm>
          <a:prstGeom prst="rect">
            <a:avLst/>
          </a:prstGeom>
        </p:spPr>
      </p:pic>
      <p:pic>
        <p:nvPicPr>
          <p:cNvPr id="23" name="Picture 22">
            <a:extLst>
              <a:ext uri="{FF2B5EF4-FFF2-40B4-BE49-F238E27FC236}">
                <a16:creationId xmlns:a16="http://schemas.microsoft.com/office/drawing/2014/main" id="{D95AAF6C-18DA-F51B-FEEE-2764A65F09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0239" y="1873771"/>
            <a:ext cx="6027942" cy="3947502"/>
          </a:xfrm>
          <a:prstGeom prst="rect">
            <a:avLst/>
          </a:prstGeom>
        </p:spPr>
      </p:pic>
    </p:spTree>
    <p:extLst>
      <p:ext uri="{BB962C8B-B14F-4D97-AF65-F5344CB8AC3E}">
        <p14:creationId xmlns:p14="http://schemas.microsoft.com/office/powerpoint/2010/main" val="118642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B07E3FF-67FD-67C9-D6AE-307F8C78122E}"/>
              </a:ext>
            </a:extLst>
          </p:cNvPr>
          <p:cNvSpPr>
            <a:spLocks noGrp="1"/>
          </p:cNvSpPr>
          <p:nvPr>
            <p:ph type="ftr" sz="quarter" idx="11"/>
          </p:nvPr>
        </p:nvSpPr>
        <p:spPr/>
        <p:txBody>
          <a:bodyPr/>
          <a:lstStyle/>
          <a:p>
            <a:r>
              <a:rPr lang="en-US"/>
              <a:t>© Edunet Foundation. All rights reserved.</a:t>
            </a:r>
            <a:endParaRPr lang="en-US" dirty="0"/>
          </a:p>
        </p:txBody>
      </p:sp>
      <p:pic>
        <p:nvPicPr>
          <p:cNvPr id="10" name="Picture 9">
            <a:extLst>
              <a:ext uri="{FF2B5EF4-FFF2-40B4-BE49-F238E27FC236}">
                <a16:creationId xmlns:a16="http://schemas.microsoft.com/office/drawing/2014/main" id="{F4DB30F0-56C1-71FE-C032-07F271C20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8594" y="1659644"/>
            <a:ext cx="3050095" cy="1720695"/>
          </a:xfrm>
          <a:prstGeom prst="rect">
            <a:avLst/>
          </a:prstGeom>
        </p:spPr>
      </p:pic>
      <p:pic>
        <p:nvPicPr>
          <p:cNvPr id="12" name="Picture 11">
            <a:extLst>
              <a:ext uri="{FF2B5EF4-FFF2-40B4-BE49-F238E27FC236}">
                <a16:creationId xmlns:a16="http://schemas.microsoft.com/office/drawing/2014/main" id="{9AC1A55F-E94B-4B0E-81F0-65CE3D5CB0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507" y="4034836"/>
            <a:ext cx="3050094" cy="1715678"/>
          </a:xfrm>
          <a:prstGeom prst="rect">
            <a:avLst/>
          </a:prstGeom>
        </p:spPr>
      </p:pic>
      <p:pic>
        <p:nvPicPr>
          <p:cNvPr id="14" name="Picture 13">
            <a:extLst>
              <a:ext uri="{FF2B5EF4-FFF2-40B4-BE49-F238E27FC236}">
                <a16:creationId xmlns:a16="http://schemas.microsoft.com/office/drawing/2014/main" id="{0FE73AD3-D786-8A4B-0946-B5F8B43955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5267" y="4032328"/>
            <a:ext cx="3050094" cy="1720694"/>
          </a:xfrm>
          <a:prstGeom prst="rect">
            <a:avLst/>
          </a:prstGeom>
        </p:spPr>
      </p:pic>
      <p:pic>
        <p:nvPicPr>
          <p:cNvPr id="16" name="Picture 15">
            <a:extLst>
              <a:ext uri="{FF2B5EF4-FFF2-40B4-BE49-F238E27FC236}">
                <a16:creationId xmlns:a16="http://schemas.microsoft.com/office/drawing/2014/main" id="{8F3F0626-5306-9288-7FD3-D4F2614A7B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02027" y="4032328"/>
            <a:ext cx="3050094" cy="1720696"/>
          </a:xfrm>
          <a:prstGeom prst="rect">
            <a:avLst/>
          </a:prstGeom>
        </p:spPr>
      </p:pic>
      <p:pic>
        <p:nvPicPr>
          <p:cNvPr id="9" name="Picture 8">
            <a:extLst>
              <a:ext uri="{FF2B5EF4-FFF2-40B4-BE49-F238E27FC236}">
                <a16:creationId xmlns:a16="http://schemas.microsoft.com/office/drawing/2014/main" id="{D4224EFF-B7E8-0B3F-8404-FA4BF41A6166}"/>
              </a:ext>
            </a:extLst>
          </p:cNvPr>
          <p:cNvPicPr>
            <a:picLocks noChangeAspect="1"/>
          </p:cNvPicPr>
          <p:nvPr/>
        </p:nvPicPr>
        <p:blipFill>
          <a:blip r:embed="rId6"/>
          <a:stretch>
            <a:fillRect/>
          </a:stretch>
        </p:blipFill>
        <p:spPr>
          <a:xfrm>
            <a:off x="988507" y="1708306"/>
            <a:ext cx="3050094" cy="1715677"/>
          </a:xfrm>
          <a:prstGeom prst="rect">
            <a:avLst/>
          </a:prstGeom>
        </p:spPr>
      </p:pic>
      <p:sp>
        <p:nvSpPr>
          <p:cNvPr id="11" name="TextBox 10">
            <a:extLst>
              <a:ext uri="{FF2B5EF4-FFF2-40B4-BE49-F238E27FC236}">
                <a16:creationId xmlns:a16="http://schemas.microsoft.com/office/drawing/2014/main" id="{87C8BE1B-575B-F3F8-C2F2-7DB1E1ABCE3B}"/>
              </a:ext>
            </a:extLst>
          </p:cNvPr>
          <p:cNvSpPr txBox="1"/>
          <p:nvPr/>
        </p:nvSpPr>
        <p:spPr>
          <a:xfrm>
            <a:off x="4522838" y="882168"/>
            <a:ext cx="3962400" cy="523220"/>
          </a:xfrm>
          <a:prstGeom prst="rect">
            <a:avLst/>
          </a:prstGeom>
          <a:noFill/>
        </p:spPr>
        <p:txBody>
          <a:bodyPr wrap="square" rtlCol="0">
            <a:spAutoFit/>
          </a:bodyPr>
          <a:lstStyle/>
          <a:p>
            <a:r>
              <a:rPr lang="en-IN" sz="2800" b="1" dirty="0"/>
              <a:t>Sample Screenshots</a:t>
            </a:r>
          </a:p>
        </p:txBody>
      </p:sp>
      <p:pic>
        <p:nvPicPr>
          <p:cNvPr id="15" name="Picture 14">
            <a:extLst>
              <a:ext uri="{FF2B5EF4-FFF2-40B4-BE49-F238E27FC236}">
                <a16:creationId xmlns:a16="http://schemas.microsoft.com/office/drawing/2014/main" id="{DE12ED28-BEE7-46C9-B234-273055185176}"/>
              </a:ext>
            </a:extLst>
          </p:cNvPr>
          <p:cNvPicPr>
            <a:picLocks noChangeAspect="1"/>
          </p:cNvPicPr>
          <p:nvPr/>
        </p:nvPicPr>
        <p:blipFill>
          <a:blip r:embed="rId7"/>
          <a:stretch>
            <a:fillRect/>
          </a:stretch>
        </p:blipFill>
        <p:spPr>
          <a:xfrm>
            <a:off x="4695267" y="1708306"/>
            <a:ext cx="3050094" cy="1715678"/>
          </a:xfrm>
          <a:prstGeom prst="rect">
            <a:avLst/>
          </a:prstGeom>
        </p:spPr>
      </p:pic>
    </p:spTree>
    <p:extLst>
      <p:ext uri="{BB962C8B-B14F-4D97-AF65-F5344CB8AC3E}">
        <p14:creationId xmlns:p14="http://schemas.microsoft.com/office/powerpoint/2010/main" val="3685630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6DDD25E-FD8F-656A-7566-3FAD3B3319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54923" y="2036428"/>
            <a:ext cx="2982452" cy="1831105"/>
          </a:xfrm>
        </p:spPr>
      </p:pic>
      <p:sp>
        <p:nvSpPr>
          <p:cNvPr id="4" name="Footer Placeholder 3">
            <a:extLst>
              <a:ext uri="{FF2B5EF4-FFF2-40B4-BE49-F238E27FC236}">
                <a16:creationId xmlns:a16="http://schemas.microsoft.com/office/drawing/2014/main" id="{C4F862A8-F9AE-6F1D-D22E-15DF193B3654}"/>
              </a:ext>
            </a:extLst>
          </p:cNvPr>
          <p:cNvSpPr>
            <a:spLocks noGrp="1"/>
          </p:cNvSpPr>
          <p:nvPr>
            <p:ph type="ftr" sz="quarter" idx="11"/>
          </p:nvPr>
        </p:nvSpPr>
        <p:spPr/>
        <p:txBody>
          <a:bodyPr/>
          <a:lstStyle/>
          <a:p>
            <a:r>
              <a:rPr lang="en-US"/>
              <a:t>© Edunet Foundation. All rights reserved.</a:t>
            </a:r>
            <a:endParaRPr lang="en-US" dirty="0"/>
          </a:p>
        </p:txBody>
      </p:sp>
      <p:pic>
        <p:nvPicPr>
          <p:cNvPr id="8" name="Picture 7">
            <a:extLst>
              <a:ext uri="{FF2B5EF4-FFF2-40B4-BE49-F238E27FC236}">
                <a16:creationId xmlns:a16="http://schemas.microsoft.com/office/drawing/2014/main" id="{59B8E09C-AFB3-75C4-7898-25EB0E5642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670" y="2036429"/>
            <a:ext cx="3100439" cy="1831105"/>
          </a:xfrm>
          <a:prstGeom prst="rect">
            <a:avLst/>
          </a:prstGeom>
        </p:spPr>
      </p:pic>
      <p:pic>
        <p:nvPicPr>
          <p:cNvPr id="10" name="Picture 9">
            <a:extLst>
              <a:ext uri="{FF2B5EF4-FFF2-40B4-BE49-F238E27FC236}">
                <a16:creationId xmlns:a16="http://schemas.microsoft.com/office/drawing/2014/main" id="{5176A6CF-32E4-691B-CF9B-DC8691213C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4867" y="2036429"/>
            <a:ext cx="3255298" cy="1831105"/>
          </a:xfrm>
          <a:prstGeom prst="rect">
            <a:avLst/>
          </a:prstGeom>
        </p:spPr>
      </p:pic>
      <p:pic>
        <p:nvPicPr>
          <p:cNvPr id="12" name="Picture 11">
            <a:extLst>
              <a:ext uri="{FF2B5EF4-FFF2-40B4-BE49-F238E27FC236}">
                <a16:creationId xmlns:a16="http://schemas.microsoft.com/office/drawing/2014/main" id="{9EA6C50A-29E6-33CE-2925-FFDC0F7A37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9671" y="4299052"/>
            <a:ext cx="3188929" cy="1831106"/>
          </a:xfrm>
          <a:prstGeom prst="rect">
            <a:avLst/>
          </a:prstGeom>
        </p:spPr>
      </p:pic>
      <p:pic>
        <p:nvPicPr>
          <p:cNvPr id="14" name="Picture 13">
            <a:extLst>
              <a:ext uri="{FF2B5EF4-FFF2-40B4-BE49-F238E27FC236}">
                <a16:creationId xmlns:a16="http://schemas.microsoft.com/office/drawing/2014/main" id="{0FE64C0C-5786-2DE1-684E-27FA83D9FB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41236" y="4299052"/>
            <a:ext cx="3188929" cy="1831106"/>
          </a:xfrm>
          <a:prstGeom prst="rect">
            <a:avLst/>
          </a:prstGeom>
        </p:spPr>
      </p:pic>
      <p:sp>
        <p:nvSpPr>
          <p:cNvPr id="3" name="TextBox 2">
            <a:extLst>
              <a:ext uri="{FF2B5EF4-FFF2-40B4-BE49-F238E27FC236}">
                <a16:creationId xmlns:a16="http://schemas.microsoft.com/office/drawing/2014/main" id="{FDAC8A9D-6773-4DCB-5249-1964FC28F4B3}"/>
              </a:ext>
            </a:extLst>
          </p:cNvPr>
          <p:cNvSpPr txBox="1"/>
          <p:nvPr/>
        </p:nvSpPr>
        <p:spPr>
          <a:xfrm>
            <a:off x="4254500" y="1138503"/>
            <a:ext cx="3962400" cy="523220"/>
          </a:xfrm>
          <a:prstGeom prst="rect">
            <a:avLst/>
          </a:prstGeom>
          <a:noFill/>
        </p:spPr>
        <p:txBody>
          <a:bodyPr wrap="square" rtlCol="0">
            <a:spAutoFit/>
          </a:bodyPr>
          <a:lstStyle/>
          <a:p>
            <a:r>
              <a:rPr lang="en-IN" sz="2800" b="1"/>
              <a:t>Sample Screenshots</a:t>
            </a:r>
            <a:endParaRPr lang="en-IN" sz="2800" b="1" dirty="0"/>
          </a:p>
        </p:txBody>
      </p:sp>
    </p:spTree>
    <p:extLst>
      <p:ext uri="{BB962C8B-B14F-4D97-AF65-F5344CB8AC3E}">
        <p14:creationId xmlns:p14="http://schemas.microsoft.com/office/powerpoint/2010/main" val="762640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System Deployment Approach</a:t>
            </a:r>
            <a:endParaRPr lang="en-US" sz="4400" dirty="0">
              <a:solidFill>
                <a:schemeClr val="accent1"/>
              </a:solidFill>
              <a:latin typeface="Calibri Light"/>
              <a:cs typeface="Calibri Light"/>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lnSpcReduction="10000"/>
          </a:bodyPr>
          <a:lstStyle/>
          <a:p>
            <a:pPr algn="just"/>
            <a:r>
              <a:rPr lang="en-US" sz="2600" dirty="0">
                <a:latin typeface="Times New Roman" panose="02020603050405020304" pitchFamily="18" charset="0"/>
                <a:cs typeface="Times New Roman" panose="02020603050405020304" pitchFamily="18" charset="0"/>
              </a:rPr>
              <a:t>	The deployment of an Online Feedback System for an engineering college involves careful selection of technologies to ensure the system's efficiency, scalability, and security. Here's an overview of the technology stack that can be employed:</a:t>
            </a:r>
          </a:p>
          <a:p>
            <a:pPr algn="just"/>
            <a:r>
              <a:rPr lang="en-US" sz="2600" dirty="0">
                <a:latin typeface="Times New Roman" panose="02020603050405020304" pitchFamily="18" charset="0"/>
                <a:cs typeface="Times New Roman" panose="02020603050405020304" pitchFamily="18" charset="0"/>
              </a:rPr>
              <a:t>1. </a:t>
            </a:r>
            <a:r>
              <a:rPr lang="en-US" sz="2600" b="1" dirty="0">
                <a:latin typeface="Times New Roman" panose="02020603050405020304" pitchFamily="18" charset="0"/>
                <a:cs typeface="Times New Roman" panose="02020603050405020304" pitchFamily="18" charset="0"/>
              </a:rPr>
              <a:t>Server &amp; Database</a:t>
            </a:r>
            <a:r>
              <a:rPr lang="en-US" sz="2600" dirty="0">
                <a:latin typeface="Times New Roman" panose="02020603050405020304" pitchFamily="18" charset="0"/>
                <a:cs typeface="Times New Roman" panose="02020603050405020304" pitchFamily="18" charset="0"/>
              </a:rPr>
              <a:t>: Set up a web server compatible with PHP and MySQL. Configure the database with necessary tables.</a:t>
            </a:r>
          </a:p>
          <a:p>
            <a:pPr algn="just"/>
            <a:r>
              <a:rPr lang="en-US" sz="2600" dirty="0">
                <a:latin typeface="Times New Roman" panose="02020603050405020304" pitchFamily="18" charset="0"/>
                <a:cs typeface="Times New Roman" panose="02020603050405020304" pitchFamily="18" charset="0"/>
              </a:rPr>
              <a:t>2. </a:t>
            </a:r>
            <a:r>
              <a:rPr lang="en-US" sz="2600" b="1" dirty="0">
                <a:latin typeface="Times New Roman" panose="02020603050405020304" pitchFamily="18" charset="0"/>
                <a:cs typeface="Times New Roman" panose="02020603050405020304" pitchFamily="18" charset="0"/>
              </a:rPr>
              <a:t>Version Control</a:t>
            </a:r>
            <a:r>
              <a:rPr lang="en-US" sz="2600" dirty="0">
                <a:latin typeface="Times New Roman" panose="02020603050405020304" pitchFamily="18" charset="0"/>
                <a:cs typeface="Times New Roman" panose="02020603050405020304" pitchFamily="18" charset="0"/>
              </a:rPr>
              <a:t>: Use Git for code management and host the repository online.</a:t>
            </a:r>
          </a:p>
          <a:p>
            <a:pPr algn="just"/>
            <a:r>
              <a:rPr lang="en-US" sz="2600" dirty="0">
                <a:latin typeface="Times New Roman" panose="02020603050405020304" pitchFamily="18" charset="0"/>
                <a:cs typeface="Times New Roman" panose="02020603050405020304" pitchFamily="18" charset="0"/>
              </a:rPr>
              <a:t>3. </a:t>
            </a:r>
            <a:r>
              <a:rPr lang="en-US" sz="2600" b="1" dirty="0">
                <a:latin typeface="Times New Roman" panose="02020603050405020304" pitchFamily="18" charset="0"/>
                <a:cs typeface="Times New Roman" panose="02020603050405020304" pitchFamily="18" charset="0"/>
              </a:rPr>
              <a:t>Continuous Integration</a:t>
            </a:r>
            <a:r>
              <a:rPr lang="en-US" sz="2600" dirty="0">
                <a:latin typeface="Times New Roman" panose="02020603050405020304" pitchFamily="18" charset="0"/>
                <a:cs typeface="Times New Roman" panose="02020603050405020304" pitchFamily="18" charset="0"/>
              </a:rPr>
              <a:t>: Implement CI/CD pipelines for automated testing and deployment.</a:t>
            </a:r>
          </a:p>
          <a:p>
            <a:pPr algn="just"/>
            <a:r>
              <a:rPr lang="en-US" sz="2600" dirty="0">
                <a:latin typeface="Times New Roman" panose="02020603050405020304" pitchFamily="18" charset="0"/>
                <a:cs typeface="Times New Roman" panose="02020603050405020304" pitchFamily="18" charset="0"/>
              </a:rPr>
              <a:t>4. </a:t>
            </a:r>
            <a:r>
              <a:rPr lang="en-US" sz="2600" b="1" dirty="0">
                <a:latin typeface="Times New Roman" panose="02020603050405020304" pitchFamily="18" charset="0"/>
                <a:cs typeface="Times New Roman" panose="02020603050405020304" pitchFamily="18" charset="0"/>
              </a:rPr>
              <a:t>Web Hosting</a:t>
            </a:r>
            <a:r>
              <a:rPr lang="en-US" sz="2600" dirty="0">
                <a:latin typeface="Times New Roman" panose="02020603050405020304" pitchFamily="18" charset="0"/>
                <a:cs typeface="Times New Roman" panose="02020603050405020304" pitchFamily="18" charset="0"/>
              </a:rPr>
              <a:t>: Choose a PHP and MySQL-compatible hosting service. Upload your HTML, CSS, JavaScript, and PHP files.</a:t>
            </a:r>
          </a:p>
        </p:txBody>
      </p:sp>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3202024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TotalTime>
  <Words>1262</Words>
  <Application>Microsoft Office PowerPoint</Application>
  <PresentationFormat>Widescreen</PresentationFormat>
  <Paragraphs>82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Black</vt:lpstr>
      <vt:lpstr>Calibri</vt:lpstr>
      <vt:lpstr>Calibri Light</vt:lpstr>
      <vt:lpstr>Times New Roman</vt:lpstr>
      <vt:lpstr>Office Theme</vt:lpstr>
      <vt:lpstr>ONLINE FEEDBACK SYSTEM</vt:lpstr>
      <vt:lpstr>OUTLINE</vt:lpstr>
      <vt:lpstr>Abstract</vt:lpstr>
      <vt:lpstr>Problem Statement</vt:lpstr>
      <vt:lpstr>Proposed Solution</vt:lpstr>
      <vt:lpstr>System Architecture</vt:lpstr>
      <vt:lpstr>PowerPoint Presentation</vt:lpstr>
      <vt:lpstr>PowerPoint Presentation</vt:lpstr>
      <vt:lpstr>System Deployment Approach</vt:lpstr>
      <vt:lpstr>PowerPoint Presentation</vt:lpstr>
      <vt:lpstr>PowerPoint Presentation</vt:lpstr>
      <vt:lpstr>Algorithm &amp; Deployment</vt:lpstr>
      <vt:lpstr>Conclusion</vt:lpstr>
      <vt:lpstr>References</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ARIMUTTU VENKATA KRISHNA</cp:lastModifiedBy>
  <cp:revision>74</cp:revision>
  <dcterms:created xsi:type="dcterms:W3CDTF">2021-04-26T07:43:48Z</dcterms:created>
  <dcterms:modified xsi:type="dcterms:W3CDTF">2023-10-01T19:14:27Z</dcterms:modified>
</cp:coreProperties>
</file>