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9" r:id="rId7"/>
    <p:sldId id="278" r:id="rId8"/>
    <p:sldId id="277" r:id="rId9"/>
    <p:sldId id="261" r:id="rId10"/>
    <p:sldId id="280" r:id="rId11"/>
    <p:sldId id="262" r:id="rId12"/>
    <p:sldId id="281" r:id="rId13"/>
    <p:sldId id="263" r:id="rId14"/>
    <p:sldId id="264" r:id="rId15"/>
    <p:sldId id="265" r:id="rId16"/>
    <p:sldId id="266" r:id="rId17"/>
    <p:sldId id="267" r:id="rId18"/>
    <p:sldId id="268" r:id="rId19"/>
    <p:sldId id="269" r:id="rId20"/>
    <p:sldId id="270" r:id="rId21"/>
    <p:sldId id="271" r:id="rId22"/>
    <p:sldId id="272" r:id="rId23"/>
    <p:sldId id="275" r:id="rId24"/>
    <p:sldId id="274" r:id="rId25"/>
    <p:sldId id="273"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6" d="100"/>
          <a:sy n="106" d="100"/>
        </p:scale>
        <p:origin x="11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3/23/2015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3/23/2015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9.wmf"/><Relationship Id="rId2" Type="http://schemas.openxmlformats.org/officeDocument/2006/relationships/slideLayout" Target="../slideLayouts/slideLayout2.xml"/><Relationship Id="rId16" Type="http://schemas.openxmlformats.org/officeDocument/2006/relationships/image" Target="../media/image21.wmf"/><Relationship Id="rId1" Type="http://schemas.openxmlformats.org/officeDocument/2006/relationships/vmlDrawing" Target="../drawings/vmlDrawing1.vml"/><Relationship Id="rId6" Type="http://schemas.openxmlformats.org/officeDocument/2006/relationships/image" Target="../media/image16.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4.bin"/><Relationship Id="rId14" Type="http://schemas.openxmlformats.org/officeDocument/2006/relationships/image" Target="../media/image20.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4089" y="3602038"/>
            <a:ext cx="8791575" cy="2387600"/>
          </a:xfrm>
        </p:spPr>
        <p:txBody>
          <a:bodyPr>
            <a:normAutofit fontScale="90000"/>
          </a:bodyPr>
          <a:lstStyle/>
          <a:p>
            <a:r>
              <a:rPr lang="en-US" dirty="0" smtClean="0">
                <a:effectLst/>
              </a:rPr>
              <a:t/>
            </a:r>
            <a:br>
              <a:rPr lang="en-US" dirty="0" smtClean="0">
                <a:effectLst/>
              </a:rPr>
            </a:br>
            <a:r>
              <a:rPr lang="en-US" dirty="0">
                <a:effectLst/>
              </a:rPr>
              <a:t/>
            </a:r>
            <a:br>
              <a:rPr lang="en-US" dirty="0">
                <a:effectLst/>
              </a:rPr>
            </a:br>
            <a:r>
              <a:rPr lang="en-US" dirty="0" smtClean="0">
                <a:effectLst/>
              </a:rPr>
              <a:t> </a:t>
            </a:r>
            <a:br>
              <a:rPr lang="en-US" dirty="0" smtClean="0">
                <a:effectLst/>
              </a:rPr>
            </a:br>
            <a:r>
              <a:rPr lang="en-US" dirty="0">
                <a:effectLst/>
              </a:rPr>
              <a:t> </a:t>
            </a:r>
            <a:r>
              <a:rPr lang="en-US" dirty="0" smtClean="0">
                <a:effectLst/>
              </a:rPr>
              <a:t>                                                                                                                  </a:t>
            </a:r>
            <a:br>
              <a:rPr lang="en-US" dirty="0" smtClean="0">
                <a:effectLst/>
              </a:rPr>
            </a:br>
            <a:r>
              <a:rPr lang="en-US" dirty="0">
                <a:effectLst/>
              </a:rPr>
              <a:t/>
            </a:r>
            <a:br>
              <a:rPr lang="en-US" dirty="0">
                <a:effectLst/>
              </a:rPr>
            </a:br>
            <a:r>
              <a:rPr lang="en-US" dirty="0" smtClean="0">
                <a:solidFill>
                  <a:srgbClr val="002060"/>
                </a:solidFill>
                <a:effectLst/>
              </a:rPr>
              <a:t>Seminar </a:t>
            </a:r>
            <a:r>
              <a:rPr lang="en-US" dirty="0">
                <a:solidFill>
                  <a:srgbClr val="002060"/>
                </a:solidFill>
                <a:effectLst/>
              </a:rPr>
              <a:t>On  </a:t>
            </a:r>
            <a:r>
              <a:rPr lang="en-US" dirty="0">
                <a:effectLst/>
              </a:rPr>
              <a:t>: Artificial Intelligence –Autonomous Car Speed </a:t>
            </a:r>
            <a:r>
              <a:rPr lang="en-US" dirty="0" smtClean="0">
                <a:effectLst/>
              </a:rPr>
              <a:t>Control</a:t>
            </a:r>
            <a:br>
              <a:rPr lang="en-US" dirty="0" smtClean="0">
                <a:effectLst/>
              </a:rPr>
            </a:br>
            <a:r>
              <a:rPr lang="en-US" dirty="0" smtClean="0">
                <a:effectLst/>
              </a:rPr>
              <a:t/>
            </a:r>
            <a:br>
              <a:rPr lang="en-US" dirty="0" smtClean="0">
                <a:effectLst/>
              </a:rPr>
            </a:br>
            <a:r>
              <a:rPr lang="en-US" sz="3300" dirty="0">
                <a:solidFill>
                  <a:srgbClr val="002060"/>
                </a:solidFill>
                <a:effectLst/>
              </a:rPr>
              <a:t>By</a:t>
            </a:r>
            <a:r>
              <a:rPr lang="en-US" sz="3300" dirty="0">
                <a:effectLst/>
              </a:rPr>
              <a:t> :</a:t>
            </a:r>
            <a:r>
              <a:rPr lang="en-US" sz="3300" dirty="0" err="1">
                <a:effectLst/>
              </a:rPr>
              <a:t>Venkatesh</a:t>
            </a:r>
            <a:r>
              <a:rPr lang="en-US" sz="3300" dirty="0">
                <a:effectLst/>
              </a:rPr>
              <a:t> </a:t>
            </a:r>
            <a:r>
              <a:rPr lang="en-US" sz="3300" dirty="0" err="1">
                <a:effectLst/>
              </a:rPr>
              <a:t>Lokare</a:t>
            </a:r>
            <a:r>
              <a:rPr lang="en-US" sz="3300" dirty="0">
                <a:effectLst/>
              </a:rPr>
              <a:t/>
            </a:r>
            <a:br>
              <a:rPr lang="en-US" sz="3300" dirty="0">
                <a:effectLst/>
              </a:rPr>
            </a:br>
            <a:r>
              <a:rPr lang="en-US" sz="3300" dirty="0" smtClean="0">
                <a:solidFill>
                  <a:srgbClr val="002060"/>
                </a:solidFill>
                <a:effectLst/>
              </a:rPr>
              <a:t>Roll No</a:t>
            </a:r>
            <a:r>
              <a:rPr lang="en-US" sz="3300" dirty="0" smtClean="0">
                <a:effectLst/>
              </a:rPr>
              <a:t> :3438</a:t>
            </a:r>
            <a:r>
              <a:rPr lang="en-US" sz="3300" dirty="0">
                <a:effectLst/>
              </a:rPr>
              <a:t/>
            </a:r>
            <a:br>
              <a:rPr lang="en-US" sz="3300" dirty="0">
                <a:effectLst/>
              </a:rPr>
            </a:br>
            <a:r>
              <a:rPr lang="en-US" sz="3300" dirty="0">
                <a:effectLst/>
              </a:rPr>
              <a:t/>
            </a:r>
            <a:br>
              <a:rPr lang="en-US" sz="3300" dirty="0">
                <a:effectLst/>
              </a:rPr>
            </a:br>
            <a:r>
              <a:rPr lang="en-US" sz="3300" dirty="0" smtClean="0">
                <a:solidFill>
                  <a:srgbClr val="002060"/>
                </a:solidFill>
                <a:effectLst/>
              </a:rPr>
              <a:t>Seminar Guide </a:t>
            </a:r>
            <a:r>
              <a:rPr lang="en-US" sz="3300" dirty="0" smtClean="0">
                <a:effectLst/>
              </a:rPr>
              <a:t>:Prof. </a:t>
            </a:r>
            <a:r>
              <a:rPr lang="en-US" sz="3300" dirty="0" err="1" smtClean="0">
                <a:effectLst/>
              </a:rPr>
              <a:t>R.s.Paswan</a:t>
            </a:r>
            <a:r>
              <a:rPr lang="en-US" dirty="0">
                <a:effectLst/>
              </a:rPr>
              <a:t/>
            </a:r>
            <a:br>
              <a:rPr lang="en-US" dirty="0">
                <a:effectLst/>
              </a:rPr>
            </a:br>
            <a:endParaRPr lang="en-US" dirty="0"/>
          </a:p>
        </p:txBody>
      </p:sp>
      <p:sp>
        <p:nvSpPr>
          <p:cNvPr id="4" name="Subtitle 3"/>
          <p:cNvSpPr>
            <a:spLocks noGrp="1"/>
          </p:cNvSpPr>
          <p:nvPr>
            <p:ph type="subTitle" idx="1"/>
          </p:nvPr>
        </p:nvSpPr>
        <p:spPr>
          <a:xfrm>
            <a:off x="1719905" y="5859206"/>
            <a:ext cx="8791575" cy="1655762"/>
          </a:xfrm>
        </p:spPr>
        <p:txBody>
          <a:bodyPr/>
          <a:lstStyle/>
          <a:p>
            <a:r>
              <a:rPr lang="en-US" dirty="0" smtClean="0"/>
              <a:t> </a:t>
            </a:r>
            <a:endParaRPr lang="en-US" dirty="0"/>
          </a:p>
        </p:txBody>
      </p:sp>
    </p:spTree>
    <p:extLst>
      <p:ext uri="{BB962C8B-B14F-4D97-AF65-F5344CB8AC3E}">
        <p14:creationId xmlns:p14="http://schemas.microsoft.com/office/powerpoint/2010/main" val="3182461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 y="362138"/>
            <a:ext cx="3955101" cy="2888055"/>
          </a:xfrm>
          <a:prstGeom prst="rect">
            <a:avLst/>
          </a:prstGeom>
        </p:spPr>
      </p:pic>
      <p:pic>
        <p:nvPicPr>
          <p:cNvPr id="5" name="Picture 4"/>
          <p:cNvPicPr>
            <a:picLocks noChangeAspect="1"/>
          </p:cNvPicPr>
          <p:nvPr/>
        </p:nvPicPr>
        <p:blipFill>
          <a:blip r:embed="rId3"/>
          <a:stretch>
            <a:fillRect/>
          </a:stretch>
        </p:blipFill>
        <p:spPr>
          <a:xfrm>
            <a:off x="4034819" y="362137"/>
            <a:ext cx="3775295" cy="2888055"/>
          </a:xfrm>
          <a:prstGeom prst="rect">
            <a:avLst/>
          </a:prstGeom>
        </p:spPr>
      </p:pic>
      <p:pic>
        <p:nvPicPr>
          <p:cNvPr id="6" name="Picture 5"/>
          <p:cNvPicPr>
            <a:picLocks noChangeAspect="1"/>
          </p:cNvPicPr>
          <p:nvPr/>
        </p:nvPicPr>
        <p:blipFill>
          <a:blip r:embed="rId4"/>
          <a:stretch>
            <a:fillRect/>
          </a:stretch>
        </p:blipFill>
        <p:spPr>
          <a:xfrm>
            <a:off x="7889109" y="362137"/>
            <a:ext cx="4298992" cy="2888056"/>
          </a:xfrm>
          <a:prstGeom prst="rect">
            <a:avLst/>
          </a:prstGeom>
        </p:spPr>
      </p:pic>
      <p:pic>
        <p:nvPicPr>
          <p:cNvPr id="7" name="Picture 6"/>
          <p:cNvPicPr>
            <a:picLocks noChangeAspect="1"/>
          </p:cNvPicPr>
          <p:nvPr/>
        </p:nvPicPr>
        <p:blipFill>
          <a:blip r:embed="rId5"/>
          <a:stretch>
            <a:fillRect/>
          </a:stretch>
        </p:blipFill>
        <p:spPr>
          <a:xfrm>
            <a:off x="-6026" y="3669535"/>
            <a:ext cx="3950221" cy="2910689"/>
          </a:xfrm>
          <a:prstGeom prst="rect">
            <a:avLst/>
          </a:prstGeom>
        </p:spPr>
      </p:pic>
      <p:pic>
        <p:nvPicPr>
          <p:cNvPr id="9" name="Picture 8"/>
          <p:cNvPicPr>
            <a:picLocks noChangeAspect="1"/>
          </p:cNvPicPr>
          <p:nvPr/>
        </p:nvPicPr>
        <p:blipFill>
          <a:blip r:embed="rId6"/>
          <a:stretch>
            <a:fillRect/>
          </a:stretch>
        </p:blipFill>
        <p:spPr>
          <a:xfrm>
            <a:off x="4034819" y="3684681"/>
            <a:ext cx="3854290" cy="2895543"/>
          </a:xfrm>
          <a:prstGeom prst="rect">
            <a:avLst/>
          </a:prstGeom>
        </p:spPr>
      </p:pic>
      <p:pic>
        <p:nvPicPr>
          <p:cNvPr id="10" name="Content Placeholder 3"/>
          <p:cNvPicPr>
            <a:picLocks noChangeAspect="1"/>
          </p:cNvPicPr>
          <p:nvPr/>
        </p:nvPicPr>
        <p:blipFill>
          <a:blip r:embed="rId2"/>
          <a:stretch>
            <a:fillRect/>
          </a:stretch>
        </p:blipFill>
        <p:spPr>
          <a:xfrm>
            <a:off x="7979733" y="3680851"/>
            <a:ext cx="4133804" cy="2888055"/>
          </a:xfrm>
          <a:prstGeom prst="rect">
            <a:avLst/>
          </a:prstGeom>
        </p:spPr>
      </p:pic>
    </p:spTree>
    <p:extLst>
      <p:ext uri="{BB962C8B-B14F-4D97-AF65-F5344CB8AC3E}">
        <p14:creationId xmlns:p14="http://schemas.microsoft.com/office/powerpoint/2010/main" val="3090428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a:solidFill>
                  <a:srgbClr val="002060"/>
                </a:solidFill>
              </a:rPr>
              <a:t>Introduction</a:t>
            </a:r>
            <a:r>
              <a:rPr lang="en-US" dirty="0"/>
              <a:t>: The basics ..</a:t>
            </a:r>
          </a:p>
        </p:txBody>
      </p:sp>
      <p:sp>
        <p:nvSpPr>
          <p:cNvPr id="3" name="Content Placeholder 2"/>
          <p:cNvSpPr>
            <a:spLocks noGrp="1"/>
          </p:cNvSpPr>
          <p:nvPr>
            <p:ph idx="1"/>
          </p:nvPr>
        </p:nvSpPr>
        <p:spPr/>
        <p:txBody>
          <a:bodyPr>
            <a:normAutofit fontScale="92500"/>
          </a:bodyPr>
          <a:lstStyle/>
          <a:p>
            <a:r>
              <a:rPr lang="en-US" dirty="0" smtClean="0"/>
              <a:t>What is Fuzzy Logic?</a:t>
            </a:r>
          </a:p>
          <a:p>
            <a:pPr marL="0" indent="0">
              <a:buNone/>
            </a:pPr>
            <a:r>
              <a:rPr lang="en-US" dirty="0"/>
              <a:t>Fuzzy logic is a form of </a:t>
            </a:r>
            <a:r>
              <a:rPr lang="en-US" dirty="0">
                <a:solidFill>
                  <a:srgbClr val="002060"/>
                </a:solidFill>
              </a:rPr>
              <a:t>many-valued logic </a:t>
            </a:r>
            <a:r>
              <a:rPr lang="en-US" dirty="0"/>
              <a:t>that deals with approximate, rather than fixed and exact reasoning. Compared to traditional binary logic (where variables may take on true or false values), fuzzy logic variables may have a </a:t>
            </a:r>
            <a:r>
              <a:rPr lang="en-US" dirty="0">
                <a:solidFill>
                  <a:srgbClr val="002060"/>
                </a:solidFill>
              </a:rPr>
              <a:t>truth value </a:t>
            </a:r>
            <a:r>
              <a:rPr lang="en-US" dirty="0"/>
              <a:t>that </a:t>
            </a:r>
            <a:r>
              <a:rPr lang="en-US" dirty="0">
                <a:solidFill>
                  <a:srgbClr val="002060"/>
                </a:solidFill>
              </a:rPr>
              <a:t>ranges in degree between 0 and 1</a:t>
            </a:r>
            <a:r>
              <a:rPr lang="en-US" dirty="0"/>
              <a:t>. Fuzzy logic has been extended to handle the concept of partial truth, where the truth value may range between completely true and completely </a:t>
            </a:r>
            <a:r>
              <a:rPr lang="en-US" dirty="0" smtClean="0"/>
              <a:t>false. Furthermore</a:t>
            </a:r>
            <a:r>
              <a:rPr lang="en-US" dirty="0"/>
              <a:t>, when linguistic variables are used, these degrees may be managed by specific functions</a:t>
            </a:r>
            <a:r>
              <a:rPr lang="en-US" dirty="0" smtClean="0"/>
              <a:t>.</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120" y="185297"/>
            <a:ext cx="2589291" cy="2595001"/>
          </a:xfrm>
          <a:prstGeom prst="rect">
            <a:avLst/>
          </a:prstGeom>
        </p:spPr>
      </p:pic>
    </p:spTree>
    <p:extLst>
      <p:ext uri="{BB962C8B-B14F-4D97-AF65-F5344CB8AC3E}">
        <p14:creationId xmlns:p14="http://schemas.microsoft.com/office/powerpoint/2010/main" val="564265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730" y="294427"/>
            <a:ext cx="9854204" cy="6333757"/>
          </a:xfrm>
          <a:prstGeom prst="rect">
            <a:avLst/>
          </a:prstGeom>
        </p:spPr>
      </p:pic>
    </p:spTree>
    <p:extLst>
      <p:ext uri="{BB962C8B-B14F-4D97-AF65-F5344CB8AC3E}">
        <p14:creationId xmlns:p14="http://schemas.microsoft.com/office/powerpoint/2010/main" val="3221906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510" y="120592"/>
            <a:ext cx="9905998" cy="1478570"/>
          </a:xfrm>
        </p:spPr>
        <p:txBody>
          <a:bodyPr/>
          <a:lstStyle/>
          <a:p>
            <a:r>
              <a:rPr lang="en-US" dirty="0" smtClean="0"/>
              <a:t>2. </a:t>
            </a:r>
            <a:r>
              <a:rPr lang="en-US" dirty="0">
                <a:effectLst/>
              </a:rPr>
              <a:t>Presentation Of The </a:t>
            </a:r>
            <a:r>
              <a:rPr lang="en-US" dirty="0" err="1">
                <a:solidFill>
                  <a:srgbClr val="002060"/>
                </a:solidFill>
                <a:effectLst/>
              </a:rPr>
              <a:t>GenSoFNN-Yager</a:t>
            </a:r>
            <a:r>
              <a:rPr lang="en-US" dirty="0" smtClean="0"/>
              <a:t> </a:t>
            </a:r>
            <a:endParaRPr lang="en-US" dirty="0"/>
          </a:p>
        </p:txBody>
      </p:sp>
      <p:sp>
        <p:nvSpPr>
          <p:cNvPr id="3" name="Content Placeholder 2"/>
          <p:cNvSpPr>
            <a:spLocks noGrp="1"/>
          </p:cNvSpPr>
          <p:nvPr>
            <p:ph idx="1"/>
          </p:nvPr>
        </p:nvSpPr>
        <p:spPr>
          <a:xfrm>
            <a:off x="869564" y="1341002"/>
            <a:ext cx="9905999" cy="3541714"/>
          </a:xfrm>
        </p:spPr>
        <p:txBody>
          <a:bodyPr>
            <a:normAutofit/>
          </a:bodyPr>
          <a:lstStyle/>
          <a:p>
            <a:r>
              <a:rPr lang="en-US" dirty="0">
                <a:effectLst/>
              </a:rPr>
              <a:t>Generic </a:t>
            </a:r>
            <a:r>
              <a:rPr lang="en-US" dirty="0" smtClean="0">
                <a:effectLst/>
              </a:rPr>
              <a:t>Self Organizing Fuzzy Neural </a:t>
            </a:r>
            <a:r>
              <a:rPr lang="en-US" dirty="0">
                <a:effectLst/>
              </a:rPr>
              <a:t>Network using the </a:t>
            </a:r>
            <a:r>
              <a:rPr lang="en-US" dirty="0" err="1">
                <a:effectLst/>
              </a:rPr>
              <a:t>Yager</a:t>
            </a:r>
            <a:r>
              <a:rPr lang="en-US" dirty="0">
                <a:effectLst/>
              </a:rPr>
              <a:t> inference </a:t>
            </a:r>
            <a:r>
              <a:rPr lang="en-US" dirty="0" smtClean="0">
                <a:effectLst/>
              </a:rPr>
              <a:t>scheme </a:t>
            </a:r>
            <a:r>
              <a:rPr lang="en-US" dirty="0">
                <a:effectLst/>
              </a:rPr>
              <a:t>(</a:t>
            </a:r>
            <a:r>
              <a:rPr lang="en-US" dirty="0" err="1" smtClean="0">
                <a:effectLst/>
              </a:rPr>
              <a:t>GenSoFNN</a:t>
            </a:r>
            <a:r>
              <a:rPr lang="en-US" dirty="0" smtClean="0">
                <a:effectLst/>
              </a:rPr>
              <a:t>(</a:t>
            </a:r>
            <a:r>
              <a:rPr lang="en-US" dirty="0" err="1" smtClean="0">
                <a:effectLst/>
              </a:rPr>
              <a:t>Yager</a:t>
            </a:r>
            <a:r>
              <a:rPr lang="en-US" dirty="0" smtClean="0">
                <a:effectLst/>
              </a:rPr>
              <a:t>))</a:t>
            </a:r>
          </a:p>
          <a:p>
            <a:endParaRPr lang="en-US" dirty="0"/>
          </a:p>
        </p:txBody>
      </p:sp>
      <p:grpSp>
        <p:nvGrpSpPr>
          <p:cNvPr id="178" name="Group 5"/>
          <p:cNvGrpSpPr>
            <a:grpSpLocks/>
          </p:cNvGrpSpPr>
          <p:nvPr/>
        </p:nvGrpSpPr>
        <p:grpSpPr bwMode="auto">
          <a:xfrm>
            <a:off x="2197163" y="5878469"/>
            <a:ext cx="1944688" cy="738188"/>
            <a:chOff x="567" y="3787"/>
            <a:chExt cx="1225" cy="465"/>
          </a:xfrm>
        </p:grpSpPr>
        <p:sp>
          <p:nvSpPr>
            <p:cNvPr id="179" name="Freeform 6"/>
            <p:cNvSpPr>
              <a:spLocks/>
            </p:cNvSpPr>
            <p:nvPr/>
          </p:nvSpPr>
          <p:spPr bwMode="auto">
            <a:xfrm>
              <a:off x="1701" y="3838"/>
              <a:ext cx="91" cy="409"/>
            </a:xfrm>
            <a:custGeom>
              <a:avLst/>
              <a:gdLst>
                <a:gd name="T0" fmla="*/ 15 w 226"/>
                <a:gd name="T1" fmla="*/ 0 h 454"/>
                <a:gd name="T2" fmla="*/ 0 w 226"/>
                <a:gd name="T3" fmla="*/ 0 h 454"/>
                <a:gd name="T4" fmla="*/ 0 w 226"/>
                <a:gd name="T5" fmla="*/ 332 h 454"/>
                <a:gd name="T6" fmla="*/ 15 w 226"/>
                <a:gd name="T7" fmla="*/ 332 h 454"/>
                <a:gd name="T8" fmla="*/ 0 60000 65536"/>
                <a:gd name="T9" fmla="*/ 0 60000 65536"/>
                <a:gd name="T10" fmla="*/ 0 60000 65536"/>
                <a:gd name="T11" fmla="*/ 0 60000 65536"/>
                <a:gd name="T12" fmla="*/ 0 w 226"/>
                <a:gd name="T13" fmla="*/ 0 h 454"/>
                <a:gd name="T14" fmla="*/ 226 w 226"/>
                <a:gd name="T15" fmla="*/ 454 h 454"/>
              </a:gdLst>
              <a:ahLst/>
              <a:cxnLst>
                <a:cxn ang="T8">
                  <a:pos x="T0" y="T1"/>
                </a:cxn>
                <a:cxn ang="T9">
                  <a:pos x="T2" y="T3"/>
                </a:cxn>
                <a:cxn ang="T10">
                  <a:pos x="T4" y="T5"/>
                </a:cxn>
                <a:cxn ang="T11">
                  <a:pos x="T6" y="T7"/>
                </a:cxn>
              </a:cxnLst>
              <a:rect l="T12" t="T13" r="T14" b="T15"/>
              <a:pathLst>
                <a:path w="226" h="454">
                  <a:moveTo>
                    <a:pt x="226" y="0"/>
                  </a:moveTo>
                  <a:lnTo>
                    <a:pt x="0" y="0"/>
                  </a:lnTo>
                  <a:lnTo>
                    <a:pt x="0" y="454"/>
                  </a:lnTo>
                  <a:lnTo>
                    <a:pt x="226" y="45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80" name="Text Box 7"/>
            <p:cNvSpPr txBox="1">
              <a:spLocks noChangeArrowheads="1"/>
            </p:cNvSpPr>
            <p:nvPr/>
          </p:nvSpPr>
          <p:spPr bwMode="auto">
            <a:xfrm>
              <a:off x="567" y="3929"/>
              <a:ext cx="5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dirty="0" smtClean="0">
                  <a:ln>
                    <a:noFill/>
                  </a:ln>
                  <a:solidFill>
                    <a:srgbClr val="002060"/>
                  </a:solidFill>
                  <a:effectLst/>
                  <a:uLnTx/>
                  <a:uFillTx/>
                  <a:latin typeface="Comic Sans MS" panose="030F0702030302020204" pitchFamily="66" charset="0"/>
                </a:rPr>
                <a:t>Layer 1</a:t>
              </a:r>
            </a:p>
          </p:txBody>
        </p:sp>
        <p:sp>
          <p:nvSpPr>
            <p:cNvPr id="181" name="Text Box 8"/>
            <p:cNvSpPr txBox="1">
              <a:spLocks noChangeArrowheads="1"/>
            </p:cNvSpPr>
            <p:nvPr/>
          </p:nvSpPr>
          <p:spPr bwMode="auto">
            <a:xfrm>
              <a:off x="1066" y="3787"/>
              <a:ext cx="726"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TW" sz="1400" kern="0" dirty="0">
                  <a:latin typeface="Comic Sans MS" panose="030F0702030302020204" pitchFamily="66" charset="0"/>
                </a:rPr>
                <a:t>I</a:t>
              </a:r>
              <a:r>
                <a:rPr kumimoji="1" lang="en-US" altLang="zh-TW" sz="1400" b="0" i="0" u="none" strike="noStrike" kern="0" cap="none" spc="0" normalizeH="0" baseline="0" noProof="0" dirty="0" err="1" smtClean="0">
                  <a:ln>
                    <a:noFill/>
                  </a:ln>
                  <a:effectLst/>
                  <a:uLnTx/>
                  <a:uFillTx/>
                  <a:latin typeface="Comic Sans MS" panose="030F0702030302020204" pitchFamily="66" charset="0"/>
                </a:rPr>
                <a:t>nput</a:t>
              </a:r>
              <a:r>
                <a:rPr kumimoji="1" lang="en-US" altLang="zh-TW" sz="1400" b="0" i="0" u="none" strike="noStrike" kern="0" cap="none" spc="0" normalizeH="0" baseline="0" noProof="0" dirty="0" smtClean="0">
                  <a:ln>
                    <a:noFill/>
                  </a:ln>
                  <a:effectLst/>
                  <a:uLnTx/>
                  <a:uFillTx/>
                  <a:latin typeface="Comic Sans MS" panose="030F0702030302020204" pitchFamily="66" charset="0"/>
                </a:rPr>
                <a:t> linguistic nodes</a:t>
              </a:r>
            </a:p>
          </p:txBody>
        </p:sp>
      </p:grpSp>
      <p:grpSp>
        <p:nvGrpSpPr>
          <p:cNvPr id="182" name="Group 9"/>
          <p:cNvGrpSpPr>
            <a:grpSpLocks/>
          </p:cNvGrpSpPr>
          <p:nvPr/>
        </p:nvGrpSpPr>
        <p:grpSpPr bwMode="auto">
          <a:xfrm>
            <a:off x="2197163" y="5157744"/>
            <a:ext cx="1944688" cy="738188"/>
            <a:chOff x="567" y="3333"/>
            <a:chExt cx="1225" cy="465"/>
          </a:xfrm>
        </p:grpSpPr>
        <p:sp>
          <p:nvSpPr>
            <p:cNvPr id="183" name="Freeform 10"/>
            <p:cNvSpPr>
              <a:spLocks/>
            </p:cNvSpPr>
            <p:nvPr/>
          </p:nvSpPr>
          <p:spPr bwMode="auto">
            <a:xfrm>
              <a:off x="1702" y="3385"/>
              <a:ext cx="90" cy="408"/>
            </a:xfrm>
            <a:custGeom>
              <a:avLst/>
              <a:gdLst>
                <a:gd name="T0" fmla="*/ 14 w 226"/>
                <a:gd name="T1" fmla="*/ 0 h 454"/>
                <a:gd name="T2" fmla="*/ 0 w 226"/>
                <a:gd name="T3" fmla="*/ 0 h 454"/>
                <a:gd name="T4" fmla="*/ 0 w 226"/>
                <a:gd name="T5" fmla="*/ 330 h 454"/>
                <a:gd name="T6" fmla="*/ 14 w 226"/>
                <a:gd name="T7" fmla="*/ 330 h 454"/>
                <a:gd name="T8" fmla="*/ 0 60000 65536"/>
                <a:gd name="T9" fmla="*/ 0 60000 65536"/>
                <a:gd name="T10" fmla="*/ 0 60000 65536"/>
                <a:gd name="T11" fmla="*/ 0 60000 65536"/>
                <a:gd name="T12" fmla="*/ 0 w 226"/>
                <a:gd name="T13" fmla="*/ 0 h 454"/>
                <a:gd name="T14" fmla="*/ 226 w 226"/>
                <a:gd name="T15" fmla="*/ 454 h 454"/>
              </a:gdLst>
              <a:ahLst/>
              <a:cxnLst>
                <a:cxn ang="T8">
                  <a:pos x="T0" y="T1"/>
                </a:cxn>
                <a:cxn ang="T9">
                  <a:pos x="T2" y="T3"/>
                </a:cxn>
                <a:cxn ang="T10">
                  <a:pos x="T4" y="T5"/>
                </a:cxn>
                <a:cxn ang="T11">
                  <a:pos x="T6" y="T7"/>
                </a:cxn>
              </a:cxnLst>
              <a:rect l="T12" t="T13" r="T14" b="T15"/>
              <a:pathLst>
                <a:path w="226" h="454">
                  <a:moveTo>
                    <a:pt x="226" y="0"/>
                  </a:moveTo>
                  <a:lnTo>
                    <a:pt x="0" y="0"/>
                  </a:lnTo>
                  <a:lnTo>
                    <a:pt x="0" y="454"/>
                  </a:lnTo>
                  <a:lnTo>
                    <a:pt x="226" y="45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84" name="Text Box 11"/>
            <p:cNvSpPr txBox="1">
              <a:spLocks noChangeArrowheads="1"/>
            </p:cNvSpPr>
            <p:nvPr/>
          </p:nvSpPr>
          <p:spPr bwMode="auto">
            <a:xfrm>
              <a:off x="567" y="3475"/>
              <a:ext cx="5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dirty="0" smtClean="0">
                  <a:ln>
                    <a:noFill/>
                  </a:ln>
                  <a:solidFill>
                    <a:srgbClr val="002060"/>
                  </a:solidFill>
                  <a:effectLst/>
                  <a:uLnTx/>
                  <a:uFillTx/>
                  <a:latin typeface="Comic Sans MS" panose="030F0702030302020204" pitchFamily="66" charset="0"/>
                </a:rPr>
                <a:t>Layer 2</a:t>
              </a:r>
            </a:p>
          </p:txBody>
        </p:sp>
        <p:sp>
          <p:nvSpPr>
            <p:cNvPr id="185" name="Text Box 12"/>
            <p:cNvSpPr txBox="1">
              <a:spLocks noChangeArrowheads="1"/>
            </p:cNvSpPr>
            <p:nvPr/>
          </p:nvSpPr>
          <p:spPr bwMode="auto">
            <a:xfrm>
              <a:off x="1157" y="3333"/>
              <a:ext cx="54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TW" sz="1400" kern="0" dirty="0">
                  <a:latin typeface="Comic Sans MS" panose="030F0702030302020204" pitchFamily="66" charset="0"/>
                </a:rPr>
                <a:t>I</a:t>
              </a:r>
              <a:r>
                <a:rPr kumimoji="1" lang="en-US" altLang="zh-TW" sz="1400" b="0" i="0" u="none" strike="noStrike" kern="0" cap="none" spc="0" normalizeH="0" baseline="0" noProof="0" dirty="0" err="1" smtClean="0">
                  <a:ln>
                    <a:noFill/>
                  </a:ln>
                  <a:effectLst/>
                  <a:uLnTx/>
                  <a:uFillTx/>
                  <a:latin typeface="Comic Sans MS" panose="030F0702030302020204" pitchFamily="66" charset="0"/>
                </a:rPr>
                <a:t>nput</a:t>
              </a:r>
              <a:r>
                <a:rPr kumimoji="1" lang="en-US" altLang="zh-TW" sz="1400" b="0" i="0" u="none" strike="noStrike" kern="0" cap="none" spc="0" normalizeH="0" baseline="0" noProof="0" dirty="0" smtClean="0">
                  <a:ln>
                    <a:noFill/>
                  </a:ln>
                  <a:effectLst/>
                  <a:uLnTx/>
                  <a:uFillTx/>
                  <a:latin typeface="Comic Sans MS" panose="030F0702030302020204" pitchFamily="66" charset="0"/>
                </a:rPr>
                <a:t> term nodes</a:t>
              </a:r>
            </a:p>
          </p:txBody>
        </p:sp>
      </p:grpSp>
      <p:grpSp>
        <p:nvGrpSpPr>
          <p:cNvPr id="186" name="Group 13"/>
          <p:cNvGrpSpPr>
            <a:grpSpLocks/>
          </p:cNvGrpSpPr>
          <p:nvPr/>
        </p:nvGrpSpPr>
        <p:grpSpPr bwMode="auto">
          <a:xfrm>
            <a:off x="2197163" y="4303665"/>
            <a:ext cx="1944688" cy="874713"/>
            <a:chOff x="567" y="2795"/>
            <a:chExt cx="1225" cy="551"/>
          </a:xfrm>
        </p:grpSpPr>
        <p:sp>
          <p:nvSpPr>
            <p:cNvPr id="187" name="Freeform 14"/>
            <p:cNvSpPr>
              <a:spLocks/>
            </p:cNvSpPr>
            <p:nvPr/>
          </p:nvSpPr>
          <p:spPr bwMode="auto">
            <a:xfrm>
              <a:off x="1702" y="2795"/>
              <a:ext cx="90" cy="551"/>
            </a:xfrm>
            <a:custGeom>
              <a:avLst/>
              <a:gdLst>
                <a:gd name="T0" fmla="*/ 14 w 226"/>
                <a:gd name="T1" fmla="*/ 0 h 454"/>
                <a:gd name="T2" fmla="*/ 0 w 226"/>
                <a:gd name="T3" fmla="*/ 0 h 454"/>
                <a:gd name="T4" fmla="*/ 0 w 226"/>
                <a:gd name="T5" fmla="*/ 812 h 454"/>
                <a:gd name="T6" fmla="*/ 14 w 226"/>
                <a:gd name="T7" fmla="*/ 812 h 454"/>
                <a:gd name="T8" fmla="*/ 0 60000 65536"/>
                <a:gd name="T9" fmla="*/ 0 60000 65536"/>
                <a:gd name="T10" fmla="*/ 0 60000 65536"/>
                <a:gd name="T11" fmla="*/ 0 60000 65536"/>
                <a:gd name="T12" fmla="*/ 0 w 226"/>
                <a:gd name="T13" fmla="*/ 0 h 454"/>
                <a:gd name="T14" fmla="*/ 226 w 226"/>
                <a:gd name="T15" fmla="*/ 454 h 454"/>
              </a:gdLst>
              <a:ahLst/>
              <a:cxnLst>
                <a:cxn ang="T8">
                  <a:pos x="T0" y="T1"/>
                </a:cxn>
                <a:cxn ang="T9">
                  <a:pos x="T2" y="T3"/>
                </a:cxn>
                <a:cxn ang="T10">
                  <a:pos x="T4" y="T5"/>
                </a:cxn>
                <a:cxn ang="T11">
                  <a:pos x="T6" y="T7"/>
                </a:cxn>
              </a:cxnLst>
              <a:rect l="T12" t="T13" r="T14" b="T15"/>
              <a:pathLst>
                <a:path w="226" h="454">
                  <a:moveTo>
                    <a:pt x="226" y="0"/>
                  </a:moveTo>
                  <a:lnTo>
                    <a:pt x="0" y="0"/>
                  </a:lnTo>
                  <a:lnTo>
                    <a:pt x="0" y="454"/>
                  </a:lnTo>
                  <a:lnTo>
                    <a:pt x="226" y="45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88" name="Text Box 15"/>
            <p:cNvSpPr txBox="1">
              <a:spLocks noChangeArrowheads="1"/>
            </p:cNvSpPr>
            <p:nvPr/>
          </p:nvSpPr>
          <p:spPr bwMode="auto">
            <a:xfrm>
              <a:off x="567" y="2946"/>
              <a:ext cx="5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dirty="0" smtClean="0">
                  <a:ln>
                    <a:noFill/>
                  </a:ln>
                  <a:solidFill>
                    <a:srgbClr val="002060"/>
                  </a:solidFill>
                  <a:effectLst/>
                  <a:uLnTx/>
                  <a:uFillTx/>
                  <a:latin typeface="Comic Sans MS" panose="030F0702030302020204" pitchFamily="66" charset="0"/>
                </a:rPr>
                <a:t>Layer 3</a:t>
              </a:r>
            </a:p>
          </p:txBody>
        </p:sp>
        <p:sp>
          <p:nvSpPr>
            <p:cNvPr id="189" name="Text Box 16"/>
            <p:cNvSpPr txBox="1">
              <a:spLocks noChangeArrowheads="1"/>
            </p:cNvSpPr>
            <p:nvPr/>
          </p:nvSpPr>
          <p:spPr bwMode="auto">
            <a:xfrm>
              <a:off x="1157" y="2886"/>
              <a:ext cx="5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TW" sz="1400" kern="0" dirty="0">
                  <a:latin typeface="Comic Sans MS" panose="030F0702030302020204" pitchFamily="66" charset="0"/>
                </a:rPr>
                <a:t>R</a:t>
              </a:r>
              <a:r>
                <a:rPr kumimoji="1" lang="en-US" altLang="zh-TW" sz="1400" b="0" i="0" u="none" strike="noStrike" kern="0" cap="none" spc="0" normalizeH="0" baseline="0" noProof="0" dirty="0" err="1" smtClean="0">
                  <a:ln>
                    <a:noFill/>
                  </a:ln>
                  <a:effectLst/>
                  <a:uLnTx/>
                  <a:uFillTx/>
                  <a:latin typeface="Comic Sans MS" panose="030F0702030302020204" pitchFamily="66" charset="0"/>
                </a:rPr>
                <a:t>ule</a:t>
              </a:r>
              <a:r>
                <a:rPr kumimoji="1" lang="en-US" altLang="zh-TW" sz="1400" b="0" i="0" u="none" strike="noStrike" kern="0" cap="none" spc="0" normalizeH="0" baseline="0" noProof="0" dirty="0" smtClean="0">
                  <a:ln>
                    <a:noFill/>
                  </a:ln>
                  <a:effectLst/>
                  <a:uLnTx/>
                  <a:uFillTx/>
                  <a:latin typeface="Comic Sans MS" panose="030F0702030302020204" pitchFamily="66" charset="0"/>
                </a:rPr>
                <a:t> nodes</a:t>
              </a:r>
            </a:p>
          </p:txBody>
        </p:sp>
      </p:grpSp>
      <p:grpSp>
        <p:nvGrpSpPr>
          <p:cNvPr id="190" name="Group 17"/>
          <p:cNvGrpSpPr>
            <a:grpSpLocks/>
          </p:cNvGrpSpPr>
          <p:nvPr/>
        </p:nvGrpSpPr>
        <p:grpSpPr bwMode="auto">
          <a:xfrm>
            <a:off x="2197163" y="3224165"/>
            <a:ext cx="1944688" cy="1008063"/>
            <a:chOff x="567" y="2115"/>
            <a:chExt cx="1225" cy="635"/>
          </a:xfrm>
        </p:grpSpPr>
        <p:sp>
          <p:nvSpPr>
            <p:cNvPr id="191" name="Freeform 18"/>
            <p:cNvSpPr>
              <a:spLocks/>
            </p:cNvSpPr>
            <p:nvPr/>
          </p:nvSpPr>
          <p:spPr bwMode="auto">
            <a:xfrm>
              <a:off x="1702" y="2115"/>
              <a:ext cx="90" cy="635"/>
            </a:xfrm>
            <a:custGeom>
              <a:avLst/>
              <a:gdLst>
                <a:gd name="T0" fmla="*/ 14 w 226"/>
                <a:gd name="T1" fmla="*/ 0 h 454"/>
                <a:gd name="T2" fmla="*/ 0 w 226"/>
                <a:gd name="T3" fmla="*/ 0 h 454"/>
                <a:gd name="T4" fmla="*/ 0 w 226"/>
                <a:gd name="T5" fmla="*/ 1242 h 454"/>
                <a:gd name="T6" fmla="*/ 14 w 226"/>
                <a:gd name="T7" fmla="*/ 1242 h 454"/>
                <a:gd name="T8" fmla="*/ 0 60000 65536"/>
                <a:gd name="T9" fmla="*/ 0 60000 65536"/>
                <a:gd name="T10" fmla="*/ 0 60000 65536"/>
                <a:gd name="T11" fmla="*/ 0 60000 65536"/>
                <a:gd name="T12" fmla="*/ 0 w 226"/>
                <a:gd name="T13" fmla="*/ 0 h 454"/>
                <a:gd name="T14" fmla="*/ 226 w 226"/>
                <a:gd name="T15" fmla="*/ 454 h 454"/>
              </a:gdLst>
              <a:ahLst/>
              <a:cxnLst>
                <a:cxn ang="T8">
                  <a:pos x="T0" y="T1"/>
                </a:cxn>
                <a:cxn ang="T9">
                  <a:pos x="T2" y="T3"/>
                </a:cxn>
                <a:cxn ang="T10">
                  <a:pos x="T4" y="T5"/>
                </a:cxn>
                <a:cxn ang="T11">
                  <a:pos x="T6" y="T7"/>
                </a:cxn>
              </a:cxnLst>
              <a:rect l="T12" t="T13" r="T14" b="T15"/>
              <a:pathLst>
                <a:path w="226" h="454">
                  <a:moveTo>
                    <a:pt x="226" y="0"/>
                  </a:moveTo>
                  <a:lnTo>
                    <a:pt x="0" y="0"/>
                  </a:lnTo>
                  <a:lnTo>
                    <a:pt x="0" y="454"/>
                  </a:lnTo>
                  <a:lnTo>
                    <a:pt x="226" y="45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92" name="Text Box 19"/>
            <p:cNvSpPr txBox="1">
              <a:spLocks noChangeArrowheads="1"/>
            </p:cNvSpPr>
            <p:nvPr/>
          </p:nvSpPr>
          <p:spPr bwMode="auto">
            <a:xfrm>
              <a:off x="567" y="2296"/>
              <a:ext cx="5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dirty="0" smtClean="0">
                  <a:ln>
                    <a:noFill/>
                  </a:ln>
                  <a:solidFill>
                    <a:srgbClr val="002060"/>
                  </a:solidFill>
                  <a:effectLst/>
                  <a:uLnTx/>
                  <a:uFillTx/>
                  <a:latin typeface="Comic Sans MS" panose="030F0702030302020204" pitchFamily="66" charset="0"/>
                </a:rPr>
                <a:t>Layer 4</a:t>
              </a:r>
            </a:p>
          </p:txBody>
        </p:sp>
        <p:sp>
          <p:nvSpPr>
            <p:cNvPr id="193" name="Text Box 20"/>
            <p:cNvSpPr txBox="1">
              <a:spLocks noChangeArrowheads="1"/>
            </p:cNvSpPr>
            <p:nvPr/>
          </p:nvSpPr>
          <p:spPr bwMode="auto">
            <a:xfrm>
              <a:off x="1157" y="2160"/>
              <a:ext cx="54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TW" sz="1400" b="0" i="0" u="none" strike="noStrike" kern="0" cap="none" spc="0" normalizeH="0" baseline="0" noProof="0" dirty="0" smtClean="0">
                  <a:ln>
                    <a:noFill/>
                  </a:ln>
                  <a:effectLst/>
                  <a:uLnTx/>
                  <a:uFillTx/>
                  <a:latin typeface="Comic Sans MS" panose="030F0702030302020204" pitchFamily="66" charset="0"/>
                </a:rPr>
                <a:t>Output term node</a:t>
              </a:r>
            </a:p>
          </p:txBody>
        </p:sp>
      </p:grpSp>
      <p:grpSp>
        <p:nvGrpSpPr>
          <p:cNvPr id="194" name="Group 21"/>
          <p:cNvGrpSpPr>
            <a:grpSpLocks/>
          </p:cNvGrpSpPr>
          <p:nvPr/>
        </p:nvGrpSpPr>
        <p:grpSpPr bwMode="auto">
          <a:xfrm>
            <a:off x="2197163" y="2432005"/>
            <a:ext cx="1944688" cy="738188"/>
            <a:chOff x="567" y="1616"/>
            <a:chExt cx="1225" cy="465"/>
          </a:xfrm>
        </p:grpSpPr>
        <p:sp>
          <p:nvSpPr>
            <p:cNvPr id="195" name="Freeform 22"/>
            <p:cNvSpPr>
              <a:spLocks/>
            </p:cNvSpPr>
            <p:nvPr/>
          </p:nvSpPr>
          <p:spPr bwMode="auto">
            <a:xfrm>
              <a:off x="1701" y="1667"/>
              <a:ext cx="91" cy="409"/>
            </a:xfrm>
            <a:custGeom>
              <a:avLst/>
              <a:gdLst>
                <a:gd name="T0" fmla="*/ 15 w 226"/>
                <a:gd name="T1" fmla="*/ 0 h 454"/>
                <a:gd name="T2" fmla="*/ 0 w 226"/>
                <a:gd name="T3" fmla="*/ 0 h 454"/>
                <a:gd name="T4" fmla="*/ 0 w 226"/>
                <a:gd name="T5" fmla="*/ 332 h 454"/>
                <a:gd name="T6" fmla="*/ 15 w 226"/>
                <a:gd name="T7" fmla="*/ 332 h 454"/>
                <a:gd name="T8" fmla="*/ 0 60000 65536"/>
                <a:gd name="T9" fmla="*/ 0 60000 65536"/>
                <a:gd name="T10" fmla="*/ 0 60000 65536"/>
                <a:gd name="T11" fmla="*/ 0 60000 65536"/>
                <a:gd name="T12" fmla="*/ 0 w 226"/>
                <a:gd name="T13" fmla="*/ 0 h 454"/>
                <a:gd name="T14" fmla="*/ 226 w 226"/>
                <a:gd name="T15" fmla="*/ 454 h 454"/>
              </a:gdLst>
              <a:ahLst/>
              <a:cxnLst>
                <a:cxn ang="T8">
                  <a:pos x="T0" y="T1"/>
                </a:cxn>
                <a:cxn ang="T9">
                  <a:pos x="T2" y="T3"/>
                </a:cxn>
                <a:cxn ang="T10">
                  <a:pos x="T4" y="T5"/>
                </a:cxn>
                <a:cxn ang="T11">
                  <a:pos x="T6" y="T7"/>
                </a:cxn>
              </a:cxnLst>
              <a:rect l="T12" t="T13" r="T14" b="T15"/>
              <a:pathLst>
                <a:path w="226" h="454">
                  <a:moveTo>
                    <a:pt x="226" y="0"/>
                  </a:moveTo>
                  <a:lnTo>
                    <a:pt x="0" y="0"/>
                  </a:lnTo>
                  <a:lnTo>
                    <a:pt x="0" y="454"/>
                  </a:lnTo>
                  <a:lnTo>
                    <a:pt x="226" y="45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96" name="Text Box 23"/>
            <p:cNvSpPr txBox="1">
              <a:spLocks noChangeArrowheads="1"/>
            </p:cNvSpPr>
            <p:nvPr/>
          </p:nvSpPr>
          <p:spPr bwMode="auto">
            <a:xfrm>
              <a:off x="567" y="1758"/>
              <a:ext cx="5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dirty="0" smtClean="0">
                  <a:ln>
                    <a:noFill/>
                  </a:ln>
                  <a:solidFill>
                    <a:srgbClr val="002060"/>
                  </a:solidFill>
                  <a:effectLst/>
                  <a:uLnTx/>
                  <a:uFillTx/>
                  <a:latin typeface="Comic Sans MS" panose="030F0702030302020204" pitchFamily="66" charset="0"/>
                </a:rPr>
                <a:t>Layer 5</a:t>
              </a:r>
            </a:p>
          </p:txBody>
        </p:sp>
        <p:sp>
          <p:nvSpPr>
            <p:cNvPr id="197" name="Text Box 24"/>
            <p:cNvSpPr txBox="1">
              <a:spLocks noChangeArrowheads="1"/>
            </p:cNvSpPr>
            <p:nvPr/>
          </p:nvSpPr>
          <p:spPr bwMode="auto">
            <a:xfrm>
              <a:off x="1066" y="1616"/>
              <a:ext cx="726"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TW" sz="1400" kern="0" dirty="0">
                  <a:latin typeface="Comic Sans MS" panose="030F0702030302020204" pitchFamily="66" charset="0"/>
                </a:rPr>
                <a:t>O</a:t>
              </a:r>
              <a:r>
                <a:rPr kumimoji="1" lang="en-US" altLang="zh-TW" sz="1400" b="0" i="0" u="none" strike="noStrike" kern="0" cap="none" spc="0" normalizeH="0" baseline="0" noProof="0" dirty="0" err="1" smtClean="0">
                  <a:ln>
                    <a:noFill/>
                  </a:ln>
                  <a:effectLst/>
                  <a:uLnTx/>
                  <a:uFillTx/>
                  <a:latin typeface="Comic Sans MS" panose="030F0702030302020204" pitchFamily="66" charset="0"/>
                </a:rPr>
                <a:t>utput</a:t>
              </a:r>
              <a:r>
                <a:rPr kumimoji="1" lang="en-US" altLang="zh-TW" sz="1400" b="0" i="0" u="none" strike="noStrike" kern="0" cap="none" spc="0" normalizeH="0" baseline="0" noProof="0" dirty="0" smtClean="0">
                  <a:ln>
                    <a:noFill/>
                  </a:ln>
                  <a:effectLst/>
                  <a:uLnTx/>
                  <a:uFillTx/>
                  <a:latin typeface="Comic Sans MS" panose="030F0702030302020204" pitchFamily="66" charset="0"/>
                </a:rPr>
                <a:t> linguistic nodes</a:t>
              </a:r>
            </a:p>
          </p:txBody>
        </p:sp>
      </p:grpSp>
      <p:grpSp>
        <p:nvGrpSpPr>
          <p:cNvPr id="198" name="Group 25"/>
          <p:cNvGrpSpPr>
            <a:grpSpLocks/>
          </p:cNvGrpSpPr>
          <p:nvPr/>
        </p:nvGrpSpPr>
        <p:grpSpPr bwMode="auto">
          <a:xfrm>
            <a:off x="4357751" y="2152603"/>
            <a:ext cx="4535487" cy="4598987"/>
            <a:chOff x="1928" y="1440"/>
            <a:chExt cx="2857" cy="2897"/>
          </a:xfrm>
        </p:grpSpPr>
        <p:sp>
          <p:nvSpPr>
            <p:cNvPr id="199" name="Oval 26"/>
            <p:cNvSpPr>
              <a:spLocks noChangeArrowheads="1"/>
            </p:cNvSpPr>
            <p:nvPr/>
          </p:nvSpPr>
          <p:spPr bwMode="auto">
            <a:xfrm>
              <a:off x="2154" y="3833"/>
              <a:ext cx="136" cy="136"/>
            </a:xfrm>
            <a:prstGeom prst="ellipse">
              <a:avLst/>
            </a:prstGeom>
            <a:solidFill>
              <a:srgbClr val="FFCCFF"/>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00" name="Oval 27"/>
            <p:cNvSpPr>
              <a:spLocks noChangeArrowheads="1"/>
            </p:cNvSpPr>
            <p:nvPr/>
          </p:nvSpPr>
          <p:spPr bwMode="auto">
            <a:xfrm>
              <a:off x="3243" y="3833"/>
              <a:ext cx="136" cy="136"/>
            </a:xfrm>
            <a:prstGeom prst="ellipse">
              <a:avLst/>
            </a:prstGeom>
            <a:solidFill>
              <a:srgbClr val="CCFFCC"/>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01" name="Oval 28"/>
            <p:cNvSpPr>
              <a:spLocks noChangeArrowheads="1"/>
            </p:cNvSpPr>
            <p:nvPr/>
          </p:nvSpPr>
          <p:spPr bwMode="auto">
            <a:xfrm>
              <a:off x="4421" y="3833"/>
              <a:ext cx="136" cy="136"/>
            </a:xfrm>
            <a:prstGeom prst="ellipse">
              <a:avLst/>
            </a:prstGeom>
            <a:solidFill>
              <a:srgbClr val="99CCFF"/>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02" name="Oval 29"/>
            <p:cNvSpPr>
              <a:spLocks noChangeArrowheads="1"/>
            </p:cNvSpPr>
            <p:nvPr/>
          </p:nvSpPr>
          <p:spPr bwMode="auto">
            <a:xfrm>
              <a:off x="2154" y="2795"/>
              <a:ext cx="136" cy="136"/>
            </a:xfrm>
            <a:prstGeom prst="ellipse">
              <a:avLst/>
            </a:prstGeom>
            <a:solidFill>
              <a:srgbClr val="FFFF66"/>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03" name="Oval 30"/>
            <p:cNvSpPr>
              <a:spLocks noChangeArrowheads="1"/>
            </p:cNvSpPr>
            <p:nvPr/>
          </p:nvSpPr>
          <p:spPr bwMode="auto">
            <a:xfrm>
              <a:off x="2427" y="2795"/>
              <a:ext cx="136" cy="136"/>
            </a:xfrm>
            <a:prstGeom prst="ellipse">
              <a:avLst/>
            </a:prstGeom>
            <a:solidFill>
              <a:srgbClr val="FFFF66"/>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04" name="Oval 31"/>
            <p:cNvSpPr>
              <a:spLocks noChangeArrowheads="1"/>
            </p:cNvSpPr>
            <p:nvPr/>
          </p:nvSpPr>
          <p:spPr bwMode="auto">
            <a:xfrm>
              <a:off x="2700" y="2795"/>
              <a:ext cx="136" cy="136"/>
            </a:xfrm>
            <a:prstGeom prst="ellipse">
              <a:avLst/>
            </a:prstGeom>
            <a:solidFill>
              <a:srgbClr val="FFFF66"/>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05" name="Oval 32"/>
            <p:cNvSpPr>
              <a:spLocks noChangeArrowheads="1"/>
            </p:cNvSpPr>
            <p:nvPr/>
          </p:nvSpPr>
          <p:spPr bwMode="auto">
            <a:xfrm>
              <a:off x="2973" y="2795"/>
              <a:ext cx="136" cy="136"/>
            </a:xfrm>
            <a:prstGeom prst="ellipse">
              <a:avLst/>
            </a:prstGeom>
            <a:solidFill>
              <a:srgbClr val="FFFF66"/>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06" name="Oval 33"/>
            <p:cNvSpPr>
              <a:spLocks noChangeArrowheads="1"/>
            </p:cNvSpPr>
            <p:nvPr/>
          </p:nvSpPr>
          <p:spPr bwMode="auto">
            <a:xfrm>
              <a:off x="3246" y="2795"/>
              <a:ext cx="136" cy="136"/>
            </a:xfrm>
            <a:prstGeom prst="ellipse">
              <a:avLst/>
            </a:prstGeom>
            <a:solidFill>
              <a:srgbClr val="FFFF66"/>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07" name="Oval 34"/>
            <p:cNvSpPr>
              <a:spLocks noChangeArrowheads="1"/>
            </p:cNvSpPr>
            <p:nvPr/>
          </p:nvSpPr>
          <p:spPr bwMode="auto">
            <a:xfrm>
              <a:off x="4332" y="2795"/>
              <a:ext cx="136" cy="136"/>
            </a:xfrm>
            <a:prstGeom prst="ellipse">
              <a:avLst/>
            </a:prstGeom>
            <a:solidFill>
              <a:srgbClr val="FFFF66"/>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08" name="Oval 35"/>
            <p:cNvSpPr>
              <a:spLocks noChangeArrowheads="1"/>
            </p:cNvSpPr>
            <p:nvPr/>
          </p:nvSpPr>
          <p:spPr bwMode="auto">
            <a:xfrm>
              <a:off x="2653" y="1706"/>
              <a:ext cx="136" cy="136"/>
            </a:xfrm>
            <a:prstGeom prst="ellipse">
              <a:avLst/>
            </a:prstGeom>
            <a:solidFill>
              <a:srgbClr val="FFCC99"/>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09" name="Oval 36"/>
            <p:cNvSpPr>
              <a:spLocks noChangeArrowheads="1"/>
            </p:cNvSpPr>
            <p:nvPr/>
          </p:nvSpPr>
          <p:spPr bwMode="auto">
            <a:xfrm>
              <a:off x="4241" y="1706"/>
              <a:ext cx="136" cy="136"/>
            </a:xfrm>
            <a:prstGeom prst="ellipse">
              <a:avLst/>
            </a:prstGeom>
            <a:solidFill>
              <a:srgbClr val="CCFF66"/>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cxnSp>
          <p:nvCxnSpPr>
            <p:cNvPr id="210" name="AutoShape 37"/>
            <p:cNvCxnSpPr>
              <a:cxnSpLocks noChangeShapeType="1"/>
              <a:stCxn id="199" idx="0"/>
              <a:endCxn id="332" idx="4"/>
            </p:cNvCxnSpPr>
            <p:nvPr/>
          </p:nvCxnSpPr>
          <p:spPr bwMode="auto">
            <a:xfrm flipH="1" flipV="1">
              <a:off x="1996" y="3522"/>
              <a:ext cx="226" cy="311"/>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11" name="AutoShape 38"/>
            <p:cNvCxnSpPr>
              <a:cxnSpLocks noChangeShapeType="1"/>
              <a:stCxn id="199" idx="0"/>
              <a:endCxn id="333" idx="4"/>
            </p:cNvCxnSpPr>
            <p:nvPr/>
          </p:nvCxnSpPr>
          <p:spPr bwMode="auto">
            <a:xfrm flipV="1">
              <a:off x="2222" y="3522"/>
              <a:ext cx="1" cy="311"/>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12" name="AutoShape 39"/>
            <p:cNvCxnSpPr>
              <a:cxnSpLocks noChangeShapeType="1"/>
              <a:stCxn id="199" idx="0"/>
              <a:endCxn id="334" idx="4"/>
            </p:cNvCxnSpPr>
            <p:nvPr/>
          </p:nvCxnSpPr>
          <p:spPr bwMode="auto">
            <a:xfrm flipV="1">
              <a:off x="2222" y="3522"/>
              <a:ext cx="228" cy="311"/>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13" name="AutoShape 40"/>
            <p:cNvCxnSpPr>
              <a:cxnSpLocks noChangeShapeType="1"/>
              <a:stCxn id="200" idx="0"/>
              <a:endCxn id="284" idx="4"/>
            </p:cNvCxnSpPr>
            <p:nvPr/>
          </p:nvCxnSpPr>
          <p:spPr bwMode="auto">
            <a:xfrm flipH="1" flipV="1">
              <a:off x="3085" y="3522"/>
              <a:ext cx="226" cy="311"/>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14" name="AutoShape 41"/>
            <p:cNvCxnSpPr>
              <a:cxnSpLocks noChangeShapeType="1"/>
              <a:stCxn id="200" idx="0"/>
              <a:endCxn id="285" idx="4"/>
            </p:cNvCxnSpPr>
            <p:nvPr/>
          </p:nvCxnSpPr>
          <p:spPr bwMode="auto">
            <a:xfrm flipV="1">
              <a:off x="3311" y="3522"/>
              <a:ext cx="1" cy="311"/>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15" name="AutoShape 42"/>
            <p:cNvCxnSpPr>
              <a:cxnSpLocks noChangeShapeType="1"/>
              <a:stCxn id="200" idx="0"/>
              <a:endCxn id="286" idx="4"/>
            </p:cNvCxnSpPr>
            <p:nvPr/>
          </p:nvCxnSpPr>
          <p:spPr bwMode="auto">
            <a:xfrm flipV="1">
              <a:off x="3311" y="3522"/>
              <a:ext cx="228" cy="311"/>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16" name="AutoShape 43"/>
            <p:cNvCxnSpPr>
              <a:cxnSpLocks noChangeShapeType="1"/>
              <a:stCxn id="200" idx="0"/>
              <a:endCxn id="283" idx="4"/>
            </p:cNvCxnSpPr>
            <p:nvPr/>
          </p:nvCxnSpPr>
          <p:spPr bwMode="auto">
            <a:xfrm flipH="1" flipV="1">
              <a:off x="2858" y="3522"/>
              <a:ext cx="453" cy="311"/>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17" name="AutoShape 44"/>
            <p:cNvCxnSpPr>
              <a:cxnSpLocks noChangeShapeType="1"/>
              <a:stCxn id="200" idx="0"/>
              <a:endCxn id="287" idx="4"/>
            </p:cNvCxnSpPr>
            <p:nvPr/>
          </p:nvCxnSpPr>
          <p:spPr bwMode="auto">
            <a:xfrm flipV="1">
              <a:off x="3311" y="3522"/>
              <a:ext cx="455" cy="311"/>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18" name="AutoShape 45"/>
            <p:cNvCxnSpPr>
              <a:cxnSpLocks noChangeShapeType="1"/>
              <a:stCxn id="201" idx="0"/>
              <a:endCxn id="324" idx="4"/>
            </p:cNvCxnSpPr>
            <p:nvPr/>
          </p:nvCxnSpPr>
          <p:spPr bwMode="auto">
            <a:xfrm flipH="1" flipV="1">
              <a:off x="4263" y="3522"/>
              <a:ext cx="226" cy="311"/>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19" name="AutoShape 46"/>
            <p:cNvCxnSpPr>
              <a:cxnSpLocks noChangeShapeType="1"/>
              <a:stCxn id="201" idx="0"/>
              <a:endCxn id="325" idx="4"/>
            </p:cNvCxnSpPr>
            <p:nvPr/>
          </p:nvCxnSpPr>
          <p:spPr bwMode="auto">
            <a:xfrm flipV="1">
              <a:off x="4489" y="3522"/>
              <a:ext cx="1" cy="311"/>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20" name="AutoShape 47"/>
            <p:cNvCxnSpPr>
              <a:cxnSpLocks noChangeShapeType="1"/>
              <a:stCxn id="201" idx="0"/>
              <a:endCxn id="326" idx="4"/>
            </p:cNvCxnSpPr>
            <p:nvPr/>
          </p:nvCxnSpPr>
          <p:spPr bwMode="auto">
            <a:xfrm flipV="1">
              <a:off x="4489" y="3522"/>
              <a:ext cx="228" cy="311"/>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21" name="AutoShape 48"/>
            <p:cNvCxnSpPr>
              <a:cxnSpLocks noChangeShapeType="1"/>
              <a:stCxn id="332" idx="0"/>
              <a:endCxn id="202" idx="4"/>
            </p:cNvCxnSpPr>
            <p:nvPr/>
          </p:nvCxnSpPr>
          <p:spPr bwMode="auto">
            <a:xfrm flipV="1">
              <a:off x="1996" y="2931"/>
              <a:ext cx="226" cy="455"/>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22" name="AutoShape 49"/>
            <p:cNvCxnSpPr>
              <a:cxnSpLocks noChangeShapeType="1"/>
              <a:stCxn id="332" idx="0"/>
              <a:endCxn id="204" idx="4"/>
            </p:cNvCxnSpPr>
            <p:nvPr/>
          </p:nvCxnSpPr>
          <p:spPr bwMode="auto">
            <a:xfrm flipV="1">
              <a:off x="1996" y="2931"/>
              <a:ext cx="772" cy="455"/>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23" name="AutoShape 50"/>
            <p:cNvCxnSpPr>
              <a:cxnSpLocks noChangeShapeType="1"/>
              <a:stCxn id="333" idx="0"/>
              <a:endCxn id="203" idx="4"/>
            </p:cNvCxnSpPr>
            <p:nvPr/>
          </p:nvCxnSpPr>
          <p:spPr bwMode="auto">
            <a:xfrm flipV="1">
              <a:off x="2223" y="2931"/>
              <a:ext cx="272" cy="455"/>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24" name="AutoShape 51"/>
            <p:cNvCxnSpPr>
              <a:cxnSpLocks noChangeShapeType="1"/>
              <a:stCxn id="334" idx="0"/>
              <a:endCxn id="206" idx="4"/>
            </p:cNvCxnSpPr>
            <p:nvPr/>
          </p:nvCxnSpPr>
          <p:spPr bwMode="auto">
            <a:xfrm flipV="1">
              <a:off x="2450" y="2931"/>
              <a:ext cx="864" cy="455"/>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25" name="AutoShape 52"/>
            <p:cNvCxnSpPr>
              <a:cxnSpLocks noChangeShapeType="1"/>
              <a:stCxn id="283" idx="0"/>
              <a:endCxn id="202" idx="4"/>
            </p:cNvCxnSpPr>
            <p:nvPr/>
          </p:nvCxnSpPr>
          <p:spPr bwMode="auto">
            <a:xfrm flipH="1" flipV="1">
              <a:off x="2222" y="2931"/>
              <a:ext cx="636" cy="455"/>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26" name="AutoShape 53"/>
            <p:cNvCxnSpPr>
              <a:cxnSpLocks noChangeShapeType="1"/>
              <a:stCxn id="283" idx="0"/>
              <a:endCxn id="203" idx="4"/>
            </p:cNvCxnSpPr>
            <p:nvPr/>
          </p:nvCxnSpPr>
          <p:spPr bwMode="auto">
            <a:xfrm flipH="1" flipV="1">
              <a:off x="2495" y="2931"/>
              <a:ext cx="363" cy="455"/>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27" name="AutoShape 54"/>
            <p:cNvCxnSpPr>
              <a:cxnSpLocks noChangeShapeType="1"/>
              <a:stCxn id="284" idx="0"/>
              <a:endCxn id="204" idx="4"/>
            </p:cNvCxnSpPr>
            <p:nvPr/>
          </p:nvCxnSpPr>
          <p:spPr bwMode="auto">
            <a:xfrm flipH="1" flipV="1">
              <a:off x="2768" y="2931"/>
              <a:ext cx="317" cy="455"/>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28" name="AutoShape 55"/>
            <p:cNvCxnSpPr>
              <a:cxnSpLocks noChangeShapeType="1"/>
              <a:stCxn id="285" idx="0"/>
              <a:endCxn id="207" idx="4"/>
            </p:cNvCxnSpPr>
            <p:nvPr/>
          </p:nvCxnSpPr>
          <p:spPr bwMode="auto">
            <a:xfrm flipV="1">
              <a:off x="3312" y="2931"/>
              <a:ext cx="1088" cy="455"/>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29" name="AutoShape 56"/>
            <p:cNvCxnSpPr>
              <a:cxnSpLocks noChangeShapeType="1"/>
              <a:stCxn id="286" idx="0"/>
              <a:endCxn id="205" idx="4"/>
            </p:cNvCxnSpPr>
            <p:nvPr/>
          </p:nvCxnSpPr>
          <p:spPr bwMode="auto">
            <a:xfrm flipH="1" flipV="1">
              <a:off x="3041" y="2931"/>
              <a:ext cx="498" cy="455"/>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30" name="AutoShape 57"/>
            <p:cNvCxnSpPr>
              <a:cxnSpLocks noChangeShapeType="1"/>
              <a:stCxn id="287" idx="0"/>
              <a:endCxn id="206" idx="4"/>
            </p:cNvCxnSpPr>
            <p:nvPr/>
          </p:nvCxnSpPr>
          <p:spPr bwMode="auto">
            <a:xfrm flipH="1" flipV="1">
              <a:off x="3314" y="2931"/>
              <a:ext cx="452" cy="455"/>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31" name="AutoShape 58"/>
            <p:cNvCxnSpPr>
              <a:cxnSpLocks noChangeShapeType="1"/>
              <a:stCxn id="324" idx="0"/>
              <a:endCxn id="202" idx="4"/>
            </p:cNvCxnSpPr>
            <p:nvPr/>
          </p:nvCxnSpPr>
          <p:spPr bwMode="auto">
            <a:xfrm flipH="1" flipV="1">
              <a:off x="2222" y="2931"/>
              <a:ext cx="2041" cy="455"/>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32" name="AutoShape 59"/>
            <p:cNvCxnSpPr>
              <a:cxnSpLocks noChangeShapeType="1"/>
              <a:endCxn id="203" idx="4"/>
            </p:cNvCxnSpPr>
            <p:nvPr/>
          </p:nvCxnSpPr>
          <p:spPr bwMode="auto">
            <a:xfrm flipH="1" flipV="1">
              <a:off x="2495" y="2931"/>
              <a:ext cx="1746" cy="453"/>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33" name="AutoShape 60"/>
            <p:cNvCxnSpPr>
              <a:cxnSpLocks noChangeShapeType="1"/>
              <a:stCxn id="325" idx="0"/>
              <a:endCxn id="207" idx="4"/>
            </p:cNvCxnSpPr>
            <p:nvPr/>
          </p:nvCxnSpPr>
          <p:spPr bwMode="auto">
            <a:xfrm flipH="1" flipV="1">
              <a:off x="4400" y="2931"/>
              <a:ext cx="90" cy="455"/>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34" name="AutoShape 61"/>
            <p:cNvCxnSpPr>
              <a:cxnSpLocks noChangeShapeType="1"/>
              <a:stCxn id="326" idx="0"/>
              <a:endCxn id="206" idx="4"/>
            </p:cNvCxnSpPr>
            <p:nvPr/>
          </p:nvCxnSpPr>
          <p:spPr bwMode="auto">
            <a:xfrm flipH="1" flipV="1">
              <a:off x="3314" y="2931"/>
              <a:ext cx="1403" cy="455"/>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35" name="AutoShape 62"/>
            <p:cNvCxnSpPr>
              <a:cxnSpLocks noChangeShapeType="1"/>
              <a:stCxn id="202" idx="0"/>
              <a:endCxn id="310" idx="4"/>
            </p:cNvCxnSpPr>
            <p:nvPr/>
          </p:nvCxnSpPr>
          <p:spPr bwMode="auto">
            <a:xfrm flipV="1">
              <a:off x="2222" y="2251"/>
              <a:ext cx="500" cy="544"/>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36" name="AutoShape 63"/>
            <p:cNvCxnSpPr>
              <a:cxnSpLocks noChangeShapeType="1"/>
              <a:stCxn id="202" idx="0"/>
              <a:endCxn id="302" idx="4"/>
            </p:cNvCxnSpPr>
            <p:nvPr/>
          </p:nvCxnSpPr>
          <p:spPr bwMode="auto">
            <a:xfrm flipV="1">
              <a:off x="2222" y="2251"/>
              <a:ext cx="2314" cy="544"/>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37" name="AutoShape 64"/>
            <p:cNvCxnSpPr>
              <a:cxnSpLocks noChangeShapeType="1"/>
              <a:stCxn id="203" idx="0"/>
              <a:endCxn id="309" idx="4"/>
            </p:cNvCxnSpPr>
            <p:nvPr/>
          </p:nvCxnSpPr>
          <p:spPr bwMode="auto">
            <a:xfrm flipV="1">
              <a:off x="2495" y="2251"/>
              <a:ext cx="0" cy="544"/>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38" name="AutoShape 65"/>
            <p:cNvCxnSpPr>
              <a:cxnSpLocks noChangeShapeType="1"/>
              <a:stCxn id="204" idx="0"/>
              <a:endCxn id="310" idx="4"/>
            </p:cNvCxnSpPr>
            <p:nvPr/>
          </p:nvCxnSpPr>
          <p:spPr bwMode="auto">
            <a:xfrm flipH="1" flipV="1">
              <a:off x="2722" y="2251"/>
              <a:ext cx="46" cy="544"/>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39" name="AutoShape 66"/>
            <p:cNvCxnSpPr>
              <a:cxnSpLocks noChangeShapeType="1"/>
              <a:stCxn id="204" idx="0"/>
              <a:endCxn id="302" idx="4"/>
            </p:cNvCxnSpPr>
            <p:nvPr/>
          </p:nvCxnSpPr>
          <p:spPr bwMode="auto">
            <a:xfrm flipV="1">
              <a:off x="2768" y="2251"/>
              <a:ext cx="1768" cy="544"/>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40" name="AutoShape 67"/>
            <p:cNvCxnSpPr>
              <a:cxnSpLocks noChangeShapeType="1"/>
              <a:stCxn id="205" idx="0"/>
              <a:endCxn id="308" idx="4"/>
            </p:cNvCxnSpPr>
            <p:nvPr/>
          </p:nvCxnSpPr>
          <p:spPr bwMode="auto">
            <a:xfrm flipH="1" flipV="1">
              <a:off x="2268" y="2251"/>
              <a:ext cx="773" cy="544"/>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41" name="AutoShape 68"/>
            <p:cNvCxnSpPr>
              <a:cxnSpLocks noChangeShapeType="1"/>
              <a:stCxn id="205" idx="0"/>
              <a:endCxn id="301" idx="4"/>
            </p:cNvCxnSpPr>
            <p:nvPr/>
          </p:nvCxnSpPr>
          <p:spPr bwMode="auto">
            <a:xfrm flipV="1">
              <a:off x="3041" y="2251"/>
              <a:ext cx="1268" cy="544"/>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42" name="AutoShape 69"/>
            <p:cNvCxnSpPr>
              <a:cxnSpLocks noChangeShapeType="1"/>
              <a:stCxn id="206" idx="0"/>
              <a:endCxn id="312" idx="4"/>
            </p:cNvCxnSpPr>
            <p:nvPr/>
          </p:nvCxnSpPr>
          <p:spPr bwMode="auto">
            <a:xfrm flipH="1" flipV="1">
              <a:off x="3176" y="2251"/>
              <a:ext cx="138" cy="544"/>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43" name="AutoShape 70"/>
            <p:cNvCxnSpPr>
              <a:cxnSpLocks noChangeShapeType="1"/>
              <a:stCxn id="206" idx="0"/>
              <a:endCxn id="300" idx="4"/>
            </p:cNvCxnSpPr>
            <p:nvPr/>
          </p:nvCxnSpPr>
          <p:spPr bwMode="auto">
            <a:xfrm flipV="1">
              <a:off x="3314" y="2251"/>
              <a:ext cx="768" cy="544"/>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44" name="AutoShape 71"/>
            <p:cNvCxnSpPr>
              <a:cxnSpLocks noChangeShapeType="1"/>
              <a:stCxn id="207" idx="0"/>
              <a:endCxn id="311" idx="4"/>
            </p:cNvCxnSpPr>
            <p:nvPr/>
          </p:nvCxnSpPr>
          <p:spPr bwMode="auto">
            <a:xfrm flipH="1" flipV="1">
              <a:off x="2949" y="2251"/>
              <a:ext cx="1451" cy="544"/>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45" name="AutoShape 72"/>
            <p:cNvCxnSpPr>
              <a:cxnSpLocks noChangeShapeType="1"/>
              <a:stCxn id="207" idx="0"/>
              <a:endCxn id="300" idx="4"/>
            </p:cNvCxnSpPr>
            <p:nvPr/>
          </p:nvCxnSpPr>
          <p:spPr bwMode="auto">
            <a:xfrm flipH="1" flipV="1">
              <a:off x="4082" y="2251"/>
              <a:ext cx="318" cy="544"/>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46" name="AutoShape 73"/>
            <p:cNvCxnSpPr>
              <a:cxnSpLocks noChangeShapeType="1"/>
              <a:stCxn id="308" idx="0"/>
              <a:endCxn id="208" idx="4"/>
            </p:cNvCxnSpPr>
            <p:nvPr/>
          </p:nvCxnSpPr>
          <p:spPr bwMode="auto">
            <a:xfrm flipV="1">
              <a:off x="2268" y="1842"/>
              <a:ext cx="453" cy="273"/>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47" name="AutoShape 74"/>
            <p:cNvCxnSpPr>
              <a:cxnSpLocks noChangeShapeType="1"/>
              <a:stCxn id="310" idx="0"/>
              <a:endCxn id="208" idx="4"/>
            </p:cNvCxnSpPr>
            <p:nvPr/>
          </p:nvCxnSpPr>
          <p:spPr bwMode="auto">
            <a:xfrm flipH="1" flipV="1">
              <a:off x="2721" y="1842"/>
              <a:ext cx="1" cy="273"/>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48" name="AutoShape 75"/>
            <p:cNvCxnSpPr>
              <a:cxnSpLocks noChangeShapeType="1"/>
              <a:stCxn id="312" idx="0"/>
              <a:endCxn id="208" idx="4"/>
            </p:cNvCxnSpPr>
            <p:nvPr/>
          </p:nvCxnSpPr>
          <p:spPr bwMode="auto">
            <a:xfrm flipH="1" flipV="1">
              <a:off x="2721" y="1842"/>
              <a:ext cx="455" cy="273"/>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49" name="AutoShape 76"/>
            <p:cNvCxnSpPr>
              <a:cxnSpLocks noChangeShapeType="1"/>
              <a:stCxn id="309" idx="0"/>
              <a:endCxn id="208" idx="4"/>
            </p:cNvCxnSpPr>
            <p:nvPr/>
          </p:nvCxnSpPr>
          <p:spPr bwMode="auto">
            <a:xfrm flipV="1">
              <a:off x="2495" y="1842"/>
              <a:ext cx="226" cy="273"/>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50" name="AutoShape 77"/>
            <p:cNvCxnSpPr>
              <a:cxnSpLocks noChangeShapeType="1"/>
              <a:stCxn id="311" idx="0"/>
              <a:endCxn id="208" idx="4"/>
            </p:cNvCxnSpPr>
            <p:nvPr/>
          </p:nvCxnSpPr>
          <p:spPr bwMode="auto">
            <a:xfrm flipH="1" flipV="1">
              <a:off x="2721" y="1842"/>
              <a:ext cx="228" cy="273"/>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51" name="AutoShape 78"/>
            <p:cNvCxnSpPr>
              <a:cxnSpLocks noChangeShapeType="1"/>
              <a:stCxn id="301" idx="0"/>
              <a:endCxn id="209" idx="4"/>
            </p:cNvCxnSpPr>
            <p:nvPr/>
          </p:nvCxnSpPr>
          <p:spPr bwMode="auto">
            <a:xfrm flipV="1">
              <a:off x="4309" y="1842"/>
              <a:ext cx="0" cy="273"/>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52" name="AutoShape 79"/>
            <p:cNvCxnSpPr>
              <a:cxnSpLocks noChangeShapeType="1"/>
              <a:stCxn id="300" idx="0"/>
              <a:endCxn id="209" idx="4"/>
            </p:cNvCxnSpPr>
            <p:nvPr/>
          </p:nvCxnSpPr>
          <p:spPr bwMode="auto">
            <a:xfrm flipV="1">
              <a:off x="4082" y="1842"/>
              <a:ext cx="227" cy="273"/>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53" name="AutoShape 80"/>
            <p:cNvCxnSpPr>
              <a:cxnSpLocks noChangeShapeType="1"/>
              <a:stCxn id="302" idx="0"/>
              <a:endCxn id="209" idx="4"/>
            </p:cNvCxnSpPr>
            <p:nvPr/>
          </p:nvCxnSpPr>
          <p:spPr bwMode="auto">
            <a:xfrm flipH="1" flipV="1">
              <a:off x="4309" y="1842"/>
              <a:ext cx="227" cy="273"/>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grpSp>
          <p:nvGrpSpPr>
            <p:cNvPr id="254" name="Group 81"/>
            <p:cNvGrpSpPr>
              <a:grpSpLocks/>
            </p:cNvGrpSpPr>
            <p:nvPr/>
          </p:nvGrpSpPr>
          <p:grpSpPr bwMode="auto">
            <a:xfrm>
              <a:off x="3833" y="3788"/>
              <a:ext cx="317" cy="45"/>
              <a:chOff x="2472" y="3793"/>
              <a:chExt cx="317" cy="45"/>
            </a:xfrm>
          </p:grpSpPr>
          <p:sp>
            <p:nvSpPr>
              <p:cNvPr id="348" name="Oval 82"/>
              <p:cNvSpPr>
                <a:spLocks noChangeArrowheads="1"/>
              </p:cNvSpPr>
              <p:nvPr/>
            </p:nvSpPr>
            <p:spPr bwMode="auto">
              <a:xfrm>
                <a:off x="2472" y="3793"/>
                <a:ext cx="45" cy="45"/>
              </a:xfrm>
              <a:prstGeom prst="ellipse">
                <a:avLst/>
              </a:prstGeom>
              <a:solidFill>
                <a:srgbClr val="000000"/>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49" name="Oval 83"/>
              <p:cNvSpPr>
                <a:spLocks noChangeArrowheads="1"/>
              </p:cNvSpPr>
              <p:nvPr/>
            </p:nvSpPr>
            <p:spPr bwMode="auto">
              <a:xfrm>
                <a:off x="2608" y="3793"/>
                <a:ext cx="45" cy="45"/>
              </a:xfrm>
              <a:prstGeom prst="ellipse">
                <a:avLst/>
              </a:prstGeom>
              <a:solidFill>
                <a:srgbClr val="000000"/>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50" name="Oval 84"/>
              <p:cNvSpPr>
                <a:spLocks noChangeArrowheads="1"/>
              </p:cNvSpPr>
              <p:nvPr/>
            </p:nvSpPr>
            <p:spPr bwMode="auto">
              <a:xfrm>
                <a:off x="2744" y="3793"/>
                <a:ext cx="45" cy="45"/>
              </a:xfrm>
              <a:prstGeom prst="ellipse">
                <a:avLst/>
              </a:prstGeom>
              <a:solidFill>
                <a:srgbClr val="000000"/>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grpSp>
          <p:nvGrpSpPr>
            <p:cNvPr id="255" name="Group 85"/>
            <p:cNvGrpSpPr>
              <a:grpSpLocks/>
            </p:cNvGrpSpPr>
            <p:nvPr/>
          </p:nvGrpSpPr>
          <p:grpSpPr bwMode="auto">
            <a:xfrm>
              <a:off x="3470" y="2155"/>
              <a:ext cx="317" cy="45"/>
              <a:chOff x="2109" y="2024"/>
              <a:chExt cx="317" cy="45"/>
            </a:xfrm>
          </p:grpSpPr>
          <p:sp>
            <p:nvSpPr>
              <p:cNvPr id="345" name="Oval 86"/>
              <p:cNvSpPr>
                <a:spLocks noChangeArrowheads="1"/>
              </p:cNvSpPr>
              <p:nvPr/>
            </p:nvSpPr>
            <p:spPr bwMode="auto">
              <a:xfrm>
                <a:off x="2109" y="2024"/>
                <a:ext cx="45" cy="45"/>
              </a:xfrm>
              <a:prstGeom prst="ellipse">
                <a:avLst/>
              </a:prstGeom>
              <a:solidFill>
                <a:srgbClr val="000000"/>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46" name="Oval 87"/>
              <p:cNvSpPr>
                <a:spLocks noChangeArrowheads="1"/>
              </p:cNvSpPr>
              <p:nvPr/>
            </p:nvSpPr>
            <p:spPr bwMode="auto">
              <a:xfrm>
                <a:off x="2245" y="2024"/>
                <a:ext cx="45" cy="45"/>
              </a:xfrm>
              <a:prstGeom prst="ellipse">
                <a:avLst/>
              </a:prstGeom>
              <a:solidFill>
                <a:srgbClr val="000000"/>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47" name="Oval 88"/>
              <p:cNvSpPr>
                <a:spLocks noChangeArrowheads="1"/>
              </p:cNvSpPr>
              <p:nvPr/>
            </p:nvSpPr>
            <p:spPr bwMode="auto">
              <a:xfrm>
                <a:off x="2381" y="2024"/>
                <a:ext cx="45" cy="45"/>
              </a:xfrm>
              <a:prstGeom prst="ellipse">
                <a:avLst/>
              </a:prstGeom>
              <a:solidFill>
                <a:srgbClr val="000000"/>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grpSp>
          <p:nvGrpSpPr>
            <p:cNvPr id="256" name="Group 89"/>
            <p:cNvGrpSpPr>
              <a:grpSpLocks/>
            </p:cNvGrpSpPr>
            <p:nvPr/>
          </p:nvGrpSpPr>
          <p:grpSpPr bwMode="auto">
            <a:xfrm>
              <a:off x="3561" y="2840"/>
              <a:ext cx="589" cy="45"/>
              <a:chOff x="2200" y="2931"/>
              <a:chExt cx="589" cy="45"/>
            </a:xfrm>
          </p:grpSpPr>
          <p:sp>
            <p:nvSpPr>
              <p:cNvPr id="340" name="Oval 90"/>
              <p:cNvSpPr>
                <a:spLocks noChangeArrowheads="1"/>
              </p:cNvSpPr>
              <p:nvPr/>
            </p:nvSpPr>
            <p:spPr bwMode="auto">
              <a:xfrm>
                <a:off x="2200" y="2931"/>
                <a:ext cx="45" cy="45"/>
              </a:xfrm>
              <a:prstGeom prst="ellipse">
                <a:avLst/>
              </a:prstGeom>
              <a:solidFill>
                <a:srgbClr val="000000"/>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41" name="Oval 91"/>
              <p:cNvSpPr>
                <a:spLocks noChangeArrowheads="1"/>
              </p:cNvSpPr>
              <p:nvPr/>
            </p:nvSpPr>
            <p:spPr bwMode="auto">
              <a:xfrm>
                <a:off x="2336" y="2931"/>
                <a:ext cx="45" cy="45"/>
              </a:xfrm>
              <a:prstGeom prst="ellipse">
                <a:avLst/>
              </a:prstGeom>
              <a:solidFill>
                <a:srgbClr val="000000"/>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42" name="Oval 92"/>
              <p:cNvSpPr>
                <a:spLocks noChangeArrowheads="1"/>
              </p:cNvSpPr>
              <p:nvPr/>
            </p:nvSpPr>
            <p:spPr bwMode="auto">
              <a:xfrm>
                <a:off x="2472" y="2931"/>
                <a:ext cx="45" cy="45"/>
              </a:xfrm>
              <a:prstGeom prst="ellipse">
                <a:avLst/>
              </a:prstGeom>
              <a:solidFill>
                <a:srgbClr val="000000"/>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43" name="Oval 93"/>
              <p:cNvSpPr>
                <a:spLocks noChangeArrowheads="1"/>
              </p:cNvSpPr>
              <p:nvPr/>
            </p:nvSpPr>
            <p:spPr bwMode="auto">
              <a:xfrm>
                <a:off x="2608" y="2931"/>
                <a:ext cx="45" cy="45"/>
              </a:xfrm>
              <a:prstGeom prst="ellipse">
                <a:avLst/>
              </a:prstGeom>
              <a:solidFill>
                <a:srgbClr val="000000"/>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44" name="Oval 94"/>
              <p:cNvSpPr>
                <a:spLocks noChangeArrowheads="1"/>
              </p:cNvSpPr>
              <p:nvPr/>
            </p:nvSpPr>
            <p:spPr bwMode="auto">
              <a:xfrm>
                <a:off x="2744" y="2931"/>
                <a:ext cx="45" cy="45"/>
              </a:xfrm>
              <a:prstGeom prst="ellipse">
                <a:avLst/>
              </a:prstGeom>
              <a:solidFill>
                <a:srgbClr val="000000"/>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sp>
          <p:nvSpPr>
            <p:cNvPr id="257" name="Oval 95"/>
            <p:cNvSpPr>
              <a:spLocks noChangeArrowheads="1"/>
            </p:cNvSpPr>
            <p:nvPr/>
          </p:nvSpPr>
          <p:spPr bwMode="auto">
            <a:xfrm>
              <a:off x="2154" y="4105"/>
              <a:ext cx="136" cy="4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58" name="Oval 96"/>
            <p:cNvSpPr>
              <a:spLocks noChangeArrowheads="1"/>
            </p:cNvSpPr>
            <p:nvPr/>
          </p:nvSpPr>
          <p:spPr bwMode="auto">
            <a:xfrm>
              <a:off x="3243" y="4105"/>
              <a:ext cx="136" cy="4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59" name="Oval 97"/>
            <p:cNvSpPr>
              <a:spLocks noChangeArrowheads="1"/>
            </p:cNvSpPr>
            <p:nvPr/>
          </p:nvSpPr>
          <p:spPr bwMode="auto">
            <a:xfrm>
              <a:off x="4421" y="4105"/>
              <a:ext cx="136" cy="4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cxnSp>
          <p:nvCxnSpPr>
            <p:cNvPr id="260" name="AutoShape 98"/>
            <p:cNvCxnSpPr>
              <a:cxnSpLocks noChangeShapeType="1"/>
              <a:stCxn id="257" idx="0"/>
              <a:endCxn id="199" idx="4"/>
            </p:cNvCxnSpPr>
            <p:nvPr/>
          </p:nvCxnSpPr>
          <p:spPr bwMode="auto">
            <a:xfrm flipV="1">
              <a:off x="2222" y="3969"/>
              <a:ext cx="0" cy="136"/>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61" name="AutoShape 99"/>
            <p:cNvCxnSpPr>
              <a:cxnSpLocks noChangeShapeType="1"/>
              <a:stCxn id="258" idx="0"/>
              <a:endCxn id="200" idx="4"/>
            </p:cNvCxnSpPr>
            <p:nvPr/>
          </p:nvCxnSpPr>
          <p:spPr bwMode="auto">
            <a:xfrm flipV="1">
              <a:off x="3311" y="3969"/>
              <a:ext cx="0" cy="136"/>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62" name="AutoShape 100"/>
            <p:cNvCxnSpPr>
              <a:cxnSpLocks noChangeShapeType="1"/>
              <a:stCxn id="259" idx="0"/>
              <a:endCxn id="201" idx="4"/>
            </p:cNvCxnSpPr>
            <p:nvPr/>
          </p:nvCxnSpPr>
          <p:spPr bwMode="auto">
            <a:xfrm flipV="1">
              <a:off x="4489" y="3969"/>
              <a:ext cx="0" cy="136"/>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sp>
          <p:nvSpPr>
            <p:cNvPr id="263" name="Oval 101"/>
            <p:cNvSpPr>
              <a:spLocks noChangeArrowheads="1"/>
            </p:cNvSpPr>
            <p:nvPr/>
          </p:nvSpPr>
          <p:spPr bwMode="auto">
            <a:xfrm>
              <a:off x="2653" y="1525"/>
              <a:ext cx="136" cy="44"/>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64" name="Oval 102"/>
            <p:cNvSpPr>
              <a:spLocks noChangeArrowheads="1"/>
            </p:cNvSpPr>
            <p:nvPr/>
          </p:nvSpPr>
          <p:spPr bwMode="auto">
            <a:xfrm>
              <a:off x="4241" y="1524"/>
              <a:ext cx="136" cy="4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cxnSp>
          <p:nvCxnSpPr>
            <p:cNvPr id="265" name="AutoShape 103"/>
            <p:cNvCxnSpPr>
              <a:cxnSpLocks noChangeShapeType="1"/>
              <a:stCxn id="208" idx="0"/>
              <a:endCxn id="263" idx="4"/>
            </p:cNvCxnSpPr>
            <p:nvPr/>
          </p:nvCxnSpPr>
          <p:spPr bwMode="auto">
            <a:xfrm flipV="1">
              <a:off x="2721" y="1569"/>
              <a:ext cx="0" cy="137"/>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cxnSp>
          <p:nvCxnSpPr>
            <p:cNvPr id="266" name="AutoShape 104"/>
            <p:cNvCxnSpPr>
              <a:cxnSpLocks noChangeShapeType="1"/>
              <a:stCxn id="209" idx="0"/>
              <a:endCxn id="264" idx="4"/>
            </p:cNvCxnSpPr>
            <p:nvPr/>
          </p:nvCxnSpPr>
          <p:spPr bwMode="auto">
            <a:xfrm flipV="1">
              <a:off x="4309" y="1569"/>
              <a:ext cx="0" cy="137"/>
            </a:xfrm>
            <a:prstGeom prst="straightConnector1">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cxnSp>
        <p:grpSp>
          <p:nvGrpSpPr>
            <p:cNvPr id="267" name="Group 105"/>
            <p:cNvGrpSpPr>
              <a:grpSpLocks/>
            </p:cNvGrpSpPr>
            <p:nvPr/>
          </p:nvGrpSpPr>
          <p:grpSpPr bwMode="auto">
            <a:xfrm>
              <a:off x="1928" y="3385"/>
              <a:ext cx="590" cy="137"/>
              <a:chOff x="567" y="3475"/>
              <a:chExt cx="590" cy="137"/>
            </a:xfrm>
          </p:grpSpPr>
          <p:sp>
            <p:nvSpPr>
              <p:cNvPr id="332" name="Oval 106"/>
              <p:cNvSpPr>
                <a:spLocks noChangeArrowheads="1"/>
              </p:cNvSpPr>
              <p:nvPr/>
            </p:nvSpPr>
            <p:spPr bwMode="auto">
              <a:xfrm>
                <a:off x="567" y="3476"/>
                <a:ext cx="136" cy="136"/>
              </a:xfrm>
              <a:prstGeom prst="ellipse">
                <a:avLst/>
              </a:prstGeom>
              <a:solidFill>
                <a:srgbClr val="FFCCFF"/>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33" name="Oval 107"/>
              <p:cNvSpPr>
                <a:spLocks noChangeArrowheads="1"/>
              </p:cNvSpPr>
              <p:nvPr/>
            </p:nvSpPr>
            <p:spPr bwMode="auto">
              <a:xfrm>
                <a:off x="794" y="3476"/>
                <a:ext cx="136" cy="136"/>
              </a:xfrm>
              <a:prstGeom prst="ellipse">
                <a:avLst/>
              </a:prstGeom>
              <a:solidFill>
                <a:srgbClr val="FFCCFF"/>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34" name="Oval 108"/>
              <p:cNvSpPr>
                <a:spLocks noChangeArrowheads="1"/>
              </p:cNvSpPr>
              <p:nvPr/>
            </p:nvSpPr>
            <p:spPr bwMode="auto">
              <a:xfrm>
                <a:off x="1021" y="3476"/>
                <a:ext cx="136" cy="136"/>
              </a:xfrm>
              <a:prstGeom prst="ellipse">
                <a:avLst/>
              </a:prstGeom>
              <a:solidFill>
                <a:srgbClr val="FFCCFF"/>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35" name="Freeform 109"/>
              <p:cNvSpPr>
                <a:spLocks/>
              </p:cNvSpPr>
              <p:nvPr/>
            </p:nvSpPr>
            <p:spPr bwMode="auto">
              <a:xfrm>
                <a:off x="589" y="3497"/>
                <a:ext cx="90" cy="91"/>
              </a:xfrm>
              <a:custGeom>
                <a:avLst/>
                <a:gdLst>
                  <a:gd name="T0" fmla="*/ 14 w 227"/>
                  <a:gd name="T1" fmla="*/ 23 h 181"/>
                  <a:gd name="T2" fmla="*/ 11 w 227"/>
                  <a:gd name="T3" fmla="*/ 6 h 181"/>
                  <a:gd name="T4" fmla="*/ 0 w 227"/>
                  <a:gd name="T5" fmla="*/ 0 h 181"/>
                  <a:gd name="T6" fmla="*/ 0 60000 65536"/>
                  <a:gd name="T7" fmla="*/ 0 60000 65536"/>
                  <a:gd name="T8" fmla="*/ 0 60000 65536"/>
                  <a:gd name="T9" fmla="*/ 0 w 227"/>
                  <a:gd name="T10" fmla="*/ 0 h 181"/>
                  <a:gd name="T11" fmla="*/ 227 w 227"/>
                  <a:gd name="T12" fmla="*/ 181 h 181"/>
                </a:gdLst>
                <a:ahLst/>
                <a:cxnLst>
                  <a:cxn ang="T6">
                    <a:pos x="T0" y="T1"/>
                  </a:cxn>
                  <a:cxn ang="T7">
                    <a:pos x="T2" y="T3"/>
                  </a:cxn>
                  <a:cxn ang="T8">
                    <a:pos x="T4" y="T5"/>
                  </a:cxn>
                </a:cxnLst>
                <a:rect l="T9" t="T10" r="T11" b="T12"/>
                <a:pathLst>
                  <a:path w="227" h="181">
                    <a:moveTo>
                      <a:pt x="227" y="181"/>
                    </a:moveTo>
                    <a:cubicBezTo>
                      <a:pt x="223" y="128"/>
                      <a:pt x="220" y="75"/>
                      <a:pt x="182" y="45"/>
                    </a:cubicBezTo>
                    <a:cubicBezTo>
                      <a:pt x="144" y="15"/>
                      <a:pt x="72" y="7"/>
                      <a:pt x="0" y="0"/>
                    </a:cubicBezTo>
                  </a:path>
                </a:pathLst>
              </a:cu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36" name="Freeform 110"/>
              <p:cNvSpPr>
                <a:spLocks/>
              </p:cNvSpPr>
              <p:nvPr/>
            </p:nvSpPr>
            <p:spPr bwMode="auto">
              <a:xfrm flipH="1">
                <a:off x="1042" y="3497"/>
                <a:ext cx="90" cy="91"/>
              </a:xfrm>
              <a:custGeom>
                <a:avLst/>
                <a:gdLst>
                  <a:gd name="T0" fmla="*/ 14 w 227"/>
                  <a:gd name="T1" fmla="*/ 23 h 181"/>
                  <a:gd name="T2" fmla="*/ 11 w 227"/>
                  <a:gd name="T3" fmla="*/ 6 h 181"/>
                  <a:gd name="T4" fmla="*/ 0 w 227"/>
                  <a:gd name="T5" fmla="*/ 0 h 181"/>
                  <a:gd name="T6" fmla="*/ 0 60000 65536"/>
                  <a:gd name="T7" fmla="*/ 0 60000 65536"/>
                  <a:gd name="T8" fmla="*/ 0 60000 65536"/>
                  <a:gd name="T9" fmla="*/ 0 w 227"/>
                  <a:gd name="T10" fmla="*/ 0 h 181"/>
                  <a:gd name="T11" fmla="*/ 227 w 227"/>
                  <a:gd name="T12" fmla="*/ 181 h 181"/>
                </a:gdLst>
                <a:ahLst/>
                <a:cxnLst>
                  <a:cxn ang="T6">
                    <a:pos x="T0" y="T1"/>
                  </a:cxn>
                  <a:cxn ang="T7">
                    <a:pos x="T2" y="T3"/>
                  </a:cxn>
                  <a:cxn ang="T8">
                    <a:pos x="T4" y="T5"/>
                  </a:cxn>
                </a:cxnLst>
                <a:rect l="T9" t="T10" r="T11" b="T12"/>
                <a:pathLst>
                  <a:path w="227" h="181">
                    <a:moveTo>
                      <a:pt x="227" y="181"/>
                    </a:moveTo>
                    <a:cubicBezTo>
                      <a:pt x="223" y="128"/>
                      <a:pt x="220" y="75"/>
                      <a:pt x="182" y="45"/>
                    </a:cubicBezTo>
                    <a:cubicBezTo>
                      <a:pt x="144" y="15"/>
                      <a:pt x="72" y="7"/>
                      <a:pt x="0" y="0"/>
                    </a:cubicBezTo>
                  </a:path>
                </a:pathLst>
              </a:cu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37" name="Group 111"/>
              <p:cNvGrpSpPr>
                <a:grpSpLocks/>
              </p:cNvGrpSpPr>
              <p:nvPr/>
            </p:nvGrpSpPr>
            <p:grpSpPr bwMode="auto">
              <a:xfrm>
                <a:off x="794" y="3475"/>
                <a:ext cx="136" cy="91"/>
                <a:chOff x="3470" y="3589"/>
                <a:chExt cx="907" cy="521"/>
              </a:xfrm>
            </p:grpSpPr>
            <p:sp>
              <p:nvSpPr>
                <p:cNvPr id="338" name="Freeform 112"/>
                <p:cNvSpPr>
                  <a:spLocks/>
                </p:cNvSpPr>
                <p:nvPr/>
              </p:nvSpPr>
              <p:spPr bwMode="auto">
                <a:xfrm>
                  <a:off x="3470" y="3589"/>
                  <a:ext cx="499" cy="521"/>
                </a:xfrm>
                <a:custGeom>
                  <a:avLst/>
                  <a:gdLst>
                    <a:gd name="T0" fmla="*/ 0 w 499"/>
                    <a:gd name="T1" fmla="*/ 521 h 521"/>
                    <a:gd name="T2" fmla="*/ 181 w 499"/>
                    <a:gd name="T3" fmla="*/ 431 h 521"/>
                    <a:gd name="T4" fmla="*/ 272 w 499"/>
                    <a:gd name="T5" fmla="*/ 159 h 521"/>
                    <a:gd name="T6" fmla="*/ 408 w 499"/>
                    <a:gd name="T7" fmla="*/ 23 h 521"/>
                    <a:gd name="T8" fmla="*/ 499 w 499"/>
                    <a:gd name="T9" fmla="*/ 23 h 521"/>
                    <a:gd name="T10" fmla="*/ 0 60000 65536"/>
                    <a:gd name="T11" fmla="*/ 0 60000 65536"/>
                    <a:gd name="T12" fmla="*/ 0 60000 65536"/>
                    <a:gd name="T13" fmla="*/ 0 60000 65536"/>
                    <a:gd name="T14" fmla="*/ 0 60000 65536"/>
                    <a:gd name="T15" fmla="*/ 0 w 499"/>
                    <a:gd name="T16" fmla="*/ 0 h 521"/>
                    <a:gd name="T17" fmla="*/ 499 w 499"/>
                    <a:gd name="T18" fmla="*/ 521 h 521"/>
                  </a:gdLst>
                  <a:ahLst/>
                  <a:cxnLst>
                    <a:cxn ang="T10">
                      <a:pos x="T0" y="T1"/>
                    </a:cxn>
                    <a:cxn ang="T11">
                      <a:pos x="T2" y="T3"/>
                    </a:cxn>
                    <a:cxn ang="T12">
                      <a:pos x="T4" y="T5"/>
                    </a:cxn>
                    <a:cxn ang="T13">
                      <a:pos x="T6" y="T7"/>
                    </a:cxn>
                    <a:cxn ang="T14">
                      <a:pos x="T8" y="T9"/>
                    </a:cxn>
                  </a:cxnLst>
                  <a:rect l="T15" t="T16" r="T17" b="T18"/>
                  <a:pathLst>
                    <a:path w="499" h="521">
                      <a:moveTo>
                        <a:pt x="0" y="521"/>
                      </a:moveTo>
                      <a:cubicBezTo>
                        <a:pt x="68" y="506"/>
                        <a:pt x="136" y="491"/>
                        <a:pt x="181" y="431"/>
                      </a:cubicBezTo>
                      <a:cubicBezTo>
                        <a:pt x="226" y="371"/>
                        <a:pt x="234" y="227"/>
                        <a:pt x="272" y="159"/>
                      </a:cubicBezTo>
                      <a:cubicBezTo>
                        <a:pt x="310" y="91"/>
                        <a:pt x="370" y="46"/>
                        <a:pt x="408" y="23"/>
                      </a:cubicBezTo>
                      <a:cubicBezTo>
                        <a:pt x="446" y="0"/>
                        <a:pt x="472" y="11"/>
                        <a:pt x="499" y="23"/>
                      </a:cubicBezTo>
                    </a:path>
                  </a:pathLst>
                </a:cu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39" name="Freeform 113"/>
                <p:cNvSpPr>
                  <a:spLocks/>
                </p:cNvSpPr>
                <p:nvPr/>
              </p:nvSpPr>
              <p:spPr bwMode="auto">
                <a:xfrm flipH="1">
                  <a:off x="3878" y="3589"/>
                  <a:ext cx="499" cy="521"/>
                </a:xfrm>
                <a:custGeom>
                  <a:avLst/>
                  <a:gdLst>
                    <a:gd name="T0" fmla="*/ 0 w 499"/>
                    <a:gd name="T1" fmla="*/ 521 h 521"/>
                    <a:gd name="T2" fmla="*/ 181 w 499"/>
                    <a:gd name="T3" fmla="*/ 431 h 521"/>
                    <a:gd name="T4" fmla="*/ 272 w 499"/>
                    <a:gd name="T5" fmla="*/ 159 h 521"/>
                    <a:gd name="T6" fmla="*/ 408 w 499"/>
                    <a:gd name="T7" fmla="*/ 23 h 521"/>
                    <a:gd name="T8" fmla="*/ 499 w 499"/>
                    <a:gd name="T9" fmla="*/ 23 h 521"/>
                    <a:gd name="T10" fmla="*/ 0 60000 65536"/>
                    <a:gd name="T11" fmla="*/ 0 60000 65536"/>
                    <a:gd name="T12" fmla="*/ 0 60000 65536"/>
                    <a:gd name="T13" fmla="*/ 0 60000 65536"/>
                    <a:gd name="T14" fmla="*/ 0 60000 65536"/>
                    <a:gd name="T15" fmla="*/ 0 w 499"/>
                    <a:gd name="T16" fmla="*/ 0 h 521"/>
                    <a:gd name="T17" fmla="*/ 499 w 499"/>
                    <a:gd name="T18" fmla="*/ 521 h 521"/>
                  </a:gdLst>
                  <a:ahLst/>
                  <a:cxnLst>
                    <a:cxn ang="T10">
                      <a:pos x="T0" y="T1"/>
                    </a:cxn>
                    <a:cxn ang="T11">
                      <a:pos x="T2" y="T3"/>
                    </a:cxn>
                    <a:cxn ang="T12">
                      <a:pos x="T4" y="T5"/>
                    </a:cxn>
                    <a:cxn ang="T13">
                      <a:pos x="T6" y="T7"/>
                    </a:cxn>
                    <a:cxn ang="T14">
                      <a:pos x="T8" y="T9"/>
                    </a:cxn>
                  </a:cxnLst>
                  <a:rect l="T15" t="T16" r="T17" b="T18"/>
                  <a:pathLst>
                    <a:path w="499" h="521">
                      <a:moveTo>
                        <a:pt x="0" y="521"/>
                      </a:moveTo>
                      <a:cubicBezTo>
                        <a:pt x="68" y="506"/>
                        <a:pt x="136" y="491"/>
                        <a:pt x="181" y="431"/>
                      </a:cubicBezTo>
                      <a:cubicBezTo>
                        <a:pt x="226" y="371"/>
                        <a:pt x="234" y="227"/>
                        <a:pt x="272" y="159"/>
                      </a:cubicBezTo>
                      <a:cubicBezTo>
                        <a:pt x="310" y="91"/>
                        <a:pt x="370" y="46"/>
                        <a:pt x="408" y="23"/>
                      </a:cubicBezTo>
                      <a:cubicBezTo>
                        <a:pt x="446" y="0"/>
                        <a:pt x="472" y="11"/>
                        <a:pt x="499" y="23"/>
                      </a:cubicBezTo>
                    </a:path>
                  </a:pathLst>
                </a:cu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grpSp>
        <p:grpSp>
          <p:nvGrpSpPr>
            <p:cNvPr id="268" name="Group 114"/>
            <p:cNvGrpSpPr>
              <a:grpSpLocks/>
            </p:cNvGrpSpPr>
            <p:nvPr/>
          </p:nvGrpSpPr>
          <p:grpSpPr bwMode="auto">
            <a:xfrm>
              <a:off x="4195" y="3385"/>
              <a:ext cx="590" cy="137"/>
              <a:chOff x="2834" y="3475"/>
              <a:chExt cx="590" cy="137"/>
            </a:xfrm>
          </p:grpSpPr>
          <p:sp>
            <p:nvSpPr>
              <p:cNvPr id="324" name="Oval 115"/>
              <p:cNvSpPr>
                <a:spLocks noChangeArrowheads="1"/>
              </p:cNvSpPr>
              <p:nvPr/>
            </p:nvSpPr>
            <p:spPr bwMode="auto">
              <a:xfrm>
                <a:off x="2834" y="3476"/>
                <a:ext cx="136" cy="136"/>
              </a:xfrm>
              <a:prstGeom prst="ellipse">
                <a:avLst/>
              </a:prstGeom>
              <a:solidFill>
                <a:srgbClr val="99CCFF"/>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25" name="Oval 116"/>
              <p:cNvSpPr>
                <a:spLocks noChangeArrowheads="1"/>
              </p:cNvSpPr>
              <p:nvPr/>
            </p:nvSpPr>
            <p:spPr bwMode="auto">
              <a:xfrm>
                <a:off x="3061" y="3476"/>
                <a:ext cx="136" cy="136"/>
              </a:xfrm>
              <a:prstGeom prst="ellipse">
                <a:avLst/>
              </a:prstGeom>
              <a:solidFill>
                <a:srgbClr val="99CCFF"/>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26" name="Oval 117"/>
              <p:cNvSpPr>
                <a:spLocks noChangeArrowheads="1"/>
              </p:cNvSpPr>
              <p:nvPr/>
            </p:nvSpPr>
            <p:spPr bwMode="auto">
              <a:xfrm>
                <a:off x="3288" y="3476"/>
                <a:ext cx="136" cy="136"/>
              </a:xfrm>
              <a:prstGeom prst="ellipse">
                <a:avLst/>
              </a:prstGeom>
              <a:solidFill>
                <a:srgbClr val="99CCFF"/>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27" name="Freeform 118"/>
              <p:cNvSpPr>
                <a:spLocks/>
              </p:cNvSpPr>
              <p:nvPr/>
            </p:nvSpPr>
            <p:spPr bwMode="auto">
              <a:xfrm>
                <a:off x="2858" y="3497"/>
                <a:ext cx="90" cy="91"/>
              </a:xfrm>
              <a:custGeom>
                <a:avLst/>
                <a:gdLst>
                  <a:gd name="T0" fmla="*/ 14 w 227"/>
                  <a:gd name="T1" fmla="*/ 23 h 181"/>
                  <a:gd name="T2" fmla="*/ 11 w 227"/>
                  <a:gd name="T3" fmla="*/ 6 h 181"/>
                  <a:gd name="T4" fmla="*/ 0 w 227"/>
                  <a:gd name="T5" fmla="*/ 0 h 181"/>
                  <a:gd name="T6" fmla="*/ 0 60000 65536"/>
                  <a:gd name="T7" fmla="*/ 0 60000 65536"/>
                  <a:gd name="T8" fmla="*/ 0 60000 65536"/>
                  <a:gd name="T9" fmla="*/ 0 w 227"/>
                  <a:gd name="T10" fmla="*/ 0 h 181"/>
                  <a:gd name="T11" fmla="*/ 227 w 227"/>
                  <a:gd name="T12" fmla="*/ 181 h 181"/>
                </a:gdLst>
                <a:ahLst/>
                <a:cxnLst>
                  <a:cxn ang="T6">
                    <a:pos x="T0" y="T1"/>
                  </a:cxn>
                  <a:cxn ang="T7">
                    <a:pos x="T2" y="T3"/>
                  </a:cxn>
                  <a:cxn ang="T8">
                    <a:pos x="T4" y="T5"/>
                  </a:cxn>
                </a:cxnLst>
                <a:rect l="T9" t="T10" r="T11" b="T12"/>
                <a:pathLst>
                  <a:path w="227" h="181">
                    <a:moveTo>
                      <a:pt x="227" y="181"/>
                    </a:moveTo>
                    <a:cubicBezTo>
                      <a:pt x="223" y="128"/>
                      <a:pt x="220" y="75"/>
                      <a:pt x="182" y="45"/>
                    </a:cubicBezTo>
                    <a:cubicBezTo>
                      <a:pt x="144" y="15"/>
                      <a:pt x="72" y="7"/>
                      <a:pt x="0" y="0"/>
                    </a:cubicBezTo>
                  </a:path>
                </a:pathLst>
              </a:custGeom>
              <a:noFill/>
              <a:ln w="9525">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28" name="Freeform 119"/>
              <p:cNvSpPr>
                <a:spLocks/>
              </p:cNvSpPr>
              <p:nvPr/>
            </p:nvSpPr>
            <p:spPr bwMode="auto">
              <a:xfrm flipH="1">
                <a:off x="3312" y="3497"/>
                <a:ext cx="90" cy="91"/>
              </a:xfrm>
              <a:custGeom>
                <a:avLst/>
                <a:gdLst>
                  <a:gd name="T0" fmla="*/ 14 w 227"/>
                  <a:gd name="T1" fmla="*/ 23 h 181"/>
                  <a:gd name="T2" fmla="*/ 11 w 227"/>
                  <a:gd name="T3" fmla="*/ 6 h 181"/>
                  <a:gd name="T4" fmla="*/ 0 w 227"/>
                  <a:gd name="T5" fmla="*/ 0 h 181"/>
                  <a:gd name="T6" fmla="*/ 0 60000 65536"/>
                  <a:gd name="T7" fmla="*/ 0 60000 65536"/>
                  <a:gd name="T8" fmla="*/ 0 60000 65536"/>
                  <a:gd name="T9" fmla="*/ 0 w 227"/>
                  <a:gd name="T10" fmla="*/ 0 h 181"/>
                  <a:gd name="T11" fmla="*/ 227 w 227"/>
                  <a:gd name="T12" fmla="*/ 181 h 181"/>
                </a:gdLst>
                <a:ahLst/>
                <a:cxnLst>
                  <a:cxn ang="T6">
                    <a:pos x="T0" y="T1"/>
                  </a:cxn>
                  <a:cxn ang="T7">
                    <a:pos x="T2" y="T3"/>
                  </a:cxn>
                  <a:cxn ang="T8">
                    <a:pos x="T4" y="T5"/>
                  </a:cxn>
                </a:cxnLst>
                <a:rect l="T9" t="T10" r="T11" b="T12"/>
                <a:pathLst>
                  <a:path w="227" h="181">
                    <a:moveTo>
                      <a:pt x="227" y="181"/>
                    </a:moveTo>
                    <a:cubicBezTo>
                      <a:pt x="223" y="128"/>
                      <a:pt x="220" y="75"/>
                      <a:pt x="182" y="45"/>
                    </a:cubicBezTo>
                    <a:cubicBezTo>
                      <a:pt x="144" y="15"/>
                      <a:pt x="72" y="7"/>
                      <a:pt x="0" y="0"/>
                    </a:cubicBezTo>
                  </a:path>
                </a:pathLst>
              </a:custGeom>
              <a:noFill/>
              <a:ln w="9525">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29" name="Group 120"/>
              <p:cNvGrpSpPr>
                <a:grpSpLocks/>
              </p:cNvGrpSpPr>
              <p:nvPr/>
            </p:nvGrpSpPr>
            <p:grpSpPr bwMode="auto">
              <a:xfrm>
                <a:off x="3062" y="3475"/>
                <a:ext cx="136" cy="91"/>
                <a:chOff x="3470" y="3589"/>
                <a:chExt cx="907" cy="521"/>
              </a:xfrm>
            </p:grpSpPr>
            <p:sp>
              <p:nvSpPr>
                <p:cNvPr id="330" name="Freeform 121"/>
                <p:cNvSpPr>
                  <a:spLocks/>
                </p:cNvSpPr>
                <p:nvPr/>
              </p:nvSpPr>
              <p:spPr bwMode="auto">
                <a:xfrm>
                  <a:off x="3470" y="3589"/>
                  <a:ext cx="499" cy="521"/>
                </a:xfrm>
                <a:custGeom>
                  <a:avLst/>
                  <a:gdLst>
                    <a:gd name="T0" fmla="*/ 0 w 499"/>
                    <a:gd name="T1" fmla="*/ 521 h 521"/>
                    <a:gd name="T2" fmla="*/ 181 w 499"/>
                    <a:gd name="T3" fmla="*/ 431 h 521"/>
                    <a:gd name="T4" fmla="*/ 272 w 499"/>
                    <a:gd name="T5" fmla="*/ 159 h 521"/>
                    <a:gd name="T6" fmla="*/ 408 w 499"/>
                    <a:gd name="T7" fmla="*/ 23 h 521"/>
                    <a:gd name="T8" fmla="*/ 499 w 499"/>
                    <a:gd name="T9" fmla="*/ 23 h 521"/>
                    <a:gd name="T10" fmla="*/ 0 60000 65536"/>
                    <a:gd name="T11" fmla="*/ 0 60000 65536"/>
                    <a:gd name="T12" fmla="*/ 0 60000 65536"/>
                    <a:gd name="T13" fmla="*/ 0 60000 65536"/>
                    <a:gd name="T14" fmla="*/ 0 60000 65536"/>
                    <a:gd name="T15" fmla="*/ 0 w 499"/>
                    <a:gd name="T16" fmla="*/ 0 h 521"/>
                    <a:gd name="T17" fmla="*/ 499 w 499"/>
                    <a:gd name="T18" fmla="*/ 521 h 521"/>
                  </a:gdLst>
                  <a:ahLst/>
                  <a:cxnLst>
                    <a:cxn ang="T10">
                      <a:pos x="T0" y="T1"/>
                    </a:cxn>
                    <a:cxn ang="T11">
                      <a:pos x="T2" y="T3"/>
                    </a:cxn>
                    <a:cxn ang="T12">
                      <a:pos x="T4" y="T5"/>
                    </a:cxn>
                    <a:cxn ang="T13">
                      <a:pos x="T6" y="T7"/>
                    </a:cxn>
                    <a:cxn ang="T14">
                      <a:pos x="T8" y="T9"/>
                    </a:cxn>
                  </a:cxnLst>
                  <a:rect l="T15" t="T16" r="T17" b="T18"/>
                  <a:pathLst>
                    <a:path w="499" h="521">
                      <a:moveTo>
                        <a:pt x="0" y="521"/>
                      </a:moveTo>
                      <a:cubicBezTo>
                        <a:pt x="68" y="506"/>
                        <a:pt x="136" y="491"/>
                        <a:pt x="181" y="431"/>
                      </a:cubicBezTo>
                      <a:cubicBezTo>
                        <a:pt x="226" y="371"/>
                        <a:pt x="234" y="227"/>
                        <a:pt x="272" y="159"/>
                      </a:cubicBezTo>
                      <a:cubicBezTo>
                        <a:pt x="310" y="91"/>
                        <a:pt x="370" y="46"/>
                        <a:pt x="408" y="23"/>
                      </a:cubicBezTo>
                      <a:cubicBezTo>
                        <a:pt x="446" y="0"/>
                        <a:pt x="472" y="11"/>
                        <a:pt x="499" y="23"/>
                      </a:cubicBezTo>
                    </a:path>
                  </a:pathLst>
                </a:custGeom>
                <a:noFill/>
                <a:ln w="9525">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31" name="Freeform 122"/>
                <p:cNvSpPr>
                  <a:spLocks/>
                </p:cNvSpPr>
                <p:nvPr/>
              </p:nvSpPr>
              <p:spPr bwMode="auto">
                <a:xfrm flipH="1">
                  <a:off x="3878" y="3589"/>
                  <a:ext cx="499" cy="521"/>
                </a:xfrm>
                <a:custGeom>
                  <a:avLst/>
                  <a:gdLst>
                    <a:gd name="T0" fmla="*/ 0 w 499"/>
                    <a:gd name="T1" fmla="*/ 521 h 521"/>
                    <a:gd name="T2" fmla="*/ 181 w 499"/>
                    <a:gd name="T3" fmla="*/ 431 h 521"/>
                    <a:gd name="T4" fmla="*/ 272 w 499"/>
                    <a:gd name="T5" fmla="*/ 159 h 521"/>
                    <a:gd name="T6" fmla="*/ 408 w 499"/>
                    <a:gd name="T7" fmla="*/ 23 h 521"/>
                    <a:gd name="T8" fmla="*/ 499 w 499"/>
                    <a:gd name="T9" fmla="*/ 23 h 521"/>
                    <a:gd name="T10" fmla="*/ 0 60000 65536"/>
                    <a:gd name="T11" fmla="*/ 0 60000 65536"/>
                    <a:gd name="T12" fmla="*/ 0 60000 65536"/>
                    <a:gd name="T13" fmla="*/ 0 60000 65536"/>
                    <a:gd name="T14" fmla="*/ 0 60000 65536"/>
                    <a:gd name="T15" fmla="*/ 0 w 499"/>
                    <a:gd name="T16" fmla="*/ 0 h 521"/>
                    <a:gd name="T17" fmla="*/ 499 w 499"/>
                    <a:gd name="T18" fmla="*/ 521 h 521"/>
                  </a:gdLst>
                  <a:ahLst/>
                  <a:cxnLst>
                    <a:cxn ang="T10">
                      <a:pos x="T0" y="T1"/>
                    </a:cxn>
                    <a:cxn ang="T11">
                      <a:pos x="T2" y="T3"/>
                    </a:cxn>
                    <a:cxn ang="T12">
                      <a:pos x="T4" y="T5"/>
                    </a:cxn>
                    <a:cxn ang="T13">
                      <a:pos x="T6" y="T7"/>
                    </a:cxn>
                    <a:cxn ang="T14">
                      <a:pos x="T8" y="T9"/>
                    </a:cxn>
                  </a:cxnLst>
                  <a:rect l="T15" t="T16" r="T17" b="T18"/>
                  <a:pathLst>
                    <a:path w="499" h="521">
                      <a:moveTo>
                        <a:pt x="0" y="521"/>
                      </a:moveTo>
                      <a:cubicBezTo>
                        <a:pt x="68" y="506"/>
                        <a:pt x="136" y="491"/>
                        <a:pt x="181" y="431"/>
                      </a:cubicBezTo>
                      <a:cubicBezTo>
                        <a:pt x="226" y="371"/>
                        <a:pt x="234" y="227"/>
                        <a:pt x="272" y="159"/>
                      </a:cubicBezTo>
                      <a:cubicBezTo>
                        <a:pt x="310" y="91"/>
                        <a:pt x="370" y="46"/>
                        <a:pt x="408" y="23"/>
                      </a:cubicBezTo>
                      <a:cubicBezTo>
                        <a:pt x="446" y="0"/>
                        <a:pt x="472" y="11"/>
                        <a:pt x="499" y="23"/>
                      </a:cubicBezTo>
                    </a:path>
                  </a:pathLst>
                </a:custGeom>
                <a:noFill/>
                <a:ln w="9525">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grpSp>
        <p:grpSp>
          <p:nvGrpSpPr>
            <p:cNvPr id="269" name="Group 123"/>
            <p:cNvGrpSpPr>
              <a:grpSpLocks/>
            </p:cNvGrpSpPr>
            <p:nvPr/>
          </p:nvGrpSpPr>
          <p:grpSpPr bwMode="auto">
            <a:xfrm>
              <a:off x="2200" y="2115"/>
              <a:ext cx="1044" cy="136"/>
              <a:chOff x="839" y="2205"/>
              <a:chExt cx="1044" cy="136"/>
            </a:xfrm>
          </p:grpSpPr>
          <p:sp>
            <p:nvSpPr>
              <p:cNvPr id="308" name="Oval 124"/>
              <p:cNvSpPr>
                <a:spLocks noChangeArrowheads="1"/>
              </p:cNvSpPr>
              <p:nvPr/>
            </p:nvSpPr>
            <p:spPr bwMode="auto">
              <a:xfrm>
                <a:off x="839" y="2205"/>
                <a:ext cx="136" cy="136"/>
              </a:xfrm>
              <a:prstGeom prst="ellipse">
                <a:avLst/>
              </a:prstGeom>
              <a:solidFill>
                <a:srgbClr val="FFCC99"/>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09" name="Oval 125"/>
              <p:cNvSpPr>
                <a:spLocks noChangeArrowheads="1"/>
              </p:cNvSpPr>
              <p:nvPr/>
            </p:nvSpPr>
            <p:spPr bwMode="auto">
              <a:xfrm>
                <a:off x="1066" y="2205"/>
                <a:ext cx="136" cy="136"/>
              </a:xfrm>
              <a:prstGeom prst="ellipse">
                <a:avLst/>
              </a:prstGeom>
              <a:solidFill>
                <a:srgbClr val="FFCC99"/>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10" name="Oval 126"/>
              <p:cNvSpPr>
                <a:spLocks noChangeArrowheads="1"/>
              </p:cNvSpPr>
              <p:nvPr/>
            </p:nvSpPr>
            <p:spPr bwMode="auto">
              <a:xfrm>
                <a:off x="1293" y="2205"/>
                <a:ext cx="136" cy="136"/>
              </a:xfrm>
              <a:prstGeom prst="ellipse">
                <a:avLst/>
              </a:prstGeom>
              <a:solidFill>
                <a:srgbClr val="FFCC99"/>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11" name="Oval 127"/>
              <p:cNvSpPr>
                <a:spLocks noChangeArrowheads="1"/>
              </p:cNvSpPr>
              <p:nvPr/>
            </p:nvSpPr>
            <p:spPr bwMode="auto">
              <a:xfrm>
                <a:off x="1520" y="2205"/>
                <a:ext cx="136" cy="136"/>
              </a:xfrm>
              <a:prstGeom prst="ellipse">
                <a:avLst/>
              </a:prstGeom>
              <a:solidFill>
                <a:srgbClr val="FFCC99"/>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12" name="Oval 128"/>
              <p:cNvSpPr>
                <a:spLocks noChangeArrowheads="1"/>
              </p:cNvSpPr>
              <p:nvPr/>
            </p:nvSpPr>
            <p:spPr bwMode="auto">
              <a:xfrm>
                <a:off x="1747" y="2205"/>
                <a:ext cx="136" cy="136"/>
              </a:xfrm>
              <a:prstGeom prst="ellipse">
                <a:avLst/>
              </a:prstGeom>
              <a:solidFill>
                <a:srgbClr val="FFCC99"/>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13" name="Freeform 129"/>
              <p:cNvSpPr>
                <a:spLocks/>
              </p:cNvSpPr>
              <p:nvPr/>
            </p:nvSpPr>
            <p:spPr bwMode="auto">
              <a:xfrm>
                <a:off x="861" y="2227"/>
                <a:ext cx="90" cy="91"/>
              </a:xfrm>
              <a:custGeom>
                <a:avLst/>
                <a:gdLst>
                  <a:gd name="T0" fmla="*/ 14 w 227"/>
                  <a:gd name="T1" fmla="*/ 23 h 181"/>
                  <a:gd name="T2" fmla="*/ 11 w 227"/>
                  <a:gd name="T3" fmla="*/ 6 h 181"/>
                  <a:gd name="T4" fmla="*/ 0 w 227"/>
                  <a:gd name="T5" fmla="*/ 0 h 181"/>
                  <a:gd name="T6" fmla="*/ 0 60000 65536"/>
                  <a:gd name="T7" fmla="*/ 0 60000 65536"/>
                  <a:gd name="T8" fmla="*/ 0 60000 65536"/>
                  <a:gd name="T9" fmla="*/ 0 w 227"/>
                  <a:gd name="T10" fmla="*/ 0 h 181"/>
                  <a:gd name="T11" fmla="*/ 227 w 227"/>
                  <a:gd name="T12" fmla="*/ 181 h 181"/>
                </a:gdLst>
                <a:ahLst/>
                <a:cxnLst>
                  <a:cxn ang="T6">
                    <a:pos x="T0" y="T1"/>
                  </a:cxn>
                  <a:cxn ang="T7">
                    <a:pos x="T2" y="T3"/>
                  </a:cxn>
                  <a:cxn ang="T8">
                    <a:pos x="T4" y="T5"/>
                  </a:cxn>
                </a:cxnLst>
                <a:rect l="T9" t="T10" r="T11" b="T12"/>
                <a:pathLst>
                  <a:path w="227" h="181">
                    <a:moveTo>
                      <a:pt x="227" y="181"/>
                    </a:moveTo>
                    <a:cubicBezTo>
                      <a:pt x="223" y="128"/>
                      <a:pt x="220" y="75"/>
                      <a:pt x="182" y="45"/>
                    </a:cubicBezTo>
                    <a:cubicBezTo>
                      <a:pt x="144" y="15"/>
                      <a:pt x="72" y="7"/>
                      <a:pt x="0" y="0"/>
                    </a:cubicBezTo>
                  </a:path>
                </a:pathLst>
              </a:custGeom>
              <a:noFill/>
              <a:ln w="9525">
                <a:solidFill>
                  <a:srgbClr val="996633"/>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14" name="Freeform 130"/>
              <p:cNvSpPr>
                <a:spLocks/>
              </p:cNvSpPr>
              <p:nvPr/>
            </p:nvSpPr>
            <p:spPr bwMode="auto">
              <a:xfrm flipH="1">
                <a:off x="1768" y="2227"/>
                <a:ext cx="90" cy="91"/>
              </a:xfrm>
              <a:custGeom>
                <a:avLst/>
                <a:gdLst>
                  <a:gd name="T0" fmla="*/ 14 w 227"/>
                  <a:gd name="T1" fmla="*/ 23 h 181"/>
                  <a:gd name="T2" fmla="*/ 11 w 227"/>
                  <a:gd name="T3" fmla="*/ 6 h 181"/>
                  <a:gd name="T4" fmla="*/ 0 w 227"/>
                  <a:gd name="T5" fmla="*/ 0 h 181"/>
                  <a:gd name="T6" fmla="*/ 0 60000 65536"/>
                  <a:gd name="T7" fmla="*/ 0 60000 65536"/>
                  <a:gd name="T8" fmla="*/ 0 60000 65536"/>
                  <a:gd name="T9" fmla="*/ 0 w 227"/>
                  <a:gd name="T10" fmla="*/ 0 h 181"/>
                  <a:gd name="T11" fmla="*/ 227 w 227"/>
                  <a:gd name="T12" fmla="*/ 181 h 181"/>
                </a:gdLst>
                <a:ahLst/>
                <a:cxnLst>
                  <a:cxn ang="T6">
                    <a:pos x="T0" y="T1"/>
                  </a:cxn>
                  <a:cxn ang="T7">
                    <a:pos x="T2" y="T3"/>
                  </a:cxn>
                  <a:cxn ang="T8">
                    <a:pos x="T4" y="T5"/>
                  </a:cxn>
                </a:cxnLst>
                <a:rect l="T9" t="T10" r="T11" b="T12"/>
                <a:pathLst>
                  <a:path w="227" h="181">
                    <a:moveTo>
                      <a:pt x="227" y="181"/>
                    </a:moveTo>
                    <a:cubicBezTo>
                      <a:pt x="223" y="128"/>
                      <a:pt x="220" y="75"/>
                      <a:pt x="182" y="45"/>
                    </a:cubicBezTo>
                    <a:cubicBezTo>
                      <a:pt x="144" y="15"/>
                      <a:pt x="72" y="7"/>
                      <a:pt x="0" y="0"/>
                    </a:cubicBezTo>
                  </a:path>
                </a:pathLst>
              </a:custGeom>
              <a:noFill/>
              <a:ln w="9525">
                <a:solidFill>
                  <a:srgbClr val="996633"/>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15" name="Group 131"/>
              <p:cNvGrpSpPr>
                <a:grpSpLocks/>
              </p:cNvGrpSpPr>
              <p:nvPr/>
            </p:nvGrpSpPr>
            <p:grpSpPr bwMode="auto">
              <a:xfrm>
                <a:off x="1066" y="2205"/>
                <a:ext cx="136" cy="91"/>
                <a:chOff x="3470" y="3589"/>
                <a:chExt cx="907" cy="521"/>
              </a:xfrm>
            </p:grpSpPr>
            <p:sp>
              <p:nvSpPr>
                <p:cNvPr id="322" name="Freeform 132"/>
                <p:cNvSpPr>
                  <a:spLocks/>
                </p:cNvSpPr>
                <p:nvPr/>
              </p:nvSpPr>
              <p:spPr bwMode="auto">
                <a:xfrm>
                  <a:off x="3470" y="3589"/>
                  <a:ext cx="499" cy="521"/>
                </a:xfrm>
                <a:custGeom>
                  <a:avLst/>
                  <a:gdLst>
                    <a:gd name="T0" fmla="*/ 0 w 499"/>
                    <a:gd name="T1" fmla="*/ 521 h 521"/>
                    <a:gd name="T2" fmla="*/ 181 w 499"/>
                    <a:gd name="T3" fmla="*/ 431 h 521"/>
                    <a:gd name="T4" fmla="*/ 272 w 499"/>
                    <a:gd name="T5" fmla="*/ 159 h 521"/>
                    <a:gd name="T6" fmla="*/ 408 w 499"/>
                    <a:gd name="T7" fmla="*/ 23 h 521"/>
                    <a:gd name="T8" fmla="*/ 499 w 499"/>
                    <a:gd name="T9" fmla="*/ 23 h 521"/>
                    <a:gd name="T10" fmla="*/ 0 60000 65536"/>
                    <a:gd name="T11" fmla="*/ 0 60000 65536"/>
                    <a:gd name="T12" fmla="*/ 0 60000 65536"/>
                    <a:gd name="T13" fmla="*/ 0 60000 65536"/>
                    <a:gd name="T14" fmla="*/ 0 60000 65536"/>
                    <a:gd name="T15" fmla="*/ 0 w 499"/>
                    <a:gd name="T16" fmla="*/ 0 h 521"/>
                    <a:gd name="T17" fmla="*/ 499 w 499"/>
                    <a:gd name="T18" fmla="*/ 521 h 521"/>
                  </a:gdLst>
                  <a:ahLst/>
                  <a:cxnLst>
                    <a:cxn ang="T10">
                      <a:pos x="T0" y="T1"/>
                    </a:cxn>
                    <a:cxn ang="T11">
                      <a:pos x="T2" y="T3"/>
                    </a:cxn>
                    <a:cxn ang="T12">
                      <a:pos x="T4" y="T5"/>
                    </a:cxn>
                    <a:cxn ang="T13">
                      <a:pos x="T6" y="T7"/>
                    </a:cxn>
                    <a:cxn ang="T14">
                      <a:pos x="T8" y="T9"/>
                    </a:cxn>
                  </a:cxnLst>
                  <a:rect l="T15" t="T16" r="T17" b="T18"/>
                  <a:pathLst>
                    <a:path w="499" h="521">
                      <a:moveTo>
                        <a:pt x="0" y="521"/>
                      </a:moveTo>
                      <a:cubicBezTo>
                        <a:pt x="68" y="506"/>
                        <a:pt x="136" y="491"/>
                        <a:pt x="181" y="431"/>
                      </a:cubicBezTo>
                      <a:cubicBezTo>
                        <a:pt x="226" y="371"/>
                        <a:pt x="234" y="227"/>
                        <a:pt x="272" y="159"/>
                      </a:cubicBezTo>
                      <a:cubicBezTo>
                        <a:pt x="310" y="91"/>
                        <a:pt x="370" y="46"/>
                        <a:pt x="408" y="23"/>
                      </a:cubicBezTo>
                      <a:cubicBezTo>
                        <a:pt x="446" y="0"/>
                        <a:pt x="472" y="11"/>
                        <a:pt x="499" y="23"/>
                      </a:cubicBezTo>
                    </a:path>
                  </a:pathLst>
                </a:custGeom>
                <a:noFill/>
                <a:ln w="9525">
                  <a:solidFill>
                    <a:srgbClr val="996633"/>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23" name="Freeform 133"/>
                <p:cNvSpPr>
                  <a:spLocks/>
                </p:cNvSpPr>
                <p:nvPr/>
              </p:nvSpPr>
              <p:spPr bwMode="auto">
                <a:xfrm flipH="1">
                  <a:off x="3878" y="3589"/>
                  <a:ext cx="499" cy="521"/>
                </a:xfrm>
                <a:custGeom>
                  <a:avLst/>
                  <a:gdLst>
                    <a:gd name="T0" fmla="*/ 0 w 499"/>
                    <a:gd name="T1" fmla="*/ 521 h 521"/>
                    <a:gd name="T2" fmla="*/ 181 w 499"/>
                    <a:gd name="T3" fmla="*/ 431 h 521"/>
                    <a:gd name="T4" fmla="*/ 272 w 499"/>
                    <a:gd name="T5" fmla="*/ 159 h 521"/>
                    <a:gd name="T6" fmla="*/ 408 w 499"/>
                    <a:gd name="T7" fmla="*/ 23 h 521"/>
                    <a:gd name="T8" fmla="*/ 499 w 499"/>
                    <a:gd name="T9" fmla="*/ 23 h 521"/>
                    <a:gd name="T10" fmla="*/ 0 60000 65536"/>
                    <a:gd name="T11" fmla="*/ 0 60000 65536"/>
                    <a:gd name="T12" fmla="*/ 0 60000 65536"/>
                    <a:gd name="T13" fmla="*/ 0 60000 65536"/>
                    <a:gd name="T14" fmla="*/ 0 60000 65536"/>
                    <a:gd name="T15" fmla="*/ 0 w 499"/>
                    <a:gd name="T16" fmla="*/ 0 h 521"/>
                    <a:gd name="T17" fmla="*/ 499 w 499"/>
                    <a:gd name="T18" fmla="*/ 521 h 521"/>
                  </a:gdLst>
                  <a:ahLst/>
                  <a:cxnLst>
                    <a:cxn ang="T10">
                      <a:pos x="T0" y="T1"/>
                    </a:cxn>
                    <a:cxn ang="T11">
                      <a:pos x="T2" y="T3"/>
                    </a:cxn>
                    <a:cxn ang="T12">
                      <a:pos x="T4" y="T5"/>
                    </a:cxn>
                    <a:cxn ang="T13">
                      <a:pos x="T6" y="T7"/>
                    </a:cxn>
                    <a:cxn ang="T14">
                      <a:pos x="T8" y="T9"/>
                    </a:cxn>
                  </a:cxnLst>
                  <a:rect l="T15" t="T16" r="T17" b="T18"/>
                  <a:pathLst>
                    <a:path w="499" h="521">
                      <a:moveTo>
                        <a:pt x="0" y="521"/>
                      </a:moveTo>
                      <a:cubicBezTo>
                        <a:pt x="68" y="506"/>
                        <a:pt x="136" y="491"/>
                        <a:pt x="181" y="431"/>
                      </a:cubicBezTo>
                      <a:cubicBezTo>
                        <a:pt x="226" y="371"/>
                        <a:pt x="234" y="227"/>
                        <a:pt x="272" y="159"/>
                      </a:cubicBezTo>
                      <a:cubicBezTo>
                        <a:pt x="310" y="91"/>
                        <a:pt x="370" y="46"/>
                        <a:pt x="408" y="23"/>
                      </a:cubicBezTo>
                      <a:cubicBezTo>
                        <a:pt x="446" y="0"/>
                        <a:pt x="472" y="11"/>
                        <a:pt x="499" y="23"/>
                      </a:cubicBezTo>
                    </a:path>
                  </a:pathLst>
                </a:custGeom>
                <a:noFill/>
                <a:ln w="9525">
                  <a:solidFill>
                    <a:srgbClr val="996633"/>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grpSp>
            <p:nvGrpSpPr>
              <p:cNvPr id="316" name="Group 134"/>
              <p:cNvGrpSpPr>
                <a:grpSpLocks/>
              </p:cNvGrpSpPr>
              <p:nvPr/>
            </p:nvGrpSpPr>
            <p:grpSpPr bwMode="auto">
              <a:xfrm>
                <a:off x="1292" y="2205"/>
                <a:ext cx="136" cy="91"/>
                <a:chOff x="3470" y="3589"/>
                <a:chExt cx="907" cy="521"/>
              </a:xfrm>
            </p:grpSpPr>
            <p:sp>
              <p:nvSpPr>
                <p:cNvPr id="320" name="Freeform 135"/>
                <p:cNvSpPr>
                  <a:spLocks/>
                </p:cNvSpPr>
                <p:nvPr/>
              </p:nvSpPr>
              <p:spPr bwMode="auto">
                <a:xfrm>
                  <a:off x="3470" y="3589"/>
                  <a:ext cx="499" cy="521"/>
                </a:xfrm>
                <a:custGeom>
                  <a:avLst/>
                  <a:gdLst>
                    <a:gd name="T0" fmla="*/ 0 w 499"/>
                    <a:gd name="T1" fmla="*/ 521 h 521"/>
                    <a:gd name="T2" fmla="*/ 181 w 499"/>
                    <a:gd name="T3" fmla="*/ 431 h 521"/>
                    <a:gd name="T4" fmla="*/ 272 w 499"/>
                    <a:gd name="T5" fmla="*/ 159 h 521"/>
                    <a:gd name="T6" fmla="*/ 408 w 499"/>
                    <a:gd name="T7" fmla="*/ 23 h 521"/>
                    <a:gd name="T8" fmla="*/ 499 w 499"/>
                    <a:gd name="T9" fmla="*/ 23 h 521"/>
                    <a:gd name="T10" fmla="*/ 0 60000 65536"/>
                    <a:gd name="T11" fmla="*/ 0 60000 65536"/>
                    <a:gd name="T12" fmla="*/ 0 60000 65536"/>
                    <a:gd name="T13" fmla="*/ 0 60000 65536"/>
                    <a:gd name="T14" fmla="*/ 0 60000 65536"/>
                    <a:gd name="T15" fmla="*/ 0 w 499"/>
                    <a:gd name="T16" fmla="*/ 0 h 521"/>
                    <a:gd name="T17" fmla="*/ 499 w 499"/>
                    <a:gd name="T18" fmla="*/ 521 h 521"/>
                  </a:gdLst>
                  <a:ahLst/>
                  <a:cxnLst>
                    <a:cxn ang="T10">
                      <a:pos x="T0" y="T1"/>
                    </a:cxn>
                    <a:cxn ang="T11">
                      <a:pos x="T2" y="T3"/>
                    </a:cxn>
                    <a:cxn ang="T12">
                      <a:pos x="T4" y="T5"/>
                    </a:cxn>
                    <a:cxn ang="T13">
                      <a:pos x="T6" y="T7"/>
                    </a:cxn>
                    <a:cxn ang="T14">
                      <a:pos x="T8" y="T9"/>
                    </a:cxn>
                  </a:cxnLst>
                  <a:rect l="T15" t="T16" r="T17" b="T18"/>
                  <a:pathLst>
                    <a:path w="499" h="521">
                      <a:moveTo>
                        <a:pt x="0" y="521"/>
                      </a:moveTo>
                      <a:cubicBezTo>
                        <a:pt x="68" y="506"/>
                        <a:pt x="136" y="491"/>
                        <a:pt x="181" y="431"/>
                      </a:cubicBezTo>
                      <a:cubicBezTo>
                        <a:pt x="226" y="371"/>
                        <a:pt x="234" y="227"/>
                        <a:pt x="272" y="159"/>
                      </a:cubicBezTo>
                      <a:cubicBezTo>
                        <a:pt x="310" y="91"/>
                        <a:pt x="370" y="46"/>
                        <a:pt x="408" y="23"/>
                      </a:cubicBezTo>
                      <a:cubicBezTo>
                        <a:pt x="446" y="0"/>
                        <a:pt x="472" y="11"/>
                        <a:pt x="499" y="23"/>
                      </a:cubicBezTo>
                    </a:path>
                  </a:pathLst>
                </a:custGeom>
                <a:noFill/>
                <a:ln w="9525">
                  <a:solidFill>
                    <a:srgbClr val="996633"/>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21" name="Freeform 136"/>
                <p:cNvSpPr>
                  <a:spLocks/>
                </p:cNvSpPr>
                <p:nvPr/>
              </p:nvSpPr>
              <p:spPr bwMode="auto">
                <a:xfrm flipH="1">
                  <a:off x="3878" y="3589"/>
                  <a:ext cx="499" cy="521"/>
                </a:xfrm>
                <a:custGeom>
                  <a:avLst/>
                  <a:gdLst>
                    <a:gd name="T0" fmla="*/ 0 w 499"/>
                    <a:gd name="T1" fmla="*/ 521 h 521"/>
                    <a:gd name="T2" fmla="*/ 181 w 499"/>
                    <a:gd name="T3" fmla="*/ 431 h 521"/>
                    <a:gd name="T4" fmla="*/ 272 w 499"/>
                    <a:gd name="T5" fmla="*/ 159 h 521"/>
                    <a:gd name="T6" fmla="*/ 408 w 499"/>
                    <a:gd name="T7" fmla="*/ 23 h 521"/>
                    <a:gd name="T8" fmla="*/ 499 w 499"/>
                    <a:gd name="T9" fmla="*/ 23 h 521"/>
                    <a:gd name="T10" fmla="*/ 0 60000 65536"/>
                    <a:gd name="T11" fmla="*/ 0 60000 65536"/>
                    <a:gd name="T12" fmla="*/ 0 60000 65536"/>
                    <a:gd name="T13" fmla="*/ 0 60000 65536"/>
                    <a:gd name="T14" fmla="*/ 0 60000 65536"/>
                    <a:gd name="T15" fmla="*/ 0 w 499"/>
                    <a:gd name="T16" fmla="*/ 0 h 521"/>
                    <a:gd name="T17" fmla="*/ 499 w 499"/>
                    <a:gd name="T18" fmla="*/ 521 h 521"/>
                  </a:gdLst>
                  <a:ahLst/>
                  <a:cxnLst>
                    <a:cxn ang="T10">
                      <a:pos x="T0" y="T1"/>
                    </a:cxn>
                    <a:cxn ang="T11">
                      <a:pos x="T2" y="T3"/>
                    </a:cxn>
                    <a:cxn ang="T12">
                      <a:pos x="T4" y="T5"/>
                    </a:cxn>
                    <a:cxn ang="T13">
                      <a:pos x="T6" y="T7"/>
                    </a:cxn>
                    <a:cxn ang="T14">
                      <a:pos x="T8" y="T9"/>
                    </a:cxn>
                  </a:cxnLst>
                  <a:rect l="T15" t="T16" r="T17" b="T18"/>
                  <a:pathLst>
                    <a:path w="499" h="521">
                      <a:moveTo>
                        <a:pt x="0" y="521"/>
                      </a:moveTo>
                      <a:cubicBezTo>
                        <a:pt x="68" y="506"/>
                        <a:pt x="136" y="491"/>
                        <a:pt x="181" y="431"/>
                      </a:cubicBezTo>
                      <a:cubicBezTo>
                        <a:pt x="226" y="371"/>
                        <a:pt x="234" y="227"/>
                        <a:pt x="272" y="159"/>
                      </a:cubicBezTo>
                      <a:cubicBezTo>
                        <a:pt x="310" y="91"/>
                        <a:pt x="370" y="46"/>
                        <a:pt x="408" y="23"/>
                      </a:cubicBezTo>
                      <a:cubicBezTo>
                        <a:pt x="446" y="0"/>
                        <a:pt x="472" y="11"/>
                        <a:pt x="499" y="23"/>
                      </a:cubicBezTo>
                    </a:path>
                  </a:pathLst>
                </a:custGeom>
                <a:noFill/>
                <a:ln w="9525">
                  <a:solidFill>
                    <a:srgbClr val="996633"/>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grpSp>
            <p:nvGrpSpPr>
              <p:cNvPr id="317" name="Group 137"/>
              <p:cNvGrpSpPr>
                <a:grpSpLocks/>
              </p:cNvGrpSpPr>
              <p:nvPr/>
            </p:nvGrpSpPr>
            <p:grpSpPr bwMode="auto">
              <a:xfrm>
                <a:off x="1519" y="2205"/>
                <a:ext cx="136" cy="91"/>
                <a:chOff x="3470" y="3589"/>
                <a:chExt cx="907" cy="521"/>
              </a:xfrm>
            </p:grpSpPr>
            <p:sp>
              <p:nvSpPr>
                <p:cNvPr id="318" name="Freeform 138"/>
                <p:cNvSpPr>
                  <a:spLocks/>
                </p:cNvSpPr>
                <p:nvPr/>
              </p:nvSpPr>
              <p:spPr bwMode="auto">
                <a:xfrm>
                  <a:off x="3470" y="3589"/>
                  <a:ext cx="499" cy="521"/>
                </a:xfrm>
                <a:custGeom>
                  <a:avLst/>
                  <a:gdLst>
                    <a:gd name="T0" fmla="*/ 0 w 499"/>
                    <a:gd name="T1" fmla="*/ 521 h 521"/>
                    <a:gd name="T2" fmla="*/ 181 w 499"/>
                    <a:gd name="T3" fmla="*/ 431 h 521"/>
                    <a:gd name="T4" fmla="*/ 272 w 499"/>
                    <a:gd name="T5" fmla="*/ 159 h 521"/>
                    <a:gd name="T6" fmla="*/ 408 w 499"/>
                    <a:gd name="T7" fmla="*/ 23 h 521"/>
                    <a:gd name="T8" fmla="*/ 499 w 499"/>
                    <a:gd name="T9" fmla="*/ 23 h 521"/>
                    <a:gd name="T10" fmla="*/ 0 60000 65536"/>
                    <a:gd name="T11" fmla="*/ 0 60000 65536"/>
                    <a:gd name="T12" fmla="*/ 0 60000 65536"/>
                    <a:gd name="T13" fmla="*/ 0 60000 65536"/>
                    <a:gd name="T14" fmla="*/ 0 60000 65536"/>
                    <a:gd name="T15" fmla="*/ 0 w 499"/>
                    <a:gd name="T16" fmla="*/ 0 h 521"/>
                    <a:gd name="T17" fmla="*/ 499 w 499"/>
                    <a:gd name="T18" fmla="*/ 521 h 521"/>
                  </a:gdLst>
                  <a:ahLst/>
                  <a:cxnLst>
                    <a:cxn ang="T10">
                      <a:pos x="T0" y="T1"/>
                    </a:cxn>
                    <a:cxn ang="T11">
                      <a:pos x="T2" y="T3"/>
                    </a:cxn>
                    <a:cxn ang="T12">
                      <a:pos x="T4" y="T5"/>
                    </a:cxn>
                    <a:cxn ang="T13">
                      <a:pos x="T6" y="T7"/>
                    </a:cxn>
                    <a:cxn ang="T14">
                      <a:pos x="T8" y="T9"/>
                    </a:cxn>
                  </a:cxnLst>
                  <a:rect l="T15" t="T16" r="T17" b="T18"/>
                  <a:pathLst>
                    <a:path w="499" h="521">
                      <a:moveTo>
                        <a:pt x="0" y="521"/>
                      </a:moveTo>
                      <a:cubicBezTo>
                        <a:pt x="68" y="506"/>
                        <a:pt x="136" y="491"/>
                        <a:pt x="181" y="431"/>
                      </a:cubicBezTo>
                      <a:cubicBezTo>
                        <a:pt x="226" y="371"/>
                        <a:pt x="234" y="227"/>
                        <a:pt x="272" y="159"/>
                      </a:cubicBezTo>
                      <a:cubicBezTo>
                        <a:pt x="310" y="91"/>
                        <a:pt x="370" y="46"/>
                        <a:pt x="408" y="23"/>
                      </a:cubicBezTo>
                      <a:cubicBezTo>
                        <a:pt x="446" y="0"/>
                        <a:pt x="472" y="11"/>
                        <a:pt x="499" y="23"/>
                      </a:cubicBezTo>
                    </a:path>
                  </a:pathLst>
                </a:custGeom>
                <a:noFill/>
                <a:ln w="9525">
                  <a:solidFill>
                    <a:srgbClr val="996633"/>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19" name="Freeform 139"/>
                <p:cNvSpPr>
                  <a:spLocks/>
                </p:cNvSpPr>
                <p:nvPr/>
              </p:nvSpPr>
              <p:spPr bwMode="auto">
                <a:xfrm flipH="1">
                  <a:off x="3878" y="3589"/>
                  <a:ext cx="499" cy="521"/>
                </a:xfrm>
                <a:custGeom>
                  <a:avLst/>
                  <a:gdLst>
                    <a:gd name="T0" fmla="*/ 0 w 499"/>
                    <a:gd name="T1" fmla="*/ 521 h 521"/>
                    <a:gd name="T2" fmla="*/ 181 w 499"/>
                    <a:gd name="T3" fmla="*/ 431 h 521"/>
                    <a:gd name="T4" fmla="*/ 272 w 499"/>
                    <a:gd name="T5" fmla="*/ 159 h 521"/>
                    <a:gd name="T6" fmla="*/ 408 w 499"/>
                    <a:gd name="T7" fmla="*/ 23 h 521"/>
                    <a:gd name="T8" fmla="*/ 499 w 499"/>
                    <a:gd name="T9" fmla="*/ 23 h 521"/>
                    <a:gd name="T10" fmla="*/ 0 60000 65536"/>
                    <a:gd name="T11" fmla="*/ 0 60000 65536"/>
                    <a:gd name="T12" fmla="*/ 0 60000 65536"/>
                    <a:gd name="T13" fmla="*/ 0 60000 65536"/>
                    <a:gd name="T14" fmla="*/ 0 60000 65536"/>
                    <a:gd name="T15" fmla="*/ 0 w 499"/>
                    <a:gd name="T16" fmla="*/ 0 h 521"/>
                    <a:gd name="T17" fmla="*/ 499 w 499"/>
                    <a:gd name="T18" fmla="*/ 521 h 521"/>
                  </a:gdLst>
                  <a:ahLst/>
                  <a:cxnLst>
                    <a:cxn ang="T10">
                      <a:pos x="T0" y="T1"/>
                    </a:cxn>
                    <a:cxn ang="T11">
                      <a:pos x="T2" y="T3"/>
                    </a:cxn>
                    <a:cxn ang="T12">
                      <a:pos x="T4" y="T5"/>
                    </a:cxn>
                    <a:cxn ang="T13">
                      <a:pos x="T6" y="T7"/>
                    </a:cxn>
                    <a:cxn ang="T14">
                      <a:pos x="T8" y="T9"/>
                    </a:cxn>
                  </a:cxnLst>
                  <a:rect l="T15" t="T16" r="T17" b="T18"/>
                  <a:pathLst>
                    <a:path w="499" h="521">
                      <a:moveTo>
                        <a:pt x="0" y="521"/>
                      </a:moveTo>
                      <a:cubicBezTo>
                        <a:pt x="68" y="506"/>
                        <a:pt x="136" y="491"/>
                        <a:pt x="181" y="431"/>
                      </a:cubicBezTo>
                      <a:cubicBezTo>
                        <a:pt x="226" y="371"/>
                        <a:pt x="234" y="227"/>
                        <a:pt x="272" y="159"/>
                      </a:cubicBezTo>
                      <a:cubicBezTo>
                        <a:pt x="310" y="91"/>
                        <a:pt x="370" y="46"/>
                        <a:pt x="408" y="23"/>
                      </a:cubicBezTo>
                      <a:cubicBezTo>
                        <a:pt x="446" y="0"/>
                        <a:pt x="472" y="11"/>
                        <a:pt x="499" y="23"/>
                      </a:cubicBezTo>
                    </a:path>
                  </a:pathLst>
                </a:custGeom>
                <a:noFill/>
                <a:ln w="9525">
                  <a:solidFill>
                    <a:srgbClr val="996633"/>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grpSp>
        <p:grpSp>
          <p:nvGrpSpPr>
            <p:cNvPr id="270" name="Group 140"/>
            <p:cNvGrpSpPr>
              <a:grpSpLocks/>
            </p:cNvGrpSpPr>
            <p:nvPr/>
          </p:nvGrpSpPr>
          <p:grpSpPr bwMode="auto">
            <a:xfrm>
              <a:off x="4014" y="2115"/>
              <a:ext cx="590" cy="136"/>
              <a:chOff x="2653" y="2205"/>
              <a:chExt cx="590" cy="136"/>
            </a:xfrm>
          </p:grpSpPr>
          <p:sp>
            <p:nvSpPr>
              <p:cNvPr id="300" name="Oval 141"/>
              <p:cNvSpPr>
                <a:spLocks noChangeArrowheads="1"/>
              </p:cNvSpPr>
              <p:nvPr/>
            </p:nvSpPr>
            <p:spPr bwMode="auto">
              <a:xfrm>
                <a:off x="2653" y="2205"/>
                <a:ext cx="136" cy="136"/>
              </a:xfrm>
              <a:prstGeom prst="ellipse">
                <a:avLst/>
              </a:prstGeom>
              <a:solidFill>
                <a:srgbClr val="CCFF66"/>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01" name="Oval 142"/>
              <p:cNvSpPr>
                <a:spLocks noChangeArrowheads="1"/>
              </p:cNvSpPr>
              <p:nvPr/>
            </p:nvSpPr>
            <p:spPr bwMode="auto">
              <a:xfrm>
                <a:off x="2880" y="2205"/>
                <a:ext cx="136" cy="136"/>
              </a:xfrm>
              <a:prstGeom prst="ellipse">
                <a:avLst/>
              </a:prstGeom>
              <a:solidFill>
                <a:srgbClr val="CCFF66"/>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02" name="Oval 143"/>
              <p:cNvSpPr>
                <a:spLocks noChangeArrowheads="1"/>
              </p:cNvSpPr>
              <p:nvPr/>
            </p:nvSpPr>
            <p:spPr bwMode="auto">
              <a:xfrm>
                <a:off x="3107" y="2205"/>
                <a:ext cx="136" cy="136"/>
              </a:xfrm>
              <a:prstGeom prst="ellipse">
                <a:avLst/>
              </a:prstGeom>
              <a:solidFill>
                <a:srgbClr val="CCFF66"/>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03" name="Freeform 144"/>
              <p:cNvSpPr>
                <a:spLocks/>
              </p:cNvSpPr>
              <p:nvPr/>
            </p:nvSpPr>
            <p:spPr bwMode="auto">
              <a:xfrm>
                <a:off x="2677" y="2227"/>
                <a:ext cx="90" cy="91"/>
              </a:xfrm>
              <a:custGeom>
                <a:avLst/>
                <a:gdLst>
                  <a:gd name="T0" fmla="*/ 14 w 227"/>
                  <a:gd name="T1" fmla="*/ 23 h 181"/>
                  <a:gd name="T2" fmla="*/ 11 w 227"/>
                  <a:gd name="T3" fmla="*/ 6 h 181"/>
                  <a:gd name="T4" fmla="*/ 0 w 227"/>
                  <a:gd name="T5" fmla="*/ 0 h 181"/>
                  <a:gd name="T6" fmla="*/ 0 60000 65536"/>
                  <a:gd name="T7" fmla="*/ 0 60000 65536"/>
                  <a:gd name="T8" fmla="*/ 0 60000 65536"/>
                  <a:gd name="T9" fmla="*/ 0 w 227"/>
                  <a:gd name="T10" fmla="*/ 0 h 181"/>
                  <a:gd name="T11" fmla="*/ 227 w 227"/>
                  <a:gd name="T12" fmla="*/ 181 h 181"/>
                </a:gdLst>
                <a:ahLst/>
                <a:cxnLst>
                  <a:cxn ang="T6">
                    <a:pos x="T0" y="T1"/>
                  </a:cxn>
                  <a:cxn ang="T7">
                    <a:pos x="T2" y="T3"/>
                  </a:cxn>
                  <a:cxn ang="T8">
                    <a:pos x="T4" y="T5"/>
                  </a:cxn>
                </a:cxnLst>
                <a:rect l="T9" t="T10" r="T11" b="T12"/>
                <a:pathLst>
                  <a:path w="227" h="181">
                    <a:moveTo>
                      <a:pt x="227" y="181"/>
                    </a:moveTo>
                    <a:cubicBezTo>
                      <a:pt x="223" y="128"/>
                      <a:pt x="220" y="75"/>
                      <a:pt x="182" y="45"/>
                    </a:cubicBezTo>
                    <a:cubicBezTo>
                      <a:pt x="144" y="15"/>
                      <a:pt x="72" y="7"/>
                      <a:pt x="0" y="0"/>
                    </a:cubicBezTo>
                  </a:path>
                </a:pathLst>
              </a:custGeom>
              <a:noFill/>
              <a:ln w="952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04" name="Freeform 145"/>
              <p:cNvSpPr>
                <a:spLocks/>
              </p:cNvSpPr>
              <p:nvPr/>
            </p:nvSpPr>
            <p:spPr bwMode="auto">
              <a:xfrm flipH="1">
                <a:off x="3130" y="2227"/>
                <a:ext cx="90" cy="91"/>
              </a:xfrm>
              <a:custGeom>
                <a:avLst/>
                <a:gdLst>
                  <a:gd name="T0" fmla="*/ 14 w 227"/>
                  <a:gd name="T1" fmla="*/ 23 h 181"/>
                  <a:gd name="T2" fmla="*/ 11 w 227"/>
                  <a:gd name="T3" fmla="*/ 6 h 181"/>
                  <a:gd name="T4" fmla="*/ 0 w 227"/>
                  <a:gd name="T5" fmla="*/ 0 h 181"/>
                  <a:gd name="T6" fmla="*/ 0 60000 65536"/>
                  <a:gd name="T7" fmla="*/ 0 60000 65536"/>
                  <a:gd name="T8" fmla="*/ 0 60000 65536"/>
                  <a:gd name="T9" fmla="*/ 0 w 227"/>
                  <a:gd name="T10" fmla="*/ 0 h 181"/>
                  <a:gd name="T11" fmla="*/ 227 w 227"/>
                  <a:gd name="T12" fmla="*/ 181 h 181"/>
                </a:gdLst>
                <a:ahLst/>
                <a:cxnLst>
                  <a:cxn ang="T6">
                    <a:pos x="T0" y="T1"/>
                  </a:cxn>
                  <a:cxn ang="T7">
                    <a:pos x="T2" y="T3"/>
                  </a:cxn>
                  <a:cxn ang="T8">
                    <a:pos x="T4" y="T5"/>
                  </a:cxn>
                </a:cxnLst>
                <a:rect l="T9" t="T10" r="T11" b="T12"/>
                <a:pathLst>
                  <a:path w="227" h="181">
                    <a:moveTo>
                      <a:pt x="227" y="181"/>
                    </a:moveTo>
                    <a:cubicBezTo>
                      <a:pt x="223" y="128"/>
                      <a:pt x="220" y="75"/>
                      <a:pt x="182" y="45"/>
                    </a:cubicBezTo>
                    <a:cubicBezTo>
                      <a:pt x="144" y="15"/>
                      <a:pt x="72" y="7"/>
                      <a:pt x="0" y="0"/>
                    </a:cubicBezTo>
                  </a:path>
                </a:pathLst>
              </a:custGeom>
              <a:noFill/>
              <a:ln w="952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05" name="Group 146"/>
              <p:cNvGrpSpPr>
                <a:grpSpLocks/>
              </p:cNvGrpSpPr>
              <p:nvPr/>
            </p:nvGrpSpPr>
            <p:grpSpPr bwMode="auto">
              <a:xfrm>
                <a:off x="2880" y="2205"/>
                <a:ext cx="136" cy="91"/>
                <a:chOff x="3470" y="3589"/>
                <a:chExt cx="907" cy="521"/>
              </a:xfrm>
            </p:grpSpPr>
            <p:sp>
              <p:nvSpPr>
                <p:cNvPr id="306" name="Freeform 147"/>
                <p:cNvSpPr>
                  <a:spLocks/>
                </p:cNvSpPr>
                <p:nvPr/>
              </p:nvSpPr>
              <p:spPr bwMode="auto">
                <a:xfrm>
                  <a:off x="3470" y="3589"/>
                  <a:ext cx="499" cy="521"/>
                </a:xfrm>
                <a:custGeom>
                  <a:avLst/>
                  <a:gdLst>
                    <a:gd name="T0" fmla="*/ 0 w 499"/>
                    <a:gd name="T1" fmla="*/ 521 h 521"/>
                    <a:gd name="T2" fmla="*/ 181 w 499"/>
                    <a:gd name="T3" fmla="*/ 431 h 521"/>
                    <a:gd name="T4" fmla="*/ 272 w 499"/>
                    <a:gd name="T5" fmla="*/ 159 h 521"/>
                    <a:gd name="T6" fmla="*/ 408 w 499"/>
                    <a:gd name="T7" fmla="*/ 23 h 521"/>
                    <a:gd name="T8" fmla="*/ 499 w 499"/>
                    <a:gd name="T9" fmla="*/ 23 h 521"/>
                    <a:gd name="T10" fmla="*/ 0 60000 65536"/>
                    <a:gd name="T11" fmla="*/ 0 60000 65536"/>
                    <a:gd name="T12" fmla="*/ 0 60000 65536"/>
                    <a:gd name="T13" fmla="*/ 0 60000 65536"/>
                    <a:gd name="T14" fmla="*/ 0 60000 65536"/>
                    <a:gd name="T15" fmla="*/ 0 w 499"/>
                    <a:gd name="T16" fmla="*/ 0 h 521"/>
                    <a:gd name="T17" fmla="*/ 499 w 499"/>
                    <a:gd name="T18" fmla="*/ 521 h 521"/>
                  </a:gdLst>
                  <a:ahLst/>
                  <a:cxnLst>
                    <a:cxn ang="T10">
                      <a:pos x="T0" y="T1"/>
                    </a:cxn>
                    <a:cxn ang="T11">
                      <a:pos x="T2" y="T3"/>
                    </a:cxn>
                    <a:cxn ang="T12">
                      <a:pos x="T4" y="T5"/>
                    </a:cxn>
                    <a:cxn ang="T13">
                      <a:pos x="T6" y="T7"/>
                    </a:cxn>
                    <a:cxn ang="T14">
                      <a:pos x="T8" y="T9"/>
                    </a:cxn>
                  </a:cxnLst>
                  <a:rect l="T15" t="T16" r="T17" b="T18"/>
                  <a:pathLst>
                    <a:path w="499" h="521">
                      <a:moveTo>
                        <a:pt x="0" y="521"/>
                      </a:moveTo>
                      <a:cubicBezTo>
                        <a:pt x="68" y="506"/>
                        <a:pt x="136" y="491"/>
                        <a:pt x="181" y="431"/>
                      </a:cubicBezTo>
                      <a:cubicBezTo>
                        <a:pt x="226" y="371"/>
                        <a:pt x="234" y="227"/>
                        <a:pt x="272" y="159"/>
                      </a:cubicBezTo>
                      <a:cubicBezTo>
                        <a:pt x="310" y="91"/>
                        <a:pt x="370" y="46"/>
                        <a:pt x="408" y="23"/>
                      </a:cubicBezTo>
                      <a:cubicBezTo>
                        <a:pt x="446" y="0"/>
                        <a:pt x="472" y="11"/>
                        <a:pt x="499" y="23"/>
                      </a:cubicBezTo>
                    </a:path>
                  </a:pathLst>
                </a:custGeom>
                <a:noFill/>
                <a:ln w="952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07" name="Freeform 148"/>
                <p:cNvSpPr>
                  <a:spLocks/>
                </p:cNvSpPr>
                <p:nvPr/>
              </p:nvSpPr>
              <p:spPr bwMode="auto">
                <a:xfrm flipH="1">
                  <a:off x="3878" y="3589"/>
                  <a:ext cx="499" cy="521"/>
                </a:xfrm>
                <a:custGeom>
                  <a:avLst/>
                  <a:gdLst>
                    <a:gd name="T0" fmla="*/ 0 w 499"/>
                    <a:gd name="T1" fmla="*/ 521 h 521"/>
                    <a:gd name="T2" fmla="*/ 181 w 499"/>
                    <a:gd name="T3" fmla="*/ 431 h 521"/>
                    <a:gd name="T4" fmla="*/ 272 w 499"/>
                    <a:gd name="T5" fmla="*/ 159 h 521"/>
                    <a:gd name="T6" fmla="*/ 408 w 499"/>
                    <a:gd name="T7" fmla="*/ 23 h 521"/>
                    <a:gd name="T8" fmla="*/ 499 w 499"/>
                    <a:gd name="T9" fmla="*/ 23 h 521"/>
                    <a:gd name="T10" fmla="*/ 0 60000 65536"/>
                    <a:gd name="T11" fmla="*/ 0 60000 65536"/>
                    <a:gd name="T12" fmla="*/ 0 60000 65536"/>
                    <a:gd name="T13" fmla="*/ 0 60000 65536"/>
                    <a:gd name="T14" fmla="*/ 0 60000 65536"/>
                    <a:gd name="T15" fmla="*/ 0 w 499"/>
                    <a:gd name="T16" fmla="*/ 0 h 521"/>
                    <a:gd name="T17" fmla="*/ 499 w 499"/>
                    <a:gd name="T18" fmla="*/ 521 h 521"/>
                  </a:gdLst>
                  <a:ahLst/>
                  <a:cxnLst>
                    <a:cxn ang="T10">
                      <a:pos x="T0" y="T1"/>
                    </a:cxn>
                    <a:cxn ang="T11">
                      <a:pos x="T2" y="T3"/>
                    </a:cxn>
                    <a:cxn ang="T12">
                      <a:pos x="T4" y="T5"/>
                    </a:cxn>
                    <a:cxn ang="T13">
                      <a:pos x="T6" y="T7"/>
                    </a:cxn>
                    <a:cxn ang="T14">
                      <a:pos x="T8" y="T9"/>
                    </a:cxn>
                  </a:cxnLst>
                  <a:rect l="T15" t="T16" r="T17" b="T18"/>
                  <a:pathLst>
                    <a:path w="499" h="521">
                      <a:moveTo>
                        <a:pt x="0" y="521"/>
                      </a:moveTo>
                      <a:cubicBezTo>
                        <a:pt x="68" y="506"/>
                        <a:pt x="136" y="491"/>
                        <a:pt x="181" y="431"/>
                      </a:cubicBezTo>
                      <a:cubicBezTo>
                        <a:pt x="226" y="371"/>
                        <a:pt x="234" y="227"/>
                        <a:pt x="272" y="159"/>
                      </a:cubicBezTo>
                      <a:cubicBezTo>
                        <a:pt x="310" y="91"/>
                        <a:pt x="370" y="46"/>
                        <a:pt x="408" y="23"/>
                      </a:cubicBezTo>
                      <a:cubicBezTo>
                        <a:pt x="446" y="0"/>
                        <a:pt x="472" y="11"/>
                        <a:pt x="499" y="23"/>
                      </a:cubicBezTo>
                    </a:path>
                  </a:pathLst>
                </a:custGeom>
                <a:noFill/>
                <a:ln w="952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grpSp>
        <p:sp>
          <p:nvSpPr>
            <p:cNvPr id="271" name="Oval 149"/>
            <p:cNvSpPr>
              <a:spLocks noChangeArrowheads="1"/>
            </p:cNvSpPr>
            <p:nvPr/>
          </p:nvSpPr>
          <p:spPr bwMode="auto">
            <a:xfrm>
              <a:off x="2427" y="1615"/>
              <a:ext cx="90" cy="91"/>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72" name="Oval 150"/>
            <p:cNvSpPr>
              <a:spLocks noChangeArrowheads="1"/>
            </p:cNvSpPr>
            <p:nvPr/>
          </p:nvSpPr>
          <p:spPr bwMode="auto">
            <a:xfrm>
              <a:off x="4014" y="1615"/>
              <a:ext cx="90" cy="91"/>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73" name="Group 151"/>
            <p:cNvGrpSpPr>
              <a:grpSpLocks/>
            </p:cNvGrpSpPr>
            <p:nvPr/>
          </p:nvGrpSpPr>
          <p:grpSpPr bwMode="auto">
            <a:xfrm>
              <a:off x="2744" y="3385"/>
              <a:ext cx="1090" cy="137"/>
              <a:chOff x="1383" y="3475"/>
              <a:chExt cx="1090" cy="137"/>
            </a:xfrm>
          </p:grpSpPr>
          <p:sp>
            <p:nvSpPr>
              <p:cNvPr id="283" name="Oval 152"/>
              <p:cNvSpPr>
                <a:spLocks noChangeArrowheads="1"/>
              </p:cNvSpPr>
              <p:nvPr/>
            </p:nvSpPr>
            <p:spPr bwMode="auto">
              <a:xfrm>
                <a:off x="1429" y="3476"/>
                <a:ext cx="136" cy="136"/>
              </a:xfrm>
              <a:prstGeom prst="ellipse">
                <a:avLst/>
              </a:prstGeom>
              <a:solidFill>
                <a:srgbClr val="CCFFCC"/>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84" name="Oval 153"/>
              <p:cNvSpPr>
                <a:spLocks noChangeArrowheads="1"/>
              </p:cNvSpPr>
              <p:nvPr/>
            </p:nvSpPr>
            <p:spPr bwMode="auto">
              <a:xfrm>
                <a:off x="1656" y="3476"/>
                <a:ext cx="136" cy="136"/>
              </a:xfrm>
              <a:prstGeom prst="ellipse">
                <a:avLst/>
              </a:prstGeom>
              <a:solidFill>
                <a:srgbClr val="CCFFCC"/>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85" name="Oval 154"/>
              <p:cNvSpPr>
                <a:spLocks noChangeArrowheads="1"/>
              </p:cNvSpPr>
              <p:nvPr/>
            </p:nvSpPr>
            <p:spPr bwMode="auto">
              <a:xfrm>
                <a:off x="1883" y="3476"/>
                <a:ext cx="136" cy="136"/>
              </a:xfrm>
              <a:prstGeom prst="ellipse">
                <a:avLst/>
              </a:prstGeom>
              <a:solidFill>
                <a:srgbClr val="CCFFCC"/>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86" name="Oval 155"/>
              <p:cNvSpPr>
                <a:spLocks noChangeArrowheads="1"/>
              </p:cNvSpPr>
              <p:nvPr/>
            </p:nvSpPr>
            <p:spPr bwMode="auto">
              <a:xfrm>
                <a:off x="2110" y="3476"/>
                <a:ext cx="136" cy="136"/>
              </a:xfrm>
              <a:prstGeom prst="ellipse">
                <a:avLst/>
              </a:prstGeom>
              <a:solidFill>
                <a:srgbClr val="CCFFCC"/>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87" name="Oval 156"/>
              <p:cNvSpPr>
                <a:spLocks noChangeArrowheads="1"/>
              </p:cNvSpPr>
              <p:nvPr/>
            </p:nvSpPr>
            <p:spPr bwMode="auto">
              <a:xfrm>
                <a:off x="2337" y="3476"/>
                <a:ext cx="136" cy="136"/>
              </a:xfrm>
              <a:prstGeom prst="ellipse">
                <a:avLst/>
              </a:prstGeom>
              <a:solidFill>
                <a:srgbClr val="CCFFCC"/>
              </a:solidFill>
              <a:ln w="9525">
                <a:solidFill>
                  <a:srgbClr val="000000"/>
                </a:solidFill>
                <a:round/>
                <a:headEnd/>
                <a:tailEnd/>
              </a:ln>
            </p:spPr>
            <p:txBody>
              <a:bodyPr wrap="none"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88" name="Freeform 157"/>
              <p:cNvSpPr>
                <a:spLocks/>
              </p:cNvSpPr>
              <p:nvPr/>
            </p:nvSpPr>
            <p:spPr bwMode="auto">
              <a:xfrm>
                <a:off x="1450" y="3497"/>
                <a:ext cx="90" cy="91"/>
              </a:xfrm>
              <a:custGeom>
                <a:avLst/>
                <a:gdLst>
                  <a:gd name="T0" fmla="*/ 14 w 227"/>
                  <a:gd name="T1" fmla="*/ 23 h 181"/>
                  <a:gd name="T2" fmla="*/ 11 w 227"/>
                  <a:gd name="T3" fmla="*/ 6 h 181"/>
                  <a:gd name="T4" fmla="*/ 0 w 227"/>
                  <a:gd name="T5" fmla="*/ 0 h 181"/>
                  <a:gd name="T6" fmla="*/ 0 60000 65536"/>
                  <a:gd name="T7" fmla="*/ 0 60000 65536"/>
                  <a:gd name="T8" fmla="*/ 0 60000 65536"/>
                  <a:gd name="T9" fmla="*/ 0 w 227"/>
                  <a:gd name="T10" fmla="*/ 0 h 181"/>
                  <a:gd name="T11" fmla="*/ 227 w 227"/>
                  <a:gd name="T12" fmla="*/ 181 h 181"/>
                </a:gdLst>
                <a:ahLst/>
                <a:cxnLst>
                  <a:cxn ang="T6">
                    <a:pos x="T0" y="T1"/>
                  </a:cxn>
                  <a:cxn ang="T7">
                    <a:pos x="T2" y="T3"/>
                  </a:cxn>
                  <a:cxn ang="T8">
                    <a:pos x="T4" y="T5"/>
                  </a:cxn>
                </a:cxnLst>
                <a:rect l="T9" t="T10" r="T11" b="T12"/>
                <a:pathLst>
                  <a:path w="227" h="181">
                    <a:moveTo>
                      <a:pt x="227" y="181"/>
                    </a:moveTo>
                    <a:cubicBezTo>
                      <a:pt x="223" y="128"/>
                      <a:pt x="220" y="75"/>
                      <a:pt x="182" y="45"/>
                    </a:cubicBezTo>
                    <a:cubicBezTo>
                      <a:pt x="144" y="15"/>
                      <a:pt x="72" y="7"/>
                      <a:pt x="0" y="0"/>
                    </a:cubicBezTo>
                  </a:path>
                </a:pathLst>
              </a:custGeom>
              <a:noFill/>
              <a:ln w="952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89" name="Freeform 158"/>
              <p:cNvSpPr>
                <a:spLocks/>
              </p:cNvSpPr>
              <p:nvPr/>
            </p:nvSpPr>
            <p:spPr bwMode="auto">
              <a:xfrm flipH="1">
                <a:off x="2359" y="3497"/>
                <a:ext cx="90" cy="91"/>
              </a:xfrm>
              <a:custGeom>
                <a:avLst/>
                <a:gdLst>
                  <a:gd name="T0" fmla="*/ 14 w 227"/>
                  <a:gd name="T1" fmla="*/ 23 h 181"/>
                  <a:gd name="T2" fmla="*/ 11 w 227"/>
                  <a:gd name="T3" fmla="*/ 6 h 181"/>
                  <a:gd name="T4" fmla="*/ 0 w 227"/>
                  <a:gd name="T5" fmla="*/ 0 h 181"/>
                  <a:gd name="T6" fmla="*/ 0 60000 65536"/>
                  <a:gd name="T7" fmla="*/ 0 60000 65536"/>
                  <a:gd name="T8" fmla="*/ 0 60000 65536"/>
                  <a:gd name="T9" fmla="*/ 0 w 227"/>
                  <a:gd name="T10" fmla="*/ 0 h 181"/>
                  <a:gd name="T11" fmla="*/ 227 w 227"/>
                  <a:gd name="T12" fmla="*/ 181 h 181"/>
                </a:gdLst>
                <a:ahLst/>
                <a:cxnLst>
                  <a:cxn ang="T6">
                    <a:pos x="T0" y="T1"/>
                  </a:cxn>
                  <a:cxn ang="T7">
                    <a:pos x="T2" y="T3"/>
                  </a:cxn>
                  <a:cxn ang="T8">
                    <a:pos x="T4" y="T5"/>
                  </a:cxn>
                </a:cxnLst>
                <a:rect l="T9" t="T10" r="T11" b="T12"/>
                <a:pathLst>
                  <a:path w="227" h="181">
                    <a:moveTo>
                      <a:pt x="227" y="181"/>
                    </a:moveTo>
                    <a:cubicBezTo>
                      <a:pt x="223" y="128"/>
                      <a:pt x="220" y="75"/>
                      <a:pt x="182" y="45"/>
                    </a:cubicBezTo>
                    <a:cubicBezTo>
                      <a:pt x="144" y="15"/>
                      <a:pt x="72" y="7"/>
                      <a:pt x="0" y="0"/>
                    </a:cubicBezTo>
                  </a:path>
                </a:pathLst>
              </a:custGeom>
              <a:noFill/>
              <a:ln w="952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90" name="Group 159"/>
              <p:cNvGrpSpPr>
                <a:grpSpLocks/>
              </p:cNvGrpSpPr>
              <p:nvPr/>
            </p:nvGrpSpPr>
            <p:grpSpPr bwMode="auto">
              <a:xfrm>
                <a:off x="1655" y="3475"/>
                <a:ext cx="136" cy="91"/>
                <a:chOff x="3470" y="3589"/>
                <a:chExt cx="907" cy="521"/>
              </a:xfrm>
            </p:grpSpPr>
            <p:sp>
              <p:nvSpPr>
                <p:cNvPr id="298" name="Freeform 160"/>
                <p:cNvSpPr>
                  <a:spLocks/>
                </p:cNvSpPr>
                <p:nvPr/>
              </p:nvSpPr>
              <p:spPr bwMode="auto">
                <a:xfrm>
                  <a:off x="3470" y="3589"/>
                  <a:ext cx="499" cy="521"/>
                </a:xfrm>
                <a:custGeom>
                  <a:avLst/>
                  <a:gdLst>
                    <a:gd name="T0" fmla="*/ 0 w 499"/>
                    <a:gd name="T1" fmla="*/ 521 h 521"/>
                    <a:gd name="T2" fmla="*/ 181 w 499"/>
                    <a:gd name="T3" fmla="*/ 431 h 521"/>
                    <a:gd name="T4" fmla="*/ 272 w 499"/>
                    <a:gd name="T5" fmla="*/ 159 h 521"/>
                    <a:gd name="T6" fmla="*/ 408 w 499"/>
                    <a:gd name="T7" fmla="*/ 23 h 521"/>
                    <a:gd name="T8" fmla="*/ 499 w 499"/>
                    <a:gd name="T9" fmla="*/ 23 h 521"/>
                    <a:gd name="T10" fmla="*/ 0 60000 65536"/>
                    <a:gd name="T11" fmla="*/ 0 60000 65536"/>
                    <a:gd name="T12" fmla="*/ 0 60000 65536"/>
                    <a:gd name="T13" fmla="*/ 0 60000 65536"/>
                    <a:gd name="T14" fmla="*/ 0 60000 65536"/>
                    <a:gd name="T15" fmla="*/ 0 w 499"/>
                    <a:gd name="T16" fmla="*/ 0 h 521"/>
                    <a:gd name="T17" fmla="*/ 499 w 499"/>
                    <a:gd name="T18" fmla="*/ 521 h 521"/>
                  </a:gdLst>
                  <a:ahLst/>
                  <a:cxnLst>
                    <a:cxn ang="T10">
                      <a:pos x="T0" y="T1"/>
                    </a:cxn>
                    <a:cxn ang="T11">
                      <a:pos x="T2" y="T3"/>
                    </a:cxn>
                    <a:cxn ang="T12">
                      <a:pos x="T4" y="T5"/>
                    </a:cxn>
                    <a:cxn ang="T13">
                      <a:pos x="T6" y="T7"/>
                    </a:cxn>
                    <a:cxn ang="T14">
                      <a:pos x="T8" y="T9"/>
                    </a:cxn>
                  </a:cxnLst>
                  <a:rect l="T15" t="T16" r="T17" b="T18"/>
                  <a:pathLst>
                    <a:path w="499" h="521">
                      <a:moveTo>
                        <a:pt x="0" y="521"/>
                      </a:moveTo>
                      <a:cubicBezTo>
                        <a:pt x="68" y="506"/>
                        <a:pt x="136" y="491"/>
                        <a:pt x="181" y="431"/>
                      </a:cubicBezTo>
                      <a:cubicBezTo>
                        <a:pt x="226" y="371"/>
                        <a:pt x="234" y="227"/>
                        <a:pt x="272" y="159"/>
                      </a:cubicBezTo>
                      <a:cubicBezTo>
                        <a:pt x="310" y="91"/>
                        <a:pt x="370" y="46"/>
                        <a:pt x="408" y="23"/>
                      </a:cubicBezTo>
                      <a:cubicBezTo>
                        <a:pt x="446" y="0"/>
                        <a:pt x="472" y="11"/>
                        <a:pt x="499" y="23"/>
                      </a:cubicBezTo>
                    </a:path>
                  </a:pathLst>
                </a:custGeom>
                <a:noFill/>
                <a:ln w="952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99" name="Freeform 161"/>
                <p:cNvSpPr>
                  <a:spLocks/>
                </p:cNvSpPr>
                <p:nvPr/>
              </p:nvSpPr>
              <p:spPr bwMode="auto">
                <a:xfrm flipH="1">
                  <a:off x="3878" y="3589"/>
                  <a:ext cx="499" cy="521"/>
                </a:xfrm>
                <a:custGeom>
                  <a:avLst/>
                  <a:gdLst>
                    <a:gd name="T0" fmla="*/ 0 w 499"/>
                    <a:gd name="T1" fmla="*/ 521 h 521"/>
                    <a:gd name="T2" fmla="*/ 181 w 499"/>
                    <a:gd name="T3" fmla="*/ 431 h 521"/>
                    <a:gd name="T4" fmla="*/ 272 w 499"/>
                    <a:gd name="T5" fmla="*/ 159 h 521"/>
                    <a:gd name="T6" fmla="*/ 408 w 499"/>
                    <a:gd name="T7" fmla="*/ 23 h 521"/>
                    <a:gd name="T8" fmla="*/ 499 w 499"/>
                    <a:gd name="T9" fmla="*/ 23 h 521"/>
                    <a:gd name="T10" fmla="*/ 0 60000 65536"/>
                    <a:gd name="T11" fmla="*/ 0 60000 65536"/>
                    <a:gd name="T12" fmla="*/ 0 60000 65536"/>
                    <a:gd name="T13" fmla="*/ 0 60000 65536"/>
                    <a:gd name="T14" fmla="*/ 0 60000 65536"/>
                    <a:gd name="T15" fmla="*/ 0 w 499"/>
                    <a:gd name="T16" fmla="*/ 0 h 521"/>
                    <a:gd name="T17" fmla="*/ 499 w 499"/>
                    <a:gd name="T18" fmla="*/ 521 h 521"/>
                  </a:gdLst>
                  <a:ahLst/>
                  <a:cxnLst>
                    <a:cxn ang="T10">
                      <a:pos x="T0" y="T1"/>
                    </a:cxn>
                    <a:cxn ang="T11">
                      <a:pos x="T2" y="T3"/>
                    </a:cxn>
                    <a:cxn ang="T12">
                      <a:pos x="T4" y="T5"/>
                    </a:cxn>
                    <a:cxn ang="T13">
                      <a:pos x="T6" y="T7"/>
                    </a:cxn>
                    <a:cxn ang="T14">
                      <a:pos x="T8" y="T9"/>
                    </a:cxn>
                  </a:cxnLst>
                  <a:rect l="T15" t="T16" r="T17" b="T18"/>
                  <a:pathLst>
                    <a:path w="499" h="521">
                      <a:moveTo>
                        <a:pt x="0" y="521"/>
                      </a:moveTo>
                      <a:cubicBezTo>
                        <a:pt x="68" y="506"/>
                        <a:pt x="136" y="491"/>
                        <a:pt x="181" y="431"/>
                      </a:cubicBezTo>
                      <a:cubicBezTo>
                        <a:pt x="226" y="371"/>
                        <a:pt x="234" y="227"/>
                        <a:pt x="272" y="159"/>
                      </a:cubicBezTo>
                      <a:cubicBezTo>
                        <a:pt x="310" y="91"/>
                        <a:pt x="370" y="46"/>
                        <a:pt x="408" y="23"/>
                      </a:cubicBezTo>
                      <a:cubicBezTo>
                        <a:pt x="446" y="0"/>
                        <a:pt x="472" y="11"/>
                        <a:pt x="499" y="23"/>
                      </a:cubicBezTo>
                    </a:path>
                  </a:pathLst>
                </a:custGeom>
                <a:noFill/>
                <a:ln w="952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grpSp>
            <p:nvGrpSpPr>
              <p:cNvPr id="291" name="Group 162"/>
              <p:cNvGrpSpPr>
                <a:grpSpLocks/>
              </p:cNvGrpSpPr>
              <p:nvPr/>
            </p:nvGrpSpPr>
            <p:grpSpPr bwMode="auto">
              <a:xfrm>
                <a:off x="1882" y="3475"/>
                <a:ext cx="136" cy="91"/>
                <a:chOff x="3470" y="3589"/>
                <a:chExt cx="907" cy="521"/>
              </a:xfrm>
            </p:grpSpPr>
            <p:sp>
              <p:nvSpPr>
                <p:cNvPr id="296" name="Freeform 163"/>
                <p:cNvSpPr>
                  <a:spLocks/>
                </p:cNvSpPr>
                <p:nvPr/>
              </p:nvSpPr>
              <p:spPr bwMode="auto">
                <a:xfrm>
                  <a:off x="3470" y="3589"/>
                  <a:ext cx="499" cy="521"/>
                </a:xfrm>
                <a:custGeom>
                  <a:avLst/>
                  <a:gdLst>
                    <a:gd name="T0" fmla="*/ 0 w 499"/>
                    <a:gd name="T1" fmla="*/ 521 h 521"/>
                    <a:gd name="T2" fmla="*/ 181 w 499"/>
                    <a:gd name="T3" fmla="*/ 431 h 521"/>
                    <a:gd name="T4" fmla="*/ 272 w 499"/>
                    <a:gd name="T5" fmla="*/ 159 h 521"/>
                    <a:gd name="T6" fmla="*/ 408 w 499"/>
                    <a:gd name="T7" fmla="*/ 23 h 521"/>
                    <a:gd name="T8" fmla="*/ 499 w 499"/>
                    <a:gd name="T9" fmla="*/ 23 h 521"/>
                    <a:gd name="T10" fmla="*/ 0 60000 65536"/>
                    <a:gd name="T11" fmla="*/ 0 60000 65536"/>
                    <a:gd name="T12" fmla="*/ 0 60000 65536"/>
                    <a:gd name="T13" fmla="*/ 0 60000 65536"/>
                    <a:gd name="T14" fmla="*/ 0 60000 65536"/>
                    <a:gd name="T15" fmla="*/ 0 w 499"/>
                    <a:gd name="T16" fmla="*/ 0 h 521"/>
                    <a:gd name="T17" fmla="*/ 499 w 499"/>
                    <a:gd name="T18" fmla="*/ 521 h 521"/>
                  </a:gdLst>
                  <a:ahLst/>
                  <a:cxnLst>
                    <a:cxn ang="T10">
                      <a:pos x="T0" y="T1"/>
                    </a:cxn>
                    <a:cxn ang="T11">
                      <a:pos x="T2" y="T3"/>
                    </a:cxn>
                    <a:cxn ang="T12">
                      <a:pos x="T4" y="T5"/>
                    </a:cxn>
                    <a:cxn ang="T13">
                      <a:pos x="T6" y="T7"/>
                    </a:cxn>
                    <a:cxn ang="T14">
                      <a:pos x="T8" y="T9"/>
                    </a:cxn>
                  </a:cxnLst>
                  <a:rect l="T15" t="T16" r="T17" b="T18"/>
                  <a:pathLst>
                    <a:path w="499" h="521">
                      <a:moveTo>
                        <a:pt x="0" y="521"/>
                      </a:moveTo>
                      <a:cubicBezTo>
                        <a:pt x="68" y="506"/>
                        <a:pt x="136" y="491"/>
                        <a:pt x="181" y="431"/>
                      </a:cubicBezTo>
                      <a:cubicBezTo>
                        <a:pt x="226" y="371"/>
                        <a:pt x="234" y="227"/>
                        <a:pt x="272" y="159"/>
                      </a:cubicBezTo>
                      <a:cubicBezTo>
                        <a:pt x="310" y="91"/>
                        <a:pt x="370" y="46"/>
                        <a:pt x="408" y="23"/>
                      </a:cubicBezTo>
                      <a:cubicBezTo>
                        <a:pt x="446" y="0"/>
                        <a:pt x="472" y="11"/>
                        <a:pt x="499" y="23"/>
                      </a:cubicBezTo>
                    </a:path>
                  </a:pathLst>
                </a:custGeom>
                <a:noFill/>
                <a:ln w="952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97" name="Freeform 164"/>
                <p:cNvSpPr>
                  <a:spLocks/>
                </p:cNvSpPr>
                <p:nvPr/>
              </p:nvSpPr>
              <p:spPr bwMode="auto">
                <a:xfrm flipH="1">
                  <a:off x="3878" y="3589"/>
                  <a:ext cx="499" cy="521"/>
                </a:xfrm>
                <a:custGeom>
                  <a:avLst/>
                  <a:gdLst>
                    <a:gd name="T0" fmla="*/ 0 w 499"/>
                    <a:gd name="T1" fmla="*/ 521 h 521"/>
                    <a:gd name="T2" fmla="*/ 181 w 499"/>
                    <a:gd name="T3" fmla="*/ 431 h 521"/>
                    <a:gd name="T4" fmla="*/ 272 w 499"/>
                    <a:gd name="T5" fmla="*/ 159 h 521"/>
                    <a:gd name="T6" fmla="*/ 408 w 499"/>
                    <a:gd name="T7" fmla="*/ 23 h 521"/>
                    <a:gd name="T8" fmla="*/ 499 w 499"/>
                    <a:gd name="T9" fmla="*/ 23 h 521"/>
                    <a:gd name="T10" fmla="*/ 0 60000 65536"/>
                    <a:gd name="T11" fmla="*/ 0 60000 65536"/>
                    <a:gd name="T12" fmla="*/ 0 60000 65536"/>
                    <a:gd name="T13" fmla="*/ 0 60000 65536"/>
                    <a:gd name="T14" fmla="*/ 0 60000 65536"/>
                    <a:gd name="T15" fmla="*/ 0 w 499"/>
                    <a:gd name="T16" fmla="*/ 0 h 521"/>
                    <a:gd name="T17" fmla="*/ 499 w 499"/>
                    <a:gd name="T18" fmla="*/ 521 h 521"/>
                  </a:gdLst>
                  <a:ahLst/>
                  <a:cxnLst>
                    <a:cxn ang="T10">
                      <a:pos x="T0" y="T1"/>
                    </a:cxn>
                    <a:cxn ang="T11">
                      <a:pos x="T2" y="T3"/>
                    </a:cxn>
                    <a:cxn ang="T12">
                      <a:pos x="T4" y="T5"/>
                    </a:cxn>
                    <a:cxn ang="T13">
                      <a:pos x="T6" y="T7"/>
                    </a:cxn>
                    <a:cxn ang="T14">
                      <a:pos x="T8" y="T9"/>
                    </a:cxn>
                  </a:cxnLst>
                  <a:rect l="T15" t="T16" r="T17" b="T18"/>
                  <a:pathLst>
                    <a:path w="499" h="521">
                      <a:moveTo>
                        <a:pt x="0" y="521"/>
                      </a:moveTo>
                      <a:cubicBezTo>
                        <a:pt x="68" y="506"/>
                        <a:pt x="136" y="491"/>
                        <a:pt x="181" y="431"/>
                      </a:cubicBezTo>
                      <a:cubicBezTo>
                        <a:pt x="226" y="371"/>
                        <a:pt x="234" y="227"/>
                        <a:pt x="272" y="159"/>
                      </a:cubicBezTo>
                      <a:cubicBezTo>
                        <a:pt x="310" y="91"/>
                        <a:pt x="370" y="46"/>
                        <a:pt x="408" y="23"/>
                      </a:cubicBezTo>
                      <a:cubicBezTo>
                        <a:pt x="446" y="0"/>
                        <a:pt x="472" y="11"/>
                        <a:pt x="499" y="23"/>
                      </a:cubicBezTo>
                    </a:path>
                  </a:pathLst>
                </a:custGeom>
                <a:noFill/>
                <a:ln w="952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grpSp>
            <p:nvGrpSpPr>
              <p:cNvPr id="292" name="Group 165"/>
              <p:cNvGrpSpPr>
                <a:grpSpLocks/>
              </p:cNvGrpSpPr>
              <p:nvPr/>
            </p:nvGrpSpPr>
            <p:grpSpPr bwMode="auto">
              <a:xfrm>
                <a:off x="2109" y="3475"/>
                <a:ext cx="136" cy="91"/>
                <a:chOff x="3470" y="3589"/>
                <a:chExt cx="907" cy="521"/>
              </a:xfrm>
            </p:grpSpPr>
            <p:sp>
              <p:nvSpPr>
                <p:cNvPr id="294" name="Freeform 166"/>
                <p:cNvSpPr>
                  <a:spLocks/>
                </p:cNvSpPr>
                <p:nvPr/>
              </p:nvSpPr>
              <p:spPr bwMode="auto">
                <a:xfrm>
                  <a:off x="3470" y="3589"/>
                  <a:ext cx="499" cy="521"/>
                </a:xfrm>
                <a:custGeom>
                  <a:avLst/>
                  <a:gdLst>
                    <a:gd name="T0" fmla="*/ 0 w 499"/>
                    <a:gd name="T1" fmla="*/ 521 h 521"/>
                    <a:gd name="T2" fmla="*/ 181 w 499"/>
                    <a:gd name="T3" fmla="*/ 431 h 521"/>
                    <a:gd name="T4" fmla="*/ 272 w 499"/>
                    <a:gd name="T5" fmla="*/ 159 h 521"/>
                    <a:gd name="T6" fmla="*/ 408 w 499"/>
                    <a:gd name="T7" fmla="*/ 23 h 521"/>
                    <a:gd name="T8" fmla="*/ 499 w 499"/>
                    <a:gd name="T9" fmla="*/ 23 h 521"/>
                    <a:gd name="T10" fmla="*/ 0 60000 65536"/>
                    <a:gd name="T11" fmla="*/ 0 60000 65536"/>
                    <a:gd name="T12" fmla="*/ 0 60000 65536"/>
                    <a:gd name="T13" fmla="*/ 0 60000 65536"/>
                    <a:gd name="T14" fmla="*/ 0 60000 65536"/>
                    <a:gd name="T15" fmla="*/ 0 w 499"/>
                    <a:gd name="T16" fmla="*/ 0 h 521"/>
                    <a:gd name="T17" fmla="*/ 499 w 499"/>
                    <a:gd name="T18" fmla="*/ 521 h 521"/>
                  </a:gdLst>
                  <a:ahLst/>
                  <a:cxnLst>
                    <a:cxn ang="T10">
                      <a:pos x="T0" y="T1"/>
                    </a:cxn>
                    <a:cxn ang="T11">
                      <a:pos x="T2" y="T3"/>
                    </a:cxn>
                    <a:cxn ang="T12">
                      <a:pos x="T4" y="T5"/>
                    </a:cxn>
                    <a:cxn ang="T13">
                      <a:pos x="T6" y="T7"/>
                    </a:cxn>
                    <a:cxn ang="T14">
                      <a:pos x="T8" y="T9"/>
                    </a:cxn>
                  </a:cxnLst>
                  <a:rect l="T15" t="T16" r="T17" b="T18"/>
                  <a:pathLst>
                    <a:path w="499" h="521">
                      <a:moveTo>
                        <a:pt x="0" y="521"/>
                      </a:moveTo>
                      <a:cubicBezTo>
                        <a:pt x="68" y="506"/>
                        <a:pt x="136" y="491"/>
                        <a:pt x="181" y="431"/>
                      </a:cubicBezTo>
                      <a:cubicBezTo>
                        <a:pt x="226" y="371"/>
                        <a:pt x="234" y="227"/>
                        <a:pt x="272" y="159"/>
                      </a:cubicBezTo>
                      <a:cubicBezTo>
                        <a:pt x="310" y="91"/>
                        <a:pt x="370" y="46"/>
                        <a:pt x="408" y="23"/>
                      </a:cubicBezTo>
                      <a:cubicBezTo>
                        <a:pt x="446" y="0"/>
                        <a:pt x="472" y="11"/>
                        <a:pt x="499" y="23"/>
                      </a:cubicBezTo>
                    </a:path>
                  </a:pathLst>
                </a:custGeom>
                <a:noFill/>
                <a:ln w="952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95" name="Freeform 167"/>
                <p:cNvSpPr>
                  <a:spLocks/>
                </p:cNvSpPr>
                <p:nvPr/>
              </p:nvSpPr>
              <p:spPr bwMode="auto">
                <a:xfrm flipH="1">
                  <a:off x="3878" y="3589"/>
                  <a:ext cx="499" cy="521"/>
                </a:xfrm>
                <a:custGeom>
                  <a:avLst/>
                  <a:gdLst>
                    <a:gd name="T0" fmla="*/ 0 w 499"/>
                    <a:gd name="T1" fmla="*/ 521 h 521"/>
                    <a:gd name="T2" fmla="*/ 181 w 499"/>
                    <a:gd name="T3" fmla="*/ 431 h 521"/>
                    <a:gd name="T4" fmla="*/ 272 w 499"/>
                    <a:gd name="T5" fmla="*/ 159 h 521"/>
                    <a:gd name="T6" fmla="*/ 408 w 499"/>
                    <a:gd name="T7" fmla="*/ 23 h 521"/>
                    <a:gd name="T8" fmla="*/ 499 w 499"/>
                    <a:gd name="T9" fmla="*/ 23 h 521"/>
                    <a:gd name="T10" fmla="*/ 0 60000 65536"/>
                    <a:gd name="T11" fmla="*/ 0 60000 65536"/>
                    <a:gd name="T12" fmla="*/ 0 60000 65536"/>
                    <a:gd name="T13" fmla="*/ 0 60000 65536"/>
                    <a:gd name="T14" fmla="*/ 0 60000 65536"/>
                    <a:gd name="T15" fmla="*/ 0 w 499"/>
                    <a:gd name="T16" fmla="*/ 0 h 521"/>
                    <a:gd name="T17" fmla="*/ 499 w 499"/>
                    <a:gd name="T18" fmla="*/ 521 h 521"/>
                  </a:gdLst>
                  <a:ahLst/>
                  <a:cxnLst>
                    <a:cxn ang="T10">
                      <a:pos x="T0" y="T1"/>
                    </a:cxn>
                    <a:cxn ang="T11">
                      <a:pos x="T2" y="T3"/>
                    </a:cxn>
                    <a:cxn ang="T12">
                      <a:pos x="T4" y="T5"/>
                    </a:cxn>
                    <a:cxn ang="T13">
                      <a:pos x="T6" y="T7"/>
                    </a:cxn>
                    <a:cxn ang="T14">
                      <a:pos x="T8" y="T9"/>
                    </a:cxn>
                  </a:cxnLst>
                  <a:rect l="T15" t="T16" r="T17" b="T18"/>
                  <a:pathLst>
                    <a:path w="499" h="521">
                      <a:moveTo>
                        <a:pt x="0" y="521"/>
                      </a:moveTo>
                      <a:cubicBezTo>
                        <a:pt x="68" y="506"/>
                        <a:pt x="136" y="491"/>
                        <a:pt x="181" y="431"/>
                      </a:cubicBezTo>
                      <a:cubicBezTo>
                        <a:pt x="226" y="371"/>
                        <a:pt x="234" y="227"/>
                        <a:pt x="272" y="159"/>
                      </a:cubicBezTo>
                      <a:cubicBezTo>
                        <a:pt x="310" y="91"/>
                        <a:pt x="370" y="46"/>
                        <a:pt x="408" y="23"/>
                      </a:cubicBezTo>
                      <a:cubicBezTo>
                        <a:pt x="446" y="0"/>
                        <a:pt x="472" y="11"/>
                        <a:pt x="499" y="23"/>
                      </a:cubicBezTo>
                    </a:path>
                  </a:pathLst>
                </a:custGeom>
                <a:noFill/>
                <a:ln w="952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sp>
            <p:nvSpPr>
              <p:cNvPr id="293" name="Line 168"/>
              <p:cNvSpPr>
                <a:spLocks noChangeShapeType="1"/>
              </p:cNvSpPr>
              <p:nvPr/>
            </p:nvSpPr>
            <p:spPr bwMode="auto">
              <a:xfrm>
                <a:off x="1383" y="3521"/>
                <a:ext cx="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cxnSp>
          <p:nvCxnSpPr>
            <p:cNvPr id="274" name="AutoShape 169"/>
            <p:cNvCxnSpPr>
              <a:cxnSpLocks noChangeShapeType="1"/>
              <a:stCxn id="271" idx="5"/>
              <a:endCxn id="208" idx="2"/>
            </p:cNvCxnSpPr>
            <p:nvPr/>
          </p:nvCxnSpPr>
          <p:spPr bwMode="auto">
            <a:xfrm>
              <a:off x="2504" y="1693"/>
              <a:ext cx="149" cy="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5" name="AutoShape 170"/>
            <p:cNvCxnSpPr>
              <a:cxnSpLocks noChangeShapeType="1"/>
              <a:stCxn id="272" idx="5"/>
              <a:endCxn id="209" idx="2"/>
            </p:cNvCxnSpPr>
            <p:nvPr/>
          </p:nvCxnSpPr>
          <p:spPr bwMode="auto">
            <a:xfrm>
              <a:off x="4091" y="1693"/>
              <a:ext cx="150" cy="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aphicFrame>
          <p:nvGraphicFramePr>
            <p:cNvPr id="276" name="Object 171"/>
            <p:cNvGraphicFramePr>
              <a:graphicFrameLocks noChangeAspect="1"/>
            </p:cNvGraphicFramePr>
            <p:nvPr/>
          </p:nvGraphicFramePr>
          <p:xfrm>
            <a:off x="2154" y="4071"/>
            <a:ext cx="178" cy="266"/>
          </p:xfrm>
          <a:graphic>
            <a:graphicData uri="http://schemas.openxmlformats.org/presentationml/2006/ole">
              <mc:AlternateContent xmlns:mc="http://schemas.openxmlformats.org/markup-compatibility/2006">
                <mc:Choice xmlns:v="urn:schemas-microsoft-com:vml" Requires="v">
                  <p:oleObj spid="_x0000_s1103" name="Equation" r:id="rId3" imgW="152280" imgH="228600" progId="Equation.DSMT4">
                    <p:embed/>
                  </p:oleObj>
                </mc:Choice>
                <mc:Fallback>
                  <p:oleObj name="Equation" r:id="rId3" imgW="15228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 y="4071"/>
                          <a:ext cx="178"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7" name="Object 172"/>
            <p:cNvGraphicFramePr>
              <a:graphicFrameLocks noChangeAspect="1"/>
            </p:cNvGraphicFramePr>
            <p:nvPr/>
          </p:nvGraphicFramePr>
          <p:xfrm>
            <a:off x="3236" y="4065"/>
            <a:ext cx="193" cy="266"/>
          </p:xfrm>
          <a:graphic>
            <a:graphicData uri="http://schemas.openxmlformats.org/presentationml/2006/ole">
              <mc:AlternateContent xmlns:mc="http://schemas.openxmlformats.org/markup-compatibility/2006">
                <mc:Choice xmlns:v="urn:schemas-microsoft-com:vml" Requires="v">
                  <p:oleObj spid="_x0000_s1104" name="Equation" r:id="rId5" imgW="164880" imgH="228600" progId="Equation.DSMT4">
                    <p:embed/>
                  </p:oleObj>
                </mc:Choice>
                <mc:Fallback>
                  <p:oleObj name="Equation" r:id="rId5" imgW="16488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6" y="4065"/>
                          <a:ext cx="193"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8" name="Object 173"/>
            <p:cNvGraphicFramePr>
              <a:graphicFrameLocks noChangeAspect="1"/>
            </p:cNvGraphicFramePr>
            <p:nvPr/>
          </p:nvGraphicFramePr>
          <p:xfrm>
            <a:off x="4419" y="4059"/>
            <a:ext cx="193" cy="266"/>
          </p:xfrm>
          <a:graphic>
            <a:graphicData uri="http://schemas.openxmlformats.org/presentationml/2006/ole">
              <mc:AlternateContent xmlns:mc="http://schemas.openxmlformats.org/markup-compatibility/2006">
                <mc:Choice xmlns:v="urn:schemas-microsoft-com:vml" Requires="v">
                  <p:oleObj spid="_x0000_s1105" name="Equation" r:id="rId7" imgW="164880" imgH="228600" progId="Equation.DSMT4">
                    <p:embed/>
                  </p:oleObj>
                </mc:Choice>
                <mc:Fallback>
                  <p:oleObj name="Equation" r:id="rId7" imgW="16488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 y="4059"/>
                          <a:ext cx="193"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9" name="Object 174"/>
            <p:cNvGraphicFramePr>
              <a:graphicFrameLocks noChangeAspect="1"/>
            </p:cNvGraphicFramePr>
            <p:nvPr/>
          </p:nvGraphicFramePr>
          <p:xfrm>
            <a:off x="2324" y="1485"/>
            <a:ext cx="193" cy="266"/>
          </p:xfrm>
          <a:graphic>
            <a:graphicData uri="http://schemas.openxmlformats.org/presentationml/2006/ole">
              <mc:AlternateContent xmlns:mc="http://schemas.openxmlformats.org/markup-compatibility/2006">
                <mc:Choice xmlns:v="urn:schemas-microsoft-com:vml" Requires="v">
                  <p:oleObj spid="_x0000_s1106" name="Equation" r:id="rId9" imgW="164880" imgH="228600" progId="Equation.DSMT4">
                    <p:embed/>
                  </p:oleObj>
                </mc:Choice>
                <mc:Fallback>
                  <p:oleObj name="Equation" r:id="rId9" imgW="16488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4" y="1485"/>
                          <a:ext cx="193"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0" name="Object 175"/>
            <p:cNvGraphicFramePr>
              <a:graphicFrameLocks noChangeAspect="1"/>
            </p:cNvGraphicFramePr>
            <p:nvPr/>
          </p:nvGraphicFramePr>
          <p:xfrm>
            <a:off x="2778" y="1440"/>
            <a:ext cx="193" cy="266"/>
          </p:xfrm>
          <a:graphic>
            <a:graphicData uri="http://schemas.openxmlformats.org/presentationml/2006/ole">
              <mc:AlternateContent xmlns:mc="http://schemas.openxmlformats.org/markup-compatibility/2006">
                <mc:Choice xmlns:v="urn:schemas-microsoft-com:vml" Requires="v">
                  <p:oleObj spid="_x0000_s1107" name="Equation" r:id="rId11" imgW="164880" imgH="228600" progId="Equation.DSMT4">
                    <p:embed/>
                  </p:oleObj>
                </mc:Choice>
                <mc:Fallback>
                  <p:oleObj name="Equation" r:id="rId11" imgW="16488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8" y="1440"/>
                          <a:ext cx="193"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1" name="Object 176"/>
            <p:cNvGraphicFramePr>
              <a:graphicFrameLocks noChangeAspect="1"/>
            </p:cNvGraphicFramePr>
            <p:nvPr/>
          </p:nvGraphicFramePr>
          <p:xfrm>
            <a:off x="3856" y="1485"/>
            <a:ext cx="237" cy="266"/>
          </p:xfrm>
          <a:graphic>
            <a:graphicData uri="http://schemas.openxmlformats.org/presentationml/2006/ole">
              <mc:AlternateContent xmlns:mc="http://schemas.openxmlformats.org/markup-compatibility/2006">
                <mc:Choice xmlns:v="urn:schemas-microsoft-com:vml" Requires="v">
                  <p:oleObj spid="_x0000_s1108" name="Equation" r:id="rId13" imgW="203040" imgH="228600" progId="Equation.DSMT4">
                    <p:embed/>
                  </p:oleObj>
                </mc:Choice>
                <mc:Fallback>
                  <p:oleObj name="Equation" r:id="rId13" imgW="203040" imgH="2286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56" y="1485"/>
                          <a:ext cx="237"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2" name="Object 177"/>
            <p:cNvGraphicFramePr>
              <a:graphicFrameLocks noChangeAspect="1"/>
            </p:cNvGraphicFramePr>
            <p:nvPr/>
          </p:nvGraphicFramePr>
          <p:xfrm>
            <a:off x="4311" y="1440"/>
            <a:ext cx="236" cy="266"/>
          </p:xfrm>
          <a:graphic>
            <a:graphicData uri="http://schemas.openxmlformats.org/presentationml/2006/ole">
              <mc:AlternateContent xmlns:mc="http://schemas.openxmlformats.org/markup-compatibility/2006">
                <mc:Choice xmlns:v="urn:schemas-microsoft-com:vml" Requires="v">
                  <p:oleObj spid="_x0000_s1109" name="Equation" r:id="rId15" imgW="203040" imgH="228600" progId="Equation.DSMT4">
                    <p:embed/>
                  </p:oleObj>
                </mc:Choice>
                <mc:Fallback>
                  <p:oleObj name="Equation" r:id="rId15" imgW="20304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11" y="1440"/>
                          <a:ext cx="236"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59588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wipe(down)">
                                      <p:cBhvr>
                                        <p:cTn id="7" dur="3000"/>
                                        <p:tgtEl>
                                          <p:spTgt spid="19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178"/>
                                        </p:tgtEl>
                                        <p:attrNameLst>
                                          <p:attrName>style.visibility</p:attrName>
                                        </p:attrNameLst>
                                      </p:cBhvr>
                                      <p:to>
                                        <p:strVal val="visible"/>
                                      </p:to>
                                    </p:set>
                                    <p:animEffect transition="in" filter="slide(fromRight)">
                                      <p:cBhvr>
                                        <p:cTn id="12" dur="500"/>
                                        <p:tgtEl>
                                          <p:spTgt spid="17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mph" presetSubtype="0" nodeType="clickEffect">
                                  <p:stCondLst>
                                    <p:cond delay="0"/>
                                  </p:stCondLst>
                                  <p:childTnLst>
                                    <p:set>
                                      <p:cBhvr rctx="PPT">
                                        <p:cTn id="16" dur="indefinite"/>
                                        <p:tgtEl>
                                          <p:spTgt spid="178"/>
                                        </p:tgtEl>
                                        <p:attrNameLst>
                                          <p:attrName>style.opacity</p:attrName>
                                        </p:attrNameLst>
                                      </p:cBhvr>
                                      <p:to>
                                        <p:strVal val="0.25"/>
                                      </p:to>
                                    </p:set>
                                    <p:animEffect filter="image" prLst="opacity: 0.25">
                                      <p:cBhvr rctx="IE">
                                        <p:cTn id="17" dur="indefinite"/>
                                        <p:tgtEl>
                                          <p:spTgt spid="178"/>
                                        </p:tgtEl>
                                      </p:cBhvr>
                                    </p:animEffect>
                                  </p:childTnLst>
                                </p:cTn>
                              </p:par>
                              <p:par>
                                <p:cTn id="18" presetID="12" presetClass="entr" presetSubtype="2" fill="hold" nodeType="withEffect">
                                  <p:stCondLst>
                                    <p:cond delay="0"/>
                                  </p:stCondLst>
                                  <p:childTnLst>
                                    <p:set>
                                      <p:cBhvr>
                                        <p:cTn id="19" dur="1" fill="hold">
                                          <p:stCondLst>
                                            <p:cond delay="0"/>
                                          </p:stCondLst>
                                        </p:cTn>
                                        <p:tgtEl>
                                          <p:spTgt spid="182"/>
                                        </p:tgtEl>
                                        <p:attrNameLst>
                                          <p:attrName>style.visibility</p:attrName>
                                        </p:attrNameLst>
                                      </p:cBhvr>
                                      <p:to>
                                        <p:strVal val="visible"/>
                                      </p:to>
                                    </p:set>
                                    <p:animEffect transition="in" filter="slide(fromRight)">
                                      <p:cBhvr>
                                        <p:cTn id="20" dur="500"/>
                                        <p:tgtEl>
                                          <p:spTgt spid="18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mph" presetSubtype="0" nodeType="clickEffect">
                                  <p:stCondLst>
                                    <p:cond delay="0"/>
                                  </p:stCondLst>
                                  <p:childTnLst>
                                    <p:set>
                                      <p:cBhvr rctx="PPT">
                                        <p:cTn id="24" dur="indefinite"/>
                                        <p:tgtEl>
                                          <p:spTgt spid="182"/>
                                        </p:tgtEl>
                                        <p:attrNameLst>
                                          <p:attrName>style.opacity</p:attrName>
                                        </p:attrNameLst>
                                      </p:cBhvr>
                                      <p:to>
                                        <p:strVal val="0.25"/>
                                      </p:to>
                                    </p:set>
                                    <p:animEffect filter="image" prLst="opacity: 0.25">
                                      <p:cBhvr rctx="IE">
                                        <p:cTn id="25" dur="indefinite"/>
                                        <p:tgtEl>
                                          <p:spTgt spid="182"/>
                                        </p:tgtEl>
                                      </p:cBhvr>
                                    </p:animEffect>
                                  </p:childTnLst>
                                </p:cTn>
                              </p:par>
                              <p:par>
                                <p:cTn id="26" presetID="12" presetClass="entr" presetSubtype="2" fill="hold" nodeType="withEffect">
                                  <p:stCondLst>
                                    <p:cond delay="0"/>
                                  </p:stCondLst>
                                  <p:childTnLst>
                                    <p:set>
                                      <p:cBhvr>
                                        <p:cTn id="27" dur="1" fill="hold">
                                          <p:stCondLst>
                                            <p:cond delay="0"/>
                                          </p:stCondLst>
                                        </p:cTn>
                                        <p:tgtEl>
                                          <p:spTgt spid="186"/>
                                        </p:tgtEl>
                                        <p:attrNameLst>
                                          <p:attrName>style.visibility</p:attrName>
                                        </p:attrNameLst>
                                      </p:cBhvr>
                                      <p:to>
                                        <p:strVal val="visible"/>
                                      </p:to>
                                    </p:set>
                                    <p:animEffect transition="in" filter="slide(fromRight)">
                                      <p:cBhvr>
                                        <p:cTn id="28" dur="500"/>
                                        <p:tgtEl>
                                          <p:spTgt spid="186"/>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nodeType="clickEffect">
                                  <p:stCondLst>
                                    <p:cond delay="0"/>
                                  </p:stCondLst>
                                  <p:childTnLst>
                                    <p:set>
                                      <p:cBhvr rctx="PPT">
                                        <p:cTn id="32" dur="indefinite"/>
                                        <p:tgtEl>
                                          <p:spTgt spid="186"/>
                                        </p:tgtEl>
                                        <p:attrNameLst>
                                          <p:attrName>style.opacity</p:attrName>
                                        </p:attrNameLst>
                                      </p:cBhvr>
                                      <p:to>
                                        <p:strVal val="0.25"/>
                                      </p:to>
                                    </p:set>
                                    <p:animEffect filter="image" prLst="opacity: 0.25">
                                      <p:cBhvr rctx="IE">
                                        <p:cTn id="33" dur="indefinite"/>
                                        <p:tgtEl>
                                          <p:spTgt spid="186"/>
                                        </p:tgtEl>
                                      </p:cBhvr>
                                    </p:animEffect>
                                  </p:childTnLst>
                                </p:cTn>
                              </p:par>
                              <p:par>
                                <p:cTn id="34" presetID="12" presetClass="entr" presetSubtype="2" fill="hold" nodeType="withEffect">
                                  <p:stCondLst>
                                    <p:cond delay="0"/>
                                  </p:stCondLst>
                                  <p:childTnLst>
                                    <p:set>
                                      <p:cBhvr>
                                        <p:cTn id="35" dur="1" fill="hold">
                                          <p:stCondLst>
                                            <p:cond delay="0"/>
                                          </p:stCondLst>
                                        </p:cTn>
                                        <p:tgtEl>
                                          <p:spTgt spid="190"/>
                                        </p:tgtEl>
                                        <p:attrNameLst>
                                          <p:attrName>style.visibility</p:attrName>
                                        </p:attrNameLst>
                                      </p:cBhvr>
                                      <p:to>
                                        <p:strVal val="visible"/>
                                      </p:to>
                                    </p:set>
                                    <p:animEffect transition="in" filter="slide(fromRight)">
                                      <p:cBhvr>
                                        <p:cTn id="36" dur="500"/>
                                        <p:tgtEl>
                                          <p:spTgt spid="190"/>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mph" presetSubtype="0" nodeType="clickEffect">
                                  <p:stCondLst>
                                    <p:cond delay="0"/>
                                  </p:stCondLst>
                                  <p:childTnLst>
                                    <p:set>
                                      <p:cBhvr rctx="PPT">
                                        <p:cTn id="40" dur="indefinite"/>
                                        <p:tgtEl>
                                          <p:spTgt spid="190"/>
                                        </p:tgtEl>
                                        <p:attrNameLst>
                                          <p:attrName>style.opacity</p:attrName>
                                        </p:attrNameLst>
                                      </p:cBhvr>
                                      <p:to>
                                        <p:strVal val="0.25"/>
                                      </p:to>
                                    </p:set>
                                    <p:animEffect filter="image" prLst="opacity: 0.25">
                                      <p:cBhvr rctx="IE">
                                        <p:cTn id="41" dur="indefinite"/>
                                        <p:tgtEl>
                                          <p:spTgt spid="190"/>
                                        </p:tgtEl>
                                      </p:cBhvr>
                                    </p:animEffect>
                                  </p:childTnLst>
                                </p:cTn>
                              </p:par>
                              <p:par>
                                <p:cTn id="42" presetID="12" presetClass="entr" presetSubtype="2" fill="hold" nodeType="withEffect">
                                  <p:stCondLst>
                                    <p:cond delay="0"/>
                                  </p:stCondLst>
                                  <p:childTnLst>
                                    <p:set>
                                      <p:cBhvr>
                                        <p:cTn id="43" dur="1" fill="hold">
                                          <p:stCondLst>
                                            <p:cond delay="0"/>
                                          </p:stCondLst>
                                        </p:cTn>
                                        <p:tgtEl>
                                          <p:spTgt spid="194"/>
                                        </p:tgtEl>
                                        <p:attrNameLst>
                                          <p:attrName>style.visibility</p:attrName>
                                        </p:attrNameLst>
                                      </p:cBhvr>
                                      <p:to>
                                        <p:strVal val="visible"/>
                                      </p:to>
                                    </p:set>
                                    <p:animEffect transition="in" filter="slide(fromRight)">
                                      <p:cBhvr>
                                        <p:cTn id="44" dur="5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a:effectLst/>
              </a:rPr>
              <a:t>Presentation Of The </a:t>
            </a:r>
            <a:r>
              <a:rPr lang="en-US" dirty="0" err="1">
                <a:solidFill>
                  <a:srgbClr val="002060"/>
                </a:solidFill>
                <a:effectLst/>
              </a:rPr>
              <a:t>GenSoFNN-Yager</a:t>
            </a:r>
            <a:r>
              <a:rPr lang="en-US" dirty="0"/>
              <a:t> </a:t>
            </a:r>
          </a:p>
        </p:txBody>
      </p:sp>
      <p:sp>
        <p:nvSpPr>
          <p:cNvPr id="3" name="Content Placeholder 2"/>
          <p:cNvSpPr>
            <a:spLocks noGrp="1"/>
          </p:cNvSpPr>
          <p:nvPr>
            <p:ph idx="1"/>
          </p:nvPr>
        </p:nvSpPr>
        <p:spPr/>
        <p:txBody>
          <a:bodyPr>
            <a:normAutofit/>
          </a:bodyPr>
          <a:lstStyle/>
          <a:p>
            <a:r>
              <a:rPr lang="en-US" dirty="0" err="1">
                <a:solidFill>
                  <a:srgbClr val="002060"/>
                </a:solidFill>
                <a:effectLst/>
              </a:rPr>
              <a:t>Yager’s</a:t>
            </a:r>
            <a:r>
              <a:rPr lang="en-US" dirty="0">
                <a:solidFill>
                  <a:srgbClr val="002060"/>
                </a:solidFill>
                <a:effectLst/>
              </a:rPr>
              <a:t> Inference </a:t>
            </a:r>
            <a:r>
              <a:rPr lang="en-US" dirty="0" smtClean="0">
                <a:solidFill>
                  <a:srgbClr val="002060"/>
                </a:solidFill>
                <a:effectLst/>
              </a:rPr>
              <a:t>Scheme</a:t>
            </a:r>
            <a:r>
              <a:rPr lang="en-US" dirty="0" smtClean="0">
                <a:effectLst/>
              </a:rPr>
              <a:t>: It </a:t>
            </a:r>
            <a:r>
              <a:rPr lang="en-US" dirty="0">
                <a:effectLst/>
              </a:rPr>
              <a:t>is an extension of </a:t>
            </a:r>
            <a:r>
              <a:rPr lang="en-US" dirty="0">
                <a:solidFill>
                  <a:srgbClr val="002060"/>
                </a:solidFill>
                <a:effectLst/>
              </a:rPr>
              <a:t>modus pones </a:t>
            </a:r>
            <a:r>
              <a:rPr lang="en-US" dirty="0">
                <a:effectLst/>
              </a:rPr>
              <a:t>rule which is nothing but similar to implication &amp; is also called as affirmative mode</a:t>
            </a:r>
          </a:p>
          <a:p>
            <a:pPr marL="0" indent="0">
              <a:buNone/>
            </a:pPr>
            <a:r>
              <a:rPr lang="en-US" dirty="0">
                <a:effectLst/>
              </a:rPr>
              <a:t>It can be stated as </a:t>
            </a:r>
          </a:p>
          <a:p>
            <a:pPr marL="0" indent="0">
              <a:buNone/>
            </a:pPr>
            <a:r>
              <a:rPr lang="en-US" dirty="0">
                <a:effectLst/>
              </a:rPr>
              <a:t>P1:If </a:t>
            </a:r>
            <a:r>
              <a:rPr lang="en-US" dirty="0">
                <a:solidFill>
                  <a:srgbClr val="002060"/>
                </a:solidFill>
                <a:effectLst/>
              </a:rPr>
              <a:t>X is A </a:t>
            </a:r>
            <a:r>
              <a:rPr lang="en-US" dirty="0">
                <a:effectLst/>
              </a:rPr>
              <a:t>is Then </a:t>
            </a:r>
            <a:r>
              <a:rPr lang="en-US" dirty="0">
                <a:solidFill>
                  <a:srgbClr val="002060"/>
                </a:solidFill>
                <a:effectLst/>
              </a:rPr>
              <a:t>Y is </a:t>
            </a:r>
            <a:r>
              <a:rPr lang="en-US" dirty="0" smtClean="0">
                <a:solidFill>
                  <a:srgbClr val="002060"/>
                </a:solidFill>
                <a:effectLst/>
              </a:rPr>
              <a:t>B</a:t>
            </a:r>
            <a:r>
              <a:rPr lang="en-US" dirty="0" smtClean="0">
                <a:effectLst/>
              </a:rPr>
              <a:t>		f(</a:t>
            </a:r>
            <a:r>
              <a:rPr lang="en-US" dirty="0" err="1" smtClean="0">
                <a:effectLst/>
              </a:rPr>
              <a:t>x,y</a:t>
            </a:r>
            <a:r>
              <a:rPr lang="en-US" dirty="0" smtClean="0">
                <a:effectLst/>
              </a:rPr>
              <a:t>)=</a:t>
            </a:r>
            <a:r>
              <a:rPr lang="en-US" dirty="0" smtClean="0">
                <a:solidFill>
                  <a:srgbClr val="002060"/>
                </a:solidFill>
                <a:effectLst/>
              </a:rPr>
              <a:t>max</a:t>
            </a:r>
            <a:r>
              <a:rPr lang="en-US" dirty="0" smtClean="0">
                <a:effectLst/>
              </a:rPr>
              <a:t>(1-f(x),f(y))</a:t>
            </a:r>
            <a:endParaRPr lang="en-US" dirty="0">
              <a:effectLst/>
            </a:endParaRPr>
          </a:p>
          <a:p>
            <a:pPr marL="0" indent="0">
              <a:buNone/>
            </a:pPr>
            <a:r>
              <a:rPr lang="en-US" dirty="0">
                <a:effectLst/>
              </a:rPr>
              <a:t>P2: </a:t>
            </a:r>
            <a:r>
              <a:rPr lang="en-US" dirty="0">
                <a:solidFill>
                  <a:srgbClr val="002060"/>
                </a:solidFill>
                <a:effectLst/>
              </a:rPr>
              <a:t>X is </a:t>
            </a:r>
            <a:r>
              <a:rPr lang="en-US" dirty="0" smtClean="0">
                <a:solidFill>
                  <a:srgbClr val="002060"/>
                </a:solidFill>
                <a:effectLst/>
              </a:rPr>
              <a:t>A</a:t>
            </a:r>
            <a:r>
              <a:rPr lang="en-US" dirty="0" smtClean="0">
                <a:effectLst/>
              </a:rPr>
              <a:t>				(x -&gt; y) = (~x V y) </a:t>
            </a:r>
            <a:endParaRPr lang="en-US" dirty="0">
              <a:effectLst/>
            </a:endParaRPr>
          </a:p>
          <a:p>
            <a:pPr marL="0" indent="0">
              <a:buNone/>
            </a:pPr>
            <a:r>
              <a:rPr lang="en-US" dirty="0">
                <a:effectLst/>
              </a:rPr>
              <a:t>Thus </a:t>
            </a:r>
            <a:r>
              <a:rPr lang="en-US" dirty="0">
                <a:solidFill>
                  <a:srgbClr val="002060"/>
                </a:solidFill>
                <a:effectLst/>
              </a:rPr>
              <a:t>Y is B </a:t>
            </a:r>
            <a:r>
              <a:rPr lang="en-US" dirty="0">
                <a:effectLst/>
              </a:rPr>
              <a:t>.         (A -&gt; B)</a:t>
            </a:r>
          </a:p>
          <a:p>
            <a:endParaRPr lang="en-US" dirty="0"/>
          </a:p>
        </p:txBody>
      </p:sp>
    </p:spTree>
    <p:extLst>
      <p:ext uri="{BB962C8B-B14F-4D97-AF65-F5344CB8AC3E}">
        <p14:creationId xmlns:p14="http://schemas.microsoft.com/office/powerpoint/2010/main" val="488197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a:effectLst/>
              </a:rPr>
              <a:t>Presentation Of The </a:t>
            </a:r>
            <a:r>
              <a:rPr lang="en-US" dirty="0" err="1">
                <a:solidFill>
                  <a:srgbClr val="002060"/>
                </a:solidFill>
                <a:effectLst/>
              </a:rPr>
              <a:t>GenSoFNN-Yager</a:t>
            </a:r>
            <a:r>
              <a:rPr lang="en-US" dirty="0"/>
              <a:t> </a:t>
            </a:r>
          </a:p>
        </p:txBody>
      </p:sp>
      <p:sp>
        <p:nvSpPr>
          <p:cNvPr id="3" name="Content Placeholder 2"/>
          <p:cNvSpPr>
            <a:spLocks noGrp="1"/>
          </p:cNvSpPr>
          <p:nvPr>
            <p:ph idx="1"/>
          </p:nvPr>
        </p:nvSpPr>
        <p:spPr/>
        <p:txBody>
          <a:bodyPr>
            <a:normAutofit/>
          </a:bodyPr>
          <a:lstStyle/>
          <a:p>
            <a:r>
              <a:rPr lang="en-US" dirty="0" smtClean="0"/>
              <a:t>Mapping of </a:t>
            </a:r>
            <a:r>
              <a:rPr lang="en-US" dirty="0" err="1" smtClean="0"/>
              <a:t>Yager</a:t>
            </a:r>
            <a:r>
              <a:rPr lang="en-US" dirty="0" smtClean="0"/>
              <a:t> </a:t>
            </a:r>
            <a:r>
              <a:rPr lang="en-US" dirty="0" err="1" smtClean="0"/>
              <a:t>Interence</a:t>
            </a:r>
            <a:r>
              <a:rPr lang="en-US" dirty="0" smtClean="0"/>
              <a:t> Scheme</a:t>
            </a:r>
          </a:p>
          <a:p>
            <a:pPr lvl="1"/>
            <a:r>
              <a:rPr lang="en-US" dirty="0" smtClean="0">
                <a:effectLst/>
              </a:rPr>
              <a:t>Layer </a:t>
            </a:r>
            <a:r>
              <a:rPr lang="en-US" dirty="0">
                <a:effectLst/>
              </a:rPr>
              <a:t>1 (</a:t>
            </a:r>
            <a:r>
              <a:rPr lang="en-US" dirty="0" err="1">
                <a:solidFill>
                  <a:srgbClr val="002060"/>
                </a:solidFill>
                <a:effectLst/>
              </a:rPr>
              <a:t>Fuzzyfication</a:t>
            </a:r>
            <a:r>
              <a:rPr lang="en-US" dirty="0">
                <a:effectLst/>
              </a:rPr>
              <a:t>) </a:t>
            </a:r>
          </a:p>
          <a:p>
            <a:pPr lvl="1"/>
            <a:r>
              <a:rPr lang="en-US" dirty="0" smtClean="0">
                <a:effectLst/>
              </a:rPr>
              <a:t>Layer 2 </a:t>
            </a:r>
            <a:r>
              <a:rPr lang="en-US" dirty="0" smtClean="0">
                <a:effectLst/>
              </a:rPr>
              <a:t>(</a:t>
            </a:r>
            <a:r>
              <a:rPr lang="en-US" dirty="0">
                <a:solidFill>
                  <a:srgbClr val="002060"/>
                </a:solidFill>
                <a:effectLst/>
              </a:rPr>
              <a:t>Antecedent Matching</a:t>
            </a:r>
            <a:r>
              <a:rPr lang="en-US" dirty="0">
                <a:effectLst/>
              </a:rPr>
              <a:t>) </a:t>
            </a:r>
            <a:endParaRPr lang="en-US" dirty="0" smtClean="0">
              <a:effectLst/>
            </a:endParaRPr>
          </a:p>
          <a:p>
            <a:pPr lvl="1"/>
            <a:r>
              <a:rPr lang="en-US" dirty="0" smtClean="0">
                <a:effectLst/>
              </a:rPr>
              <a:t>Layer 3 </a:t>
            </a:r>
            <a:r>
              <a:rPr lang="en-US" dirty="0" smtClean="0">
                <a:effectLst/>
              </a:rPr>
              <a:t>(</a:t>
            </a:r>
            <a:r>
              <a:rPr lang="en-US" dirty="0">
                <a:solidFill>
                  <a:srgbClr val="002060"/>
                </a:solidFill>
                <a:effectLst/>
              </a:rPr>
              <a:t>Rule Fulfillment</a:t>
            </a:r>
            <a:r>
              <a:rPr lang="en-US" dirty="0" smtClean="0">
                <a:effectLst/>
              </a:rPr>
              <a:t>)</a:t>
            </a:r>
          </a:p>
          <a:p>
            <a:pPr lvl="1"/>
            <a:r>
              <a:rPr lang="en-US" dirty="0">
                <a:effectLst/>
              </a:rPr>
              <a:t>Layer 4 (</a:t>
            </a:r>
            <a:r>
              <a:rPr lang="en-US" dirty="0">
                <a:solidFill>
                  <a:srgbClr val="002060"/>
                </a:solidFill>
                <a:effectLst/>
              </a:rPr>
              <a:t>Consequent Derivation</a:t>
            </a:r>
            <a:r>
              <a:rPr lang="en-US" dirty="0">
                <a:effectLst/>
              </a:rPr>
              <a:t>) </a:t>
            </a:r>
            <a:endParaRPr lang="en-US" dirty="0" smtClean="0">
              <a:effectLst/>
            </a:endParaRPr>
          </a:p>
          <a:p>
            <a:pPr lvl="1"/>
            <a:r>
              <a:rPr lang="en-US" dirty="0" smtClean="0">
                <a:effectLst/>
              </a:rPr>
              <a:t>Layer </a:t>
            </a:r>
            <a:r>
              <a:rPr lang="en-US" dirty="0">
                <a:effectLst/>
              </a:rPr>
              <a:t>5 (</a:t>
            </a:r>
            <a:r>
              <a:rPr lang="en-US" dirty="0">
                <a:solidFill>
                  <a:srgbClr val="002060"/>
                </a:solidFill>
                <a:effectLst/>
              </a:rPr>
              <a:t>Output </a:t>
            </a:r>
            <a:r>
              <a:rPr lang="en-US" dirty="0" err="1">
                <a:solidFill>
                  <a:srgbClr val="002060"/>
                </a:solidFill>
                <a:effectLst/>
              </a:rPr>
              <a:t>defuzzification</a:t>
            </a:r>
            <a:r>
              <a:rPr lang="en-US" dirty="0">
                <a:effectLst/>
              </a:rPr>
              <a:t>)</a:t>
            </a:r>
            <a:endParaRPr lang="en-US" dirty="0" smtClean="0">
              <a:effectLst/>
            </a:endParaRPr>
          </a:p>
          <a:p>
            <a:pPr marL="0" indent="0">
              <a:buNone/>
            </a:pPr>
            <a:r>
              <a:rPr lang="en-US" sz="800" dirty="0" smtClean="0">
                <a:effectLst/>
              </a:rPr>
              <a:t>	</a:t>
            </a:r>
            <a:r>
              <a:rPr lang="en-US" dirty="0">
                <a:effectLst/>
              </a:rPr>
              <a:t/>
            </a:r>
            <a:br>
              <a:rPr lang="en-US" dirty="0">
                <a:effectLst/>
              </a:rPr>
            </a:br>
            <a:endParaRPr lang="en-US" dirty="0"/>
          </a:p>
        </p:txBody>
      </p:sp>
    </p:spTree>
    <p:extLst>
      <p:ext uri="{BB962C8B-B14F-4D97-AF65-F5344CB8AC3E}">
        <p14:creationId xmlns:p14="http://schemas.microsoft.com/office/powerpoint/2010/main" val="875220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13371"/>
            <a:ext cx="9905998" cy="1478570"/>
          </a:xfrm>
        </p:spPr>
        <p:txBody>
          <a:bodyPr/>
          <a:lstStyle/>
          <a:p>
            <a:r>
              <a:rPr lang="en-US" dirty="0" smtClean="0">
                <a:effectLst/>
              </a:rPr>
              <a:t>3. Adaption </a:t>
            </a:r>
            <a:r>
              <a:rPr lang="en-US" dirty="0">
                <a:effectLst/>
              </a:rPr>
              <a:t>Of The </a:t>
            </a:r>
            <a:r>
              <a:rPr lang="en-US" dirty="0" err="1" smtClean="0">
                <a:solidFill>
                  <a:srgbClr val="002060"/>
                </a:solidFill>
                <a:effectLst/>
              </a:rPr>
              <a:t>GenSoFNN-Yager</a:t>
            </a:r>
            <a:r>
              <a:rPr lang="en-US" dirty="0" smtClean="0">
                <a:effectLst/>
              </a:rPr>
              <a:t> For </a:t>
            </a:r>
            <a:r>
              <a:rPr lang="en-US" dirty="0" smtClean="0">
                <a:solidFill>
                  <a:srgbClr val="002060"/>
                </a:solidFill>
                <a:effectLst/>
              </a:rPr>
              <a:t>control of the vehicle </a:t>
            </a:r>
            <a:endParaRPr lang="en-US" dirty="0">
              <a:solidFill>
                <a:srgbClr val="002060"/>
              </a:solidFill>
            </a:endParaRPr>
          </a:p>
        </p:txBody>
      </p:sp>
      <p:sp>
        <p:nvSpPr>
          <p:cNvPr id="3" name="Content Placeholder 2"/>
          <p:cNvSpPr>
            <a:spLocks noGrp="1"/>
          </p:cNvSpPr>
          <p:nvPr>
            <p:ph idx="1"/>
          </p:nvPr>
        </p:nvSpPr>
        <p:spPr>
          <a:xfrm>
            <a:off x="1106871" y="1639887"/>
            <a:ext cx="9905999" cy="3541714"/>
          </a:xfrm>
        </p:spPr>
        <p:txBody>
          <a:bodyPr/>
          <a:lstStyle/>
          <a:p>
            <a:r>
              <a:rPr lang="en-US" dirty="0" smtClean="0"/>
              <a:t>Implementation of Longitudinal Control: Anticipation variable used to memorize the shape of the upcoming curve (t=1.6s)</a:t>
            </a:r>
          </a:p>
          <a:p>
            <a:pPr marL="0" indent="0">
              <a:buNone/>
            </a:pPr>
            <a:endParaRPr lang="en-US" dirty="0" smtClean="0"/>
          </a:p>
          <a:p>
            <a:pPr marL="0" indent="0">
              <a:buNone/>
            </a:pPr>
            <a:r>
              <a:rPr lang="en-US" dirty="0" smtClean="0"/>
              <a:t> </a:t>
            </a:r>
          </a:p>
          <a:p>
            <a:endParaRPr lang="en-US" dirty="0"/>
          </a:p>
        </p:txBody>
      </p:sp>
      <p:pic>
        <p:nvPicPr>
          <p:cNvPr id="30" name="Picture 29"/>
          <p:cNvPicPr>
            <a:picLocks noChangeAspect="1"/>
          </p:cNvPicPr>
          <p:nvPr/>
        </p:nvPicPr>
        <p:blipFill>
          <a:blip r:embed="rId2"/>
          <a:stretch>
            <a:fillRect/>
          </a:stretch>
        </p:blipFill>
        <p:spPr>
          <a:xfrm>
            <a:off x="1141412" y="2755267"/>
            <a:ext cx="3209925" cy="3752850"/>
          </a:xfrm>
          <a:prstGeom prst="rect">
            <a:avLst/>
          </a:prstGeom>
        </p:spPr>
      </p:pic>
      <p:pic>
        <p:nvPicPr>
          <p:cNvPr id="31" name="Picture 30"/>
          <p:cNvPicPr>
            <a:picLocks noChangeAspect="1"/>
          </p:cNvPicPr>
          <p:nvPr/>
        </p:nvPicPr>
        <p:blipFill>
          <a:blip r:embed="rId3"/>
          <a:stretch>
            <a:fillRect/>
          </a:stretch>
        </p:blipFill>
        <p:spPr>
          <a:xfrm>
            <a:off x="8936268" y="2129223"/>
            <a:ext cx="3133725" cy="1219200"/>
          </a:xfrm>
          <a:prstGeom prst="rect">
            <a:avLst/>
          </a:prstGeom>
        </p:spPr>
      </p:pic>
      <p:pic>
        <p:nvPicPr>
          <p:cNvPr id="32" name="Picture 31"/>
          <p:cNvPicPr>
            <a:picLocks noChangeAspect="1"/>
          </p:cNvPicPr>
          <p:nvPr/>
        </p:nvPicPr>
        <p:blipFill>
          <a:blip r:embed="rId4"/>
          <a:stretch>
            <a:fillRect/>
          </a:stretch>
        </p:blipFill>
        <p:spPr>
          <a:xfrm>
            <a:off x="4756148" y="2792111"/>
            <a:ext cx="3564068" cy="3616927"/>
          </a:xfrm>
          <a:prstGeom prst="rect">
            <a:avLst/>
          </a:prstGeom>
        </p:spPr>
      </p:pic>
    </p:spTree>
    <p:extLst>
      <p:ext uri="{BB962C8B-B14F-4D97-AF65-F5344CB8AC3E}">
        <p14:creationId xmlns:p14="http://schemas.microsoft.com/office/powerpoint/2010/main" val="934521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4. Speed </a:t>
            </a:r>
            <a:r>
              <a:rPr lang="en-US" dirty="0">
                <a:effectLst/>
              </a:rPr>
              <a:t>Sign  Detection</a:t>
            </a:r>
            <a:endParaRPr lang="en-US" dirty="0"/>
          </a:p>
        </p:txBody>
      </p:sp>
      <p:pic>
        <p:nvPicPr>
          <p:cNvPr id="4" name="Content Placeholder 3"/>
          <p:cNvPicPr>
            <a:picLocks noGrp="1" noChangeAspect="1"/>
          </p:cNvPicPr>
          <p:nvPr>
            <p:ph idx="1"/>
          </p:nvPr>
        </p:nvPicPr>
        <p:blipFill>
          <a:blip r:embed="rId2"/>
          <a:stretch>
            <a:fillRect/>
          </a:stretch>
        </p:blipFill>
        <p:spPr>
          <a:xfrm>
            <a:off x="1874580" y="2097088"/>
            <a:ext cx="7994349" cy="4282687"/>
          </a:xfrm>
          <a:prstGeom prst="rect">
            <a:avLst/>
          </a:prstGeom>
        </p:spPr>
      </p:pic>
    </p:spTree>
    <p:extLst>
      <p:ext uri="{BB962C8B-B14F-4D97-AF65-F5344CB8AC3E}">
        <p14:creationId xmlns:p14="http://schemas.microsoft.com/office/powerpoint/2010/main" val="379969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Speed Sign Detection </a:t>
            </a:r>
            <a:endParaRPr lang="en-US" dirty="0"/>
          </a:p>
        </p:txBody>
      </p:sp>
      <p:sp>
        <p:nvSpPr>
          <p:cNvPr id="3" name="Content Placeholder 2"/>
          <p:cNvSpPr>
            <a:spLocks noGrp="1"/>
          </p:cNvSpPr>
          <p:nvPr>
            <p:ph idx="1"/>
          </p:nvPr>
        </p:nvSpPr>
        <p:spPr>
          <a:xfrm>
            <a:off x="1141413" y="2249487"/>
            <a:ext cx="9905999" cy="3541714"/>
          </a:xfrm>
        </p:spPr>
        <p:txBody>
          <a:bodyPr>
            <a:normAutofit/>
          </a:bodyPr>
          <a:lstStyle/>
          <a:p>
            <a:r>
              <a:rPr lang="en-US" dirty="0" smtClean="0"/>
              <a:t>Image </a:t>
            </a:r>
            <a:r>
              <a:rPr lang="en-US" dirty="0" err="1" smtClean="0"/>
              <a:t>Thresholding</a:t>
            </a:r>
            <a:r>
              <a:rPr lang="en-US" dirty="0" smtClean="0"/>
              <a:t> </a:t>
            </a:r>
          </a:p>
          <a:p>
            <a:r>
              <a:rPr lang="en-US" dirty="0"/>
              <a:t>The simplest </a:t>
            </a:r>
            <a:r>
              <a:rPr lang="en-US" dirty="0" err="1"/>
              <a:t>thresholding</a:t>
            </a:r>
            <a:r>
              <a:rPr lang="en-US" dirty="0"/>
              <a:t> methods </a:t>
            </a:r>
            <a:r>
              <a:rPr lang="en-US" dirty="0">
                <a:solidFill>
                  <a:srgbClr val="002060"/>
                </a:solidFill>
              </a:rPr>
              <a:t>replace</a:t>
            </a:r>
            <a:r>
              <a:rPr lang="en-US" dirty="0"/>
              <a:t> each </a:t>
            </a:r>
            <a:r>
              <a:rPr lang="en-US" dirty="0">
                <a:solidFill>
                  <a:srgbClr val="002060"/>
                </a:solidFill>
              </a:rPr>
              <a:t>pixel</a:t>
            </a:r>
            <a:r>
              <a:rPr lang="en-US" dirty="0"/>
              <a:t> in an image </a:t>
            </a:r>
            <a:r>
              <a:rPr lang="en-US" dirty="0">
                <a:solidFill>
                  <a:srgbClr val="002060"/>
                </a:solidFill>
              </a:rPr>
              <a:t>with</a:t>
            </a:r>
            <a:r>
              <a:rPr lang="en-US" dirty="0"/>
              <a:t> a </a:t>
            </a:r>
            <a:r>
              <a:rPr lang="en-US" dirty="0">
                <a:solidFill>
                  <a:srgbClr val="002060"/>
                </a:solidFill>
              </a:rPr>
              <a:t>black pixel </a:t>
            </a:r>
            <a:r>
              <a:rPr lang="en-US" dirty="0"/>
              <a:t>if the image </a:t>
            </a:r>
            <a:r>
              <a:rPr lang="en-US" dirty="0">
                <a:solidFill>
                  <a:srgbClr val="002060"/>
                </a:solidFill>
              </a:rPr>
              <a:t>intensity</a:t>
            </a:r>
            <a:r>
              <a:rPr lang="en-US" dirty="0"/>
              <a:t>    is </a:t>
            </a:r>
            <a:r>
              <a:rPr lang="en-US" dirty="0">
                <a:solidFill>
                  <a:srgbClr val="002060"/>
                </a:solidFill>
              </a:rPr>
              <a:t>less than </a:t>
            </a:r>
            <a:r>
              <a:rPr lang="en-US" dirty="0"/>
              <a:t>some fixed constant </a:t>
            </a:r>
            <a:r>
              <a:rPr lang="en-US" dirty="0">
                <a:solidFill>
                  <a:srgbClr val="002060"/>
                </a:solidFill>
              </a:rPr>
              <a:t>T</a:t>
            </a:r>
            <a:r>
              <a:rPr lang="en-US" dirty="0"/>
              <a:t> (that is,   </a:t>
            </a:r>
            <a:r>
              <a:rPr lang="en-US" dirty="0" smtClean="0"/>
              <a:t>      ), </a:t>
            </a:r>
            <a:r>
              <a:rPr lang="en-US" dirty="0"/>
              <a:t>or a white pixel if the image intensity is greater than that constant. In the example image on the right, this results in the dark tree becoming completely black, and the white snow becoming complete white. </a:t>
            </a:r>
            <a:endParaRPr lang="en-US" dirty="0" smtClean="0"/>
          </a:p>
          <a:p>
            <a:endParaRPr lang="en-US" dirty="0"/>
          </a:p>
        </p:txBody>
      </p:sp>
      <p:pic>
        <p:nvPicPr>
          <p:cNvPr id="4" name="Picture 3"/>
          <p:cNvPicPr>
            <a:picLocks noChangeAspect="1"/>
          </p:cNvPicPr>
          <p:nvPr/>
        </p:nvPicPr>
        <p:blipFill>
          <a:blip r:embed="rId2"/>
          <a:stretch>
            <a:fillRect/>
          </a:stretch>
        </p:blipFill>
        <p:spPr>
          <a:xfrm>
            <a:off x="5480079" y="1928683"/>
            <a:ext cx="2790825" cy="760971"/>
          </a:xfrm>
          <a:prstGeom prst="rect">
            <a:avLst/>
          </a:prstGeom>
        </p:spPr>
      </p:pic>
      <p:pic>
        <p:nvPicPr>
          <p:cNvPr id="3077" name="Picture 5" descr="I_{i,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0079" y="3467230"/>
            <a:ext cx="228600" cy="1905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_{i,j}&lt;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962" y="3962958"/>
            <a:ext cx="619125" cy="19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541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Speed Sign Detection </a:t>
            </a:r>
          </a:p>
        </p:txBody>
      </p:sp>
      <p:pic>
        <p:nvPicPr>
          <p:cNvPr id="4" name="Content Placeholder 3"/>
          <p:cNvPicPr>
            <a:picLocks noGrp="1" noChangeAspect="1"/>
          </p:cNvPicPr>
          <p:nvPr>
            <p:ph idx="1"/>
          </p:nvPr>
        </p:nvPicPr>
        <p:blipFill>
          <a:blip r:embed="rId2"/>
          <a:stretch>
            <a:fillRect/>
          </a:stretch>
        </p:blipFill>
        <p:spPr>
          <a:xfrm>
            <a:off x="1141413" y="2499037"/>
            <a:ext cx="7416414" cy="3841436"/>
          </a:xfrm>
          <a:prstGeom prst="rect">
            <a:avLst/>
          </a:prstGeom>
        </p:spPr>
      </p:pic>
      <p:sp>
        <p:nvSpPr>
          <p:cNvPr id="5" name="Rectangle 4"/>
          <p:cNvSpPr/>
          <p:nvPr/>
        </p:nvSpPr>
        <p:spPr>
          <a:xfrm>
            <a:off x="1378723" y="1820089"/>
            <a:ext cx="4368760" cy="461665"/>
          </a:xfrm>
          <a:prstGeom prst="rect">
            <a:avLst/>
          </a:prstGeom>
        </p:spPr>
        <p:txBody>
          <a:bodyPr wrap="none">
            <a:spAutoFit/>
          </a:bodyPr>
          <a:lstStyle/>
          <a:p>
            <a:r>
              <a:rPr lang="en-US" sz="2400" dirty="0" smtClean="0"/>
              <a:t>Image </a:t>
            </a:r>
            <a:r>
              <a:rPr lang="en-US" sz="2400" dirty="0" err="1" smtClean="0"/>
              <a:t>Thresholding</a:t>
            </a:r>
            <a:r>
              <a:rPr lang="en-US" sz="2400" dirty="0" smtClean="0"/>
              <a:t> :Otsu </a:t>
            </a:r>
            <a:r>
              <a:rPr lang="en-US" sz="2400" dirty="0"/>
              <a:t>Method </a:t>
            </a:r>
          </a:p>
        </p:txBody>
      </p:sp>
    </p:spTree>
    <p:extLst>
      <p:ext uri="{BB962C8B-B14F-4D97-AF65-F5344CB8AC3E}">
        <p14:creationId xmlns:p14="http://schemas.microsoft.com/office/powerpoint/2010/main" val="1315360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2060"/>
                </a:solidFill>
                <a:effectLst/>
              </a:rPr>
              <a:t>Name of the Topic</a:t>
            </a:r>
            <a:r>
              <a:rPr lang="en-US" dirty="0">
                <a:effectLst/>
              </a:rPr>
              <a:t>: Intelligent Speed Adaptation Using a Self-Organizing Neuro-Fuzzy Controller with Speed Sign Detection Capability</a:t>
            </a:r>
            <a:endParaRPr lang="en-US" dirty="0"/>
          </a:p>
        </p:txBody>
      </p:sp>
      <p:sp>
        <p:nvSpPr>
          <p:cNvPr id="3" name="Content Placeholder 2"/>
          <p:cNvSpPr>
            <a:spLocks noGrp="1"/>
          </p:cNvSpPr>
          <p:nvPr>
            <p:ph idx="1"/>
          </p:nvPr>
        </p:nvSpPr>
        <p:spPr/>
        <p:txBody>
          <a:bodyPr>
            <a:normAutofit/>
          </a:bodyPr>
          <a:lstStyle/>
          <a:p>
            <a:r>
              <a:rPr lang="en-US" dirty="0" smtClean="0"/>
              <a:t>Contents:</a:t>
            </a:r>
          </a:p>
          <a:p>
            <a:pPr marL="914400" lvl="1" indent="-457200">
              <a:buFont typeface="+mj-lt"/>
              <a:buAutoNum type="arabicPeriod"/>
            </a:pPr>
            <a:r>
              <a:rPr lang="en-US" dirty="0" smtClean="0">
                <a:effectLst/>
              </a:rPr>
              <a:t>Introduction</a:t>
            </a:r>
            <a:r>
              <a:rPr lang="en-US" dirty="0">
                <a:effectLst/>
              </a:rPr>
              <a:t>.</a:t>
            </a:r>
          </a:p>
          <a:p>
            <a:pPr marL="914400" lvl="1" indent="-457200">
              <a:buFont typeface="+mj-lt"/>
              <a:buAutoNum type="arabicPeriod"/>
            </a:pPr>
            <a:r>
              <a:rPr lang="en-US" dirty="0" smtClean="0">
                <a:effectLst/>
              </a:rPr>
              <a:t>Presentation </a:t>
            </a:r>
            <a:r>
              <a:rPr lang="en-US" dirty="0">
                <a:effectLst/>
              </a:rPr>
              <a:t>Of The </a:t>
            </a:r>
            <a:r>
              <a:rPr lang="en-US" dirty="0" err="1">
                <a:effectLst/>
              </a:rPr>
              <a:t>GenSoFNN-Yager</a:t>
            </a:r>
            <a:r>
              <a:rPr lang="en-US" dirty="0">
                <a:effectLst/>
              </a:rPr>
              <a:t>.</a:t>
            </a:r>
          </a:p>
          <a:p>
            <a:pPr marL="914400" lvl="1" indent="-457200">
              <a:buFont typeface="+mj-lt"/>
              <a:buAutoNum type="arabicPeriod"/>
            </a:pPr>
            <a:r>
              <a:rPr lang="en-US" dirty="0" smtClean="0">
                <a:effectLst/>
              </a:rPr>
              <a:t>Adaption </a:t>
            </a:r>
            <a:r>
              <a:rPr lang="en-US" dirty="0">
                <a:effectLst/>
              </a:rPr>
              <a:t>Of The </a:t>
            </a:r>
            <a:r>
              <a:rPr lang="en-US" dirty="0" err="1">
                <a:effectLst/>
              </a:rPr>
              <a:t>GenSoFNN-Yager</a:t>
            </a:r>
            <a:r>
              <a:rPr lang="en-US" dirty="0">
                <a:effectLst/>
              </a:rPr>
              <a:t> .</a:t>
            </a:r>
          </a:p>
          <a:p>
            <a:pPr marL="914400" lvl="1" indent="-457200">
              <a:buFont typeface="+mj-lt"/>
              <a:buAutoNum type="arabicPeriod"/>
            </a:pPr>
            <a:r>
              <a:rPr lang="en-US" dirty="0" smtClean="0">
                <a:effectLst/>
              </a:rPr>
              <a:t>Speed </a:t>
            </a:r>
            <a:r>
              <a:rPr lang="en-US" dirty="0">
                <a:effectLst/>
              </a:rPr>
              <a:t>Sign  Detection.</a:t>
            </a:r>
          </a:p>
          <a:p>
            <a:pPr marL="914400" lvl="1" indent="-457200">
              <a:buFont typeface="+mj-lt"/>
              <a:buAutoNum type="arabicPeriod"/>
            </a:pPr>
            <a:r>
              <a:rPr lang="en-US" dirty="0" smtClean="0">
                <a:effectLst/>
              </a:rPr>
              <a:t>Mathematics</a:t>
            </a:r>
            <a:r>
              <a:rPr lang="en-US" dirty="0" smtClean="0">
                <a:effectLst/>
              </a:rPr>
              <a:t>.</a:t>
            </a:r>
            <a:endParaRPr lang="en-US" dirty="0">
              <a:effectLst/>
            </a:endParaRPr>
          </a:p>
          <a:p>
            <a:pPr marL="914400" lvl="1" indent="-457200">
              <a:buFont typeface="+mj-lt"/>
              <a:buAutoNum type="arabicPeriod"/>
            </a:pPr>
            <a:r>
              <a:rPr lang="en-US" dirty="0"/>
              <a:t>Advantages and D</a:t>
            </a:r>
            <a:r>
              <a:rPr lang="en-US" dirty="0" smtClean="0"/>
              <a:t>isadvantages</a:t>
            </a:r>
            <a:r>
              <a:rPr lang="en-US" dirty="0" smtClean="0">
                <a:effectLst/>
              </a:rPr>
              <a:t>.</a:t>
            </a:r>
            <a:endParaRPr lang="en-US" dirty="0">
              <a:effectLst/>
            </a:endParaRPr>
          </a:p>
          <a:p>
            <a:pPr lvl="1"/>
            <a:endParaRPr lang="en-US" dirty="0" smtClean="0"/>
          </a:p>
          <a:p>
            <a:pPr marL="0" indent="0">
              <a:buNone/>
            </a:pPr>
            <a:endParaRPr lang="en-US" dirty="0"/>
          </a:p>
        </p:txBody>
      </p:sp>
    </p:spTree>
    <p:extLst>
      <p:ext uri="{BB962C8B-B14F-4D97-AF65-F5344CB8AC3E}">
        <p14:creationId xmlns:p14="http://schemas.microsoft.com/office/powerpoint/2010/main" val="311129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Speed Sign Detection </a:t>
            </a:r>
          </a:p>
        </p:txBody>
      </p:sp>
      <p:sp>
        <p:nvSpPr>
          <p:cNvPr id="3" name="Content Placeholder 2"/>
          <p:cNvSpPr>
            <a:spLocks noGrp="1"/>
          </p:cNvSpPr>
          <p:nvPr>
            <p:ph idx="1"/>
          </p:nvPr>
        </p:nvSpPr>
        <p:spPr/>
        <p:txBody>
          <a:bodyPr/>
          <a:lstStyle/>
          <a:p>
            <a:r>
              <a:rPr lang="en-US" dirty="0" smtClean="0"/>
              <a:t>Morphing Operation </a:t>
            </a:r>
          </a:p>
          <a:p>
            <a:pPr lvl="1"/>
            <a:r>
              <a:rPr lang="en-US" dirty="0" smtClean="0">
                <a:solidFill>
                  <a:srgbClr val="002060"/>
                </a:solidFill>
              </a:rPr>
              <a:t>Filling</a:t>
            </a:r>
            <a:r>
              <a:rPr lang="en-US" dirty="0" smtClean="0"/>
              <a:t>: fills holes within object boundaries</a:t>
            </a:r>
          </a:p>
          <a:p>
            <a:pPr lvl="1"/>
            <a:r>
              <a:rPr lang="en-US" dirty="0" smtClean="0">
                <a:solidFill>
                  <a:srgbClr val="002060"/>
                </a:solidFill>
              </a:rPr>
              <a:t>Opening</a:t>
            </a:r>
            <a:r>
              <a:rPr lang="en-US" dirty="0" smtClean="0"/>
              <a:t>: morphs all objects in image with rectangular object SE(structural element)</a:t>
            </a:r>
          </a:p>
          <a:p>
            <a:pPr lvl="1"/>
            <a:r>
              <a:rPr lang="en-US" dirty="0" smtClean="0"/>
              <a:t>Constrains : Length(sign)&gt;0.8*Width(sign)</a:t>
            </a:r>
            <a:endParaRPr lang="en-US" dirty="0"/>
          </a:p>
        </p:txBody>
      </p:sp>
      <p:pic>
        <p:nvPicPr>
          <p:cNvPr id="4" name="Picture 3"/>
          <p:cNvPicPr>
            <a:picLocks noChangeAspect="1"/>
          </p:cNvPicPr>
          <p:nvPr/>
        </p:nvPicPr>
        <p:blipFill>
          <a:blip r:embed="rId2"/>
          <a:stretch>
            <a:fillRect/>
          </a:stretch>
        </p:blipFill>
        <p:spPr>
          <a:xfrm>
            <a:off x="1939881" y="4110961"/>
            <a:ext cx="3628897" cy="1680240"/>
          </a:xfrm>
          <a:prstGeom prst="rect">
            <a:avLst/>
          </a:prstGeom>
        </p:spPr>
      </p:pic>
      <p:pic>
        <p:nvPicPr>
          <p:cNvPr id="6" name="Content Placeholder 3"/>
          <p:cNvPicPr>
            <a:picLocks noChangeAspect="1"/>
          </p:cNvPicPr>
          <p:nvPr/>
        </p:nvPicPr>
        <p:blipFill>
          <a:blip r:embed="rId3"/>
          <a:stretch>
            <a:fillRect/>
          </a:stretch>
        </p:blipFill>
        <p:spPr>
          <a:xfrm>
            <a:off x="6435767" y="3826884"/>
            <a:ext cx="5201949" cy="2738673"/>
          </a:xfrm>
          <a:prstGeom prst="rect">
            <a:avLst/>
          </a:prstGeom>
        </p:spPr>
      </p:pic>
    </p:spTree>
    <p:extLst>
      <p:ext uri="{BB962C8B-B14F-4D97-AF65-F5344CB8AC3E}">
        <p14:creationId xmlns:p14="http://schemas.microsoft.com/office/powerpoint/2010/main" val="2273715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Speed Sign Detection </a:t>
            </a:r>
          </a:p>
        </p:txBody>
      </p:sp>
      <p:sp>
        <p:nvSpPr>
          <p:cNvPr id="5" name="Content Placeholder 4"/>
          <p:cNvSpPr>
            <a:spLocks noGrp="1"/>
          </p:cNvSpPr>
          <p:nvPr>
            <p:ph idx="1"/>
          </p:nvPr>
        </p:nvSpPr>
        <p:spPr/>
        <p:txBody>
          <a:bodyPr/>
          <a:lstStyle/>
          <a:p>
            <a:r>
              <a:rPr lang="en-US" dirty="0" smtClean="0"/>
              <a:t>Speed Limit Recognition: Artificial Neural Network  </a:t>
            </a:r>
          </a:p>
          <a:p>
            <a:endParaRPr lang="en-US" dirty="0"/>
          </a:p>
        </p:txBody>
      </p:sp>
      <p:pic>
        <p:nvPicPr>
          <p:cNvPr id="6" name="Picture 5"/>
          <p:cNvPicPr>
            <a:picLocks noChangeAspect="1"/>
          </p:cNvPicPr>
          <p:nvPr/>
        </p:nvPicPr>
        <p:blipFill>
          <a:blip r:embed="rId2"/>
          <a:stretch>
            <a:fillRect/>
          </a:stretch>
        </p:blipFill>
        <p:spPr>
          <a:xfrm>
            <a:off x="1450245" y="2823518"/>
            <a:ext cx="3714879" cy="3418163"/>
          </a:xfrm>
          <a:prstGeom prst="rect">
            <a:avLst/>
          </a:prstGeom>
        </p:spPr>
      </p:pic>
      <p:pic>
        <p:nvPicPr>
          <p:cNvPr id="7" name="Picture 6"/>
          <p:cNvPicPr>
            <a:picLocks noChangeAspect="1"/>
          </p:cNvPicPr>
          <p:nvPr/>
        </p:nvPicPr>
        <p:blipFill>
          <a:blip r:embed="rId3"/>
          <a:stretch>
            <a:fillRect/>
          </a:stretch>
        </p:blipFill>
        <p:spPr>
          <a:xfrm>
            <a:off x="5714613" y="2823518"/>
            <a:ext cx="5775517" cy="3418163"/>
          </a:xfrm>
          <a:prstGeom prst="rect">
            <a:avLst/>
          </a:prstGeom>
        </p:spPr>
      </p:pic>
    </p:spTree>
    <p:extLst>
      <p:ext uri="{BB962C8B-B14F-4D97-AF65-F5344CB8AC3E}">
        <p14:creationId xmlns:p14="http://schemas.microsoft.com/office/powerpoint/2010/main" val="983706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5.Mathematics:-Inputs and outputs</a:t>
            </a:r>
            <a:endParaRPr lang="en-US" dirty="0"/>
          </a:p>
        </p:txBody>
      </p:sp>
      <p:sp>
        <p:nvSpPr>
          <p:cNvPr id="3" name="Content Placeholder 2"/>
          <p:cNvSpPr>
            <a:spLocks noGrp="1"/>
          </p:cNvSpPr>
          <p:nvPr>
            <p:ph idx="1"/>
          </p:nvPr>
        </p:nvSpPr>
        <p:spPr/>
        <p:txBody>
          <a:bodyPr/>
          <a:lstStyle/>
          <a:p>
            <a:r>
              <a:rPr lang="en-US" dirty="0" smtClean="0"/>
              <a:t>Input</a:t>
            </a:r>
          </a:p>
          <a:p>
            <a:pPr lvl="1"/>
            <a:r>
              <a:rPr lang="en-US" dirty="0" smtClean="0">
                <a:effectLst/>
              </a:rPr>
              <a:t>Speed € </a:t>
            </a:r>
            <a:r>
              <a:rPr lang="en-US" dirty="0">
                <a:effectLst/>
              </a:rPr>
              <a:t>{Slow , Fast</a:t>
            </a:r>
            <a:r>
              <a:rPr lang="en-US" dirty="0" smtClean="0">
                <a:effectLst/>
              </a:rPr>
              <a:t>}</a:t>
            </a:r>
            <a:endParaRPr lang="en-US" dirty="0">
              <a:effectLst/>
            </a:endParaRPr>
          </a:p>
          <a:p>
            <a:pPr lvl="1"/>
            <a:r>
              <a:rPr lang="en-US" dirty="0">
                <a:effectLst/>
              </a:rPr>
              <a:t>Angle </a:t>
            </a:r>
            <a:r>
              <a:rPr lang="en-US" dirty="0" smtClean="0">
                <a:effectLst/>
              </a:rPr>
              <a:t>€ </a:t>
            </a:r>
            <a:r>
              <a:rPr lang="en-US" dirty="0">
                <a:effectLst/>
              </a:rPr>
              <a:t>{ straight, </a:t>
            </a:r>
            <a:r>
              <a:rPr lang="en-US" dirty="0" smtClean="0">
                <a:effectLst/>
              </a:rPr>
              <a:t>soft left</a:t>
            </a:r>
            <a:r>
              <a:rPr lang="en-US" dirty="0">
                <a:effectLst/>
              </a:rPr>
              <a:t>, right, soft right, left, hard right, hard left, extreme right, extreme left } </a:t>
            </a:r>
          </a:p>
          <a:p>
            <a:r>
              <a:rPr lang="en-US" dirty="0" smtClean="0"/>
              <a:t>Output</a:t>
            </a:r>
          </a:p>
          <a:p>
            <a:pPr lvl="1"/>
            <a:r>
              <a:rPr lang="en-US" dirty="0" smtClean="0">
                <a:effectLst/>
              </a:rPr>
              <a:t>Throttle € </a:t>
            </a:r>
            <a:r>
              <a:rPr lang="en-US" dirty="0">
                <a:effectLst/>
              </a:rPr>
              <a:t>{normal acceleration, slow acceleration, hand acceleration, no acceleration }</a:t>
            </a:r>
          </a:p>
          <a:p>
            <a:endParaRPr lang="en-US" dirty="0"/>
          </a:p>
        </p:txBody>
      </p:sp>
    </p:spTree>
    <p:extLst>
      <p:ext uri="{BB962C8B-B14F-4D97-AF65-F5344CB8AC3E}">
        <p14:creationId xmlns:p14="http://schemas.microsoft.com/office/powerpoint/2010/main" val="958792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lstStyle/>
          <a:p>
            <a:r>
              <a:rPr lang="en-US" dirty="0" smtClean="0"/>
              <a:t>5.Mathematcis :-Fuzzy rules</a:t>
            </a:r>
            <a:endParaRPr lang="en-US" dirty="0"/>
          </a:p>
        </p:txBody>
      </p:sp>
      <p:sp>
        <p:nvSpPr>
          <p:cNvPr id="3" name="Content Placeholder 2"/>
          <p:cNvSpPr>
            <a:spLocks noGrp="1"/>
          </p:cNvSpPr>
          <p:nvPr>
            <p:ph idx="1"/>
          </p:nvPr>
        </p:nvSpPr>
        <p:spPr>
          <a:xfrm>
            <a:off x="1141412" y="1195056"/>
            <a:ext cx="9905999" cy="5441133"/>
          </a:xfrm>
        </p:spPr>
        <p:txBody>
          <a:bodyPr>
            <a:normAutofit fontScale="85000" lnSpcReduction="20000"/>
          </a:bodyPr>
          <a:lstStyle/>
          <a:p>
            <a:r>
              <a:rPr lang="en-US" dirty="0"/>
              <a:t>1) IF S is slow AND C is straight THEN T is slow </a:t>
            </a:r>
            <a:r>
              <a:rPr lang="en-US" dirty="0" smtClean="0"/>
              <a:t>acceleration </a:t>
            </a:r>
          </a:p>
          <a:p>
            <a:r>
              <a:rPr lang="en-US" dirty="0" smtClean="0"/>
              <a:t>2</a:t>
            </a:r>
            <a:r>
              <a:rPr lang="en-US" dirty="0"/>
              <a:t>) IF S is slow AND C is soft left THEN T is slow </a:t>
            </a:r>
            <a:r>
              <a:rPr lang="en-US" dirty="0" smtClean="0"/>
              <a:t>acceleration</a:t>
            </a:r>
          </a:p>
          <a:p>
            <a:r>
              <a:rPr lang="en-US" dirty="0" smtClean="0"/>
              <a:t>3) </a:t>
            </a:r>
            <a:r>
              <a:rPr lang="en-US" dirty="0"/>
              <a:t>IF S is slow AND C is right THEN T is normal </a:t>
            </a:r>
            <a:r>
              <a:rPr lang="en-US" dirty="0" smtClean="0"/>
              <a:t>acceleration </a:t>
            </a:r>
          </a:p>
          <a:p>
            <a:r>
              <a:rPr lang="en-US" dirty="0" smtClean="0"/>
              <a:t>4</a:t>
            </a:r>
            <a:r>
              <a:rPr lang="en-US" dirty="0"/>
              <a:t>) IF S is fast AND C is hard right THEN T is no </a:t>
            </a:r>
            <a:r>
              <a:rPr lang="en-US" dirty="0" smtClean="0"/>
              <a:t>acceleration </a:t>
            </a:r>
          </a:p>
          <a:p>
            <a:r>
              <a:rPr lang="en-US" dirty="0" smtClean="0"/>
              <a:t>5</a:t>
            </a:r>
            <a:r>
              <a:rPr lang="en-US" dirty="0"/>
              <a:t>) IF S is fast AND C is soft right THEN T is normal </a:t>
            </a:r>
            <a:r>
              <a:rPr lang="en-US" dirty="0" smtClean="0"/>
              <a:t>acceleration </a:t>
            </a:r>
          </a:p>
          <a:p>
            <a:r>
              <a:rPr lang="en-US" dirty="0" smtClean="0"/>
              <a:t>6</a:t>
            </a:r>
            <a:r>
              <a:rPr lang="en-US" dirty="0"/>
              <a:t>) IF S is slow AND C is soft right THEN T is normal </a:t>
            </a:r>
            <a:r>
              <a:rPr lang="en-US" dirty="0" smtClean="0"/>
              <a:t>acceleration </a:t>
            </a:r>
          </a:p>
          <a:p>
            <a:r>
              <a:rPr lang="en-US" dirty="0" smtClean="0"/>
              <a:t>7</a:t>
            </a:r>
            <a:r>
              <a:rPr lang="en-US" dirty="0"/>
              <a:t>) IF S is fast AND C is soft left THEN T is fast </a:t>
            </a:r>
            <a:r>
              <a:rPr lang="en-US" dirty="0" smtClean="0"/>
              <a:t>acceleration </a:t>
            </a:r>
          </a:p>
          <a:p>
            <a:r>
              <a:rPr lang="en-US" dirty="0" smtClean="0"/>
              <a:t>8</a:t>
            </a:r>
            <a:r>
              <a:rPr lang="en-US" dirty="0"/>
              <a:t>) IF S is fast AND C is left THEN T is fast </a:t>
            </a:r>
            <a:r>
              <a:rPr lang="en-US" dirty="0" smtClean="0"/>
              <a:t>acceleration </a:t>
            </a:r>
          </a:p>
          <a:p>
            <a:r>
              <a:rPr lang="en-US" dirty="0" smtClean="0"/>
              <a:t>9</a:t>
            </a:r>
            <a:r>
              <a:rPr lang="en-US" dirty="0"/>
              <a:t>) IF S is fast AND C is extreme right THEN T is no </a:t>
            </a:r>
            <a:r>
              <a:rPr lang="en-US" dirty="0" smtClean="0"/>
              <a:t>acceleration </a:t>
            </a:r>
          </a:p>
          <a:p>
            <a:r>
              <a:rPr lang="en-US" dirty="0" smtClean="0"/>
              <a:t>10</a:t>
            </a:r>
            <a:r>
              <a:rPr lang="en-US" dirty="0"/>
              <a:t>) IF S is slow AND C is hard right THEN T is no </a:t>
            </a:r>
            <a:r>
              <a:rPr lang="en-US" dirty="0" smtClean="0"/>
              <a:t>acceleration </a:t>
            </a:r>
          </a:p>
          <a:p>
            <a:r>
              <a:rPr lang="en-US" dirty="0" smtClean="0"/>
              <a:t>11</a:t>
            </a:r>
            <a:r>
              <a:rPr lang="en-US" dirty="0"/>
              <a:t>) IF S is fast AND C is straight THEN T is fast </a:t>
            </a:r>
            <a:r>
              <a:rPr lang="en-US" dirty="0" smtClean="0"/>
              <a:t>acceleration </a:t>
            </a:r>
          </a:p>
          <a:p>
            <a:r>
              <a:rPr lang="en-US" dirty="0" smtClean="0"/>
              <a:t>12</a:t>
            </a:r>
            <a:r>
              <a:rPr lang="en-US" dirty="0"/>
              <a:t>) IF S is fast AND C is right THEN T is no </a:t>
            </a:r>
            <a:r>
              <a:rPr lang="en-US" dirty="0" smtClean="0"/>
              <a:t>acceleration </a:t>
            </a:r>
            <a:endParaRPr lang="en-US" dirty="0"/>
          </a:p>
        </p:txBody>
      </p:sp>
    </p:spTree>
    <p:extLst>
      <p:ext uri="{BB962C8B-B14F-4D97-AF65-F5344CB8AC3E}">
        <p14:creationId xmlns:p14="http://schemas.microsoft.com/office/powerpoint/2010/main" val="2702306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Mathematics: State Diagram</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3" y="1986937"/>
            <a:ext cx="9905998" cy="4603985"/>
          </a:xfrm>
          <a:prstGeom prst="rect">
            <a:avLst/>
          </a:prstGeom>
          <a:noFill/>
          <a:ln>
            <a:noFill/>
          </a:ln>
        </p:spPr>
      </p:pic>
    </p:spTree>
    <p:extLst>
      <p:ext uri="{BB962C8B-B14F-4D97-AF65-F5344CB8AC3E}">
        <p14:creationId xmlns:p14="http://schemas.microsoft.com/office/powerpoint/2010/main" val="3481548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Advantages and disadvantages </a:t>
            </a:r>
            <a:endParaRPr lang="en-US" dirty="0"/>
          </a:p>
        </p:txBody>
      </p:sp>
      <p:sp>
        <p:nvSpPr>
          <p:cNvPr id="3" name="Content Placeholder 2"/>
          <p:cNvSpPr>
            <a:spLocks noGrp="1"/>
          </p:cNvSpPr>
          <p:nvPr>
            <p:ph idx="1"/>
          </p:nvPr>
        </p:nvSpPr>
        <p:spPr/>
        <p:txBody>
          <a:bodyPr>
            <a:normAutofit/>
          </a:bodyPr>
          <a:lstStyle/>
          <a:p>
            <a:r>
              <a:rPr lang="en-US" dirty="0" smtClean="0"/>
              <a:t>Advantages</a:t>
            </a:r>
          </a:p>
          <a:p>
            <a:pPr lvl="1"/>
            <a:r>
              <a:rPr lang="en-US" altLang="en-US" dirty="0"/>
              <a:t>Comparatively </a:t>
            </a:r>
            <a:r>
              <a:rPr lang="en-US" altLang="en-US" dirty="0">
                <a:solidFill>
                  <a:srgbClr val="002060"/>
                </a:solidFill>
              </a:rPr>
              <a:t>better control</a:t>
            </a:r>
            <a:r>
              <a:rPr lang="en-US" altLang="en-US" dirty="0"/>
              <a:t>.</a:t>
            </a:r>
          </a:p>
          <a:p>
            <a:pPr lvl="1"/>
            <a:r>
              <a:rPr lang="en-US" altLang="en-US" dirty="0"/>
              <a:t> </a:t>
            </a:r>
            <a:r>
              <a:rPr lang="en-US" altLang="en-US" dirty="0" smtClean="0">
                <a:solidFill>
                  <a:srgbClr val="002060"/>
                </a:solidFill>
              </a:rPr>
              <a:t>Anticipation </a:t>
            </a:r>
            <a:r>
              <a:rPr lang="en-US" altLang="en-US" dirty="0">
                <a:solidFill>
                  <a:srgbClr val="002060"/>
                </a:solidFill>
              </a:rPr>
              <a:t>Factor </a:t>
            </a:r>
            <a:r>
              <a:rPr lang="en-US" altLang="en-US" dirty="0"/>
              <a:t>doesn’t vary .</a:t>
            </a:r>
          </a:p>
          <a:p>
            <a:pPr lvl="1"/>
            <a:r>
              <a:rPr lang="en-US" altLang="en-US" dirty="0"/>
              <a:t>Chances of </a:t>
            </a:r>
            <a:r>
              <a:rPr lang="en-US" altLang="en-US" dirty="0">
                <a:solidFill>
                  <a:srgbClr val="002060"/>
                </a:solidFill>
              </a:rPr>
              <a:t>Road mishaps reduces</a:t>
            </a:r>
            <a:r>
              <a:rPr lang="en-US" altLang="en-US" dirty="0" smtClean="0"/>
              <a:t>.</a:t>
            </a:r>
            <a:endParaRPr lang="en-US" dirty="0" smtClean="0"/>
          </a:p>
          <a:p>
            <a:r>
              <a:rPr lang="en-US" dirty="0" smtClean="0"/>
              <a:t>Disadvantages</a:t>
            </a:r>
          </a:p>
          <a:p>
            <a:pPr lvl="1">
              <a:lnSpc>
                <a:spcPct val="90000"/>
              </a:lnSpc>
            </a:pPr>
            <a:r>
              <a:rPr lang="en-US" altLang="en-US" dirty="0"/>
              <a:t>It </a:t>
            </a:r>
            <a:r>
              <a:rPr lang="en-US" altLang="en-US" dirty="0">
                <a:solidFill>
                  <a:srgbClr val="002060"/>
                </a:solidFill>
              </a:rPr>
              <a:t>doesn’t</a:t>
            </a:r>
            <a:r>
              <a:rPr lang="en-US" altLang="en-US" dirty="0"/>
              <a:t> take into </a:t>
            </a:r>
            <a:r>
              <a:rPr lang="en-US" altLang="en-US" dirty="0">
                <a:solidFill>
                  <a:srgbClr val="002060"/>
                </a:solidFill>
              </a:rPr>
              <a:t>account</a:t>
            </a:r>
            <a:r>
              <a:rPr lang="en-US" altLang="en-US" dirty="0"/>
              <a:t> the action of </a:t>
            </a:r>
            <a:r>
              <a:rPr lang="en-US" altLang="en-US" dirty="0">
                <a:solidFill>
                  <a:srgbClr val="002060"/>
                </a:solidFill>
              </a:rPr>
              <a:t>centripetal force</a:t>
            </a:r>
            <a:r>
              <a:rPr lang="en-US" altLang="en-US" dirty="0"/>
              <a:t> during the car Slipping over a turning.</a:t>
            </a:r>
          </a:p>
          <a:p>
            <a:pPr lvl="1">
              <a:lnSpc>
                <a:spcPct val="90000"/>
              </a:lnSpc>
            </a:pPr>
            <a:r>
              <a:rPr lang="en-US" altLang="en-US" dirty="0"/>
              <a:t>For this we have to </a:t>
            </a:r>
            <a:r>
              <a:rPr lang="en-US" altLang="en-US" dirty="0">
                <a:solidFill>
                  <a:srgbClr val="002060"/>
                </a:solidFill>
              </a:rPr>
              <a:t>depend upon </a:t>
            </a:r>
            <a:r>
              <a:rPr lang="en-US" altLang="en-US" dirty="0"/>
              <a:t>the </a:t>
            </a:r>
            <a:r>
              <a:rPr lang="en-US" altLang="en-US" dirty="0">
                <a:solidFill>
                  <a:srgbClr val="002060"/>
                </a:solidFill>
              </a:rPr>
              <a:t>reliability</a:t>
            </a:r>
            <a:r>
              <a:rPr lang="en-US" altLang="en-US" dirty="0"/>
              <a:t> of the </a:t>
            </a:r>
            <a:r>
              <a:rPr lang="en-US" altLang="en-US" dirty="0">
                <a:solidFill>
                  <a:srgbClr val="002060"/>
                </a:solidFill>
              </a:rPr>
              <a:t>system</a:t>
            </a:r>
            <a:r>
              <a:rPr lang="en-US" altLang="en-US" dirty="0"/>
              <a:t> to control the vehicle</a:t>
            </a:r>
          </a:p>
          <a:p>
            <a:endParaRPr lang="en-US" dirty="0"/>
          </a:p>
        </p:txBody>
      </p:sp>
    </p:spTree>
    <p:extLst>
      <p:ext uri="{BB962C8B-B14F-4D97-AF65-F5344CB8AC3E}">
        <p14:creationId xmlns:p14="http://schemas.microsoft.com/office/powerpoint/2010/main" val="2285021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References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a:effectLst/>
              </a:rPr>
              <a:t>1. Rizvi, R., </a:t>
            </a:r>
            <a:r>
              <a:rPr lang="en-US" dirty="0" err="1">
                <a:effectLst/>
              </a:rPr>
              <a:t>Kalra</a:t>
            </a:r>
            <a:r>
              <a:rPr lang="en-US" dirty="0">
                <a:effectLst/>
              </a:rPr>
              <a:t>, S., </a:t>
            </a:r>
            <a:r>
              <a:rPr lang="en-US" dirty="0" err="1">
                <a:effectLst/>
              </a:rPr>
              <a:t>Gosalia</a:t>
            </a:r>
            <a:r>
              <a:rPr lang="en-US" dirty="0">
                <a:effectLst/>
              </a:rPr>
              <a:t>, C., </a:t>
            </a:r>
            <a:r>
              <a:rPr lang="en-US" dirty="0" err="1">
                <a:effectLst/>
              </a:rPr>
              <a:t>Rahnamayan</a:t>
            </a:r>
            <a:r>
              <a:rPr lang="en-US" dirty="0">
                <a:effectLst/>
              </a:rPr>
              <a:t>, S. "Fuzzy Adaptive Cruise Control system with speed sign detection capability.” Fuzzy Systems (FUZZ-IEEE), 2014 IEEE International Conference. </a:t>
            </a:r>
          </a:p>
          <a:p>
            <a:r>
              <a:rPr lang="en-US" dirty="0" smtClean="0">
                <a:effectLst/>
              </a:rPr>
              <a:t>2. </a:t>
            </a:r>
            <a:r>
              <a:rPr lang="en-US" dirty="0" err="1" smtClean="0">
                <a:effectLst/>
              </a:rPr>
              <a:t>Partouche</a:t>
            </a:r>
            <a:r>
              <a:rPr lang="en-US" dirty="0">
                <a:effectLst/>
              </a:rPr>
              <a:t>, D, </a:t>
            </a:r>
            <a:r>
              <a:rPr lang="en-US" dirty="0" err="1">
                <a:effectLst/>
              </a:rPr>
              <a:t>Pasquier</a:t>
            </a:r>
            <a:r>
              <a:rPr lang="en-US" dirty="0">
                <a:effectLst/>
              </a:rPr>
              <a:t>, M. and </a:t>
            </a:r>
            <a:r>
              <a:rPr lang="en-US" dirty="0" err="1">
                <a:effectLst/>
              </a:rPr>
              <a:t>Spalanzani</a:t>
            </a:r>
            <a:r>
              <a:rPr lang="en-US" dirty="0">
                <a:effectLst/>
              </a:rPr>
              <a:t>, A." Intelligent Speed Adaptation Using a Self-Organizing Neuro-Fuzzy Controller” Intelligent Vehicles Symposium, 2007 IEEE</a:t>
            </a:r>
            <a:r>
              <a:rPr lang="en-US" dirty="0" smtClean="0">
                <a:effectLst/>
              </a:rPr>
              <a:t>.</a:t>
            </a:r>
          </a:p>
          <a:p>
            <a:r>
              <a:rPr lang="en-US" dirty="0">
                <a:effectLst/>
              </a:rPr>
              <a:t>3. https://</a:t>
            </a:r>
            <a:r>
              <a:rPr lang="en-US" dirty="0">
                <a:effectLst/>
              </a:rPr>
              <a:t>www.youtube.com/watch?v=DG5-UyRBQD4</a:t>
            </a:r>
          </a:p>
          <a:p>
            <a:r>
              <a:rPr lang="en-US" dirty="0" smtClean="0">
                <a:effectLst/>
              </a:rPr>
              <a:t>4. https://www.wikipedia.com</a:t>
            </a:r>
            <a:endParaRPr lang="en-US" dirty="0">
              <a:effectLst/>
            </a:endParaRPr>
          </a:p>
          <a:p>
            <a:endParaRPr lang="en-US" dirty="0"/>
          </a:p>
        </p:txBody>
      </p:sp>
    </p:spTree>
    <p:extLst>
      <p:ext uri="{BB962C8B-B14F-4D97-AF65-F5344CB8AC3E}">
        <p14:creationId xmlns:p14="http://schemas.microsoft.com/office/powerpoint/2010/main" val="2048917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smtClean="0">
                <a:solidFill>
                  <a:srgbClr val="002060"/>
                </a:solidFill>
              </a:rPr>
              <a:t>Introduction</a:t>
            </a:r>
            <a:r>
              <a:rPr lang="en-US" dirty="0" smtClean="0"/>
              <a:t>: The basics ..</a:t>
            </a:r>
            <a:endParaRPr lang="en-US" dirty="0"/>
          </a:p>
        </p:txBody>
      </p:sp>
      <p:sp>
        <p:nvSpPr>
          <p:cNvPr id="3" name="Content Placeholder 2"/>
          <p:cNvSpPr>
            <a:spLocks noGrp="1"/>
          </p:cNvSpPr>
          <p:nvPr>
            <p:ph idx="1"/>
          </p:nvPr>
        </p:nvSpPr>
        <p:spPr/>
        <p:txBody>
          <a:bodyPr>
            <a:normAutofit/>
          </a:bodyPr>
          <a:lstStyle/>
          <a:p>
            <a:r>
              <a:rPr lang="en-US" dirty="0" smtClean="0"/>
              <a:t>What is Artificial Intelligence ?</a:t>
            </a:r>
          </a:p>
          <a:p>
            <a:pPr marL="0" indent="0">
              <a:buNone/>
            </a:pPr>
            <a:r>
              <a:rPr lang="en-US" dirty="0"/>
              <a:t>Artificial intelligence (AI) is the intelligence exhibited by machines or software. It is an academic field of study which studies the goal of creating intelligence. </a:t>
            </a:r>
            <a:endParaRPr lang="en-US" dirty="0" smtClean="0"/>
          </a:p>
          <a:p>
            <a:pPr marL="0" indent="0">
              <a:buNone/>
            </a:pPr>
            <a:endParaRPr lang="en-US" dirty="0"/>
          </a:p>
          <a:p>
            <a:pPr marL="0" indent="0">
              <a:buNone/>
            </a:pPr>
            <a:r>
              <a:rPr lang="en-US" dirty="0"/>
              <a:t>	</a:t>
            </a:r>
            <a:r>
              <a:rPr lang="en-US" dirty="0" smtClean="0"/>
              <a:t> </a:t>
            </a:r>
            <a:r>
              <a:rPr lang="en-US" dirty="0"/>
              <a:t>"</a:t>
            </a:r>
            <a:r>
              <a:rPr lang="en-US" dirty="0">
                <a:solidFill>
                  <a:srgbClr val="002060"/>
                </a:solidFill>
              </a:rPr>
              <a:t>the science and engineering of making intelligent machines</a:t>
            </a:r>
            <a:r>
              <a:rPr lang="en-US" dirty="0" smtClean="0"/>
              <a:t>".</a:t>
            </a:r>
          </a:p>
          <a:p>
            <a:endParaRPr lang="en-US" dirty="0"/>
          </a:p>
        </p:txBody>
      </p:sp>
    </p:spTree>
    <p:extLst>
      <p:ext uri="{BB962C8B-B14F-4D97-AF65-F5344CB8AC3E}">
        <p14:creationId xmlns:p14="http://schemas.microsoft.com/office/powerpoint/2010/main" val="1038425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a:solidFill>
                  <a:srgbClr val="002060"/>
                </a:solidFill>
              </a:rPr>
              <a:t>Introduction</a:t>
            </a:r>
            <a:r>
              <a:rPr lang="en-US" dirty="0"/>
              <a:t>: The basics ..</a:t>
            </a:r>
          </a:p>
        </p:txBody>
      </p:sp>
      <p:sp>
        <p:nvSpPr>
          <p:cNvPr id="3" name="Content Placeholder 2"/>
          <p:cNvSpPr>
            <a:spLocks noGrp="1"/>
          </p:cNvSpPr>
          <p:nvPr>
            <p:ph idx="1"/>
          </p:nvPr>
        </p:nvSpPr>
        <p:spPr>
          <a:xfrm>
            <a:off x="1141412" y="1927654"/>
            <a:ext cx="9905999" cy="4481383"/>
          </a:xfrm>
        </p:spPr>
        <p:txBody>
          <a:bodyPr>
            <a:normAutofit fontScale="92500"/>
          </a:bodyPr>
          <a:lstStyle/>
          <a:p>
            <a:r>
              <a:rPr lang="en-US" dirty="0" smtClean="0"/>
              <a:t>What is intelligence ?</a:t>
            </a:r>
          </a:p>
          <a:p>
            <a:pPr marL="0" indent="0">
              <a:buNone/>
            </a:pPr>
            <a:r>
              <a:rPr lang="en-US" dirty="0"/>
              <a:t>Intelligence has been defined in many different ways such as in terms of one's capacity for </a:t>
            </a:r>
            <a:r>
              <a:rPr lang="en-US" dirty="0" smtClean="0">
                <a:solidFill>
                  <a:srgbClr val="002060"/>
                </a:solidFill>
              </a:rPr>
              <a:t>logic, </a:t>
            </a:r>
            <a:r>
              <a:rPr lang="en-US" dirty="0">
                <a:solidFill>
                  <a:srgbClr val="002060"/>
                </a:solidFill>
              </a:rPr>
              <a:t>abstract thought, understanding, self-awareness, communication, learning, emotional knowledge, memory, planning, creativity and problem solving</a:t>
            </a:r>
            <a:r>
              <a:rPr lang="en-US" dirty="0"/>
              <a:t>. It can also be more generally described as the ability to perceive and/or retain knowledge or information and apply it to itself or other instances of knowledge or information creating referable understanding models of any size, density, or complexity, due to any conscious or subconscious imposed will or instruction to do so</a:t>
            </a:r>
            <a:r>
              <a:rPr lang="en-US" dirty="0" smtClean="0"/>
              <a:t>.</a:t>
            </a:r>
          </a:p>
          <a:p>
            <a:pPr marL="0" indent="0">
              <a:buNone/>
            </a:pPr>
            <a:r>
              <a:rPr lang="en-US" dirty="0">
                <a:effectLst/>
              </a:rPr>
              <a:t>Intelligence is most widely studied in</a:t>
            </a:r>
            <a:r>
              <a:rPr lang="en-US" dirty="0">
                <a:solidFill>
                  <a:srgbClr val="002060"/>
                </a:solidFill>
                <a:effectLst/>
              </a:rPr>
              <a:t> </a:t>
            </a:r>
            <a:r>
              <a:rPr lang="en-US" dirty="0" smtClean="0">
                <a:solidFill>
                  <a:srgbClr val="002060"/>
                </a:solidFill>
                <a:effectLst/>
              </a:rPr>
              <a:t>humans</a:t>
            </a:r>
            <a:r>
              <a:rPr lang="en-US" dirty="0" smtClean="0">
                <a:effectLst/>
              </a:rPr>
              <a:t>, </a:t>
            </a:r>
            <a:r>
              <a:rPr lang="en-US" dirty="0">
                <a:effectLst/>
              </a:rPr>
              <a:t>but has also been observed in non-human animals and in plants. </a:t>
            </a:r>
            <a:r>
              <a:rPr lang="en-US" dirty="0">
                <a:solidFill>
                  <a:srgbClr val="002060"/>
                </a:solidFill>
                <a:effectLst/>
              </a:rPr>
              <a:t>Artificial intelligence</a:t>
            </a:r>
            <a:r>
              <a:rPr lang="en-US" dirty="0">
                <a:effectLst/>
              </a:rPr>
              <a:t> is the simulation of intelligence in machines.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9231" y="116487"/>
            <a:ext cx="4310308" cy="2313199"/>
          </a:xfrm>
          <a:prstGeom prst="rect">
            <a:avLst/>
          </a:prstGeom>
        </p:spPr>
      </p:pic>
    </p:spTree>
    <p:extLst>
      <p:ext uri="{BB962C8B-B14F-4D97-AF65-F5344CB8AC3E}">
        <p14:creationId xmlns:p14="http://schemas.microsoft.com/office/powerpoint/2010/main" val="3049254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a:solidFill>
                  <a:srgbClr val="002060"/>
                </a:solidFill>
              </a:rPr>
              <a:t>Introduction</a:t>
            </a:r>
            <a:r>
              <a:rPr lang="en-US" dirty="0"/>
              <a:t>: The basics ..</a:t>
            </a:r>
          </a:p>
        </p:txBody>
      </p:sp>
      <p:sp>
        <p:nvSpPr>
          <p:cNvPr id="3" name="Content Placeholder 2"/>
          <p:cNvSpPr>
            <a:spLocks noGrp="1"/>
          </p:cNvSpPr>
          <p:nvPr>
            <p:ph idx="1"/>
          </p:nvPr>
        </p:nvSpPr>
        <p:spPr/>
        <p:txBody>
          <a:bodyPr/>
          <a:lstStyle/>
          <a:p>
            <a:r>
              <a:rPr lang="en-US" dirty="0" smtClean="0"/>
              <a:t>What is artificial intelligence ?</a:t>
            </a:r>
          </a:p>
          <a:p>
            <a:pPr lvl="1"/>
            <a:r>
              <a:rPr lang="en-US" dirty="0" smtClean="0">
                <a:solidFill>
                  <a:srgbClr val="002060"/>
                </a:solidFill>
              </a:rPr>
              <a:t>Machine Learning .</a:t>
            </a:r>
          </a:p>
          <a:p>
            <a:pPr lvl="1"/>
            <a:r>
              <a:rPr lang="en-US" dirty="0" smtClean="0">
                <a:solidFill>
                  <a:srgbClr val="002060"/>
                </a:solidFill>
              </a:rPr>
              <a:t>Curated Knowledge .</a:t>
            </a:r>
          </a:p>
          <a:p>
            <a:pPr lvl="1"/>
            <a:r>
              <a:rPr lang="en-US" dirty="0" smtClean="0">
                <a:solidFill>
                  <a:srgbClr val="002060"/>
                </a:solidFill>
              </a:rPr>
              <a:t>Reverse Engineering the Brain </a:t>
            </a:r>
            <a:r>
              <a:rPr lang="en-US" dirty="0" smtClean="0"/>
              <a:t>.</a:t>
            </a:r>
            <a:endParaRPr lang="en-US" dirty="0"/>
          </a:p>
        </p:txBody>
      </p:sp>
    </p:spTree>
    <p:extLst>
      <p:ext uri="{BB962C8B-B14F-4D97-AF65-F5344CB8AC3E}">
        <p14:creationId xmlns:p14="http://schemas.microsoft.com/office/powerpoint/2010/main" val="1446738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7974" y="2005044"/>
            <a:ext cx="7712876" cy="4443484"/>
          </a:xfrm>
        </p:spPr>
      </p:pic>
    </p:spTree>
    <p:extLst>
      <p:ext uri="{BB962C8B-B14F-4D97-AF65-F5344CB8AC3E}">
        <p14:creationId xmlns:p14="http://schemas.microsoft.com/office/powerpoint/2010/main" val="17586964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Curated Knowledge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3241" y="1906965"/>
            <a:ext cx="7622341" cy="4417094"/>
          </a:xfrm>
        </p:spPr>
      </p:pic>
    </p:spTree>
    <p:extLst>
      <p:ext uri="{BB962C8B-B14F-4D97-AF65-F5344CB8AC3E}">
        <p14:creationId xmlns:p14="http://schemas.microsoft.com/office/powerpoint/2010/main" val="3384431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Engineering the Brain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7974" y="2187622"/>
            <a:ext cx="7712876" cy="4213515"/>
          </a:xfrm>
        </p:spPr>
      </p:pic>
    </p:spTree>
    <p:extLst>
      <p:ext uri="{BB962C8B-B14F-4D97-AF65-F5344CB8AC3E}">
        <p14:creationId xmlns:p14="http://schemas.microsoft.com/office/powerpoint/2010/main" val="855764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a:solidFill>
                  <a:srgbClr val="002060"/>
                </a:solidFill>
              </a:rPr>
              <a:t>Introduction</a:t>
            </a:r>
            <a:r>
              <a:rPr lang="en-US" dirty="0"/>
              <a:t>: The basics ..</a:t>
            </a:r>
          </a:p>
        </p:txBody>
      </p:sp>
      <p:sp>
        <p:nvSpPr>
          <p:cNvPr id="3" name="Content Placeholder 2"/>
          <p:cNvSpPr>
            <a:spLocks noGrp="1"/>
          </p:cNvSpPr>
          <p:nvPr>
            <p:ph idx="1"/>
          </p:nvPr>
        </p:nvSpPr>
        <p:spPr/>
        <p:txBody>
          <a:bodyPr>
            <a:normAutofit fontScale="92500"/>
          </a:bodyPr>
          <a:lstStyle/>
          <a:p>
            <a:r>
              <a:rPr lang="en-US" dirty="0" smtClean="0"/>
              <a:t>What is neural network ?</a:t>
            </a:r>
          </a:p>
          <a:p>
            <a:r>
              <a:rPr lang="en-US" dirty="0"/>
              <a:t>In </a:t>
            </a:r>
            <a:r>
              <a:rPr lang="en-US" dirty="0">
                <a:solidFill>
                  <a:srgbClr val="002060"/>
                </a:solidFill>
              </a:rPr>
              <a:t>machine learning </a:t>
            </a:r>
            <a:r>
              <a:rPr lang="en-US" dirty="0"/>
              <a:t>and </a:t>
            </a:r>
            <a:r>
              <a:rPr lang="en-US" dirty="0">
                <a:solidFill>
                  <a:srgbClr val="002060"/>
                </a:solidFill>
              </a:rPr>
              <a:t>cognitive science</a:t>
            </a:r>
            <a:r>
              <a:rPr lang="en-US" dirty="0"/>
              <a:t>, </a:t>
            </a:r>
            <a:r>
              <a:rPr lang="en-US" dirty="0">
                <a:solidFill>
                  <a:srgbClr val="002060"/>
                </a:solidFill>
              </a:rPr>
              <a:t>artificial neural networks (ANNs)</a:t>
            </a:r>
            <a:r>
              <a:rPr lang="en-US" dirty="0"/>
              <a:t> are a family of statistical learning </a:t>
            </a:r>
            <a:r>
              <a:rPr lang="en-US" dirty="0">
                <a:solidFill>
                  <a:srgbClr val="002060"/>
                </a:solidFill>
              </a:rPr>
              <a:t>algorithms inspired by </a:t>
            </a:r>
            <a:r>
              <a:rPr lang="en-US" dirty="0"/>
              <a:t>biological neural networks (the central nervous systems of animals, in particular </a:t>
            </a:r>
            <a:r>
              <a:rPr lang="en-US" dirty="0">
                <a:solidFill>
                  <a:srgbClr val="002060"/>
                </a:solidFill>
              </a:rPr>
              <a:t>the brain</a:t>
            </a:r>
            <a:r>
              <a:rPr lang="en-US" dirty="0"/>
              <a:t>) and are used to estimate or approximate functions that can depend on a large number of inputs and are generally unknown. Artificial neural networks are generally presented as systems of </a:t>
            </a:r>
            <a:r>
              <a:rPr lang="en-US" dirty="0">
                <a:solidFill>
                  <a:srgbClr val="002060"/>
                </a:solidFill>
              </a:rPr>
              <a:t>interconnected "neurons" </a:t>
            </a:r>
            <a:r>
              <a:rPr lang="en-US" dirty="0"/>
              <a:t>which can compute values from inputs, and are capable of machine learning as well as pattern recognition thanks to their adaptive nature.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3468" y="275667"/>
            <a:ext cx="4556362" cy="2164272"/>
          </a:xfrm>
          <a:prstGeom prst="rect">
            <a:avLst/>
          </a:prstGeom>
        </p:spPr>
      </p:pic>
    </p:spTree>
    <p:extLst>
      <p:ext uri="{BB962C8B-B14F-4D97-AF65-F5344CB8AC3E}">
        <p14:creationId xmlns:p14="http://schemas.microsoft.com/office/powerpoint/2010/main" val="3766785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717</TotalTime>
  <Words>1086</Words>
  <Application>Microsoft Office PowerPoint</Application>
  <PresentationFormat>Widescreen</PresentationFormat>
  <Paragraphs>109</Paragraphs>
  <Slides>26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4" baseType="lpstr">
      <vt:lpstr>新細明體</vt:lpstr>
      <vt:lpstr>Arial</vt:lpstr>
      <vt:lpstr>Comic Sans MS</vt:lpstr>
      <vt:lpstr>Times New Roman</vt:lpstr>
      <vt:lpstr>Trebuchet MS</vt:lpstr>
      <vt:lpstr>Tw Cen MT</vt:lpstr>
      <vt:lpstr>Circuit</vt:lpstr>
      <vt:lpstr>MathType 5.0 Equation</vt:lpstr>
      <vt:lpstr>                                                                                                                         Seminar On  : Artificial Intelligence –Autonomous Car Speed Control  By :Venkatesh Lokare Roll No :3438  Seminar Guide :Prof. R.s.Paswan </vt:lpstr>
      <vt:lpstr>Name of the Topic: Intelligent Speed Adaptation Using a Self-Organizing Neuro-Fuzzy Controller with Speed Sign Detection Capability</vt:lpstr>
      <vt:lpstr>1. Introduction: The basics ..</vt:lpstr>
      <vt:lpstr>1. Introduction: The basics ..</vt:lpstr>
      <vt:lpstr>1. Introduction: The basics ..</vt:lpstr>
      <vt:lpstr>Machine Learning</vt:lpstr>
      <vt:lpstr>Curated Knowledge</vt:lpstr>
      <vt:lpstr>Reverse Engineering the Brain</vt:lpstr>
      <vt:lpstr>1. Introduction: The basics ..</vt:lpstr>
      <vt:lpstr>PowerPoint Presentation</vt:lpstr>
      <vt:lpstr>1. Introduction: The basics ..</vt:lpstr>
      <vt:lpstr>PowerPoint Presentation</vt:lpstr>
      <vt:lpstr>2. Presentation Of The GenSoFNN-Yager </vt:lpstr>
      <vt:lpstr>2. Presentation Of The GenSoFNN-Yager </vt:lpstr>
      <vt:lpstr>2. Presentation Of The GenSoFNN-Yager </vt:lpstr>
      <vt:lpstr>3. Adaption Of The GenSoFNN-Yager For control of the vehicle </vt:lpstr>
      <vt:lpstr>4. Speed Sign  Detection</vt:lpstr>
      <vt:lpstr>4. Speed Sign Detection </vt:lpstr>
      <vt:lpstr>4. Speed Sign Detection </vt:lpstr>
      <vt:lpstr>4. Speed Sign Detection </vt:lpstr>
      <vt:lpstr>4. Speed Sign Detection </vt:lpstr>
      <vt:lpstr>5.Mathematics:-Inputs and outputs</vt:lpstr>
      <vt:lpstr>5.Mathematcis :-Fuzzy rules</vt:lpstr>
      <vt:lpstr>5. Mathematics: State Diagram</vt:lpstr>
      <vt:lpstr>6. Advantages and disadvantages </vt:lpstr>
      <vt:lpstr>7. 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On  : Artificial Intelligence –Autonomous Car Speed Control  By :Venkatesh Lokare Roll No. 3438  Seminar GuiDe :R.s.Paswan</dc:title>
  <dc:creator>Venky</dc:creator>
  <cp:lastModifiedBy>Venky</cp:lastModifiedBy>
  <cp:revision>31</cp:revision>
  <dcterms:created xsi:type="dcterms:W3CDTF">2015-03-22T09:55:22Z</dcterms:created>
  <dcterms:modified xsi:type="dcterms:W3CDTF">2015-03-23T20:04:02Z</dcterms:modified>
</cp:coreProperties>
</file>