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0" r:id="rId3"/>
    <p:sldId id="263" r:id="rId4"/>
    <p:sldId id="265" r:id="rId5"/>
    <p:sldId id="267" r:id="rId6"/>
    <p:sldId id="266" r:id="rId7"/>
    <p:sldId id="268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E12B-BCBA-4B39-A1E9-C5AFB52EE0F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197DB-7E2A-40AA-B624-47764F56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0C2-EE4C-2494-D2AE-74D90C47A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1ADF-8721-13C2-E7A8-63544F76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CC4A-4EBB-BFB9-D4EB-FC441B50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B868-621C-1421-275A-0536EEE0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2A50-BC6E-A84C-A46B-69419370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B930-2AA9-7D5B-282E-D3E843BD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CF837-FD6F-75B4-28B4-588979DAC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2764-5801-F80E-6467-7930A6B4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C1C1-EFFC-D632-F43D-1DDC5C7E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E913-E51D-47C6-25AD-3E3E75B1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DEEA6-0741-357E-4997-CF22EB2C6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41DF2-BC14-C0B0-8589-459D2510F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C653-FA7F-1D26-564D-84F2546C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B340-ADD2-6851-6164-17CD6135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2CF8-4619-8E4A-AFE9-87504C27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28D4-085C-7AFE-3389-B40E82D3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8A36-455C-B4B0-14AE-67935C01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6DBB-C52F-F31D-F2A1-210AD68A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ECCC-1827-BB29-D87C-7BF2C3EC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957E-EA9B-6B63-6D28-EBFEC072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22C-BA65-0FD2-E8BD-8088EE18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BCC9-96E3-221B-F34A-CAA11345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C4E9-96B6-BD9F-331C-73B410F6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36ED-A641-4AF6-C3B2-9F6A5588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A29EB-09AA-1B92-3EC0-3DFA9857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6737-8B23-62D8-1135-BAE9AD72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4478-E2B3-5EFC-48B0-B254106F8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E553-939E-69EB-893A-6FA00EE9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41A8-0347-40F0-6F78-F2B6E8C1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D361-D8F6-5F49-80F0-D9E60C07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91C1-E6E5-0E6D-895A-FFF54AC1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B50A-AF5E-E8DB-5932-49D7F465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A86B-AC3D-26D1-1981-7ADB2A78B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9998A-1981-B24D-DEA2-7385A82A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5595C-68D6-8E4A-9411-3CD617E3B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9B6D2-3BA0-B43E-6670-EFF853EBE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E70C6-F6E0-A0DA-E313-C4B961B2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D717B-DCEF-0040-5067-6C2059A4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CB29A-EE95-3F25-4ADC-E022DE3D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E5F9-1925-0CB0-109A-DDF82A0E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18D83-97FE-6510-B3A3-C217C6F3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2CB5-4F84-7D10-F93D-91897009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78BCF-7CCC-B73D-8132-022A9CE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9AC2B-56A4-5879-3267-1067C273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41FAD-5C71-BF06-46D6-16148D97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A0C1-ED3A-57C2-29DD-11046ABA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DD87-3E63-61B5-41C2-A5AE1C5F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F74A-6B07-246F-6B7F-6E112E34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1B2F-59FC-7E84-3079-493D6C8FF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CA5F-5BDA-EC36-6500-C31F13F9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0919-6F28-EF37-4A41-6C9268B4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004EF-D234-96D8-368F-02914D23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4ABE-AC1E-ED4B-197C-AE268772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53285-ED39-A4E1-23DE-445996F0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8C960-E280-E6BF-347E-D6C2E16A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CB410-A235-AA71-6136-2759BBB3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E8201-E065-91DD-8E2B-900CA7DA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99FC-E44A-2549-61A9-2CE7565D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F6D3F-4CEC-9122-F90F-092399ED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A6A43-5575-A5C6-3046-143101F4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BBFB-0A3B-96B8-118A-61BD4FE61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5FE5-4B97-4B07-B6CA-18F31441F9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2806-0C67-33FD-8389-410C3068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2029-D409-4025-8AE4-400BEFD91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D670-2182-40FE-8D94-172FDC89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A91CC7-1E26-65B5-3640-F0369583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BUILDING SITES POWER CONSUMPTION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5B05E3-514C-FDBB-1743-C74AFE1A7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PRESENTED BY</a:t>
            </a:r>
            <a:endParaRPr lang="en-US"/>
          </a:p>
          <a:p>
            <a:pPr algn="l"/>
            <a:r>
              <a:rPr lang="en-US" dirty="0"/>
              <a:t>VENKATESH INTURI</a:t>
            </a:r>
            <a:endParaRPr lang="en-US"/>
          </a:p>
          <a:p>
            <a:pPr algn="l"/>
            <a:r>
              <a:rPr lang="en-US" dirty="0"/>
              <a:t>DURGAPRASAD NELAKURTHI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6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2365" y="1166265"/>
            <a:ext cx="10787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Assessing the value of energy efficiency improvements can be challenging as there's no way to truly know how much energy a building would have used without the improvements</a:t>
            </a:r>
          </a:p>
          <a:p>
            <a:pPr algn="l" fontAlgn="base"/>
            <a:endParaRPr lang="en-US" dirty="0"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We will build a model on historic usage rates and observed weather. 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The dataset includes one years of hourly meter readings from over one thousand buildings at several different sites around the world.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605" y="530860"/>
            <a:ext cx="490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Overview -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Building Sites Power Consumption</a:t>
            </a:r>
            <a:endParaRPr lang="en-US" dirty="0"/>
          </a:p>
          <a:p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0086" y="3475903"/>
            <a:ext cx="3339548" cy="246189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     Main data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</a:t>
            </a:r>
            <a:r>
              <a:rPr kumimoji="0" lang="en-US" altLang="en-US" sz="10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building_id</a:t>
            </a:r>
            <a:r>
              <a:rPr kumimoji="0" lang="en-US" altLang="en-US" sz="1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- Foreign key for the building metadata.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meter - The meter id code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timestamp - When the measurement was taken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meter_reading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B0502040204020203" pitchFamily="18" charset="0"/>
                <a:cs typeface="Aparajita" panose="020B0502040204020203" pitchFamily="18" charset="0"/>
              </a:rPr>
              <a:t> - The target variable. Energy consumption in kWh (or equivalent).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9265" y="3613150"/>
            <a:ext cx="3773805" cy="227711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strike="noStrike" cap="none" normalizeH="0" baseline="0">
                <a:ln>
                  <a:noFill/>
                </a:ln>
                <a:effectLst/>
                <a:latin typeface="Aparajita" panose="020B0502040204020203" pitchFamily="18" charset="0"/>
                <a:cs typeface="Aparajita" panose="020B0502040204020203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b="1" dirty="0"/>
              <a:t>  </a:t>
            </a:r>
            <a:r>
              <a:rPr lang="en-US" altLang="en-US" sz="1000" b="1" dirty="0"/>
              <a:t>   Building Metadata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site_id</a:t>
            </a:r>
            <a:r>
              <a:rPr lang="en-US" altLang="en-US" sz="1000" dirty="0"/>
              <a:t> - Foreign key for the weather files.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primary_use</a:t>
            </a:r>
            <a:r>
              <a:rPr lang="en-US" altLang="en-US" sz="1000" dirty="0"/>
              <a:t> - Indicator of the primary category of activities for the building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square_feet</a:t>
            </a:r>
            <a:r>
              <a:rPr lang="en-US" altLang="en-US" sz="1000" dirty="0"/>
              <a:t> - Gross floor area of the building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year_built</a:t>
            </a:r>
            <a:r>
              <a:rPr lang="en-US" altLang="en-US" sz="1000" dirty="0"/>
              <a:t> - Year building was opened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floor_count</a:t>
            </a:r>
            <a:r>
              <a:rPr lang="en-US" altLang="en-US" sz="1000" dirty="0"/>
              <a:t> - Number of floors of the building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2368" y="3601666"/>
            <a:ext cx="3458817" cy="2585085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strike="noStrike" cap="none" normalizeH="0" baseline="0">
                <a:ln>
                  <a:noFill/>
                </a:ln>
                <a:effectLst/>
                <a:latin typeface="Aparajita" panose="020B0502040204020203" pitchFamily="18" charset="0"/>
                <a:cs typeface="Aparajita" panose="020B0502040204020203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en-US" b="1" dirty="0"/>
              <a:t>           </a:t>
            </a:r>
            <a:r>
              <a:rPr lang="en-US" altLang="en-US" sz="1000" b="1" dirty="0"/>
              <a:t>      Weather Data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air_temperature</a:t>
            </a:r>
            <a:r>
              <a:rPr lang="en-US" altLang="en-US" sz="1000" dirty="0"/>
              <a:t> - Degrees Celsius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cloud_coverage</a:t>
            </a:r>
            <a:r>
              <a:rPr lang="en-US" altLang="en-US" sz="1000" dirty="0"/>
              <a:t> - Portion of the sky covered in clouds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dew_temperature</a:t>
            </a:r>
            <a:r>
              <a:rPr lang="en-US" altLang="en-US" sz="1000" dirty="0"/>
              <a:t> - Degrees Celsius</a:t>
            </a:r>
          </a:p>
          <a:p>
            <a:pPr>
              <a:lnSpc>
                <a:spcPct val="200000"/>
              </a:lnSpc>
            </a:pPr>
            <a:r>
              <a:rPr lang="en-US" altLang="en-US" sz="1000" dirty="0"/>
              <a:t>precip_depth_1_hr - Millimeters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sea_level_pressure</a:t>
            </a:r>
            <a:r>
              <a:rPr lang="en-US" altLang="en-US" sz="1000" dirty="0"/>
              <a:t> - Millibar/hectopascals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wind_direction</a:t>
            </a:r>
            <a:r>
              <a:rPr lang="en-US" altLang="en-US" sz="1000" dirty="0"/>
              <a:t> - Compass direction (0-360)</a:t>
            </a:r>
          </a:p>
          <a:p>
            <a:pPr>
              <a:lnSpc>
                <a:spcPct val="200000"/>
              </a:lnSpc>
            </a:pPr>
            <a:r>
              <a:rPr lang="en-US" altLang="en-US" sz="1000" dirty="0" err="1"/>
              <a:t>wind_speed</a:t>
            </a:r>
            <a:r>
              <a:rPr lang="en-US" altLang="en-US" sz="1000" dirty="0"/>
              <a:t> - Meters per second</a:t>
            </a:r>
          </a:p>
        </p:txBody>
      </p:sp>
    </p:spTree>
    <p:extLst>
      <p:ext uri="{BB962C8B-B14F-4D97-AF65-F5344CB8AC3E}">
        <p14:creationId xmlns:p14="http://schemas.microsoft.com/office/powerpoint/2010/main" val="401509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39689" y="3442276"/>
            <a:ext cx="169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 using Kaggle API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9690" y="2645321"/>
            <a:ext cx="11343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Data download 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Amasis MT Pro Medium" panose="02040604050005020304" pitchFamily="18" charset="0"/>
              </a:rPr>
              <a:t>  Data Analysis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Amasis MT Pro Medium" panose="02040604050005020304" pitchFamily="18" charset="0"/>
              </a:rPr>
              <a:t> Pre-processing  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 Model training </a:t>
            </a:r>
            <a:r>
              <a:rPr lang="en-US" b="1" dirty="0">
                <a:latin typeface="Amasis MT Pro Medium" panose="02040604050005020304" pitchFamily="18" charset="0"/>
              </a:rPr>
              <a:t>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 Validation </a:t>
            </a:r>
            <a:endParaRPr lang="en-US" b="1" dirty="0">
              <a:latin typeface="Amasis MT Pro Medium" panose="020406040500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2662" y="4480206"/>
            <a:ext cx="2339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Nulls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feature correlation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4793" y="5561449"/>
            <a:ext cx="23390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Nulls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engineering**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Train/Test splits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TF dataset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1081" y="3027905"/>
            <a:ext cx="0" cy="414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94316" y="3058502"/>
            <a:ext cx="0" cy="1391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25210" y="3027905"/>
            <a:ext cx="0" cy="2500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598" y="4480206"/>
            <a:ext cx="23390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Keras model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on the model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78252" y="3058502"/>
            <a:ext cx="0" cy="1391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1601" y="3492445"/>
            <a:ext cx="1696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r2score on test data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786733" y="3078074"/>
            <a:ext cx="0" cy="4143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1281" y="1048758"/>
            <a:ext cx="6241774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Type – Supervised ML (Regression)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– r2score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Data(Train) – 80% of 3.7 Million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Data(Test) - 20%  of 3.7 Million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862" y="1174329"/>
            <a:ext cx="10919789" cy="2614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Winddirection</a:t>
            </a:r>
          </a:p>
          <a:p>
            <a:r>
              <a:rPr lang="en-US" b="1" dirty="0">
                <a:latin typeface="Amasis MT Pro Medium" panose="02040604050005020304" pitchFamily="18" charset="0"/>
              </a:rPr>
              <a:t>	– </a:t>
            </a:r>
            <a:r>
              <a:rPr lang="en-US" sz="1400" dirty="0">
                <a:latin typeface="Amasis MT Pro Medium" panose="02040604050005020304" pitchFamily="18" charset="0"/>
              </a:rPr>
              <a:t>Wind is given in degrees 0 – 360. For a ML model it will be better if we  add a sense of direction to it i.e., 200 = - 20 etc.</a:t>
            </a:r>
          </a:p>
          <a:p>
            <a:endParaRPr lang="en-US" b="1" dirty="0">
              <a:latin typeface="Amasis MT Pro Medium" panose="02040604050005020304" pitchFamily="18" charset="0"/>
            </a:endParaRPr>
          </a:p>
          <a:p>
            <a:r>
              <a:rPr lang="en-US" b="1" dirty="0">
                <a:latin typeface="Amasis MT Pro Medium" panose="02040604050005020304" pitchFamily="18" charset="0"/>
              </a:rPr>
              <a:t>Time features</a:t>
            </a:r>
          </a:p>
          <a:p>
            <a:r>
              <a:rPr lang="en-US" b="1" dirty="0">
                <a:latin typeface="Amasis MT Pro Medium" panose="02040604050005020304" pitchFamily="18" charset="0"/>
              </a:rPr>
              <a:t>	- </a:t>
            </a:r>
            <a:r>
              <a:rPr lang="en-US" sz="1400" dirty="0">
                <a:latin typeface="Amasis MT Pro Medium" panose="02040604050005020304" pitchFamily="18" charset="0"/>
              </a:rPr>
              <a:t>We will extract Hour, Day, Month, Weekdays from the time feature</a:t>
            </a:r>
          </a:p>
          <a:p>
            <a:r>
              <a:rPr lang="en-US" sz="1400" dirty="0">
                <a:latin typeface="Amasis MT Pro Medium" panose="02040604050005020304" pitchFamily="18" charset="0"/>
              </a:rPr>
              <a:t>	- Hour, Day, Month are cyclic features i.e., Day 7 (Sunday) is equally  closer to day 7(Saturday) and Day 0 (Monday)</a:t>
            </a:r>
          </a:p>
          <a:p>
            <a:r>
              <a:rPr lang="en-US" sz="1400" dirty="0">
                <a:latin typeface="Amasis MT Pro Medium" panose="02040604050005020304" pitchFamily="18" charset="0"/>
              </a:rPr>
              <a:t>	- We will convert such features to Sine and Cosine split. It will add a sense of cyclic  direction</a:t>
            </a:r>
            <a:endParaRPr lang="en-US" b="0" dirty="0">
              <a:solidFill>
                <a:schemeClr val="tx2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b="1" dirty="0">
              <a:latin typeface="Amasis MT Pro Medium" panose="020406040500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42" y="3429000"/>
            <a:ext cx="4200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51118" y="4307820"/>
            <a:ext cx="377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Feature to cyclic encoding 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0175" y="1041808"/>
            <a:ext cx="106282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Categorical features</a:t>
            </a:r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US" b="1" dirty="0">
                <a:latin typeface="Amasis MT Pro Medium" panose="02040604050005020304" pitchFamily="18" charset="0"/>
                <a:sym typeface="Wingdings" panose="05000000000000000000" pitchFamily="2" charset="2"/>
              </a:rPr>
              <a:t>	- 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'building_id','site_id','meter','</a:t>
            </a:r>
            <a:r>
              <a:rPr lang="en-US" sz="1600" b="0" dirty="0" err="1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primary_use</a:t>
            </a:r>
            <a:r>
              <a:rPr lang="en-US" sz="1600" b="0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	- Neural network is nit very good with categorical  feature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	- We will use word-embedding technique to encode above features</a:t>
            </a:r>
            <a:endParaRPr lang="en-US" b="1" dirty="0">
              <a:latin typeface="Amasis MT Pro Medium" panose="020406040500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53" y="2856879"/>
            <a:ext cx="7028208" cy="351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0944" y="462144"/>
            <a:ext cx="214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1276" y="996937"/>
            <a:ext cx="3313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Null values</a:t>
            </a:r>
            <a:endParaRPr lang="en-US" b="1" dirty="0">
              <a:latin typeface="Amasis MT Pro Medium" panose="020406040500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2192" y="1422877"/>
            <a:ext cx="2392125" cy="52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building_id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meter – 0%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 – 0% 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meter_reading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site_id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primary_use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 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square_feet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0%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wind_direction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2.6% 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wind_speed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- 0.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19%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dew_temperature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- 0.015%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air_temperature</a:t>
            </a:r>
            <a:r>
              <a:rPr lang="en-US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0.15% 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year_built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46.8% 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floor_count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65.7% </a:t>
            </a:r>
          </a:p>
          <a:p>
            <a:pPr>
              <a:lnSpc>
                <a:spcPct val="150000"/>
              </a:lnSpc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cloud_coverage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51.4% precip_depth_1_hr – 37.4%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sea_level_pressure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21.9%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4" y="1249918"/>
            <a:ext cx="6135964" cy="546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55097" y="1215020"/>
            <a:ext cx="3313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Medium" panose="02040604050005020304" pitchFamily="18" charset="0"/>
              </a:rPr>
              <a:t>Correlation</a:t>
            </a:r>
            <a:endParaRPr lang="en-US" b="1" dirty="0">
              <a:latin typeface="Amasis MT Pro Medium" panose="020406040500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2348" y="5421474"/>
            <a:ext cx="128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Drop these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348" y="4044674"/>
            <a:ext cx="128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Fill these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3514" y="1934817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CAT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3514" y="3090446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NUM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7723" y="1934817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Embedding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216" y="2104094"/>
            <a:ext cx="795131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</a:t>
            </a:r>
          </a:p>
          <a:p>
            <a:pPr algn="ctr"/>
            <a:r>
              <a:rPr lang="en-US" sz="1600" b="1" dirty="0"/>
              <a:t>O</a:t>
            </a:r>
          </a:p>
          <a:p>
            <a:pPr algn="ctr"/>
            <a:r>
              <a:rPr lang="en-US" sz="1600" b="1" dirty="0"/>
              <a:t>N</a:t>
            </a:r>
          </a:p>
          <a:p>
            <a:pPr algn="ctr"/>
            <a:r>
              <a:rPr lang="en-US" sz="1600" b="1" dirty="0"/>
              <a:t>C</a:t>
            </a:r>
          </a:p>
          <a:p>
            <a:pPr algn="ctr"/>
            <a:r>
              <a:rPr lang="en-US" sz="1600" b="1" dirty="0"/>
              <a:t>A</a:t>
            </a:r>
          </a:p>
          <a:p>
            <a:pPr algn="ctr"/>
            <a:r>
              <a:rPr lang="en-US" sz="1600" b="1" dirty="0"/>
              <a:t>T</a:t>
            </a:r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2796210" y="2104094"/>
            <a:ext cx="84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30419" y="2104094"/>
            <a:ext cx="1066797" cy="59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96210" y="2703443"/>
            <a:ext cx="3101006" cy="58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27235" y="2534166"/>
            <a:ext cx="1683025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Multiple block of Dense, BN and Dropouts</a:t>
            </a: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>
            <a:off x="6732104" y="2949665"/>
            <a:ext cx="795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71654" y="2780388"/>
            <a:ext cx="1192696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Output</a:t>
            </a:r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9230141" y="2949665"/>
            <a:ext cx="84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8452" y="4415353"/>
            <a:ext cx="2123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Training </a:t>
            </a:r>
            <a:r>
              <a:rPr lang="en-US" sz="1600" b="1" dirty="0" err="1"/>
              <a:t>Parms</a:t>
            </a:r>
            <a:r>
              <a:rPr lang="en-US" sz="1600" b="1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5510" y="5001596"/>
            <a:ext cx="37801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en-US" b="0" dirty="0">
                <a:effectLst/>
                <a:latin typeface="Courier New" panose="02070309020205020404" pitchFamily="49" charset="0"/>
              </a:rPr>
              <a:t>=0.001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epochs=50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optimizer=‘Adam’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loss='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mse</a:t>
            </a:r>
            <a:r>
              <a:rPr lang="en-US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b="0" dirty="0"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2365" y="1729258"/>
            <a:ext cx="1078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Test r2score -  </a:t>
            </a:r>
            <a:r>
              <a:rPr lang="en-US" b="1" i="0" u="sng" dirty="0">
                <a:effectLst/>
                <a:latin typeface="Courier New" panose="02070309020205020404" pitchFamily="49" charset="0"/>
              </a:rPr>
              <a:t>0.989</a:t>
            </a:r>
            <a:endParaRPr lang="en-US" b="1" u="sng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574" y="769528"/>
            <a:ext cx="5446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Performance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535100"/>
            <a:ext cx="110299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638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Amasis MT Pro Medium</vt:lpstr>
      <vt:lpstr>Aparajita</vt:lpstr>
      <vt:lpstr>-apple-system</vt:lpstr>
      <vt:lpstr>Arial</vt:lpstr>
      <vt:lpstr>Calibri</vt:lpstr>
      <vt:lpstr>Calibri Light</vt:lpstr>
      <vt:lpstr>Courier New</vt:lpstr>
      <vt:lpstr>Inter</vt:lpstr>
      <vt:lpstr>Times New Roman</vt:lpstr>
      <vt:lpstr>Office Theme</vt:lpstr>
      <vt:lpstr>BUILDING SITES POWER CONSUMPTION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SITES POWER CONSUMPTION</dc:title>
  <dc:creator>Venkatesh Inturi</dc:creator>
  <cp:lastModifiedBy>Venkatesh Inturi</cp:lastModifiedBy>
  <cp:revision>1</cp:revision>
  <dcterms:created xsi:type="dcterms:W3CDTF">2022-05-05T04:04:48Z</dcterms:created>
  <dcterms:modified xsi:type="dcterms:W3CDTF">2022-05-05T04:10:31Z</dcterms:modified>
</cp:coreProperties>
</file>