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3800" cy="5670550"/>
  <p:notesSz cx="10083800" cy="56705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AIJANYANI/Automated-Resume-Screening-System/tree/master/Original_Resumes" TargetMode="External"/><Relationship Id="rId1" Type="http://schemas.openxmlformats.org/officeDocument/2006/relationships/hyperlink" Target="https://www.kaggle.com/datasets/gauravduttakiit/resume-dataset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ghnalohani/Resume-Scoring-using-NLP/blob/master/RESUME%20SCORING%20USING%20NLP.pdf" TargetMode="External"/><Relationship Id="rId2" Type="http://schemas.openxmlformats.org/officeDocument/2006/relationships/hyperlink" Target="https://www.smartrecruiters.com/resources/glossary/resume-parsing/" TargetMode="External"/><Relationship Id="rId1" Type="http://schemas.openxmlformats.org/officeDocument/2006/relationships/hyperlink" Target="https://blog.apilayer.com/build-your-own-resume-parser-using-python-and-nlp/" TargetMode="External"/><Relationship Id="rId5" Type="http://schemas.openxmlformats.org/officeDocument/2006/relationships/hyperlink" Target="https://github.com/dhinu95/Resume-Parser-Using-NLP" TargetMode="External"/><Relationship Id="rId4" Type="http://schemas.openxmlformats.org/officeDocument/2006/relationships/hyperlink" Target="https://www.analyticsvidhya.com/blog/2021/06/resume-screening-with-natural-language-processing-in-python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avduttakiit/resume-dataset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github.com/JAIJANYANI/Automated-Resume-Screening-System/tree/master/Original_Resumes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ghnalohani/Resume-Scoring-using-NLP/blob/master/RESUME%20SCORING%20USING%20NLP.pdf" TargetMode="External"/><Relationship Id="rId2" Type="http://schemas.openxmlformats.org/officeDocument/2006/relationships/hyperlink" Target="https://www.smartrecruiters.com/resources/glossary/resume-parsing/" TargetMode="External"/><Relationship Id="rId1" Type="http://schemas.openxmlformats.org/officeDocument/2006/relationships/hyperlink" Target="https://blog.apilayer.com/build-your-own-resume-parser-using-python-and-nlp/" TargetMode="External"/><Relationship Id="rId5" Type="http://schemas.openxmlformats.org/officeDocument/2006/relationships/hyperlink" Target="https://github.com/dhinu95/Resume-Parser-Using-NLP" TargetMode="External"/><Relationship Id="rId4" Type="http://schemas.openxmlformats.org/officeDocument/2006/relationships/hyperlink" Target="https://www.analyticsvidhya.com/blog/2021/06/resume-screening-with-natural-language-processing-in-pytho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6DE73-F3D9-44B8-9624-6F5F83E775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82E6C0-DC15-4BD3-84F9-B7CC2E61F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https://www.kaggle.com/datasets/gauravduttakiit/resume-d </a:t>
          </a:r>
          <a:r>
            <a:rPr lang="en-US"/>
            <a:t> </a:t>
          </a:r>
          <a:r>
            <a:rPr lang="en-US">
              <a:hlinkClick xmlns:r="http://schemas.openxmlformats.org/officeDocument/2006/relationships" r:id="rId1"/>
            </a:rPr>
            <a:t>ataset</a:t>
          </a:r>
          <a:endParaRPr lang="en-US"/>
        </a:p>
      </dgm:t>
    </dgm:pt>
    <dgm:pt modelId="{A9C12147-9A7C-42F6-B594-4D4349C3F5BE}" type="parTrans" cxnId="{8DC22163-EF4D-4030-A506-FE5802E71A65}">
      <dgm:prSet/>
      <dgm:spPr/>
      <dgm:t>
        <a:bodyPr/>
        <a:lstStyle/>
        <a:p>
          <a:endParaRPr lang="en-US"/>
        </a:p>
      </dgm:t>
    </dgm:pt>
    <dgm:pt modelId="{376F0E32-9FA2-4E4A-BB1C-487B9945F1B2}" type="sibTrans" cxnId="{8DC22163-EF4D-4030-A506-FE5802E71A65}">
      <dgm:prSet/>
      <dgm:spPr/>
      <dgm:t>
        <a:bodyPr/>
        <a:lstStyle/>
        <a:p>
          <a:endParaRPr lang="en-US"/>
        </a:p>
      </dgm:t>
    </dgm:pt>
    <dgm:pt modelId="{FE11CFE5-3885-4FAE-BEEF-95BE46090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https://github.com/JAIJANYANI/Automated-Resume-Scree </a:t>
          </a:r>
          <a:r>
            <a:rPr lang="en-US"/>
            <a:t> </a:t>
          </a:r>
          <a:r>
            <a:rPr lang="en-US">
              <a:hlinkClick xmlns:r="http://schemas.openxmlformats.org/officeDocument/2006/relationships" r:id="rId2"/>
            </a:rPr>
            <a:t>ning-System/tree/master/Original_Resumes</a:t>
          </a:r>
          <a:endParaRPr lang="en-US"/>
        </a:p>
      </dgm:t>
    </dgm:pt>
    <dgm:pt modelId="{9098DA5C-0A8D-400F-987C-B7DD80E620F3}" type="parTrans" cxnId="{42DE85E1-B7DD-45DB-84D7-E1E4DA9C6C10}">
      <dgm:prSet/>
      <dgm:spPr/>
      <dgm:t>
        <a:bodyPr/>
        <a:lstStyle/>
        <a:p>
          <a:endParaRPr lang="en-US"/>
        </a:p>
      </dgm:t>
    </dgm:pt>
    <dgm:pt modelId="{BB8CBC6D-D21A-4573-818C-9D5F57FDF54B}" type="sibTrans" cxnId="{42DE85E1-B7DD-45DB-84D7-E1E4DA9C6C10}">
      <dgm:prSet/>
      <dgm:spPr/>
      <dgm:t>
        <a:bodyPr/>
        <a:lstStyle/>
        <a:p>
          <a:endParaRPr lang="en-US"/>
        </a:p>
      </dgm:t>
    </dgm:pt>
    <dgm:pt modelId="{E2F437BF-E123-4E4C-B30B-4116CAA2B39F}" type="pres">
      <dgm:prSet presAssocID="{C0D6DE73-F3D9-44B8-9624-6F5F83E7757F}" presName="root" presStyleCnt="0">
        <dgm:presLayoutVars>
          <dgm:dir/>
          <dgm:resizeHandles val="exact"/>
        </dgm:presLayoutVars>
      </dgm:prSet>
      <dgm:spPr/>
    </dgm:pt>
    <dgm:pt modelId="{CAFDC533-DA8A-4EFE-9F50-40EFC61ACAED}" type="pres">
      <dgm:prSet presAssocID="{B882E6C0-DC15-4BD3-84F9-B7CC2E61FBA6}" presName="compNode" presStyleCnt="0"/>
      <dgm:spPr/>
    </dgm:pt>
    <dgm:pt modelId="{446DC053-3BD8-4E4D-A506-8804F8E259B6}" type="pres">
      <dgm:prSet presAssocID="{B882E6C0-DC15-4BD3-84F9-B7CC2E61FBA6}" presName="bgRect" presStyleLbl="bgShp" presStyleIdx="0" presStyleCnt="2"/>
      <dgm:spPr/>
    </dgm:pt>
    <dgm:pt modelId="{E72E23FA-0C25-402B-8C4F-A21DCEE8DC06}" type="pres">
      <dgm:prSet presAssocID="{B882E6C0-DC15-4BD3-84F9-B7CC2E61FBA6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1A9A6FB-6FDA-458E-81B7-E2E283347F59}" type="pres">
      <dgm:prSet presAssocID="{B882E6C0-DC15-4BD3-84F9-B7CC2E61FBA6}" presName="spaceRect" presStyleCnt="0"/>
      <dgm:spPr/>
    </dgm:pt>
    <dgm:pt modelId="{BE3C815E-1E60-413F-AE39-DC94A4D7BDE8}" type="pres">
      <dgm:prSet presAssocID="{B882E6C0-DC15-4BD3-84F9-B7CC2E61FBA6}" presName="parTx" presStyleLbl="revTx" presStyleIdx="0" presStyleCnt="2">
        <dgm:presLayoutVars>
          <dgm:chMax val="0"/>
          <dgm:chPref val="0"/>
        </dgm:presLayoutVars>
      </dgm:prSet>
      <dgm:spPr/>
    </dgm:pt>
    <dgm:pt modelId="{89C24EF0-03FD-4A3A-A37F-CA5B6914F59E}" type="pres">
      <dgm:prSet presAssocID="{376F0E32-9FA2-4E4A-BB1C-487B9945F1B2}" presName="sibTrans" presStyleCnt="0"/>
      <dgm:spPr/>
    </dgm:pt>
    <dgm:pt modelId="{E8F150B7-7D16-4B37-9776-60B0F93B76B8}" type="pres">
      <dgm:prSet presAssocID="{FE11CFE5-3885-4FAE-BEEF-95BE4609098A}" presName="compNode" presStyleCnt="0"/>
      <dgm:spPr/>
    </dgm:pt>
    <dgm:pt modelId="{CF4F5623-C7B0-4A2A-9389-9FC15C6666D7}" type="pres">
      <dgm:prSet presAssocID="{FE11CFE5-3885-4FAE-BEEF-95BE4609098A}" presName="bgRect" presStyleLbl="bgShp" presStyleIdx="1" presStyleCnt="2"/>
      <dgm:spPr/>
    </dgm:pt>
    <dgm:pt modelId="{E827E619-9A87-4E12-85D5-73D8CB009E36}" type="pres">
      <dgm:prSet presAssocID="{FE11CFE5-3885-4FAE-BEEF-95BE4609098A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E2FD3AF-7632-4BF3-AB28-85A53D7891E2}" type="pres">
      <dgm:prSet presAssocID="{FE11CFE5-3885-4FAE-BEEF-95BE4609098A}" presName="spaceRect" presStyleCnt="0"/>
      <dgm:spPr/>
    </dgm:pt>
    <dgm:pt modelId="{5B1743D4-FD0B-4A70-8E4D-ABC0E07975B6}" type="pres">
      <dgm:prSet presAssocID="{FE11CFE5-3885-4FAE-BEEF-95BE460909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CA0A29-071F-43F1-B875-1FFB0687B0C8}" type="presOf" srcId="{FE11CFE5-3885-4FAE-BEEF-95BE4609098A}" destId="{5B1743D4-FD0B-4A70-8E4D-ABC0E07975B6}" srcOrd="0" destOrd="0" presId="urn:microsoft.com/office/officeart/2018/2/layout/IconVerticalSolidList"/>
    <dgm:cxn modelId="{D8DF423A-2ECC-40FF-9331-948412F842A2}" type="presOf" srcId="{C0D6DE73-F3D9-44B8-9624-6F5F83E7757F}" destId="{E2F437BF-E123-4E4C-B30B-4116CAA2B39F}" srcOrd="0" destOrd="0" presId="urn:microsoft.com/office/officeart/2018/2/layout/IconVerticalSolidList"/>
    <dgm:cxn modelId="{8DC22163-EF4D-4030-A506-FE5802E71A65}" srcId="{C0D6DE73-F3D9-44B8-9624-6F5F83E7757F}" destId="{B882E6C0-DC15-4BD3-84F9-B7CC2E61FBA6}" srcOrd="0" destOrd="0" parTransId="{A9C12147-9A7C-42F6-B594-4D4349C3F5BE}" sibTransId="{376F0E32-9FA2-4E4A-BB1C-487B9945F1B2}"/>
    <dgm:cxn modelId="{F1F34E70-E46E-48FC-B372-9C1387921DD3}" type="presOf" srcId="{B882E6C0-DC15-4BD3-84F9-B7CC2E61FBA6}" destId="{BE3C815E-1E60-413F-AE39-DC94A4D7BDE8}" srcOrd="0" destOrd="0" presId="urn:microsoft.com/office/officeart/2018/2/layout/IconVerticalSolidList"/>
    <dgm:cxn modelId="{42DE85E1-B7DD-45DB-84D7-E1E4DA9C6C10}" srcId="{C0D6DE73-F3D9-44B8-9624-6F5F83E7757F}" destId="{FE11CFE5-3885-4FAE-BEEF-95BE4609098A}" srcOrd="1" destOrd="0" parTransId="{9098DA5C-0A8D-400F-987C-B7DD80E620F3}" sibTransId="{BB8CBC6D-D21A-4573-818C-9D5F57FDF54B}"/>
    <dgm:cxn modelId="{AE5AD1C9-616A-4840-8234-B8EB8AEC4392}" type="presParOf" srcId="{E2F437BF-E123-4E4C-B30B-4116CAA2B39F}" destId="{CAFDC533-DA8A-4EFE-9F50-40EFC61ACAED}" srcOrd="0" destOrd="0" presId="urn:microsoft.com/office/officeart/2018/2/layout/IconVerticalSolidList"/>
    <dgm:cxn modelId="{C5660CF9-9840-47BF-B5A8-87A816445807}" type="presParOf" srcId="{CAFDC533-DA8A-4EFE-9F50-40EFC61ACAED}" destId="{446DC053-3BD8-4E4D-A506-8804F8E259B6}" srcOrd="0" destOrd="0" presId="urn:microsoft.com/office/officeart/2018/2/layout/IconVerticalSolidList"/>
    <dgm:cxn modelId="{B6420B78-12BA-4507-9C81-9916E68C29C8}" type="presParOf" srcId="{CAFDC533-DA8A-4EFE-9F50-40EFC61ACAED}" destId="{E72E23FA-0C25-402B-8C4F-A21DCEE8DC06}" srcOrd="1" destOrd="0" presId="urn:microsoft.com/office/officeart/2018/2/layout/IconVerticalSolidList"/>
    <dgm:cxn modelId="{0AD7790E-6FD5-4A3F-A54F-001C4DFC38DE}" type="presParOf" srcId="{CAFDC533-DA8A-4EFE-9F50-40EFC61ACAED}" destId="{51A9A6FB-6FDA-458E-81B7-E2E283347F59}" srcOrd="2" destOrd="0" presId="urn:microsoft.com/office/officeart/2018/2/layout/IconVerticalSolidList"/>
    <dgm:cxn modelId="{CEE4471F-FED5-48A3-AB20-2241F7B349BA}" type="presParOf" srcId="{CAFDC533-DA8A-4EFE-9F50-40EFC61ACAED}" destId="{BE3C815E-1E60-413F-AE39-DC94A4D7BDE8}" srcOrd="3" destOrd="0" presId="urn:microsoft.com/office/officeart/2018/2/layout/IconVerticalSolidList"/>
    <dgm:cxn modelId="{92008F42-690E-4066-9D1E-35D7F27722D0}" type="presParOf" srcId="{E2F437BF-E123-4E4C-B30B-4116CAA2B39F}" destId="{89C24EF0-03FD-4A3A-A37F-CA5B6914F59E}" srcOrd="1" destOrd="0" presId="urn:microsoft.com/office/officeart/2018/2/layout/IconVerticalSolidList"/>
    <dgm:cxn modelId="{5D62FE55-065A-4824-9690-9BD2E8014F9A}" type="presParOf" srcId="{E2F437BF-E123-4E4C-B30B-4116CAA2B39F}" destId="{E8F150B7-7D16-4B37-9776-60B0F93B76B8}" srcOrd="2" destOrd="0" presId="urn:microsoft.com/office/officeart/2018/2/layout/IconVerticalSolidList"/>
    <dgm:cxn modelId="{48EACBDD-D8FC-43F4-BF4B-7BD407B3AE49}" type="presParOf" srcId="{E8F150B7-7D16-4B37-9776-60B0F93B76B8}" destId="{CF4F5623-C7B0-4A2A-9389-9FC15C6666D7}" srcOrd="0" destOrd="0" presId="urn:microsoft.com/office/officeart/2018/2/layout/IconVerticalSolidList"/>
    <dgm:cxn modelId="{96256347-6F60-4CA5-87C4-AF7255A87C79}" type="presParOf" srcId="{E8F150B7-7D16-4B37-9776-60B0F93B76B8}" destId="{E827E619-9A87-4E12-85D5-73D8CB009E36}" srcOrd="1" destOrd="0" presId="urn:microsoft.com/office/officeart/2018/2/layout/IconVerticalSolidList"/>
    <dgm:cxn modelId="{753110CE-AB26-4727-AD95-AE019328A91F}" type="presParOf" srcId="{E8F150B7-7D16-4B37-9776-60B0F93B76B8}" destId="{4E2FD3AF-7632-4BF3-AB28-85A53D7891E2}" srcOrd="2" destOrd="0" presId="urn:microsoft.com/office/officeart/2018/2/layout/IconVerticalSolidList"/>
    <dgm:cxn modelId="{375D9A44-2873-4802-91DC-5E402067923E}" type="presParOf" srcId="{E8F150B7-7D16-4B37-9776-60B0F93B76B8}" destId="{5B1743D4-FD0B-4A70-8E4D-ABC0E07975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EB15D-33F5-4A31-A5E5-CD4B07836ED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D59CB3-BDF8-4FF0-A68F-5499850394AD}">
      <dgm:prSet/>
      <dgm:spPr/>
      <dgm:t>
        <a:bodyPr/>
        <a:lstStyle/>
        <a:p>
          <a:r>
            <a:rPr lang="en-US" b="0" i="0"/>
            <a:t>Python3</a:t>
          </a:r>
          <a:endParaRPr lang="en-US"/>
        </a:p>
      </dgm:t>
    </dgm:pt>
    <dgm:pt modelId="{090F5956-BEB9-4365-8BDD-D81329E86840}" type="parTrans" cxnId="{1721992F-835A-4EFD-BE86-4C8C9DF68A69}">
      <dgm:prSet/>
      <dgm:spPr/>
      <dgm:t>
        <a:bodyPr/>
        <a:lstStyle/>
        <a:p>
          <a:endParaRPr lang="en-US"/>
        </a:p>
      </dgm:t>
    </dgm:pt>
    <dgm:pt modelId="{94B9031A-A8B7-42AC-A0A8-5B508CA5C769}" type="sibTrans" cxnId="{1721992F-835A-4EFD-BE86-4C8C9DF68A69}">
      <dgm:prSet/>
      <dgm:spPr/>
      <dgm:t>
        <a:bodyPr/>
        <a:lstStyle/>
        <a:p>
          <a:endParaRPr lang="en-US"/>
        </a:p>
      </dgm:t>
    </dgm:pt>
    <dgm:pt modelId="{4D2F5257-55C5-455D-A614-2545752A2287}">
      <dgm:prSet/>
      <dgm:spPr/>
      <dgm:t>
        <a:bodyPr/>
        <a:lstStyle/>
        <a:p>
          <a:r>
            <a:rPr lang="en-US" b="0" i="0"/>
            <a:t>docx2txt and pdfminer.six for extracting text</a:t>
          </a:r>
          <a:endParaRPr lang="en-US"/>
        </a:p>
      </dgm:t>
    </dgm:pt>
    <dgm:pt modelId="{AD466256-E8F7-44DD-B703-EB60E0022D01}" type="parTrans" cxnId="{B0760B6B-750D-4FEE-8452-6FDA1AC56965}">
      <dgm:prSet/>
      <dgm:spPr/>
      <dgm:t>
        <a:bodyPr/>
        <a:lstStyle/>
        <a:p>
          <a:endParaRPr lang="en-US"/>
        </a:p>
      </dgm:t>
    </dgm:pt>
    <dgm:pt modelId="{37808BBF-5684-4259-AE0B-76DDED61D752}" type="sibTrans" cxnId="{B0760B6B-750D-4FEE-8452-6FDA1AC56965}">
      <dgm:prSet/>
      <dgm:spPr/>
      <dgm:t>
        <a:bodyPr/>
        <a:lstStyle/>
        <a:p>
          <a:endParaRPr lang="en-US"/>
        </a:p>
      </dgm:t>
    </dgm:pt>
    <dgm:pt modelId="{9EBD8590-B280-4A0E-A17D-64FCA35EAE46}">
      <dgm:prSet/>
      <dgm:spPr/>
      <dgm:t>
        <a:bodyPr/>
        <a:lstStyle/>
        <a:p>
          <a:r>
            <a:rPr lang="en-US" b="0" i="0"/>
            <a:t>nltk for NLP (natural language processing) tasks such as  stop word filtering and tokenization, parsing, classification,  stemming, tagging,Gensim</a:t>
          </a:r>
          <a:endParaRPr lang="en-US"/>
        </a:p>
      </dgm:t>
    </dgm:pt>
    <dgm:pt modelId="{D20367DE-68DC-4B55-9CD7-40920F1BBAD9}" type="parTrans" cxnId="{D404FA99-919B-41A3-8818-E2CEB9D64BBD}">
      <dgm:prSet/>
      <dgm:spPr/>
      <dgm:t>
        <a:bodyPr/>
        <a:lstStyle/>
        <a:p>
          <a:endParaRPr lang="en-US"/>
        </a:p>
      </dgm:t>
    </dgm:pt>
    <dgm:pt modelId="{182E6583-E312-4130-8C9F-073125E849F2}" type="sibTrans" cxnId="{D404FA99-919B-41A3-8818-E2CEB9D64BBD}">
      <dgm:prSet/>
      <dgm:spPr/>
      <dgm:t>
        <a:bodyPr/>
        <a:lstStyle/>
        <a:p>
          <a:endParaRPr lang="en-US"/>
        </a:p>
      </dgm:t>
    </dgm:pt>
    <dgm:pt modelId="{C31B5B21-0D5F-405D-BEF5-FE12BEE1BD6A}">
      <dgm:prSet/>
      <dgm:spPr/>
      <dgm:t>
        <a:bodyPr/>
        <a:lstStyle/>
        <a:p>
          <a:r>
            <a:rPr lang="en-US" b="0" i="0"/>
            <a:t>Performance evaluation - TBD</a:t>
          </a:r>
          <a:endParaRPr lang="en-US"/>
        </a:p>
      </dgm:t>
    </dgm:pt>
    <dgm:pt modelId="{59CC6F77-4624-4F2B-A975-AF70F17B14AE}" type="parTrans" cxnId="{B385BD35-A1BB-45A3-9D6B-6A49DE76E60C}">
      <dgm:prSet/>
      <dgm:spPr/>
      <dgm:t>
        <a:bodyPr/>
        <a:lstStyle/>
        <a:p>
          <a:endParaRPr lang="en-US"/>
        </a:p>
      </dgm:t>
    </dgm:pt>
    <dgm:pt modelId="{8C0D1343-883B-4B9F-9F79-E4222ED46BE0}" type="sibTrans" cxnId="{B385BD35-A1BB-45A3-9D6B-6A49DE76E60C}">
      <dgm:prSet/>
      <dgm:spPr/>
      <dgm:t>
        <a:bodyPr/>
        <a:lstStyle/>
        <a:p>
          <a:endParaRPr lang="en-US"/>
        </a:p>
      </dgm:t>
    </dgm:pt>
    <dgm:pt modelId="{16B4EC0A-93D3-4CCB-A050-FE20322D9F81}" type="pres">
      <dgm:prSet presAssocID="{BC2EB15D-33F5-4A31-A5E5-CD4B07836ED9}" presName="diagram" presStyleCnt="0">
        <dgm:presLayoutVars>
          <dgm:dir/>
          <dgm:resizeHandles val="exact"/>
        </dgm:presLayoutVars>
      </dgm:prSet>
      <dgm:spPr/>
    </dgm:pt>
    <dgm:pt modelId="{680F3727-417B-4F3A-906B-87D1BA85E80D}" type="pres">
      <dgm:prSet presAssocID="{B6D59CB3-BDF8-4FF0-A68F-5499850394AD}" presName="node" presStyleLbl="node1" presStyleIdx="0" presStyleCnt="4">
        <dgm:presLayoutVars>
          <dgm:bulletEnabled val="1"/>
        </dgm:presLayoutVars>
      </dgm:prSet>
      <dgm:spPr/>
    </dgm:pt>
    <dgm:pt modelId="{CB5641DB-29F4-4CF5-AB8C-070274C597C7}" type="pres">
      <dgm:prSet presAssocID="{94B9031A-A8B7-42AC-A0A8-5B508CA5C769}" presName="sibTrans" presStyleLbl="sibTrans2D1" presStyleIdx="0" presStyleCnt="3"/>
      <dgm:spPr/>
    </dgm:pt>
    <dgm:pt modelId="{9F89BB0B-AA2E-4033-A643-1285A883D4EB}" type="pres">
      <dgm:prSet presAssocID="{94B9031A-A8B7-42AC-A0A8-5B508CA5C769}" presName="connectorText" presStyleLbl="sibTrans2D1" presStyleIdx="0" presStyleCnt="3"/>
      <dgm:spPr/>
    </dgm:pt>
    <dgm:pt modelId="{98D33339-DED1-49BC-AF1F-FAB55E2DB82C}" type="pres">
      <dgm:prSet presAssocID="{4D2F5257-55C5-455D-A614-2545752A2287}" presName="node" presStyleLbl="node1" presStyleIdx="1" presStyleCnt="4">
        <dgm:presLayoutVars>
          <dgm:bulletEnabled val="1"/>
        </dgm:presLayoutVars>
      </dgm:prSet>
      <dgm:spPr/>
    </dgm:pt>
    <dgm:pt modelId="{1B283C82-A4FE-4A6E-AD5D-2A2D43F57487}" type="pres">
      <dgm:prSet presAssocID="{37808BBF-5684-4259-AE0B-76DDED61D752}" presName="sibTrans" presStyleLbl="sibTrans2D1" presStyleIdx="1" presStyleCnt="3"/>
      <dgm:spPr/>
    </dgm:pt>
    <dgm:pt modelId="{B3134FD3-C944-4D31-AC07-D05CCFE5864B}" type="pres">
      <dgm:prSet presAssocID="{37808BBF-5684-4259-AE0B-76DDED61D752}" presName="connectorText" presStyleLbl="sibTrans2D1" presStyleIdx="1" presStyleCnt="3"/>
      <dgm:spPr/>
    </dgm:pt>
    <dgm:pt modelId="{6CBB2CAE-0FFA-4707-92D2-ADB46261BEED}" type="pres">
      <dgm:prSet presAssocID="{9EBD8590-B280-4A0E-A17D-64FCA35EAE46}" presName="node" presStyleLbl="node1" presStyleIdx="2" presStyleCnt="4">
        <dgm:presLayoutVars>
          <dgm:bulletEnabled val="1"/>
        </dgm:presLayoutVars>
      </dgm:prSet>
      <dgm:spPr/>
    </dgm:pt>
    <dgm:pt modelId="{00B056BB-2A0D-49C5-9886-014E2E80AFFD}" type="pres">
      <dgm:prSet presAssocID="{182E6583-E312-4130-8C9F-073125E849F2}" presName="sibTrans" presStyleLbl="sibTrans2D1" presStyleIdx="2" presStyleCnt="3"/>
      <dgm:spPr/>
    </dgm:pt>
    <dgm:pt modelId="{F72F7BAA-3B2D-474A-8660-44DBC29E0195}" type="pres">
      <dgm:prSet presAssocID="{182E6583-E312-4130-8C9F-073125E849F2}" presName="connectorText" presStyleLbl="sibTrans2D1" presStyleIdx="2" presStyleCnt="3"/>
      <dgm:spPr/>
    </dgm:pt>
    <dgm:pt modelId="{50A1F686-D650-4F30-B574-9568D74AA522}" type="pres">
      <dgm:prSet presAssocID="{C31B5B21-0D5F-405D-BEF5-FE12BEE1BD6A}" presName="node" presStyleLbl="node1" presStyleIdx="3" presStyleCnt="4">
        <dgm:presLayoutVars>
          <dgm:bulletEnabled val="1"/>
        </dgm:presLayoutVars>
      </dgm:prSet>
      <dgm:spPr/>
    </dgm:pt>
  </dgm:ptLst>
  <dgm:cxnLst>
    <dgm:cxn modelId="{04622A06-E8B1-4D35-A011-F67448B46ECE}" type="presOf" srcId="{37808BBF-5684-4259-AE0B-76DDED61D752}" destId="{B3134FD3-C944-4D31-AC07-D05CCFE5864B}" srcOrd="1" destOrd="0" presId="urn:microsoft.com/office/officeart/2005/8/layout/process5"/>
    <dgm:cxn modelId="{3C3B4507-3DD2-4C74-B21D-9F551487892D}" type="presOf" srcId="{4D2F5257-55C5-455D-A614-2545752A2287}" destId="{98D33339-DED1-49BC-AF1F-FAB55E2DB82C}" srcOrd="0" destOrd="0" presId="urn:microsoft.com/office/officeart/2005/8/layout/process5"/>
    <dgm:cxn modelId="{63A3CA0A-4666-4724-960B-DF4D87615E16}" type="presOf" srcId="{94B9031A-A8B7-42AC-A0A8-5B508CA5C769}" destId="{9F89BB0B-AA2E-4033-A643-1285A883D4EB}" srcOrd="1" destOrd="0" presId="urn:microsoft.com/office/officeart/2005/8/layout/process5"/>
    <dgm:cxn modelId="{1721992F-835A-4EFD-BE86-4C8C9DF68A69}" srcId="{BC2EB15D-33F5-4A31-A5E5-CD4B07836ED9}" destId="{B6D59CB3-BDF8-4FF0-A68F-5499850394AD}" srcOrd="0" destOrd="0" parTransId="{090F5956-BEB9-4365-8BDD-D81329E86840}" sibTransId="{94B9031A-A8B7-42AC-A0A8-5B508CA5C769}"/>
    <dgm:cxn modelId="{B385BD35-A1BB-45A3-9D6B-6A49DE76E60C}" srcId="{BC2EB15D-33F5-4A31-A5E5-CD4B07836ED9}" destId="{C31B5B21-0D5F-405D-BEF5-FE12BEE1BD6A}" srcOrd="3" destOrd="0" parTransId="{59CC6F77-4624-4F2B-A975-AF70F17B14AE}" sibTransId="{8C0D1343-883B-4B9F-9F79-E4222ED46BE0}"/>
    <dgm:cxn modelId="{C663BE43-5DAC-4862-BAD7-36286322C8CD}" type="presOf" srcId="{C31B5B21-0D5F-405D-BEF5-FE12BEE1BD6A}" destId="{50A1F686-D650-4F30-B574-9568D74AA522}" srcOrd="0" destOrd="0" presId="urn:microsoft.com/office/officeart/2005/8/layout/process5"/>
    <dgm:cxn modelId="{B0760B6B-750D-4FEE-8452-6FDA1AC56965}" srcId="{BC2EB15D-33F5-4A31-A5E5-CD4B07836ED9}" destId="{4D2F5257-55C5-455D-A614-2545752A2287}" srcOrd="1" destOrd="0" parTransId="{AD466256-E8F7-44DD-B703-EB60E0022D01}" sibTransId="{37808BBF-5684-4259-AE0B-76DDED61D752}"/>
    <dgm:cxn modelId="{22B4068B-532C-471A-B163-F71458E6DEDE}" type="presOf" srcId="{182E6583-E312-4130-8C9F-073125E849F2}" destId="{F72F7BAA-3B2D-474A-8660-44DBC29E0195}" srcOrd="1" destOrd="0" presId="urn:microsoft.com/office/officeart/2005/8/layout/process5"/>
    <dgm:cxn modelId="{D404FA99-919B-41A3-8818-E2CEB9D64BBD}" srcId="{BC2EB15D-33F5-4A31-A5E5-CD4B07836ED9}" destId="{9EBD8590-B280-4A0E-A17D-64FCA35EAE46}" srcOrd="2" destOrd="0" parTransId="{D20367DE-68DC-4B55-9CD7-40920F1BBAD9}" sibTransId="{182E6583-E312-4130-8C9F-073125E849F2}"/>
    <dgm:cxn modelId="{EDACD9C7-521E-4CD8-AB84-F311018403D8}" type="presOf" srcId="{94B9031A-A8B7-42AC-A0A8-5B508CA5C769}" destId="{CB5641DB-29F4-4CF5-AB8C-070274C597C7}" srcOrd="0" destOrd="0" presId="urn:microsoft.com/office/officeart/2005/8/layout/process5"/>
    <dgm:cxn modelId="{C00623D6-6C00-46E7-AA8F-28CDDACDFE40}" type="presOf" srcId="{B6D59CB3-BDF8-4FF0-A68F-5499850394AD}" destId="{680F3727-417B-4F3A-906B-87D1BA85E80D}" srcOrd="0" destOrd="0" presId="urn:microsoft.com/office/officeart/2005/8/layout/process5"/>
    <dgm:cxn modelId="{66775BDB-1954-44BB-AB17-11571F2AC987}" type="presOf" srcId="{182E6583-E312-4130-8C9F-073125E849F2}" destId="{00B056BB-2A0D-49C5-9886-014E2E80AFFD}" srcOrd="0" destOrd="0" presId="urn:microsoft.com/office/officeart/2005/8/layout/process5"/>
    <dgm:cxn modelId="{BF17C5E7-4047-43E9-9947-74567E932FC5}" type="presOf" srcId="{9EBD8590-B280-4A0E-A17D-64FCA35EAE46}" destId="{6CBB2CAE-0FFA-4707-92D2-ADB46261BEED}" srcOrd="0" destOrd="0" presId="urn:microsoft.com/office/officeart/2005/8/layout/process5"/>
    <dgm:cxn modelId="{884C97F8-1B7D-41A7-9A92-77F7E3E6D06C}" type="presOf" srcId="{37808BBF-5684-4259-AE0B-76DDED61D752}" destId="{1B283C82-A4FE-4A6E-AD5D-2A2D43F57487}" srcOrd="0" destOrd="0" presId="urn:microsoft.com/office/officeart/2005/8/layout/process5"/>
    <dgm:cxn modelId="{F4223AFB-26EF-4A55-90C2-0D6060E80C18}" type="presOf" srcId="{BC2EB15D-33F5-4A31-A5E5-CD4B07836ED9}" destId="{16B4EC0A-93D3-4CCB-A050-FE20322D9F81}" srcOrd="0" destOrd="0" presId="urn:microsoft.com/office/officeart/2005/8/layout/process5"/>
    <dgm:cxn modelId="{963DA2C2-1D02-4F91-84F2-0F96CB08DB07}" type="presParOf" srcId="{16B4EC0A-93D3-4CCB-A050-FE20322D9F81}" destId="{680F3727-417B-4F3A-906B-87D1BA85E80D}" srcOrd="0" destOrd="0" presId="urn:microsoft.com/office/officeart/2005/8/layout/process5"/>
    <dgm:cxn modelId="{163B4672-F813-48D4-B1A7-4FE0271BBCCE}" type="presParOf" srcId="{16B4EC0A-93D3-4CCB-A050-FE20322D9F81}" destId="{CB5641DB-29F4-4CF5-AB8C-070274C597C7}" srcOrd="1" destOrd="0" presId="urn:microsoft.com/office/officeart/2005/8/layout/process5"/>
    <dgm:cxn modelId="{C0632D26-159B-4627-974D-7D35A8F9EB08}" type="presParOf" srcId="{CB5641DB-29F4-4CF5-AB8C-070274C597C7}" destId="{9F89BB0B-AA2E-4033-A643-1285A883D4EB}" srcOrd="0" destOrd="0" presId="urn:microsoft.com/office/officeart/2005/8/layout/process5"/>
    <dgm:cxn modelId="{2F66427E-A0DB-4A23-BEAA-64B7ADF67369}" type="presParOf" srcId="{16B4EC0A-93D3-4CCB-A050-FE20322D9F81}" destId="{98D33339-DED1-49BC-AF1F-FAB55E2DB82C}" srcOrd="2" destOrd="0" presId="urn:microsoft.com/office/officeart/2005/8/layout/process5"/>
    <dgm:cxn modelId="{17F77BAE-F8BE-4538-A14C-C6D87074226C}" type="presParOf" srcId="{16B4EC0A-93D3-4CCB-A050-FE20322D9F81}" destId="{1B283C82-A4FE-4A6E-AD5D-2A2D43F57487}" srcOrd="3" destOrd="0" presId="urn:microsoft.com/office/officeart/2005/8/layout/process5"/>
    <dgm:cxn modelId="{5AF5AFF9-95AA-46C0-82AB-25FCD3636B29}" type="presParOf" srcId="{1B283C82-A4FE-4A6E-AD5D-2A2D43F57487}" destId="{B3134FD3-C944-4D31-AC07-D05CCFE5864B}" srcOrd="0" destOrd="0" presId="urn:microsoft.com/office/officeart/2005/8/layout/process5"/>
    <dgm:cxn modelId="{C7A15E24-073B-449F-8C4D-B89AC79F6E69}" type="presParOf" srcId="{16B4EC0A-93D3-4CCB-A050-FE20322D9F81}" destId="{6CBB2CAE-0FFA-4707-92D2-ADB46261BEED}" srcOrd="4" destOrd="0" presId="urn:microsoft.com/office/officeart/2005/8/layout/process5"/>
    <dgm:cxn modelId="{6DF1B513-AB0A-4678-9D64-A54AFB70027D}" type="presParOf" srcId="{16B4EC0A-93D3-4CCB-A050-FE20322D9F81}" destId="{00B056BB-2A0D-49C5-9886-014E2E80AFFD}" srcOrd="5" destOrd="0" presId="urn:microsoft.com/office/officeart/2005/8/layout/process5"/>
    <dgm:cxn modelId="{3384DD4B-DCF0-4C58-AF67-CDBA47AA01DE}" type="presParOf" srcId="{00B056BB-2A0D-49C5-9886-014E2E80AFFD}" destId="{F72F7BAA-3B2D-474A-8660-44DBC29E0195}" srcOrd="0" destOrd="0" presId="urn:microsoft.com/office/officeart/2005/8/layout/process5"/>
    <dgm:cxn modelId="{569F322B-87FF-441D-BFFB-4E6715B0B9BB}" type="presParOf" srcId="{16B4EC0A-93D3-4CCB-A050-FE20322D9F81}" destId="{50A1F686-D650-4F30-B574-9568D74AA52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275DF1-DA7D-4976-9A9E-1FCD39DE6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627952-A055-4004-8D38-EC5B61B443E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https://blog.apilayer.com/build-your-own-resume-parser-us</a:t>
          </a:r>
          <a:r>
            <a:rPr lang="en-US" dirty="0">
              <a:solidFill>
                <a:schemeClr val="bg1"/>
              </a:solidFill>
            </a:rPr>
            <a:t>i 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ng-python-and-</a:t>
          </a: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nlp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endParaRPr lang="en-US" dirty="0">
            <a:solidFill>
              <a:schemeClr val="bg1"/>
            </a:solidFill>
          </a:endParaRPr>
        </a:p>
      </dgm:t>
    </dgm:pt>
    <dgm:pt modelId="{311B3850-1716-4202-8DAC-63D29B7914DE}" type="parTrans" cxnId="{E9915E54-995E-4B18-AE77-4D2BF1AE06F5}">
      <dgm:prSet/>
      <dgm:spPr/>
      <dgm:t>
        <a:bodyPr/>
        <a:lstStyle/>
        <a:p>
          <a:endParaRPr lang="en-US"/>
        </a:p>
      </dgm:t>
    </dgm:pt>
    <dgm:pt modelId="{C42F7007-E7CF-43B5-A5D4-24D17124F915}" type="sibTrans" cxnId="{E9915E54-995E-4B18-AE77-4D2BF1AE06F5}">
      <dgm:prSet/>
      <dgm:spPr/>
      <dgm:t>
        <a:bodyPr/>
        <a:lstStyle/>
        <a:p>
          <a:endParaRPr lang="en-US"/>
        </a:p>
      </dgm:t>
    </dgm:pt>
    <dgm:pt modelId="{53F5C5F1-13C3-4788-9CE2-E2B4FD21E0D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https://www.smartrecruiters.com/resources/glossary/resum 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e-parsing/</a:t>
          </a:r>
          <a:endParaRPr lang="en-US" dirty="0">
            <a:solidFill>
              <a:schemeClr val="bg1"/>
            </a:solidFill>
          </a:endParaRPr>
        </a:p>
      </dgm:t>
    </dgm:pt>
    <dgm:pt modelId="{6D9877E2-4F9A-4168-B946-96486A289AF7}" type="parTrans" cxnId="{39B28A1C-E455-4DBE-82D7-02EEADA27C60}">
      <dgm:prSet/>
      <dgm:spPr/>
      <dgm:t>
        <a:bodyPr/>
        <a:lstStyle/>
        <a:p>
          <a:endParaRPr lang="en-US"/>
        </a:p>
      </dgm:t>
    </dgm:pt>
    <dgm:pt modelId="{A6A5CC02-31D0-4232-9A99-8A4F6945B723}" type="sibTrans" cxnId="{39B28A1C-E455-4DBE-82D7-02EEADA27C60}">
      <dgm:prSet/>
      <dgm:spPr/>
      <dgm:t>
        <a:bodyPr/>
        <a:lstStyle/>
        <a:p>
          <a:endParaRPr lang="en-US"/>
        </a:p>
      </dgm:t>
    </dgm:pt>
    <dgm:pt modelId="{F002DAAB-989C-40CC-AB7A-1E52BB17975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https://github.com/meghnalohani/Resume-Scoring-using-N 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LP/blob/master/RESUME%20SCORING%20USING%20N 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LP.pdf</a:t>
          </a:r>
          <a:endParaRPr lang="en-US" dirty="0">
            <a:solidFill>
              <a:schemeClr val="bg1"/>
            </a:solidFill>
          </a:endParaRPr>
        </a:p>
      </dgm:t>
    </dgm:pt>
    <dgm:pt modelId="{38A3B73F-CFEF-452A-8F26-0D663B301D7C}" type="parTrans" cxnId="{93F01334-76CD-4442-AB52-B4A1C8B71DBC}">
      <dgm:prSet/>
      <dgm:spPr/>
      <dgm:t>
        <a:bodyPr/>
        <a:lstStyle/>
        <a:p>
          <a:endParaRPr lang="en-US"/>
        </a:p>
      </dgm:t>
    </dgm:pt>
    <dgm:pt modelId="{D6F074ED-83F6-44A9-B54E-FEEA40638EB0}" type="sibTrans" cxnId="{93F01334-76CD-4442-AB52-B4A1C8B71DBC}">
      <dgm:prSet/>
      <dgm:spPr/>
      <dgm:t>
        <a:bodyPr/>
        <a:lstStyle/>
        <a:p>
          <a:endParaRPr lang="en-US"/>
        </a:p>
      </dgm:t>
    </dgm:pt>
    <dgm:pt modelId="{C7547C4E-0342-4300-8B93-8DB6ABF030E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https://www.analyticsvidhya.com/blog/2021/06/resume-scr 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eening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-with-natural-language-processing-in-python/</a:t>
          </a:r>
          <a:endParaRPr lang="en-US" dirty="0">
            <a:solidFill>
              <a:schemeClr val="bg1"/>
            </a:solidFill>
          </a:endParaRPr>
        </a:p>
      </dgm:t>
    </dgm:pt>
    <dgm:pt modelId="{C440DA92-0A1F-4BA9-B392-3CAB8735F6E2}" type="parTrans" cxnId="{EBCA0892-D520-4A1E-96C6-515FB7BD2048}">
      <dgm:prSet/>
      <dgm:spPr/>
      <dgm:t>
        <a:bodyPr/>
        <a:lstStyle/>
        <a:p>
          <a:endParaRPr lang="en-US"/>
        </a:p>
      </dgm:t>
    </dgm:pt>
    <dgm:pt modelId="{41C6FCF6-95AA-4B87-96A5-C55DD4DE93BC}" type="sibTrans" cxnId="{EBCA0892-D520-4A1E-96C6-515FB7BD2048}">
      <dgm:prSet/>
      <dgm:spPr/>
      <dgm:t>
        <a:bodyPr/>
        <a:lstStyle/>
        <a:p>
          <a:endParaRPr lang="en-US"/>
        </a:p>
      </dgm:t>
    </dgm:pt>
    <dgm:pt modelId="{64D9FCC4-17ED-47C6-A52A-AE31A728516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https://github.com/dhinu95/Resume-Parser-Using-NLP</a:t>
          </a:r>
          <a:endParaRPr lang="en-US" dirty="0">
            <a:solidFill>
              <a:schemeClr val="bg1"/>
            </a:solidFill>
          </a:endParaRPr>
        </a:p>
      </dgm:t>
    </dgm:pt>
    <dgm:pt modelId="{1FA2EA18-71EE-4BFA-A4C2-3626B1C13831}" type="parTrans" cxnId="{2466B859-D9C8-4BE8-BB96-4CD874A74F61}">
      <dgm:prSet/>
      <dgm:spPr/>
      <dgm:t>
        <a:bodyPr/>
        <a:lstStyle/>
        <a:p>
          <a:endParaRPr lang="en-US"/>
        </a:p>
      </dgm:t>
    </dgm:pt>
    <dgm:pt modelId="{AE035B7B-F9CC-492E-978B-B9B2BD6F81B4}" type="sibTrans" cxnId="{2466B859-D9C8-4BE8-BB96-4CD874A74F61}">
      <dgm:prSet/>
      <dgm:spPr/>
      <dgm:t>
        <a:bodyPr/>
        <a:lstStyle/>
        <a:p>
          <a:endParaRPr lang="en-US"/>
        </a:p>
      </dgm:t>
    </dgm:pt>
    <dgm:pt modelId="{43516B71-D52F-4E6E-B9D8-E0CD1FA2A0FD}" type="pres">
      <dgm:prSet presAssocID="{1A275DF1-DA7D-4976-9A9E-1FCD39DE6F3C}" presName="linear" presStyleCnt="0">
        <dgm:presLayoutVars>
          <dgm:animLvl val="lvl"/>
          <dgm:resizeHandles val="exact"/>
        </dgm:presLayoutVars>
      </dgm:prSet>
      <dgm:spPr/>
    </dgm:pt>
    <dgm:pt modelId="{B2DA4C20-0BF0-4983-B17F-F26B6840BF15}" type="pres">
      <dgm:prSet presAssocID="{3B627952-A055-4004-8D38-EC5B61B443E8}" presName="parentText" presStyleLbl="node1" presStyleIdx="0" presStyleCnt="5" custLinFactNeighborX="44" custLinFactNeighborY="-11187">
        <dgm:presLayoutVars>
          <dgm:chMax val="0"/>
          <dgm:bulletEnabled val="1"/>
        </dgm:presLayoutVars>
      </dgm:prSet>
      <dgm:spPr/>
    </dgm:pt>
    <dgm:pt modelId="{3EAC67F9-B844-4FC0-8F9C-BB716789965E}" type="pres">
      <dgm:prSet presAssocID="{C42F7007-E7CF-43B5-A5D4-24D17124F915}" presName="spacer" presStyleCnt="0"/>
      <dgm:spPr/>
    </dgm:pt>
    <dgm:pt modelId="{8ADD6A42-2578-4AA4-A4F5-065B322B8D2B}" type="pres">
      <dgm:prSet presAssocID="{53F5C5F1-13C3-4788-9CE2-E2B4FD21E0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7A65E8-99EC-486E-B5BE-2244FEB0C8D5}" type="pres">
      <dgm:prSet presAssocID="{A6A5CC02-31D0-4232-9A99-8A4F6945B723}" presName="spacer" presStyleCnt="0"/>
      <dgm:spPr/>
    </dgm:pt>
    <dgm:pt modelId="{F631E0AC-60F4-4BA8-A179-BD99F67D72CD}" type="pres">
      <dgm:prSet presAssocID="{F002DAAB-989C-40CC-AB7A-1E52BB1797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9A1130-41E9-4AC3-A8A7-AD75CB757419}" type="pres">
      <dgm:prSet presAssocID="{D6F074ED-83F6-44A9-B54E-FEEA40638EB0}" presName="spacer" presStyleCnt="0"/>
      <dgm:spPr/>
    </dgm:pt>
    <dgm:pt modelId="{19CF19A6-F183-42D5-95BD-8E2F86A06D26}" type="pres">
      <dgm:prSet presAssocID="{C7547C4E-0342-4300-8B93-8DB6ABF030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3F05C5F-F4AA-47E8-8662-8FEB8367A978}" type="pres">
      <dgm:prSet presAssocID="{41C6FCF6-95AA-4B87-96A5-C55DD4DE93BC}" presName="spacer" presStyleCnt="0"/>
      <dgm:spPr/>
    </dgm:pt>
    <dgm:pt modelId="{1247A75D-F5F0-4837-9EBC-86746A04534B}" type="pres">
      <dgm:prSet presAssocID="{64D9FCC4-17ED-47C6-A52A-AE31A728516F}" presName="parentText" presStyleLbl="node1" presStyleIdx="4" presStyleCnt="5" custLinFactNeighborX="44" custLinFactNeighborY="-26883">
        <dgm:presLayoutVars>
          <dgm:chMax val="0"/>
          <dgm:bulletEnabled val="1"/>
        </dgm:presLayoutVars>
      </dgm:prSet>
      <dgm:spPr/>
    </dgm:pt>
  </dgm:ptLst>
  <dgm:cxnLst>
    <dgm:cxn modelId="{F8343811-14A2-4F68-9180-912B523722F2}" type="presOf" srcId="{1A275DF1-DA7D-4976-9A9E-1FCD39DE6F3C}" destId="{43516B71-D52F-4E6E-B9D8-E0CD1FA2A0FD}" srcOrd="0" destOrd="0" presId="urn:microsoft.com/office/officeart/2005/8/layout/vList2"/>
    <dgm:cxn modelId="{39B28A1C-E455-4DBE-82D7-02EEADA27C60}" srcId="{1A275DF1-DA7D-4976-9A9E-1FCD39DE6F3C}" destId="{53F5C5F1-13C3-4788-9CE2-E2B4FD21E0D3}" srcOrd="1" destOrd="0" parTransId="{6D9877E2-4F9A-4168-B946-96486A289AF7}" sibTransId="{A6A5CC02-31D0-4232-9A99-8A4F6945B723}"/>
    <dgm:cxn modelId="{5B5AD42F-E26F-41F6-9C68-1D103D9CDA21}" type="presOf" srcId="{3B627952-A055-4004-8D38-EC5B61B443E8}" destId="{B2DA4C20-0BF0-4983-B17F-F26B6840BF15}" srcOrd="0" destOrd="0" presId="urn:microsoft.com/office/officeart/2005/8/layout/vList2"/>
    <dgm:cxn modelId="{93F01334-76CD-4442-AB52-B4A1C8B71DBC}" srcId="{1A275DF1-DA7D-4976-9A9E-1FCD39DE6F3C}" destId="{F002DAAB-989C-40CC-AB7A-1E52BB179759}" srcOrd="2" destOrd="0" parTransId="{38A3B73F-CFEF-452A-8F26-0D663B301D7C}" sibTransId="{D6F074ED-83F6-44A9-B54E-FEEA40638EB0}"/>
    <dgm:cxn modelId="{E32AF165-75F6-4108-A6C5-95BB673D51FC}" type="presOf" srcId="{53F5C5F1-13C3-4788-9CE2-E2B4FD21E0D3}" destId="{8ADD6A42-2578-4AA4-A4F5-065B322B8D2B}" srcOrd="0" destOrd="0" presId="urn:microsoft.com/office/officeart/2005/8/layout/vList2"/>
    <dgm:cxn modelId="{E9915E54-995E-4B18-AE77-4D2BF1AE06F5}" srcId="{1A275DF1-DA7D-4976-9A9E-1FCD39DE6F3C}" destId="{3B627952-A055-4004-8D38-EC5B61B443E8}" srcOrd="0" destOrd="0" parTransId="{311B3850-1716-4202-8DAC-63D29B7914DE}" sibTransId="{C42F7007-E7CF-43B5-A5D4-24D17124F915}"/>
    <dgm:cxn modelId="{2466B859-D9C8-4BE8-BB96-4CD874A74F61}" srcId="{1A275DF1-DA7D-4976-9A9E-1FCD39DE6F3C}" destId="{64D9FCC4-17ED-47C6-A52A-AE31A728516F}" srcOrd="4" destOrd="0" parTransId="{1FA2EA18-71EE-4BFA-A4C2-3626B1C13831}" sibTransId="{AE035B7B-F9CC-492E-978B-B9B2BD6F81B4}"/>
    <dgm:cxn modelId="{EBCA0892-D520-4A1E-96C6-515FB7BD2048}" srcId="{1A275DF1-DA7D-4976-9A9E-1FCD39DE6F3C}" destId="{C7547C4E-0342-4300-8B93-8DB6ABF030E5}" srcOrd="3" destOrd="0" parTransId="{C440DA92-0A1F-4BA9-B392-3CAB8735F6E2}" sibTransId="{41C6FCF6-95AA-4B87-96A5-C55DD4DE93BC}"/>
    <dgm:cxn modelId="{B80B0AE9-D693-4038-A845-7C474AFD491E}" type="presOf" srcId="{C7547C4E-0342-4300-8B93-8DB6ABF030E5}" destId="{19CF19A6-F183-42D5-95BD-8E2F86A06D26}" srcOrd="0" destOrd="0" presId="urn:microsoft.com/office/officeart/2005/8/layout/vList2"/>
    <dgm:cxn modelId="{054948EF-87D2-440E-B4E0-C9258554E68A}" type="presOf" srcId="{64D9FCC4-17ED-47C6-A52A-AE31A728516F}" destId="{1247A75D-F5F0-4837-9EBC-86746A04534B}" srcOrd="0" destOrd="0" presId="urn:microsoft.com/office/officeart/2005/8/layout/vList2"/>
    <dgm:cxn modelId="{7625BBF3-4D84-43E7-9A48-7F81BDA7ED30}" type="presOf" srcId="{F002DAAB-989C-40CC-AB7A-1E52BB179759}" destId="{F631E0AC-60F4-4BA8-A179-BD99F67D72CD}" srcOrd="0" destOrd="0" presId="urn:microsoft.com/office/officeart/2005/8/layout/vList2"/>
    <dgm:cxn modelId="{3E1F1E41-5EED-4583-825E-A2157CDF8A74}" type="presParOf" srcId="{43516B71-D52F-4E6E-B9D8-E0CD1FA2A0FD}" destId="{B2DA4C20-0BF0-4983-B17F-F26B6840BF15}" srcOrd="0" destOrd="0" presId="urn:microsoft.com/office/officeart/2005/8/layout/vList2"/>
    <dgm:cxn modelId="{C55C1D46-5C91-40A6-AE04-35A0EF2E3DE5}" type="presParOf" srcId="{43516B71-D52F-4E6E-B9D8-E0CD1FA2A0FD}" destId="{3EAC67F9-B844-4FC0-8F9C-BB716789965E}" srcOrd="1" destOrd="0" presId="urn:microsoft.com/office/officeart/2005/8/layout/vList2"/>
    <dgm:cxn modelId="{973D5ECA-9A62-44C3-B282-F12D0E16B3A3}" type="presParOf" srcId="{43516B71-D52F-4E6E-B9D8-E0CD1FA2A0FD}" destId="{8ADD6A42-2578-4AA4-A4F5-065B322B8D2B}" srcOrd="2" destOrd="0" presId="urn:microsoft.com/office/officeart/2005/8/layout/vList2"/>
    <dgm:cxn modelId="{27763488-1DCA-46B2-832E-062A0206C1FE}" type="presParOf" srcId="{43516B71-D52F-4E6E-B9D8-E0CD1FA2A0FD}" destId="{467A65E8-99EC-486E-B5BE-2244FEB0C8D5}" srcOrd="3" destOrd="0" presId="urn:microsoft.com/office/officeart/2005/8/layout/vList2"/>
    <dgm:cxn modelId="{A221065C-E538-4703-B613-37F70A15745A}" type="presParOf" srcId="{43516B71-D52F-4E6E-B9D8-E0CD1FA2A0FD}" destId="{F631E0AC-60F4-4BA8-A179-BD99F67D72CD}" srcOrd="4" destOrd="0" presId="urn:microsoft.com/office/officeart/2005/8/layout/vList2"/>
    <dgm:cxn modelId="{0CF5AF53-1A55-4E48-A767-338DB9942A24}" type="presParOf" srcId="{43516B71-D52F-4E6E-B9D8-E0CD1FA2A0FD}" destId="{4C9A1130-41E9-4AC3-A8A7-AD75CB757419}" srcOrd="5" destOrd="0" presId="urn:microsoft.com/office/officeart/2005/8/layout/vList2"/>
    <dgm:cxn modelId="{F5F1855E-17C0-40A7-A66F-F1839E2D17D4}" type="presParOf" srcId="{43516B71-D52F-4E6E-B9D8-E0CD1FA2A0FD}" destId="{19CF19A6-F183-42D5-95BD-8E2F86A06D26}" srcOrd="6" destOrd="0" presId="urn:microsoft.com/office/officeart/2005/8/layout/vList2"/>
    <dgm:cxn modelId="{C8692B2C-83F5-4F3A-B725-EE36B25D3551}" type="presParOf" srcId="{43516B71-D52F-4E6E-B9D8-E0CD1FA2A0FD}" destId="{63F05C5F-F4AA-47E8-8662-8FEB8367A978}" srcOrd="7" destOrd="0" presId="urn:microsoft.com/office/officeart/2005/8/layout/vList2"/>
    <dgm:cxn modelId="{9910A056-71D4-44E8-8A9B-D89365A74CFA}" type="presParOf" srcId="{43516B71-D52F-4E6E-B9D8-E0CD1FA2A0FD}" destId="{1247A75D-F5F0-4837-9EBC-86746A0453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DC053-3BD8-4E4D-A506-8804F8E259B6}">
      <dsp:nvSpPr>
        <dsp:cNvPr id="0" name=""/>
        <dsp:cNvSpPr/>
      </dsp:nvSpPr>
      <dsp:spPr>
        <a:xfrm>
          <a:off x="0" y="148683"/>
          <a:ext cx="8582025" cy="5611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E23FA-0C25-402B-8C4F-A21DCEE8DC06}">
      <dsp:nvSpPr>
        <dsp:cNvPr id="0" name=""/>
        <dsp:cNvSpPr/>
      </dsp:nvSpPr>
      <dsp:spPr>
        <a:xfrm>
          <a:off x="169750" y="274944"/>
          <a:ext cx="308637" cy="308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C815E-1E60-413F-AE39-DC94A4D7BDE8}">
      <dsp:nvSpPr>
        <dsp:cNvPr id="0" name=""/>
        <dsp:cNvSpPr/>
      </dsp:nvSpPr>
      <dsp:spPr>
        <a:xfrm>
          <a:off x="648139" y="148683"/>
          <a:ext cx="7933885" cy="5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89" tIns="59389" rIns="59389" bIns="593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3"/>
            </a:rPr>
            <a:t>https://www.kaggle.com/datasets/gauravduttakiit/resume-d </a:t>
          </a:r>
          <a:r>
            <a:rPr lang="en-US" sz="1400" kern="1200"/>
            <a:t> </a:t>
          </a:r>
          <a:r>
            <a:rPr lang="en-US" sz="1400" kern="1200">
              <a:hlinkClick xmlns:r="http://schemas.openxmlformats.org/officeDocument/2006/relationships" r:id="rId3"/>
            </a:rPr>
            <a:t>ataset</a:t>
          </a:r>
          <a:endParaRPr lang="en-US" sz="1400" kern="1200"/>
        </a:p>
      </dsp:txBody>
      <dsp:txXfrm>
        <a:off x="648139" y="148683"/>
        <a:ext cx="7933885" cy="561159"/>
      </dsp:txXfrm>
    </dsp:sp>
    <dsp:sp modelId="{CF4F5623-C7B0-4A2A-9389-9FC15C6666D7}">
      <dsp:nvSpPr>
        <dsp:cNvPr id="0" name=""/>
        <dsp:cNvSpPr/>
      </dsp:nvSpPr>
      <dsp:spPr>
        <a:xfrm>
          <a:off x="0" y="824952"/>
          <a:ext cx="8582025" cy="5611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7E619-9A87-4E12-85D5-73D8CB009E36}">
      <dsp:nvSpPr>
        <dsp:cNvPr id="0" name=""/>
        <dsp:cNvSpPr/>
      </dsp:nvSpPr>
      <dsp:spPr>
        <a:xfrm>
          <a:off x="169750" y="951213"/>
          <a:ext cx="308637" cy="3086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743D4-FD0B-4A70-8E4D-ABC0E07975B6}">
      <dsp:nvSpPr>
        <dsp:cNvPr id="0" name=""/>
        <dsp:cNvSpPr/>
      </dsp:nvSpPr>
      <dsp:spPr>
        <a:xfrm>
          <a:off x="648139" y="824952"/>
          <a:ext cx="7933885" cy="56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389" tIns="59389" rIns="59389" bIns="593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6"/>
            </a:rPr>
            <a:t>https://github.com/JAIJANYANI/Automated-Resume-Scree </a:t>
          </a:r>
          <a:r>
            <a:rPr lang="en-US" sz="1400" kern="1200"/>
            <a:t> </a:t>
          </a:r>
          <a:r>
            <a:rPr lang="en-US" sz="1400" kern="1200">
              <a:hlinkClick xmlns:r="http://schemas.openxmlformats.org/officeDocument/2006/relationships" r:id="rId6"/>
            </a:rPr>
            <a:t>ning-System/tree/master/Original_Resumes</a:t>
          </a:r>
          <a:endParaRPr lang="en-US" sz="1400" kern="1200"/>
        </a:p>
      </dsp:txBody>
      <dsp:txXfrm>
        <a:off x="648139" y="824952"/>
        <a:ext cx="7933885" cy="561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F3727-417B-4F3A-906B-87D1BA85E80D}">
      <dsp:nvSpPr>
        <dsp:cNvPr id="0" name=""/>
        <dsp:cNvSpPr/>
      </dsp:nvSpPr>
      <dsp:spPr>
        <a:xfrm>
          <a:off x="3532" y="507956"/>
          <a:ext cx="1544662" cy="92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Python3</a:t>
          </a:r>
          <a:endParaRPr lang="en-US" sz="800" kern="1200"/>
        </a:p>
      </dsp:txBody>
      <dsp:txXfrm>
        <a:off x="30677" y="535101"/>
        <a:ext cx="1490372" cy="872507"/>
      </dsp:txXfrm>
    </dsp:sp>
    <dsp:sp modelId="{CB5641DB-29F4-4CF5-AB8C-070274C597C7}">
      <dsp:nvSpPr>
        <dsp:cNvPr id="0" name=""/>
        <dsp:cNvSpPr/>
      </dsp:nvSpPr>
      <dsp:spPr>
        <a:xfrm>
          <a:off x="1684125" y="779817"/>
          <a:ext cx="327468" cy="383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84125" y="856432"/>
        <a:ext cx="229228" cy="229846"/>
      </dsp:txXfrm>
    </dsp:sp>
    <dsp:sp modelId="{98D33339-DED1-49BC-AF1F-FAB55E2DB82C}">
      <dsp:nvSpPr>
        <dsp:cNvPr id="0" name=""/>
        <dsp:cNvSpPr/>
      </dsp:nvSpPr>
      <dsp:spPr>
        <a:xfrm>
          <a:off x="2166060" y="507956"/>
          <a:ext cx="1544662" cy="92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docx2txt and pdfminer.six for extracting text</a:t>
          </a:r>
          <a:endParaRPr lang="en-US" sz="800" kern="1200"/>
        </a:p>
      </dsp:txBody>
      <dsp:txXfrm>
        <a:off x="2193205" y="535101"/>
        <a:ext cx="1490372" cy="872507"/>
      </dsp:txXfrm>
    </dsp:sp>
    <dsp:sp modelId="{1B283C82-A4FE-4A6E-AD5D-2A2D43F57487}">
      <dsp:nvSpPr>
        <dsp:cNvPr id="0" name=""/>
        <dsp:cNvSpPr/>
      </dsp:nvSpPr>
      <dsp:spPr>
        <a:xfrm>
          <a:off x="3846652" y="779817"/>
          <a:ext cx="327468" cy="383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846652" y="856432"/>
        <a:ext cx="229228" cy="229846"/>
      </dsp:txXfrm>
    </dsp:sp>
    <dsp:sp modelId="{6CBB2CAE-0FFA-4707-92D2-ADB46261BEED}">
      <dsp:nvSpPr>
        <dsp:cNvPr id="0" name=""/>
        <dsp:cNvSpPr/>
      </dsp:nvSpPr>
      <dsp:spPr>
        <a:xfrm>
          <a:off x="4328587" y="507956"/>
          <a:ext cx="1544662" cy="92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nltk for NLP (natural language processing) tasks such as  stop word filtering and tokenization, parsing, classification,  stemming, tagging,Gensim</a:t>
          </a:r>
          <a:endParaRPr lang="en-US" sz="800" kern="1200"/>
        </a:p>
      </dsp:txBody>
      <dsp:txXfrm>
        <a:off x="4355732" y="535101"/>
        <a:ext cx="1490372" cy="872507"/>
      </dsp:txXfrm>
    </dsp:sp>
    <dsp:sp modelId="{00B056BB-2A0D-49C5-9886-014E2E80AFFD}">
      <dsp:nvSpPr>
        <dsp:cNvPr id="0" name=""/>
        <dsp:cNvSpPr/>
      </dsp:nvSpPr>
      <dsp:spPr>
        <a:xfrm>
          <a:off x="6009180" y="779817"/>
          <a:ext cx="327468" cy="383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009180" y="856432"/>
        <a:ext cx="229228" cy="229846"/>
      </dsp:txXfrm>
    </dsp:sp>
    <dsp:sp modelId="{50A1F686-D650-4F30-B574-9568D74AA522}">
      <dsp:nvSpPr>
        <dsp:cNvPr id="0" name=""/>
        <dsp:cNvSpPr/>
      </dsp:nvSpPr>
      <dsp:spPr>
        <a:xfrm>
          <a:off x="6491114" y="507956"/>
          <a:ext cx="1544662" cy="92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Performance evaluation - TBD</a:t>
          </a:r>
          <a:endParaRPr lang="en-US" sz="800" kern="1200"/>
        </a:p>
      </dsp:txBody>
      <dsp:txXfrm>
        <a:off x="6518259" y="535101"/>
        <a:ext cx="1490372" cy="872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A4C20-0BF0-4983-B17F-F26B6840BF15}">
      <dsp:nvSpPr>
        <dsp:cNvPr id="0" name=""/>
        <dsp:cNvSpPr/>
      </dsp:nvSpPr>
      <dsp:spPr>
        <a:xfrm>
          <a:off x="0" y="66278"/>
          <a:ext cx="84582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https://blog.apilayer.com/build-your-own-resume-parser-us</a:t>
          </a:r>
          <a:r>
            <a:rPr lang="en-US" sz="1600" kern="1200" dirty="0">
              <a:solidFill>
                <a:schemeClr val="bg1"/>
              </a:solidFill>
            </a:rPr>
            <a:t>i  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ng-python-and-</a:t>
          </a:r>
          <a:r>
            <a:rPr lang="en-US" sz="1600" kern="1200" dirty="0" err="1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nlp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1028" y="97306"/>
        <a:ext cx="8396144" cy="573546"/>
      </dsp:txXfrm>
    </dsp:sp>
    <dsp:sp modelId="{8ADD6A42-2578-4AA4-A4F5-065B322B8D2B}">
      <dsp:nvSpPr>
        <dsp:cNvPr id="0" name=""/>
        <dsp:cNvSpPr/>
      </dsp:nvSpPr>
      <dsp:spPr>
        <a:xfrm>
          <a:off x="0" y="753116"/>
          <a:ext cx="84582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https://www.smartrecruiters.com/resources/glossary/resum </a:t>
          </a:r>
          <a:r>
            <a:rPr lang="en-US" sz="1600" kern="1200" dirty="0">
              <a:solidFill>
                <a:schemeClr val="bg1"/>
              </a:solidFill>
            </a:rPr>
            <a:t> 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e-parsing/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1028" y="784144"/>
        <a:ext cx="8396144" cy="573546"/>
      </dsp:txXfrm>
    </dsp:sp>
    <dsp:sp modelId="{F631E0AC-60F4-4BA8-A179-BD99F67D72CD}">
      <dsp:nvSpPr>
        <dsp:cNvPr id="0" name=""/>
        <dsp:cNvSpPr/>
      </dsp:nvSpPr>
      <dsp:spPr>
        <a:xfrm>
          <a:off x="0" y="1434798"/>
          <a:ext cx="84582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https://github.com/meghnalohani/Resume-Scoring-using-N </a:t>
          </a:r>
          <a:r>
            <a:rPr lang="en-US" sz="1600" kern="1200" dirty="0">
              <a:solidFill>
                <a:schemeClr val="bg1"/>
              </a:solidFill>
            </a:rPr>
            <a:t> 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LP/blob/master/RESUME%20SCORING%20USING%20N </a:t>
          </a:r>
          <a:r>
            <a:rPr lang="en-US" sz="1600" kern="1200" dirty="0">
              <a:solidFill>
                <a:schemeClr val="bg1"/>
              </a:solidFill>
            </a:rPr>
            <a:t> 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LP.pdf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1028" y="1465826"/>
        <a:ext cx="8396144" cy="573546"/>
      </dsp:txXfrm>
    </dsp:sp>
    <dsp:sp modelId="{19CF19A6-F183-42D5-95BD-8E2F86A06D26}">
      <dsp:nvSpPr>
        <dsp:cNvPr id="0" name=""/>
        <dsp:cNvSpPr/>
      </dsp:nvSpPr>
      <dsp:spPr>
        <a:xfrm>
          <a:off x="0" y="2116481"/>
          <a:ext cx="84582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https://www.analyticsvidhya.com/blog/2021/06/resume-scr </a:t>
          </a:r>
          <a:r>
            <a:rPr lang="en-US" sz="1600" kern="1200" dirty="0">
              <a:solidFill>
                <a:schemeClr val="bg1"/>
              </a:solidFill>
            </a:rPr>
            <a:t> </a:t>
          </a:r>
          <a:r>
            <a:rPr lang="en-US" sz="1600" kern="1200" dirty="0" err="1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eening</a:t>
          </a: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-with-natural-language-processing-in-python/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1028" y="2147509"/>
        <a:ext cx="8396144" cy="573546"/>
      </dsp:txXfrm>
    </dsp:sp>
    <dsp:sp modelId="{1247A75D-F5F0-4837-9EBC-86746A04534B}">
      <dsp:nvSpPr>
        <dsp:cNvPr id="0" name=""/>
        <dsp:cNvSpPr/>
      </dsp:nvSpPr>
      <dsp:spPr>
        <a:xfrm>
          <a:off x="0" y="2785776"/>
          <a:ext cx="84582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https://github.com/dhinu95/Resume-Parser-Using-NLP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1028" y="2816804"/>
        <a:ext cx="8396144" cy="57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44" y="1736168"/>
            <a:ext cx="7299555" cy="2214018"/>
          </a:xfrm>
        </p:spPr>
        <p:txBody>
          <a:bodyPr anchor="b"/>
          <a:lstStyle>
            <a:lvl1pPr>
              <a:defRPr sz="4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55244" y="3950185"/>
            <a:ext cx="7299555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8402441" y="1481869"/>
            <a:ext cx="819079" cy="25209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7404477" y="2668904"/>
            <a:ext cx="3191479" cy="252096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2414" y="244525"/>
            <a:ext cx="693260" cy="634763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4" y="4109394"/>
            <a:ext cx="7299555" cy="468608"/>
          </a:xfrm>
        </p:spPr>
        <p:txBody>
          <a:bodyPr anchor="b">
            <a:normAutofit/>
          </a:bodyPr>
          <a:lstStyle>
            <a:lvl1pPr algn="l">
              <a:defRPr sz="198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244" y="567055"/>
            <a:ext cx="7299555" cy="28352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59" indent="0">
              <a:buNone/>
              <a:defRPr sz="1323"/>
            </a:lvl2pPr>
            <a:lvl3pPr marL="756117" indent="0">
              <a:buNone/>
              <a:defRPr sz="1323"/>
            </a:lvl3pPr>
            <a:lvl4pPr marL="1134176" indent="0">
              <a:buNone/>
              <a:defRPr sz="1323"/>
            </a:lvl4pPr>
            <a:lvl5pPr marL="1512235" indent="0">
              <a:buNone/>
              <a:defRPr sz="1323"/>
            </a:lvl5pPr>
            <a:lvl6pPr marL="1890293" indent="0">
              <a:buNone/>
              <a:defRPr sz="1323"/>
            </a:lvl6pPr>
            <a:lvl7pPr marL="2268352" indent="0">
              <a:buNone/>
              <a:defRPr sz="1323"/>
            </a:lvl7pPr>
            <a:lvl8pPr marL="2646411" indent="0">
              <a:buNone/>
              <a:defRPr sz="1323"/>
            </a:lvl8pPr>
            <a:lvl9pPr marL="3024469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243" y="4578002"/>
            <a:ext cx="7299555" cy="408227"/>
          </a:xfrm>
        </p:spPr>
        <p:txBody>
          <a:bodyPr>
            <a:normAutofit/>
          </a:bodyPr>
          <a:lstStyle>
            <a:lvl1pPr marL="0" indent="0">
              <a:buNone/>
              <a:defRPr sz="992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52" y="879288"/>
            <a:ext cx="7304648" cy="1135256"/>
          </a:xfrm>
        </p:spPr>
        <p:txBody>
          <a:bodyPr/>
          <a:lstStyle>
            <a:lvl1pPr>
              <a:defRPr sz="3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244" y="2929784"/>
            <a:ext cx="7299555" cy="204769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729129" y="502177"/>
            <a:ext cx="663248" cy="13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93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8175271" y="2161215"/>
            <a:ext cx="539889" cy="13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93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345" y="812079"/>
            <a:ext cx="6992085" cy="2229715"/>
          </a:xfrm>
        </p:spPr>
        <p:txBody>
          <a:bodyPr/>
          <a:lstStyle>
            <a:lvl1pPr>
              <a:defRPr sz="3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609459" y="3041795"/>
            <a:ext cx="6394362" cy="28292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244" y="4158403"/>
            <a:ext cx="7646300" cy="825080"/>
          </a:xfrm>
        </p:spPr>
        <p:txBody>
          <a:bodyPr anchor="ctr">
            <a:normAutofit/>
          </a:bodyPr>
          <a:lstStyle>
            <a:lvl1pPr marL="0" indent="0">
              <a:buNone/>
              <a:defRPr sz="115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3" y="1960190"/>
            <a:ext cx="7299556" cy="1506949"/>
          </a:xfrm>
        </p:spPr>
        <p:txBody>
          <a:bodyPr anchor="b"/>
          <a:lstStyle>
            <a:lvl1pPr algn="l">
              <a:defRPr sz="33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244" y="4154903"/>
            <a:ext cx="7299555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4" y="805079"/>
            <a:ext cx="7299555" cy="584554"/>
          </a:xfrm>
        </p:spPr>
        <p:txBody>
          <a:bodyPr/>
          <a:lstStyle>
            <a:lvl1pPr>
              <a:defRPr sz="29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243" y="2152711"/>
            <a:ext cx="2598595" cy="476483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55243" y="2629194"/>
            <a:ext cx="2598596" cy="2354289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397" y="2152709"/>
            <a:ext cx="2602839" cy="476483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2397" y="2629194"/>
            <a:ext cx="2602839" cy="2354289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4145" y="2152710"/>
            <a:ext cx="2601781" cy="476483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24306" y="2629193"/>
            <a:ext cx="2601620" cy="2354289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42451" y="2124706"/>
            <a:ext cx="0" cy="288777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28423" y="2124706"/>
            <a:ext cx="0" cy="288777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4" y="805079"/>
            <a:ext cx="7299555" cy="584554"/>
          </a:xfrm>
        </p:spPr>
        <p:txBody>
          <a:bodyPr/>
          <a:lstStyle>
            <a:lvl1pPr>
              <a:defRPr sz="29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243" y="3747991"/>
            <a:ext cx="2522966" cy="476483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03787" y="2152709"/>
            <a:ext cx="2225881" cy="13159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59" indent="0">
              <a:buNone/>
              <a:defRPr sz="1323"/>
            </a:lvl2pPr>
            <a:lvl3pPr marL="756117" indent="0">
              <a:buNone/>
              <a:defRPr sz="1323"/>
            </a:lvl3pPr>
            <a:lvl4pPr marL="1134176" indent="0">
              <a:buNone/>
              <a:defRPr sz="1323"/>
            </a:lvl4pPr>
            <a:lvl5pPr marL="1512235" indent="0">
              <a:buNone/>
              <a:defRPr sz="1323"/>
            </a:lvl5pPr>
            <a:lvl6pPr marL="1890293" indent="0">
              <a:buNone/>
              <a:defRPr sz="1323"/>
            </a:lvl6pPr>
            <a:lvl7pPr marL="2268352" indent="0">
              <a:buNone/>
              <a:defRPr sz="1323"/>
            </a:lvl7pPr>
            <a:lvl8pPr marL="2646411" indent="0">
              <a:buNone/>
              <a:defRPr sz="1323"/>
            </a:lvl8pPr>
            <a:lvl9pPr marL="3024469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55243" y="4224474"/>
            <a:ext cx="2522966" cy="759010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8832" y="3747991"/>
            <a:ext cx="2522966" cy="476484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27374" y="2152709"/>
            <a:ext cx="2225882" cy="13159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59" indent="0">
              <a:buNone/>
              <a:defRPr sz="1323"/>
            </a:lvl2pPr>
            <a:lvl3pPr marL="756117" indent="0">
              <a:buNone/>
              <a:defRPr sz="1323"/>
            </a:lvl3pPr>
            <a:lvl4pPr marL="1134176" indent="0">
              <a:buNone/>
              <a:defRPr sz="1323"/>
            </a:lvl4pPr>
            <a:lvl5pPr marL="1512235" indent="0">
              <a:buNone/>
              <a:defRPr sz="1323"/>
            </a:lvl5pPr>
            <a:lvl6pPr marL="1890293" indent="0">
              <a:buNone/>
              <a:defRPr sz="1323"/>
            </a:lvl6pPr>
            <a:lvl7pPr marL="2268352" indent="0">
              <a:buNone/>
              <a:defRPr sz="1323"/>
            </a:lvl7pPr>
            <a:lvl8pPr marL="2646411" indent="0">
              <a:buNone/>
              <a:defRPr sz="1323"/>
            </a:lvl8pPr>
            <a:lvl9pPr marL="3024469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9913" y="4224473"/>
            <a:ext cx="2522966" cy="759010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2420" y="3747991"/>
            <a:ext cx="2523510" cy="476483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751507" y="2152709"/>
            <a:ext cx="2225881" cy="13159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59" indent="0">
              <a:buNone/>
              <a:defRPr sz="1323"/>
            </a:lvl2pPr>
            <a:lvl3pPr marL="756117" indent="0">
              <a:buNone/>
              <a:defRPr sz="1323"/>
            </a:lvl3pPr>
            <a:lvl4pPr marL="1134176" indent="0">
              <a:buNone/>
              <a:defRPr sz="1323"/>
            </a:lvl4pPr>
            <a:lvl5pPr marL="1512235" indent="0">
              <a:buNone/>
              <a:defRPr sz="1323"/>
            </a:lvl5pPr>
            <a:lvl6pPr marL="1890293" indent="0">
              <a:buNone/>
              <a:defRPr sz="1323"/>
            </a:lvl6pPr>
            <a:lvl7pPr marL="2268352" indent="0">
              <a:buNone/>
              <a:defRPr sz="1323"/>
            </a:lvl7pPr>
            <a:lvl8pPr marL="2646411" indent="0">
              <a:buNone/>
              <a:defRPr sz="1323"/>
            </a:lvl8pPr>
            <a:lvl9pPr marL="3024469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2420" y="4224472"/>
            <a:ext cx="2523511" cy="759010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643989" y="2124706"/>
            <a:ext cx="0" cy="288777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49432" y="2124706"/>
            <a:ext cx="0" cy="288777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4086" y="5285104"/>
            <a:ext cx="3014125" cy="2520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4" y="805079"/>
            <a:ext cx="7299555" cy="584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244" y="2152709"/>
            <a:ext cx="7299555" cy="2824774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6020" y="5285103"/>
            <a:ext cx="819308" cy="25202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0705" y="1057103"/>
            <a:ext cx="1166159" cy="392638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244" y="1057103"/>
            <a:ext cx="5174254" cy="39263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11005" y="5285103"/>
            <a:ext cx="820578" cy="252024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244" y="2152709"/>
            <a:ext cx="7299555" cy="2824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4" y="2214016"/>
            <a:ext cx="3598660" cy="1888384"/>
          </a:xfrm>
        </p:spPr>
        <p:txBody>
          <a:bodyPr anchor="ctr"/>
          <a:lstStyle>
            <a:lvl1pPr algn="l">
              <a:defRPr sz="33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202" y="2214015"/>
            <a:ext cx="3107803" cy="1888384"/>
          </a:xfrm>
        </p:spPr>
        <p:txBody>
          <a:bodyPr anchor="ctr"/>
          <a:lstStyle>
            <a:lvl1pPr marL="0" indent="0" algn="l">
              <a:buNone/>
              <a:defRPr sz="1654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243" y="2152709"/>
            <a:ext cx="3990808" cy="28247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122" y="2152709"/>
            <a:ext cx="3990809" cy="28247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244" y="2152709"/>
            <a:ext cx="3990807" cy="476483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/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243" y="2629192"/>
            <a:ext cx="3990808" cy="23482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5122" y="2152709"/>
            <a:ext cx="3990809" cy="476483"/>
          </a:xfrm>
        </p:spPr>
        <p:txBody>
          <a:bodyPr anchor="b">
            <a:noAutofit/>
          </a:bodyPr>
          <a:lstStyle>
            <a:lvl1pPr marL="0" indent="0">
              <a:buNone/>
              <a:defRPr sz="1985" b="0">
                <a:solidFill>
                  <a:schemeClr val="accent1"/>
                </a:solidFill>
              </a:defRPr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35122" y="2629192"/>
            <a:ext cx="3990809" cy="234829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5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5243" y="805079"/>
            <a:ext cx="7246419" cy="5845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4" y="1071104"/>
            <a:ext cx="2310174" cy="1323128"/>
          </a:xfrm>
        </p:spPr>
        <p:txBody>
          <a:bodyPr anchor="b"/>
          <a:lstStyle>
            <a:lvl1pPr algn="l">
              <a:defRPr sz="198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490" y="1197116"/>
            <a:ext cx="4292617" cy="37803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55243" y="2587452"/>
            <a:ext cx="2310174" cy="2394231"/>
          </a:xfrm>
        </p:spPr>
        <p:txBody>
          <a:bodyPr/>
          <a:lstStyle>
            <a:lvl1pPr marL="0" indent="0">
              <a:buNone/>
              <a:defRPr sz="1158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44" y="1400136"/>
            <a:ext cx="3196788" cy="1435139"/>
          </a:xfrm>
        </p:spPr>
        <p:txBody>
          <a:bodyPr anchor="b">
            <a:normAutofit/>
          </a:bodyPr>
          <a:lstStyle>
            <a:lvl1pPr algn="l">
              <a:defRPr sz="297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5634" y="945092"/>
            <a:ext cx="2669158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59" indent="0">
              <a:buNone/>
              <a:defRPr sz="1323"/>
            </a:lvl2pPr>
            <a:lvl3pPr marL="756117" indent="0">
              <a:buNone/>
              <a:defRPr sz="1323"/>
            </a:lvl3pPr>
            <a:lvl4pPr marL="1134176" indent="0">
              <a:buNone/>
              <a:defRPr sz="1323"/>
            </a:lvl4pPr>
            <a:lvl5pPr marL="1512235" indent="0">
              <a:buNone/>
              <a:defRPr sz="1323"/>
            </a:lvl5pPr>
            <a:lvl6pPr marL="1890293" indent="0">
              <a:buNone/>
              <a:defRPr sz="1323"/>
            </a:lvl6pPr>
            <a:lvl7pPr marL="2268352" indent="0">
              <a:buNone/>
              <a:defRPr sz="1323"/>
            </a:lvl7pPr>
            <a:lvl8pPr marL="2646411" indent="0">
              <a:buNone/>
              <a:defRPr sz="1323"/>
            </a:lvl8pPr>
            <a:lvl9pPr marL="3024469" indent="0">
              <a:buNone/>
              <a:defRPr sz="1323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955243" y="3024293"/>
            <a:ext cx="3191890" cy="1134110"/>
          </a:xfrm>
        </p:spPr>
        <p:txBody>
          <a:bodyPr>
            <a:normAutofit/>
          </a:bodyPr>
          <a:lstStyle>
            <a:lvl1pPr marL="0" indent="0">
              <a:buNone/>
              <a:defRPr sz="1158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78059" indent="0">
              <a:buNone/>
              <a:defRPr sz="992"/>
            </a:lvl2pPr>
            <a:lvl3pPr marL="756117" indent="0">
              <a:buNone/>
              <a:defRPr sz="827"/>
            </a:lvl3pPr>
            <a:lvl4pPr marL="1134176" indent="0">
              <a:buNone/>
              <a:defRPr sz="744"/>
            </a:lvl4pPr>
            <a:lvl5pPr marL="1512235" indent="0">
              <a:buNone/>
              <a:defRPr sz="744"/>
            </a:lvl5pPr>
            <a:lvl6pPr marL="1890293" indent="0">
              <a:buNone/>
              <a:defRPr sz="744"/>
            </a:lvl6pPr>
            <a:lvl7pPr marL="2268352" indent="0">
              <a:buNone/>
              <a:defRPr sz="744"/>
            </a:lvl7pPr>
            <a:lvl8pPr marL="2646411" indent="0">
              <a:buNone/>
              <a:defRPr sz="744"/>
            </a:lvl8pPr>
            <a:lvl9pPr marL="302446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9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55243" y="805079"/>
            <a:ext cx="7246419" cy="584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243" y="2152709"/>
            <a:ext cx="7246419" cy="282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11005" y="5285103"/>
            <a:ext cx="819308" cy="25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085" y="5285104"/>
            <a:ext cx="3192372" cy="252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32940" y="0"/>
            <a:ext cx="567214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2414" y="244525"/>
            <a:ext cx="693260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378059" rtl="0" eaLnBrk="1" latinLnBrk="0" hangingPunct="1">
        <a:spcBef>
          <a:spcPct val="0"/>
        </a:spcBef>
        <a:buNone/>
        <a:defRPr sz="2977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44" indent="-283544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345" indent="-236287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147" indent="-189029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205" indent="-189029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264" indent="-189029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323" indent="-189029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381" indent="-189029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440" indent="-189029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499" indent="-189029" algn="l" defTabSz="378059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378059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>
            <a:extLst>
              <a:ext uri="{FF2B5EF4-FFF2-40B4-BE49-F238E27FC236}">
                <a16:creationId xmlns:a16="http://schemas.microsoft.com/office/drawing/2014/main" id="{CE65F6F2-705B-1910-F863-680AC385C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9092" b="15079"/>
          <a:stretch/>
        </p:blipFill>
        <p:spPr>
          <a:xfrm>
            <a:off x="392147" y="367546"/>
            <a:ext cx="9299505" cy="488647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243" y="473075"/>
            <a:ext cx="7246419" cy="1115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" defTabSz="457200">
              <a:lnSpc>
                <a:spcPct val="90000"/>
              </a:lnSpc>
            </a:pPr>
            <a:r>
              <a:rPr lang="en-US" sz="2800" spc="415" dirty="0">
                <a:solidFill>
                  <a:srgbClr val="FFFFFF"/>
                </a:solidFill>
              </a:rPr>
              <a:t>DSCI-6004</a:t>
            </a:r>
            <a:r>
              <a:rPr lang="en-US" sz="2800" spc="15" dirty="0">
                <a:solidFill>
                  <a:srgbClr val="FFFFFF"/>
                </a:solidFill>
              </a:rPr>
              <a:t> </a:t>
            </a:r>
            <a:r>
              <a:rPr lang="en-US" sz="2800" spc="295" dirty="0">
                <a:solidFill>
                  <a:srgbClr val="FFFFFF"/>
                </a:solidFill>
              </a:rPr>
              <a:t>NLP</a:t>
            </a:r>
            <a:endParaRPr lang="en-US" sz="2800" dirty="0">
              <a:solidFill>
                <a:srgbClr val="FFFFFF"/>
              </a:solidFill>
            </a:endParaRPr>
          </a:p>
          <a:p>
            <a:pPr marL="12700" defTabSz="457200">
              <a:lnSpc>
                <a:spcPct val="90000"/>
              </a:lnSpc>
            </a:pPr>
            <a:r>
              <a:rPr lang="en-US" sz="2800" spc="85" dirty="0">
                <a:solidFill>
                  <a:srgbClr val="FFFFFF"/>
                </a:solidFill>
              </a:rPr>
              <a:t>Project</a:t>
            </a:r>
            <a:r>
              <a:rPr lang="en-US" sz="2800" spc="10" dirty="0">
                <a:solidFill>
                  <a:srgbClr val="FFFFFF"/>
                </a:solidFill>
              </a:rPr>
              <a:t> </a:t>
            </a:r>
            <a:r>
              <a:rPr lang="en-US" sz="2800" spc="240" dirty="0">
                <a:solidFill>
                  <a:srgbClr val="FFFFFF"/>
                </a:solidFill>
              </a:rPr>
              <a:t>Proposal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243" y="1505145"/>
            <a:ext cx="7299555" cy="347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75">
                <a:solidFill>
                  <a:srgbClr val="FFFFFF"/>
                </a:solidFill>
              </a:rPr>
              <a:t>Team</a:t>
            </a:r>
            <a:r>
              <a:rPr lang="en-US" spc="-35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Of</a:t>
            </a:r>
          </a:p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>
                <a:solidFill>
                  <a:srgbClr val="FFFFFF"/>
                </a:solidFill>
              </a:rPr>
              <a:t>Kata Revanth</a:t>
            </a:r>
            <a:r>
              <a:rPr lang="en-US" spc="-10">
                <a:solidFill>
                  <a:srgbClr val="FFFFFF"/>
                </a:solidFill>
              </a:rPr>
              <a:t> </a:t>
            </a:r>
          </a:p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655">
                <a:solidFill>
                  <a:srgbClr val="FFFFFF"/>
                </a:solidFill>
              </a:rPr>
              <a:t> </a:t>
            </a:r>
            <a:r>
              <a:rPr lang="en-US" spc="-5">
                <a:solidFill>
                  <a:srgbClr val="FFFFFF"/>
                </a:solidFill>
              </a:rPr>
              <a:t>Alluri Sri Ram</a:t>
            </a:r>
          </a:p>
          <a:p>
            <a:pPr marL="12700" marR="508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pc="-5">
                <a:solidFill>
                  <a:srgbClr val="FFFFFF"/>
                </a:solidFill>
              </a:rPr>
              <a:t>Sohith Chinnam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0083800" cy="567055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94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12"/>
            <a:ext cx="10083800" cy="5669238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84" y="3092068"/>
            <a:ext cx="9009496" cy="1584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defTabSz="457200"/>
            <a:r>
              <a:rPr lang="en-US" sz="5400" b="0" i="0" kern="1200" spc="405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Resume</a:t>
            </a:r>
            <a:r>
              <a:rPr lang="en-US" sz="5400" b="0" i="0" kern="1200" spc="2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spc="285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Screener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3" cstate="print"/>
          <a:srcRect l="13426" r="3061" b="1"/>
          <a:stretch/>
        </p:blipFill>
        <p:spPr>
          <a:xfrm>
            <a:off x="2510004" y="772333"/>
            <a:ext cx="5055658" cy="20812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2940" y="0"/>
            <a:ext cx="567214" cy="945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0" y="777875"/>
            <a:ext cx="2914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251" y="2784428"/>
            <a:ext cx="12763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458" y="2206954"/>
            <a:ext cx="8681720" cy="272605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250" spc="5" dirty="0">
                <a:latin typeface="Arial MT"/>
                <a:cs typeface="Arial MT"/>
              </a:rPr>
              <a:t>Resume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Parser </a:t>
            </a:r>
            <a:r>
              <a:rPr sz="2250" dirty="0">
                <a:latin typeface="Arial MT"/>
                <a:cs typeface="Arial MT"/>
              </a:rPr>
              <a:t>aims </a:t>
            </a:r>
            <a:r>
              <a:rPr sz="2250" spc="5" dirty="0">
                <a:latin typeface="Arial MT"/>
                <a:cs typeface="Arial MT"/>
              </a:rPr>
              <a:t>to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speed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up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screening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process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of</a:t>
            </a:r>
            <a:r>
              <a:rPr sz="2250" spc="5" dirty="0">
                <a:latin typeface="Arial MT"/>
                <a:cs typeface="Arial MT"/>
              </a:rPr>
              <a:t> a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candidate.</a:t>
            </a:r>
            <a:endParaRPr sz="2250" dirty="0">
              <a:latin typeface="Arial MT"/>
              <a:cs typeface="Arial MT"/>
            </a:endParaRPr>
          </a:p>
          <a:p>
            <a:pPr marL="12700" marR="259079">
              <a:lnSpc>
                <a:spcPts val="2270"/>
              </a:lnSpc>
              <a:spcBef>
                <a:spcPts val="775"/>
              </a:spcBef>
            </a:pPr>
            <a:r>
              <a:rPr sz="2250" dirty="0">
                <a:latin typeface="Arial MT"/>
                <a:cs typeface="Arial MT"/>
              </a:rPr>
              <a:t>In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the </a:t>
            </a:r>
            <a:r>
              <a:rPr sz="2250" dirty="0">
                <a:latin typeface="Arial MT"/>
                <a:cs typeface="Arial MT"/>
              </a:rPr>
              <a:t>recruitment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process,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-5" dirty="0">
                <a:latin typeface="Arial MT"/>
                <a:cs typeface="Arial MT"/>
              </a:rPr>
              <a:t>it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is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inefficient,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-25" dirty="0">
                <a:latin typeface="Arial MT"/>
                <a:cs typeface="Arial MT"/>
              </a:rPr>
              <a:t>slow,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and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costly</a:t>
            </a:r>
            <a:r>
              <a:rPr sz="2250" spc="2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to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scan </a:t>
            </a:r>
            <a:r>
              <a:rPr sz="2250" spc="-6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with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hundreds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of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resumes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one</a:t>
            </a:r>
            <a:r>
              <a:rPr sz="2250" dirty="0">
                <a:latin typeface="Arial MT"/>
                <a:cs typeface="Arial MT"/>
              </a:rPr>
              <a:t> by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one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based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on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the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skill-set.</a:t>
            </a:r>
          </a:p>
          <a:p>
            <a:pPr marL="12700">
              <a:lnSpc>
                <a:spcPts val="2275"/>
              </a:lnSpc>
            </a:pPr>
            <a:r>
              <a:rPr sz="2250" spc="5" dirty="0">
                <a:latin typeface="Arial MT"/>
                <a:cs typeface="Arial MT"/>
              </a:rPr>
              <a:t>Resume</a:t>
            </a:r>
            <a:r>
              <a:rPr sz="2250" spc="-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parser </a:t>
            </a:r>
            <a:r>
              <a:rPr sz="2250" dirty="0">
                <a:latin typeface="Arial MT"/>
                <a:cs typeface="Arial MT"/>
              </a:rPr>
              <a:t>automates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the</a:t>
            </a:r>
            <a:r>
              <a:rPr sz="2250" dirty="0">
                <a:latin typeface="Arial MT"/>
                <a:cs typeface="Arial MT"/>
              </a:rPr>
              <a:t> screening.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50" spc="5" dirty="0">
                <a:latin typeface="Arial MT"/>
                <a:cs typeface="Arial MT"/>
              </a:rPr>
              <a:t>Resume </a:t>
            </a:r>
            <a:r>
              <a:rPr sz="2250" dirty="0">
                <a:latin typeface="Arial MT"/>
                <a:cs typeface="Arial MT"/>
              </a:rPr>
              <a:t>parsing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is</a:t>
            </a:r>
            <a:r>
              <a:rPr sz="2250" spc="20" dirty="0">
                <a:latin typeface="Arial MT"/>
                <a:cs typeface="Arial MT"/>
              </a:rPr>
              <a:t> </a:t>
            </a:r>
            <a:r>
              <a:rPr sz="2250" spc="-25" dirty="0">
                <a:latin typeface="Arial MT"/>
                <a:cs typeface="Arial MT"/>
              </a:rPr>
              <a:t>tricky.</a:t>
            </a:r>
            <a:r>
              <a:rPr sz="2250" spc="-3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There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are</a:t>
            </a:r>
            <a:r>
              <a:rPr sz="2250" spc="2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hundreds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of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ways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of</a:t>
            </a:r>
            <a:r>
              <a:rPr sz="2250" spc="2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doing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it.</a:t>
            </a:r>
          </a:p>
          <a:p>
            <a:pPr marL="12700" marR="406400">
              <a:lnSpc>
                <a:spcPct val="84500"/>
              </a:lnSpc>
              <a:spcBef>
                <a:spcPts val="745"/>
              </a:spcBef>
            </a:pPr>
            <a:r>
              <a:rPr sz="2250" spc="5" dirty="0">
                <a:latin typeface="Arial MT"/>
                <a:cs typeface="Arial MT"/>
              </a:rPr>
              <a:t>Our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Resume screener</a:t>
            </a:r>
            <a:r>
              <a:rPr sz="2250" dirty="0">
                <a:latin typeface="Arial MT"/>
                <a:cs typeface="Arial MT"/>
              </a:rPr>
              <a:t> aims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to</a:t>
            </a:r>
            <a:r>
              <a:rPr sz="2250" spc="5" dirty="0">
                <a:latin typeface="Arial MT"/>
                <a:cs typeface="Arial MT"/>
              </a:rPr>
              <a:t> speed up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screening process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of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a 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candidate.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Given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a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bulk</a:t>
            </a:r>
            <a:r>
              <a:rPr sz="2250" spc="2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of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resumes,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a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Resume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Screener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outputs </a:t>
            </a:r>
            <a:r>
              <a:rPr sz="2250" spc="-6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the</a:t>
            </a:r>
            <a:r>
              <a:rPr sz="2250" spc="5" dirty="0">
                <a:latin typeface="Arial MT"/>
                <a:cs typeface="Arial MT"/>
              </a:rPr>
              <a:t> top</a:t>
            </a:r>
            <a:r>
              <a:rPr sz="2250" dirty="0">
                <a:latin typeface="Arial MT"/>
                <a:cs typeface="Arial MT"/>
              </a:rPr>
              <a:t> </a:t>
            </a:r>
            <a:r>
              <a:rPr sz="2250" spc="5" dirty="0">
                <a:latin typeface="Arial MT"/>
                <a:cs typeface="Arial MT"/>
              </a:rPr>
              <a:t>N candidtes</a:t>
            </a:r>
            <a:r>
              <a:rPr sz="2250" spc="1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for</a:t>
            </a:r>
            <a:r>
              <a:rPr sz="2250" spc="5" dirty="0">
                <a:latin typeface="Arial MT"/>
                <a:cs typeface="Arial MT"/>
              </a:rPr>
              <a:t> the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described</a:t>
            </a:r>
            <a:r>
              <a:rPr sz="2250" spc="1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role.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622" y="2338417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●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622" y="3736619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●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622" y="4092778"/>
            <a:ext cx="1276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●</a:t>
            </a:r>
            <a:endParaRPr sz="1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162" y="754659"/>
            <a:ext cx="7342738" cy="63716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5130"/>
              </a:lnSpc>
              <a:spcBef>
                <a:spcPts val="345"/>
              </a:spcBef>
            </a:pPr>
            <a:r>
              <a:rPr sz="3600" spc="470" dirty="0"/>
              <a:t>Why</a:t>
            </a:r>
            <a:r>
              <a:rPr sz="3600" spc="30" dirty="0"/>
              <a:t> </a:t>
            </a:r>
            <a:r>
              <a:rPr sz="3600" spc="270" dirty="0"/>
              <a:t>our</a:t>
            </a:r>
            <a:r>
              <a:rPr sz="3600" spc="30" dirty="0"/>
              <a:t> </a:t>
            </a:r>
            <a:r>
              <a:rPr sz="3600" spc="405" dirty="0"/>
              <a:t>Resume </a:t>
            </a:r>
            <a:r>
              <a:rPr sz="3600" spc="-1310" dirty="0"/>
              <a:t> </a:t>
            </a:r>
            <a:r>
              <a:rPr sz="3600" spc="335" dirty="0"/>
              <a:t>Screener?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99298" y="2835275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2694948"/>
            <a:ext cx="7066280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9980">
              <a:lnSpc>
                <a:spcPct val="1297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Speeding up </a:t>
            </a:r>
            <a:r>
              <a:rPr sz="2600" spc="-5" dirty="0">
                <a:latin typeface="Arial MT"/>
                <a:cs typeface="Arial MT"/>
              </a:rPr>
              <a:t>the recruitment </a:t>
            </a:r>
            <a:r>
              <a:rPr sz="2600" dirty="0">
                <a:latin typeface="Arial MT"/>
                <a:cs typeface="Arial MT"/>
              </a:rPr>
              <a:t>process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Spend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time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best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candidates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600" dirty="0">
                <a:latin typeface="Arial MT"/>
                <a:cs typeface="Arial MT"/>
              </a:rPr>
              <a:t>Increased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automation,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reaching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candidates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298" y="335204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299" y="3978275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300" y="958553"/>
            <a:ext cx="1584325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dirty="0">
                <a:latin typeface="Arial MT"/>
                <a:cs typeface="Arial MT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26231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F54B4F1-856F-2067-67A0-BF34FF9B0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070331"/>
              </p:ext>
            </p:extLst>
          </p:nvPr>
        </p:nvGraphicFramePr>
        <p:xfrm>
          <a:off x="927100" y="2759075"/>
          <a:ext cx="8582025" cy="153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355" y="856636"/>
            <a:ext cx="3916679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spc="-75" dirty="0">
                <a:latin typeface="Arial MT"/>
                <a:cs typeface="Arial MT"/>
              </a:rPr>
              <a:t>Tools</a:t>
            </a:r>
            <a:r>
              <a:rPr sz="3550" spc="-40" dirty="0">
                <a:latin typeface="Arial MT"/>
                <a:cs typeface="Arial MT"/>
              </a:rPr>
              <a:t> </a:t>
            </a:r>
            <a:r>
              <a:rPr sz="3550" spc="10" dirty="0">
                <a:latin typeface="Arial MT"/>
                <a:cs typeface="Arial MT"/>
              </a:rPr>
              <a:t>&amp;</a:t>
            </a:r>
            <a:r>
              <a:rPr sz="3550" spc="-105" dirty="0">
                <a:latin typeface="Arial MT"/>
                <a:cs typeface="Arial MT"/>
              </a:rPr>
              <a:t> </a:t>
            </a:r>
            <a:r>
              <a:rPr sz="3550" spc="-35" dirty="0">
                <a:latin typeface="Arial MT"/>
                <a:cs typeface="Arial MT"/>
              </a:rPr>
              <a:t>Techniques</a:t>
            </a:r>
            <a:endParaRPr sz="3550" dirty="0">
              <a:latin typeface="Arial MT"/>
              <a:cs typeface="Arial MT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42CAED1-DB9B-85D4-805A-0074D2EFCB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7040" y="1890183"/>
          <a:ext cx="8039310" cy="1942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9300" y="1426231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520" y="856636"/>
            <a:ext cx="4048760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dirty="0">
                <a:latin typeface="Arial MT"/>
                <a:cs typeface="Arial MT"/>
              </a:rPr>
              <a:t>Project</a:t>
            </a:r>
            <a:r>
              <a:rPr sz="3550" spc="-3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26231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300" y="2016171"/>
            <a:ext cx="6900545" cy="29698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600" spc="-5" dirty="0">
                <a:latin typeface="Arial MT"/>
                <a:cs typeface="Arial MT"/>
              </a:rPr>
              <a:t>Project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report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(pdf)</a:t>
            </a:r>
            <a:endParaRPr sz="2600" dirty="0">
              <a:latin typeface="Arial MT"/>
              <a:cs typeface="Arial MT"/>
            </a:endParaRPr>
          </a:p>
          <a:p>
            <a:pPr marL="12700" marR="872490">
              <a:lnSpc>
                <a:spcPct val="129700"/>
              </a:lnSpc>
              <a:spcBef>
                <a:spcPts val="15"/>
              </a:spcBef>
            </a:pPr>
            <a:r>
              <a:rPr sz="2600" spc="-10" dirty="0">
                <a:latin typeface="Arial MT"/>
                <a:cs typeface="Arial MT"/>
              </a:rPr>
              <a:t>Working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project src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files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(.py,</a:t>
            </a:r>
            <a:r>
              <a:rPr sz="2600" spc="-5" dirty="0">
                <a:latin typeface="Arial MT"/>
                <a:cs typeface="Arial MT"/>
              </a:rPr>
              <a:t> .ipynb,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etc.)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Project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demo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Video </a:t>
            </a:r>
            <a:r>
              <a:rPr sz="2600" spc="5" dirty="0">
                <a:latin typeface="Arial MT"/>
                <a:cs typeface="Arial MT"/>
              </a:rPr>
              <a:t>on</a:t>
            </a:r>
            <a:r>
              <a:rPr sz="2600" spc="-50" dirty="0">
                <a:latin typeface="Arial MT"/>
                <a:cs typeface="Arial MT"/>
              </a:rPr>
              <a:t> YouTube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600" spc="-5" dirty="0">
                <a:latin typeface="Arial MT"/>
                <a:cs typeface="Arial MT"/>
              </a:rPr>
              <a:t>Project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PowerPoint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presentation</a:t>
            </a:r>
            <a:endParaRPr sz="2600" dirty="0">
              <a:latin typeface="Arial MT"/>
              <a:cs typeface="Arial MT"/>
            </a:endParaRPr>
          </a:p>
          <a:p>
            <a:pPr marL="12700" marR="5080">
              <a:lnSpc>
                <a:spcPts val="2900"/>
              </a:lnSpc>
              <a:spcBef>
                <a:spcPts val="1210"/>
              </a:spcBef>
            </a:pPr>
            <a:r>
              <a:rPr sz="2600" spc="-5" dirty="0">
                <a:latin typeface="Arial MT"/>
                <a:cs typeface="Arial MT"/>
              </a:rPr>
              <a:t>Github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Repository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project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code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documentation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manual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.MD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file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299" y="2246872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297" y="3201155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297" y="3749675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298" y="4359275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943103"/>
            <a:ext cx="3332479" cy="470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300" y="1426231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300" y="2239107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300" y="3053076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300" y="416546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300" y="4979424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5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78AC40D3-D8C9-63FE-6356-755A66438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107893"/>
              </p:ext>
            </p:extLst>
          </p:nvPr>
        </p:nvGraphicFramePr>
        <p:xfrm>
          <a:off x="927100" y="1972311"/>
          <a:ext cx="8458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343</Words>
  <Application>Microsoft Office PowerPoint</Application>
  <PresentationFormat>Custom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Century Gothic</vt:lpstr>
      <vt:lpstr>Lucida Sans Unicode</vt:lpstr>
      <vt:lpstr>Wingdings 3</vt:lpstr>
      <vt:lpstr>Ion Boardroom</vt:lpstr>
      <vt:lpstr>DSCI-6004 NLP Project Proposal</vt:lpstr>
      <vt:lpstr>Resume Screener</vt:lpstr>
      <vt:lpstr>Objective</vt:lpstr>
      <vt:lpstr>Why our Resume  Screener?</vt:lpstr>
      <vt:lpstr>Dataset</vt:lpstr>
      <vt:lpstr>Tools &amp; Techniques</vt:lpstr>
      <vt:lpstr>Project Deliverables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cp:lastModifiedBy>sohithchinnam21@gmail.com</cp:lastModifiedBy>
  <cp:revision>1</cp:revision>
  <dcterms:created xsi:type="dcterms:W3CDTF">2022-11-09T20:19:42Z</dcterms:created>
  <dcterms:modified xsi:type="dcterms:W3CDTF">2022-11-09T20:54:01Z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2022-04-15T00:00:00Z</vt:filetime>
  </property>
  <property fmtid="{D5CDD505-2E9C-101B-9397-08002B2CF9AE}" pid="3" name="Creator">
    <vt:lpwstr>Impress</vt:lpwstr>
  </property>
  <property fmtid="{D5CDD505-2E9C-101B-9397-08002B2CF9AE}" pid="4" name="LastSaved">
    <vt:filetime>2022-04-15T00:00:00Z</vt:filetime>
  </property>
</Properties>
</file>