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127" d="100"/>
          <a:sy n="127" d="100"/>
        </p:scale>
        <p:origin x="8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83800" cy="567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30181" y="5151018"/>
            <a:ext cx="378142" cy="378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54324" y="5175161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0" y="164884"/>
                </a:moveTo>
                <a:lnTo>
                  <a:pt x="12954" y="100698"/>
                </a:lnTo>
                <a:lnTo>
                  <a:pt x="48298" y="48298"/>
                </a:lnTo>
                <a:lnTo>
                  <a:pt x="100723" y="12953"/>
                </a:lnTo>
                <a:lnTo>
                  <a:pt x="164922" y="0"/>
                </a:lnTo>
                <a:lnTo>
                  <a:pt x="198158" y="3352"/>
                </a:lnTo>
                <a:lnTo>
                  <a:pt x="257136" y="28155"/>
                </a:lnTo>
                <a:lnTo>
                  <a:pt x="301688" y="72694"/>
                </a:lnTo>
                <a:lnTo>
                  <a:pt x="326491" y="131648"/>
                </a:lnTo>
                <a:lnTo>
                  <a:pt x="329844" y="164884"/>
                </a:lnTo>
                <a:lnTo>
                  <a:pt x="326491" y="198107"/>
                </a:lnTo>
                <a:lnTo>
                  <a:pt x="316890" y="229057"/>
                </a:lnTo>
                <a:lnTo>
                  <a:pt x="281546" y="281470"/>
                </a:lnTo>
                <a:lnTo>
                  <a:pt x="229120" y="316801"/>
                </a:lnTo>
                <a:lnTo>
                  <a:pt x="164922" y="329755"/>
                </a:lnTo>
                <a:lnTo>
                  <a:pt x="131686" y="326415"/>
                </a:lnTo>
                <a:lnTo>
                  <a:pt x="72707" y="301599"/>
                </a:lnTo>
                <a:lnTo>
                  <a:pt x="28168" y="257060"/>
                </a:lnTo>
                <a:lnTo>
                  <a:pt x="3352" y="198107"/>
                </a:lnTo>
                <a:lnTo>
                  <a:pt x="0" y="16488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40577" y="714719"/>
            <a:ext cx="233784" cy="1818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957120" y="714719"/>
            <a:ext cx="142626" cy="181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80521" y="714719"/>
            <a:ext cx="166687" cy="1818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96210" y="711494"/>
            <a:ext cx="173874" cy="188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735635" y="714719"/>
            <a:ext cx="142998" cy="1849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953232" y="714719"/>
            <a:ext cx="160238" cy="1818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657444" y="989039"/>
            <a:ext cx="160238" cy="1818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892311" y="989247"/>
            <a:ext cx="135681" cy="1816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104479" y="985938"/>
            <a:ext cx="144732" cy="188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33888" y="989039"/>
            <a:ext cx="142998" cy="1849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567514" y="989039"/>
            <a:ext cx="173508" cy="1818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831773" y="989247"/>
            <a:ext cx="135681" cy="1816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648887" y="1263801"/>
            <a:ext cx="144732" cy="1880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862094" y="1263801"/>
            <a:ext cx="160728" cy="1880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095256" y="1266902"/>
            <a:ext cx="160238" cy="1818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321232" y="1267110"/>
            <a:ext cx="135681" cy="1816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33194" y="1267110"/>
            <a:ext cx="135681" cy="1816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744411" y="1266902"/>
            <a:ext cx="143247" cy="1818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971002" y="1267110"/>
            <a:ext cx="135681" cy="1816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182841" y="1266902"/>
            <a:ext cx="160238" cy="18181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399893" y="1263801"/>
            <a:ext cx="117326" cy="18491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926" y="1710972"/>
            <a:ext cx="8367946" cy="775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83800" cy="567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30181" y="5151018"/>
            <a:ext cx="378142" cy="378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54324" y="5175161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0" y="164884"/>
                </a:moveTo>
                <a:lnTo>
                  <a:pt x="12954" y="100698"/>
                </a:lnTo>
                <a:lnTo>
                  <a:pt x="48298" y="48298"/>
                </a:lnTo>
                <a:lnTo>
                  <a:pt x="100723" y="12953"/>
                </a:lnTo>
                <a:lnTo>
                  <a:pt x="164922" y="0"/>
                </a:lnTo>
                <a:lnTo>
                  <a:pt x="198158" y="3352"/>
                </a:lnTo>
                <a:lnTo>
                  <a:pt x="257136" y="28155"/>
                </a:lnTo>
                <a:lnTo>
                  <a:pt x="301688" y="72694"/>
                </a:lnTo>
                <a:lnTo>
                  <a:pt x="326491" y="131648"/>
                </a:lnTo>
                <a:lnTo>
                  <a:pt x="329844" y="164884"/>
                </a:lnTo>
                <a:lnTo>
                  <a:pt x="326491" y="198107"/>
                </a:lnTo>
                <a:lnTo>
                  <a:pt x="316890" y="229057"/>
                </a:lnTo>
                <a:lnTo>
                  <a:pt x="281546" y="281470"/>
                </a:lnTo>
                <a:lnTo>
                  <a:pt x="229120" y="316801"/>
                </a:lnTo>
                <a:lnTo>
                  <a:pt x="164922" y="329755"/>
                </a:lnTo>
                <a:lnTo>
                  <a:pt x="131686" y="326415"/>
                </a:lnTo>
                <a:lnTo>
                  <a:pt x="72707" y="301599"/>
                </a:lnTo>
                <a:lnTo>
                  <a:pt x="28168" y="257060"/>
                </a:lnTo>
                <a:lnTo>
                  <a:pt x="3352" y="198107"/>
                </a:lnTo>
                <a:lnTo>
                  <a:pt x="0" y="16488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30181" y="5151018"/>
            <a:ext cx="378142" cy="378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54324" y="5175161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0" y="164884"/>
                </a:moveTo>
                <a:lnTo>
                  <a:pt x="12954" y="100698"/>
                </a:lnTo>
                <a:lnTo>
                  <a:pt x="48298" y="48298"/>
                </a:lnTo>
                <a:lnTo>
                  <a:pt x="100723" y="12953"/>
                </a:lnTo>
                <a:lnTo>
                  <a:pt x="164922" y="0"/>
                </a:lnTo>
                <a:lnTo>
                  <a:pt x="198158" y="3352"/>
                </a:lnTo>
                <a:lnTo>
                  <a:pt x="257136" y="28155"/>
                </a:lnTo>
                <a:lnTo>
                  <a:pt x="301688" y="72694"/>
                </a:lnTo>
                <a:lnTo>
                  <a:pt x="326491" y="131648"/>
                </a:lnTo>
                <a:lnTo>
                  <a:pt x="329844" y="164884"/>
                </a:lnTo>
                <a:lnTo>
                  <a:pt x="326491" y="198107"/>
                </a:lnTo>
                <a:lnTo>
                  <a:pt x="316890" y="229057"/>
                </a:lnTo>
                <a:lnTo>
                  <a:pt x="281546" y="281470"/>
                </a:lnTo>
                <a:lnTo>
                  <a:pt x="229120" y="316801"/>
                </a:lnTo>
                <a:lnTo>
                  <a:pt x="164922" y="329755"/>
                </a:lnTo>
                <a:lnTo>
                  <a:pt x="131686" y="326415"/>
                </a:lnTo>
                <a:lnTo>
                  <a:pt x="72707" y="301599"/>
                </a:lnTo>
                <a:lnTo>
                  <a:pt x="28168" y="257060"/>
                </a:lnTo>
                <a:lnTo>
                  <a:pt x="3352" y="198107"/>
                </a:lnTo>
                <a:lnTo>
                  <a:pt x="0" y="16488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3300" y="1727503"/>
            <a:ext cx="6014084" cy="1519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300" y="1727503"/>
            <a:ext cx="6014084" cy="1519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www.kaggle.com/datasets/gauravduttakiit/resume-dataset" TargetMode="External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hyperlink" Target="https://github.com/JAIJANYANI/Automated-Resume-Screening-System/tree/master/Original_Resumes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1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hyperlink" Target="https://www.smartrecruiters.com/resources/glossary/resume-parsing/" TargetMode="External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hyperlink" Target="https://blog.apilayer.com/build-your-own-resume-parser-using-python-and-nlp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github.com/dhinu95/Resume-Parser-Using-NLP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hyperlink" Target="https://www.analyticsvidhya.com/blog/2021/06/resume-screening-with-natural-language-processing-in-python/" TargetMode="External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hyperlink" Target="https://github.com/meghnalohani/Resume-Scoring-using-NLP/blob/master/RESUME%20SCORING%20USING%20NLP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" y="0"/>
            <a:ext cx="10083800" cy="5670550"/>
            <a:chOff x="12700" y="0"/>
            <a:chExt cx="10083800" cy="5670550"/>
          </a:xfrm>
        </p:grpSpPr>
        <p:sp>
          <p:nvSpPr>
            <p:cNvPr id="3" name="object 3"/>
            <p:cNvSpPr/>
            <p:nvPr/>
          </p:nvSpPr>
          <p:spPr>
            <a:xfrm>
              <a:off x="12700" y="0"/>
              <a:ext cx="10083800" cy="5670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8636" y="618060"/>
              <a:ext cx="315664" cy="3818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1686" y="611549"/>
              <a:ext cx="337541" cy="3948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0603" y="611549"/>
              <a:ext cx="303944" cy="3948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2518" y="618060"/>
              <a:ext cx="50527" cy="3818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90336" y="838139"/>
              <a:ext cx="144028" cy="471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23801" y="616497"/>
              <a:ext cx="252114" cy="3898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4970" y="616497"/>
              <a:ext cx="248989" cy="3898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4068" y="616497"/>
              <a:ext cx="248989" cy="3898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7799" y="618060"/>
              <a:ext cx="264095" cy="38181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3516" y="618060"/>
              <a:ext cx="300818" cy="38181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14362" y="617608"/>
              <a:ext cx="238571" cy="38227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0302" y="618060"/>
              <a:ext cx="291442" cy="38181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2295" y="618060"/>
              <a:ext cx="291442" cy="38181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9645" y="618060"/>
              <a:ext cx="336500" cy="38181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39236" y="611288"/>
              <a:ext cx="365149" cy="39510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54249" y="618060"/>
              <a:ext cx="209921" cy="38832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8574" y="617608"/>
              <a:ext cx="284931" cy="38227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09507" y="611549"/>
              <a:ext cx="337541" cy="39484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91188" y="618060"/>
              <a:ext cx="302641" cy="38181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7179" y="1201571"/>
              <a:ext cx="336500" cy="38181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0144" y="1201571"/>
              <a:ext cx="291442" cy="38181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16455" y="1194800"/>
              <a:ext cx="365149" cy="39510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76936" y="1201571"/>
              <a:ext cx="291442" cy="38181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47820" y="1194800"/>
              <a:ext cx="365149" cy="39510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1119" y="1195060"/>
              <a:ext cx="303944" cy="39484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52621" y="1201571"/>
              <a:ext cx="357336" cy="38181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78728" y="1201120"/>
              <a:ext cx="238571" cy="38227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5953" y="2223810"/>
            <a:ext cx="2481580" cy="17252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285"/>
              </a:spcBef>
            </a:pPr>
            <a:r>
              <a:rPr sz="1800" spc="-60" dirty="0">
                <a:latin typeface="Arial"/>
                <a:cs typeface="Arial"/>
              </a:rPr>
              <a:t>TEAM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Clr>
                <a:srgbClr val="D34817"/>
              </a:buClr>
              <a:buSzPct val="161111"/>
              <a:buChar char="•"/>
              <a:tabLst>
                <a:tab pos="241300" algn="l"/>
              </a:tabLst>
            </a:pPr>
            <a:r>
              <a:rPr sz="1800" spc="-10" dirty="0">
                <a:latin typeface="Arial"/>
                <a:cs typeface="Arial"/>
              </a:rPr>
              <a:t>VARSHITHA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DANE</a:t>
            </a:r>
            <a:endParaRPr sz="1800" dirty="0">
              <a:latin typeface="Arial"/>
              <a:cs typeface="Arial"/>
            </a:endParaRPr>
          </a:p>
          <a:p>
            <a:pPr marL="221615" indent="-208915">
              <a:lnSpc>
                <a:spcPct val="100000"/>
              </a:lnSpc>
              <a:spcBef>
                <a:spcPts val="1435"/>
              </a:spcBef>
              <a:buClr>
                <a:srgbClr val="D34817"/>
              </a:buClr>
              <a:buSzPct val="161111"/>
              <a:buChar char="•"/>
              <a:tabLst>
                <a:tab pos="221615" algn="l"/>
              </a:tabLst>
            </a:pPr>
            <a:r>
              <a:rPr sz="1800" spc="-10" dirty="0">
                <a:latin typeface="Arial"/>
                <a:cs typeface="Arial"/>
              </a:rPr>
              <a:t>UDITH KUMAR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TENE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Clr>
                <a:srgbClr val="D34817"/>
              </a:buClr>
              <a:buSzPct val="161111"/>
              <a:buChar char="•"/>
              <a:tabLst>
                <a:tab pos="241300" algn="l"/>
              </a:tabLst>
            </a:pPr>
            <a:r>
              <a:rPr sz="1800" spc="-10" dirty="0">
                <a:latin typeface="Arial"/>
                <a:cs typeface="Arial"/>
              </a:rPr>
              <a:t>VENKATESH</a:t>
            </a:r>
            <a:r>
              <a:rPr lang="en-US" sz="1800" spc="-10" dirty="0">
                <a:latin typeface="Arial"/>
                <a:cs typeface="Arial"/>
              </a:rPr>
              <a:t> INTURI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3774" cy="5670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420000">
            <a:off x="4706153" y="1687625"/>
            <a:ext cx="40951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0"/>
              </a:lnSpc>
            </a:pPr>
            <a:r>
              <a:rPr sz="6800" spc="400" dirty="0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endParaRPr sz="6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21420000">
            <a:off x="3680114" y="2659660"/>
            <a:ext cx="5154761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0"/>
              </a:lnSpc>
            </a:pPr>
            <a:r>
              <a:rPr sz="6800" spc="275" dirty="0">
                <a:solidFill>
                  <a:srgbClr val="FFFFFF"/>
                </a:solidFill>
                <a:latin typeface="Arial"/>
                <a:cs typeface="Arial"/>
              </a:rPr>
              <a:t>SCREENER</a:t>
            </a:r>
            <a:endParaRPr sz="6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1" y="408302"/>
            <a:ext cx="3832034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sz="4500" spc="200" dirty="0">
                <a:solidFill>
                  <a:srgbClr val="D34817"/>
                </a:solidFill>
              </a:rPr>
              <a:t>OBJECTIVE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776141" y="2210510"/>
            <a:ext cx="8463915" cy="17145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250" spc="10" dirty="0">
                <a:latin typeface="Arial"/>
                <a:cs typeface="Arial"/>
              </a:rPr>
              <a:t>The purpose </a:t>
            </a:r>
            <a:r>
              <a:rPr sz="2250" spc="5" dirty="0">
                <a:latin typeface="Arial"/>
                <a:cs typeface="Arial"/>
              </a:rPr>
              <a:t>of </a:t>
            </a:r>
            <a:r>
              <a:rPr sz="2250" spc="10" dirty="0">
                <a:latin typeface="Arial"/>
                <a:cs typeface="Arial"/>
              </a:rPr>
              <a:t>parser </a:t>
            </a:r>
            <a:r>
              <a:rPr sz="2250" spc="5" dirty="0">
                <a:latin typeface="Arial"/>
                <a:cs typeface="Arial"/>
              </a:rPr>
              <a:t>is to </a:t>
            </a:r>
            <a:r>
              <a:rPr sz="2250" spc="15" dirty="0">
                <a:latin typeface="Arial"/>
                <a:cs typeface="Arial"/>
              </a:rPr>
              <a:t>speed </a:t>
            </a:r>
            <a:r>
              <a:rPr sz="2250" spc="10" dirty="0">
                <a:latin typeface="Arial"/>
                <a:cs typeface="Arial"/>
              </a:rPr>
              <a:t>up </a:t>
            </a:r>
            <a:r>
              <a:rPr sz="2250" spc="15" dirty="0">
                <a:latin typeface="Arial"/>
                <a:cs typeface="Arial"/>
              </a:rPr>
              <a:t>screening </a:t>
            </a:r>
            <a:r>
              <a:rPr sz="2250" spc="10" dirty="0">
                <a:latin typeface="Arial"/>
                <a:cs typeface="Arial"/>
              </a:rPr>
              <a:t>process </a:t>
            </a:r>
            <a:r>
              <a:rPr sz="2250" spc="5" dirty="0">
                <a:latin typeface="Arial"/>
                <a:cs typeface="Arial"/>
              </a:rPr>
              <a:t>of </a:t>
            </a:r>
            <a:r>
              <a:rPr sz="2250" spc="10" dirty="0">
                <a:latin typeface="Arial"/>
                <a:cs typeface="Arial"/>
              </a:rPr>
              <a:t>a  candidate.In the recruitment process, </a:t>
            </a:r>
            <a:r>
              <a:rPr sz="2250" dirty="0">
                <a:latin typeface="Arial"/>
                <a:cs typeface="Arial"/>
              </a:rPr>
              <a:t>it </a:t>
            </a:r>
            <a:r>
              <a:rPr sz="2250" spc="5" dirty="0">
                <a:latin typeface="Arial"/>
                <a:cs typeface="Arial"/>
              </a:rPr>
              <a:t>is </a:t>
            </a:r>
            <a:r>
              <a:rPr sz="2250" dirty="0">
                <a:latin typeface="Arial"/>
                <a:cs typeface="Arial"/>
              </a:rPr>
              <a:t>inefficient, </a:t>
            </a:r>
            <a:r>
              <a:rPr sz="2250" spc="-10" dirty="0">
                <a:latin typeface="Arial"/>
                <a:cs typeface="Arial"/>
              </a:rPr>
              <a:t>slow, </a:t>
            </a:r>
            <a:r>
              <a:rPr sz="2250" spc="10" dirty="0">
                <a:latin typeface="Arial"/>
                <a:cs typeface="Arial"/>
              </a:rPr>
              <a:t>and  costly </a:t>
            </a:r>
            <a:r>
              <a:rPr sz="2250" spc="5" dirty="0">
                <a:latin typeface="Arial"/>
                <a:cs typeface="Arial"/>
              </a:rPr>
              <a:t>to </a:t>
            </a:r>
            <a:r>
              <a:rPr sz="2250" spc="15" dirty="0">
                <a:latin typeface="Arial"/>
                <a:cs typeface="Arial"/>
              </a:rPr>
              <a:t>scan </a:t>
            </a:r>
            <a:r>
              <a:rPr sz="2250" spc="5" dirty="0">
                <a:latin typeface="Arial"/>
                <a:cs typeface="Arial"/>
              </a:rPr>
              <a:t>with hundreds of </a:t>
            </a:r>
            <a:r>
              <a:rPr sz="2250" spc="15" dirty="0">
                <a:latin typeface="Arial"/>
                <a:cs typeface="Arial"/>
              </a:rPr>
              <a:t>resumes </a:t>
            </a:r>
            <a:r>
              <a:rPr sz="2250" spc="10" dirty="0">
                <a:latin typeface="Arial"/>
                <a:cs typeface="Arial"/>
              </a:rPr>
              <a:t>one </a:t>
            </a:r>
            <a:r>
              <a:rPr sz="2250" spc="5" dirty="0">
                <a:latin typeface="Arial"/>
                <a:cs typeface="Arial"/>
              </a:rPr>
              <a:t>by </a:t>
            </a:r>
            <a:r>
              <a:rPr sz="2250" spc="10" dirty="0">
                <a:latin typeface="Arial"/>
                <a:cs typeface="Arial"/>
              </a:rPr>
              <a:t>one based on the  </a:t>
            </a:r>
            <a:r>
              <a:rPr sz="2250" spc="5" dirty="0">
                <a:latin typeface="Arial"/>
                <a:cs typeface="Arial"/>
              </a:rPr>
              <a:t>skill-set.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ts val="2350"/>
              </a:lnSpc>
            </a:pPr>
            <a:r>
              <a:rPr sz="2250" spc="10" dirty="0">
                <a:latin typeface="Arial"/>
                <a:cs typeface="Arial"/>
              </a:rPr>
              <a:t>Resume parser </a:t>
            </a:r>
            <a:r>
              <a:rPr sz="2250" spc="5" dirty="0">
                <a:latin typeface="Arial"/>
                <a:cs typeface="Arial"/>
              </a:rPr>
              <a:t>automates </a:t>
            </a:r>
            <a:r>
              <a:rPr sz="2250" spc="10" dirty="0">
                <a:latin typeface="Arial"/>
                <a:cs typeface="Arial"/>
              </a:rPr>
              <a:t>the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screening.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809" y="2316378"/>
            <a:ext cx="1028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809" y="3723703"/>
            <a:ext cx="1028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809" y="3867289"/>
            <a:ext cx="8576945" cy="14217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585"/>
              </a:spcBef>
              <a:buSzPct val="44444"/>
              <a:buChar char="●"/>
              <a:tabLst>
                <a:tab pos="245745" algn="l"/>
                <a:tab pos="246379" algn="l"/>
              </a:tabLst>
            </a:pPr>
            <a:r>
              <a:rPr sz="2250" spc="10" dirty="0">
                <a:latin typeface="Arial"/>
                <a:cs typeface="Arial"/>
              </a:rPr>
              <a:t>Resume </a:t>
            </a:r>
            <a:r>
              <a:rPr sz="2250" spc="5" dirty="0">
                <a:latin typeface="Arial"/>
                <a:cs typeface="Arial"/>
              </a:rPr>
              <a:t>parsing is </a:t>
            </a:r>
            <a:r>
              <a:rPr sz="2250" spc="-20" dirty="0">
                <a:latin typeface="Arial"/>
                <a:cs typeface="Arial"/>
              </a:rPr>
              <a:t>tricky. </a:t>
            </a:r>
            <a:r>
              <a:rPr sz="2250" spc="5" dirty="0">
                <a:latin typeface="Arial"/>
                <a:cs typeface="Arial"/>
              </a:rPr>
              <a:t>There are hundreds of </a:t>
            </a:r>
            <a:r>
              <a:rPr sz="2250" spc="10" dirty="0">
                <a:latin typeface="Arial"/>
                <a:cs typeface="Arial"/>
              </a:rPr>
              <a:t>ways </a:t>
            </a:r>
            <a:r>
              <a:rPr sz="2250" spc="5" dirty="0">
                <a:latin typeface="Arial"/>
                <a:cs typeface="Arial"/>
              </a:rPr>
              <a:t>of doing</a:t>
            </a:r>
            <a:r>
              <a:rPr sz="2250" spc="2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it.</a:t>
            </a:r>
            <a:endParaRPr sz="2250">
              <a:latin typeface="Arial"/>
              <a:cs typeface="Arial"/>
            </a:endParaRPr>
          </a:p>
          <a:p>
            <a:pPr marL="245745" marR="9525">
              <a:lnSpc>
                <a:spcPts val="2300"/>
              </a:lnSpc>
              <a:spcBef>
                <a:spcPts val="900"/>
              </a:spcBef>
            </a:pPr>
            <a:r>
              <a:rPr sz="2250" spc="10" dirty="0">
                <a:latin typeface="Arial"/>
                <a:cs typeface="Arial"/>
              </a:rPr>
              <a:t>Our Resume </a:t>
            </a:r>
            <a:r>
              <a:rPr sz="2250" spc="15" dirty="0">
                <a:latin typeface="Arial"/>
                <a:cs typeface="Arial"/>
              </a:rPr>
              <a:t>screener </a:t>
            </a:r>
            <a:r>
              <a:rPr sz="2250" spc="5" dirty="0">
                <a:latin typeface="Arial"/>
                <a:cs typeface="Arial"/>
              </a:rPr>
              <a:t>aims to </a:t>
            </a:r>
            <a:r>
              <a:rPr sz="2250" spc="15" dirty="0">
                <a:latin typeface="Arial"/>
                <a:cs typeface="Arial"/>
              </a:rPr>
              <a:t>speed </a:t>
            </a:r>
            <a:r>
              <a:rPr sz="2250" spc="10" dirty="0">
                <a:latin typeface="Arial"/>
                <a:cs typeface="Arial"/>
              </a:rPr>
              <a:t>up </a:t>
            </a:r>
            <a:r>
              <a:rPr sz="2250" spc="15" dirty="0">
                <a:latin typeface="Arial"/>
                <a:cs typeface="Arial"/>
              </a:rPr>
              <a:t>screening </a:t>
            </a:r>
            <a:r>
              <a:rPr sz="2250" spc="10" dirty="0">
                <a:latin typeface="Arial"/>
                <a:cs typeface="Arial"/>
              </a:rPr>
              <a:t>process </a:t>
            </a:r>
            <a:r>
              <a:rPr sz="2250" spc="5" dirty="0">
                <a:latin typeface="Arial"/>
                <a:cs typeface="Arial"/>
              </a:rPr>
              <a:t>of </a:t>
            </a:r>
            <a:r>
              <a:rPr sz="2250" spc="10" dirty="0">
                <a:latin typeface="Arial"/>
                <a:cs typeface="Arial"/>
              </a:rPr>
              <a:t>a  candidate. Given a </a:t>
            </a:r>
            <a:r>
              <a:rPr sz="2250" spc="5" dirty="0">
                <a:latin typeface="Arial"/>
                <a:cs typeface="Arial"/>
              </a:rPr>
              <a:t>bulk of </a:t>
            </a:r>
            <a:r>
              <a:rPr sz="2250" spc="15" dirty="0">
                <a:latin typeface="Arial"/>
                <a:cs typeface="Arial"/>
              </a:rPr>
              <a:t>resumes, </a:t>
            </a:r>
            <a:r>
              <a:rPr sz="2250" spc="10" dirty="0">
                <a:latin typeface="Arial"/>
                <a:cs typeface="Arial"/>
              </a:rPr>
              <a:t>a Resume Screener outputs  </a:t>
            </a:r>
            <a:r>
              <a:rPr sz="2250" spc="5" dirty="0">
                <a:latin typeface="Arial"/>
                <a:cs typeface="Arial"/>
              </a:rPr>
              <a:t>the </a:t>
            </a:r>
            <a:r>
              <a:rPr sz="2250" spc="10" dirty="0">
                <a:latin typeface="Arial"/>
                <a:cs typeface="Arial"/>
              </a:rPr>
              <a:t>top </a:t>
            </a:r>
            <a:r>
              <a:rPr sz="2250" spc="15" dirty="0">
                <a:latin typeface="Arial"/>
                <a:cs typeface="Arial"/>
              </a:rPr>
              <a:t>N candidtes </a:t>
            </a:r>
            <a:r>
              <a:rPr sz="2250" spc="5" dirty="0">
                <a:latin typeface="Arial"/>
                <a:cs typeface="Arial"/>
              </a:rPr>
              <a:t>for </a:t>
            </a:r>
            <a:r>
              <a:rPr sz="2250" spc="10" dirty="0">
                <a:latin typeface="Arial"/>
                <a:cs typeface="Arial"/>
              </a:rPr>
              <a:t>the </a:t>
            </a:r>
            <a:r>
              <a:rPr sz="2250" spc="5" dirty="0">
                <a:latin typeface="Arial"/>
                <a:cs typeface="Arial"/>
              </a:rPr>
              <a:t>described</a:t>
            </a:r>
            <a:r>
              <a:rPr sz="2250" spc="9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role.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467" y="1841296"/>
            <a:ext cx="9017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●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926" y="1710972"/>
            <a:ext cx="432943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900" spc="-10" dirty="0">
                <a:latin typeface="Arial"/>
                <a:cs typeface="Arial"/>
              </a:rPr>
              <a:t>Speeding </a:t>
            </a:r>
            <a:r>
              <a:rPr sz="1900" spc="-5" dirty="0">
                <a:latin typeface="Arial"/>
                <a:cs typeface="Arial"/>
              </a:rPr>
              <a:t>up </a:t>
            </a:r>
            <a:r>
              <a:rPr sz="1900" spc="-10" dirty="0">
                <a:latin typeface="Arial"/>
                <a:cs typeface="Arial"/>
              </a:rPr>
              <a:t>the recruitment process  Spend </a:t>
            </a:r>
            <a:r>
              <a:rPr sz="1900" spc="-5" dirty="0">
                <a:latin typeface="Arial"/>
                <a:cs typeface="Arial"/>
              </a:rPr>
              <a:t>more </a:t>
            </a:r>
            <a:r>
              <a:rPr sz="1900" spc="-10" dirty="0">
                <a:latin typeface="Arial"/>
                <a:cs typeface="Arial"/>
              </a:rPr>
              <a:t>time </a:t>
            </a:r>
            <a:r>
              <a:rPr sz="1900" spc="-5" dirty="0">
                <a:latin typeface="Arial"/>
                <a:cs typeface="Arial"/>
              </a:rPr>
              <a:t>on the best</a:t>
            </a:r>
            <a:r>
              <a:rPr sz="1900" spc="-12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candidates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926" y="2567603"/>
            <a:ext cx="51333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Arial"/>
                <a:cs typeface="Arial"/>
              </a:rPr>
              <a:t>Increased automation, </a:t>
            </a:r>
            <a:r>
              <a:rPr sz="1900" spc="-5" dirty="0">
                <a:latin typeface="Arial"/>
                <a:cs typeface="Arial"/>
              </a:rPr>
              <a:t>reaching best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candidates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467" y="2220378"/>
            <a:ext cx="9017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●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468" y="2679750"/>
            <a:ext cx="9017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latin typeface="Arial"/>
                <a:cs typeface="Arial"/>
              </a:rPr>
              <a:t>●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100" y="2306485"/>
            <a:ext cx="8582025" cy="712470"/>
            <a:chOff x="927100" y="2306485"/>
            <a:chExt cx="8582025" cy="712470"/>
          </a:xfrm>
        </p:grpSpPr>
        <p:sp>
          <p:nvSpPr>
            <p:cNvPr id="3" name="object 3"/>
            <p:cNvSpPr/>
            <p:nvPr/>
          </p:nvSpPr>
          <p:spPr>
            <a:xfrm>
              <a:off x="927100" y="2306485"/>
              <a:ext cx="8582025" cy="712470"/>
            </a:xfrm>
            <a:custGeom>
              <a:avLst/>
              <a:gdLst/>
              <a:ahLst/>
              <a:cxnLst/>
              <a:rect l="l" t="t" r="r" b="b"/>
              <a:pathLst>
                <a:path w="8582025" h="712469">
                  <a:moveTo>
                    <a:pt x="8510841" y="711898"/>
                  </a:moveTo>
                  <a:lnTo>
                    <a:pt x="71189" y="711898"/>
                  </a:lnTo>
                  <a:lnTo>
                    <a:pt x="43479" y="706303"/>
                  </a:lnTo>
                  <a:lnTo>
                    <a:pt x="20851" y="691046"/>
                  </a:lnTo>
                  <a:lnTo>
                    <a:pt x="5594" y="668419"/>
                  </a:lnTo>
                  <a:lnTo>
                    <a:pt x="0" y="640714"/>
                  </a:lnTo>
                  <a:lnTo>
                    <a:pt x="0" y="71196"/>
                  </a:lnTo>
                  <a:lnTo>
                    <a:pt x="5594" y="43484"/>
                  </a:lnTo>
                  <a:lnTo>
                    <a:pt x="20851" y="20853"/>
                  </a:lnTo>
                  <a:lnTo>
                    <a:pt x="43479" y="5595"/>
                  </a:lnTo>
                  <a:lnTo>
                    <a:pt x="71189" y="0"/>
                  </a:lnTo>
                  <a:lnTo>
                    <a:pt x="8510828" y="0"/>
                  </a:lnTo>
                  <a:lnTo>
                    <a:pt x="8538540" y="5595"/>
                  </a:lnTo>
                  <a:lnTo>
                    <a:pt x="8561171" y="20853"/>
                  </a:lnTo>
                  <a:lnTo>
                    <a:pt x="8576429" y="43484"/>
                  </a:lnTo>
                  <a:lnTo>
                    <a:pt x="8582025" y="71196"/>
                  </a:lnTo>
                  <a:lnTo>
                    <a:pt x="8582025" y="640714"/>
                  </a:lnTo>
                  <a:lnTo>
                    <a:pt x="8576430" y="668419"/>
                  </a:lnTo>
                  <a:lnTo>
                    <a:pt x="8561173" y="691046"/>
                  </a:lnTo>
                  <a:lnTo>
                    <a:pt x="8538546" y="706303"/>
                  </a:lnTo>
                  <a:lnTo>
                    <a:pt x="8510841" y="711898"/>
                  </a:lnTo>
                  <a:close/>
                </a:path>
              </a:pathLst>
            </a:custGeom>
            <a:solidFill>
              <a:srgbClr val="EF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0" y="2463797"/>
              <a:ext cx="391543" cy="391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2448" y="2466657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4" h="391794">
                  <a:moveTo>
                    <a:pt x="0" y="0"/>
                  </a:moveTo>
                  <a:lnTo>
                    <a:pt x="391546" y="0"/>
                  </a:lnTo>
                  <a:lnTo>
                    <a:pt x="391546" y="391553"/>
                  </a:lnTo>
                  <a:lnTo>
                    <a:pt x="0" y="39155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1985" y="2502723"/>
            <a:ext cx="6693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7265" algn="l"/>
              </a:tabLst>
            </a:pPr>
            <a:r>
              <a:rPr sz="1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3"/>
              </a:rPr>
              <a:t>https://www.kaggle.com/datasets/gauravduttakiit/resume-</a:t>
            </a:r>
            <a:r>
              <a:rPr sz="18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3"/>
              </a:rPr>
              <a:t>d</a:t>
            </a:r>
            <a:r>
              <a:rPr sz="1800" dirty="0">
                <a:solidFill>
                  <a:srgbClr val="CC9900"/>
                </a:solidFill>
              </a:rPr>
              <a:t>	</a:t>
            </a:r>
            <a:r>
              <a:rPr sz="1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hlinkClick r:id="rId3"/>
              </a:rPr>
              <a:t>ataset</a:t>
            </a:r>
            <a:endParaRPr sz="1800"/>
          </a:p>
        </p:txBody>
      </p:sp>
      <p:grpSp>
        <p:nvGrpSpPr>
          <p:cNvPr id="7" name="object 7"/>
          <p:cNvGrpSpPr/>
          <p:nvPr/>
        </p:nvGrpSpPr>
        <p:grpSpPr>
          <a:xfrm>
            <a:off x="927100" y="3196361"/>
            <a:ext cx="8582025" cy="712470"/>
            <a:chOff x="927100" y="3196361"/>
            <a:chExt cx="8582025" cy="712470"/>
          </a:xfrm>
        </p:grpSpPr>
        <p:sp>
          <p:nvSpPr>
            <p:cNvPr id="8" name="object 8"/>
            <p:cNvSpPr/>
            <p:nvPr/>
          </p:nvSpPr>
          <p:spPr>
            <a:xfrm>
              <a:off x="927100" y="3196361"/>
              <a:ext cx="8582025" cy="712470"/>
            </a:xfrm>
            <a:custGeom>
              <a:avLst/>
              <a:gdLst/>
              <a:ahLst/>
              <a:cxnLst/>
              <a:rect l="l" t="t" r="r" b="b"/>
              <a:pathLst>
                <a:path w="8582025" h="712470">
                  <a:moveTo>
                    <a:pt x="8510841" y="711898"/>
                  </a:moveTo>
                  <a:lnTo>
                    <a:pt x="71189" y="711898"/>
                  </a:lnTo>
                  <a:lnTo>
                    <a:pt x="43479" y="706303"/>
                  </a:lnTo>
                  <a:lnTo>
                    <a:pt x="20851" y="691045"/>
                  </a:lnTo>
                  <a:lnTo>
                    <a:pt x="5594" y="668414"/>
                  </a:lnTo>
                  <a:lnTo>
                    <a:pt x="0" y="640702"/>
                  </a:lnTo>
                  <a:lnTo>
                    <a:pt x="0" y="71183"/>
                  </a:lnTo>
                  <a:lnTo>
                    <a:pt x="5594" y="43473"/>
                  </a:lnTo>
                  <a:lnTo>
                    <a:pt x="20851" y="20847"/>
                  </a:lnTo>
                  <a:lnTo>
                    <a:pt x="43479" y="5593"/>
                  </a:lnTo>
                  <a:lnTo>
                    <a:pt x="71189" y="0"/>
                  </a:lnTo>
                  <a:lnTo>
                    <a:pt x="8510828" y="0"/>
                  </a:lnTo>
                  <a:lnTo>
                    <a:pt x="8538540" y="5593"/>
                  </a:lnTo>
                  <a:lnTo>
                    <a:pt x="8561171" y="20847"/>
                  </a:lnTo>
                  <a:lnTo>
                    <a:pt x="8576429" y="43473"/>
                  </a:lnTo>
                  <a:lnTo>
                    <a:pt x="8582025" y="71183"/>
                  </a:lnTo>
                  <a:lnTo>
                    <a:pt x="8582025" y="640702"/>
                  </a:lnTo>
                  <a:lnTo>
                    <a:pt x="8576430" y="668414"/>
                  </a:lnTo>
                  <a:lnTo>
                    <a:pt x="8561173" y="691045"/>
                  </a:lnTo>
                  <a:lnTo>
                    <a:pt x="8538546" y="706303"/>
                  </a:lnTo>
                  <a:lnTo>
                    <a:pt x="8510841" y="711898"/>
                  </a:lnTo>
                  <a:close/>
                </a:path>
              </a:pathLst>
            </a:custGeom>
            <a:solidFill>
              <a:srgbClr val="EF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3000" y="3352797"/>
              <a:ext cx="391543" cy="391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2448" y="3356533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4" h="391795">
                  <a:moveTo>
                    <a:pt x="0" y="0"/>
                  </a:moveTo>
                  <a:lnTo>
                    <a:pt x="391546" y="0"/>
                  </a:lnTo>
                  <a:lnTo>
                    <a:pt x="391546" y="391541"/>
                  </a:lnTo>
                  <a:lnTo>
                    <a:pt x="0" y="3915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11985" y="3255426"/>
            <a:ext cx="6591934" cy="5778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  <a:tabLst>
                <a:tab pos="6069965" algn="l"/>
              </a:tabLst>
            </a:pPr>
            <a:r>
              <a:rPr sz="1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5"/>
              </a:rPr>
              <a:t>https://github.com/JAIJANYANI/Automated-Resume-Scre</a:t>
            </a:r>
            <a:r>
              <a:rPr sz="18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5"/>
              </a:rPr>
              <a:t>e</a:t>
            </a:r>
            <a:r>
              <a:rPr sz="1800" dirty="0">
                <a:solidFill>
                  <a:srgbClr val="CC9900"/>
                </a:solidFill>
                <a:latin typeface="Arial"/>
                <a:cs typeface="Arial"/>
              </a:rPr>
              <a:t>	</a:t>
            </a:r>
            <a:r>
              <a:rPr sz="1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5"/>
              </a:rPr>
              <a:t>ning- </a:t>
            </a:r>
            <a:r>
              <a:rPr sz="1800" spc="-5" dirty="0">
                <a:solidFill>
                  <a:srgbClr val="CC9900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5"/>
              </a:rPr>
              <a:t>System/tree/master/Original_Resumes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0040" y="896988"/>
            <a:ext cx="1816735" cy="420370"/>
            <a:chOff x="1020040" y="896988"/>
            <a:chExt cx="1816735" cy="420370"/>
          </a:xfrm>
        </p:grpSpPr>
        <p:sp>
          <p:nvSpPr>
            <p:cNvPr id="13" name="object 13"/>
            <p:cNvSpPr/>
            <p:nvPr/>
          </p:nvSpPr>
          <p:spPr>
            <a:xfrm>
              <a:off x="1020040" y="903910"/>
              <a:ext cx="335582" cy="4059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4694" y="903910"/>
              <a:ext cx="1104207" cy="4059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3549" y="896988"/>
              <a:ext cx="323122" cy="4197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911149" y="896988"/>
            <a:ext cx="1028065" cy="420370"/>
            <a:chOff x="2911149" y="896988"/>
            <a:chExt cx="1028065" cy="420370"/>
          </a:xfrm>
        </p:grpSpPr>
        <p:sp>
          <p:nvSpPr>
            <p:cNvPr id="17" name="object 17"/>
            <p:cNvSpPr/>
            <p:nvPr/>
          </p:nvSpPr>
          <p:spPr>
            <a:xfrm>
              <a:off x="2911149" y="903420"/>
              <a:ext cx="302909" cy="406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57803" y="903910"/>
              <a:ext cx="321737" cy="4059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16087" y="896988"/>
              <a:ext cx="323122" cy="4197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30181" y="5151018"/>
            <a:ext cx="378460" cy="378460"/>
            <a:chOff x="9430181" y="5151018"/>
            <a:chExt cx="378460" cy="378460"/>
          </a:xfrm>
        </p:grpSpPr>
        <p:sp>
          <p:nvSpPr>
            <p:cNvPr id="3" name="object 3"/>
            <p:cNvSpPr/>
            <p:nvPr/>
          </p:nvSpPr>
          <p:spPr>
            <a:xfrm>
              <a:off x="9430181" y="5151018"/>
              <a:ext cx="378142" cy="378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54324" y="5175161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164884"/>
                  </a:moveTo>
                  <a:lnTo>
                    <a:pt x="12954" y="100698"/>
                  </a:lnTo>
                  <a:lnTo>
                    <a:pt x="48298" y="48298"/>
                  </a:lnTo>
                  <a:lnTo>
                    <a:pt x="100723" y="12953"/>
                  </a:lnTo>
                  <a:lnTo>
                    <a:pt x="164922" y="0"/>
                  </a:lnTo>
                  <a:lnTo>
                    <a:pt x="198158" y="3352"/>
                  </a:lnTo>
                  <a:lnTo>
                    <a:pt x="257136" y="28155"/>
                  </a:lnTo>
                  <a:lnTo>
                    <a:pt x="301688" y="72694"/>
                  </a:lnTo>
                  <a:lnTo>
                    <a:pt x="326491" y="131648"/>
                  </a:lnTo>
                  <a:lnTo>
                    <a:pt x="329844" y="164884"/>
                  </a:lnTo>
                  <a:lnTo>
                    <a:pt x="326491" y="198107"/>
                  </a:lnTo>
                  <a:lnTo>
                    <a:pt x="316890" y="229057"/>
                  </a:lnTo>
                  <a:lnTo>
                    <a:pt x="281546" y="281470"/>
                  </a:lnTo>
                  <a:lnTo>
                    <a:pt x="229120" y="316801"/>
                  </a:lnTo>
                  <a:lnTo>
                    <a:pt x="164922" y="329755"/>
                  </a:lnTo>
                  <a:lnTo>
                    <a:pt x="131686" y="326415"/>
                  </a:lnTo>
                  <a:lnTo>
                    <a:pt x="72707" y="301599"/>
                  </a:lnTo>
                  <a:lnTo>
                    <a:pt x="28168" y="257060"/>
                  </a:lnTo>
                  <a:lnTo>
                    <a:pt x="3352" y="198107"/>
                  </a:lnTo>
                  <a:lnTo>
                    <a:pt x="0" y="164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931617" y="1023890"/>
            <a:ext cx="1455420" cy="334010"/>
            <a:chOff x="2931617" y="1023890"/>
            <a:chExt cx="1455420" cy="334010"/>
          </a:xfrm>
        </p:grpSpPr>
        <p:sp>
          <p:nvSpPr>
            <p:cNvPr id="6" name="object 6"/>
            <p:cNvSpPr/>
            <p:nvPr/>
          </p:nvSpPr>
          <p:spPr>
            <a:xfrm>
              <a:off x="2931617" y="1029613"/>
              <a:ext cx="255804" cy="322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8497" y="1023890"/>
              <a:ext cx="308638" cy="333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9437" y="1023890"/>
              <a:ext cx="308638" cy="3339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1605" y="1029761"/>
              <a:ext cx="201649" cy="3225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29833" y="1024110"/>
              <a:ext cx="256905" cy="3337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535488" y="1024110"/>
            <a:ext cx="270994" cy="3357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933455" y="1024110"/>
            <a:ext cx="864235" cy="334010"/>
            <a:chOff x="4933455" y="1024110"/>
            <a:chExt cx="864235" cy="334010"/>
          </a:xfrm>
        </p:grpSpPr>
        <p:sp>
          <p:nvSpPr>
            <p:cNvPr id="13" name="object 13"/>
            <p:cNvSpPr/>
            <p:nvPr/>
          </p:nvSpPr>
          <p:spPr>
            <a:xfrm>
              <a:off x="4933455" y="1029613"/>
              <a:ext cx="255804" cy="3227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29283" y="1029761"/>
              <a:ext cx="240835" cy="3225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12343" y="1024110"/>
              <a:ext cx="285303" cy="3337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846915" y="1029613"/>
            <a:ext cx="253163" cy="3227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6079" y="1029613"/>
            <a:ext cx="254263" cy="3227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4714" y="1029613"/>
            <a:ext cx="42707" cy="3227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4720" y="1029613"/>
            <a:ext cx="253823" cy="3282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92625" y="1023890"/>
            <a:ext cx="314802" cy="3535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275869" y="1024110"/>
            <a:ext cx="537845" cy="334010"/>
            <a:chOff x="7275869" y="1024110"/>
            <a:chExt cx="537845" cy="334010"/>
          </a:xfrm>
        </p:grpSpPr>
        <p:sp>
          <p:nvSpPr>
            <p:cNvPr id="22" name="object 22"/>
            <p:cNvSpPr/>
            <p:nvPr/>
          </p:nvSpPr>
          <p:spPr>
            <a:xfrm>
              <a:off x="7275869" y="1029761"/>
              <a:ext cx="240835" cy="3225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56725" y="1024110"/>
              <a:ext cx="256905" cy="33373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850572" y="2398141"/>
            <a:ext cx="1544955" cy="927100"/>
          </a:xfrm>
          <a:custGeom>
            <a:avLst/>
            <a:gdLst/>
            <a:ahLst/>
            <a:cxnLst/>
            <a:rect l="l" t="t" r="r" b="b"/>
            <a:pathLst>
              <a:path w="1544955" h="927100">
                <a:moveTo>
                  <a:pt x="1451975" y="926795"/>
                </a:moveTo>
                <a:lnTo>
                  <a:pt x="92679" y="926795"/>
                </a:lnTo>
                <a:lnTo>
                  <a:pt x="56604" y="919512"/>
                </a:lnTo>
                <a:lnTo>
                  <a:pt x="27144" y="899650"/>
                </a:lnTo>
                <a:lnTo>
                  <a:pt x="7283" y="870189"/>
                </a:lnTo>
                <a:lnTo>
                  <a:pt x="0" y="834110"/>
                </a:lnTo>
                <a:lnTo>
                  <a:pt x="0" y="92671"/>
                </a:lnTo>
                <a:lnTo>
                  <a:pt x="7283" y="56599"/>
                </a:lnTo>
                <a:lnTo>
                  <a:pt x="27144" y="27143"/>
                </a:lnTo>
                <a:lnTo>
                  <a:pt x="56604" y="7282"/>
                </a:lnTo>
                <a:lnTo>
                  <a:pt x="92679" y="0"/>
                </a:lnTo>
                <a:lnTo>
                  <a:pt x="1451975" y="0"/>
                </a:lnTo>
                <a:lnTo>
                  <a:pt x="1488055" y="7282"/>
                </a:lnTo>
                <a:lnTo>
                  <a:pt x="1517515" y="27143"/>
                </a:lnTo>
                <a:lnTo>
                  <a:pt x="1537377" y="56599"/>
                </a:lnTo>
                <a:lnTo>
                  <a:pt x="1544660" y="92671"/>
                </a:lnTo>
                <a:lnTo>
                  <a:pt x="1544660" y="834110"/>
                </a:lnTo>
                <a:lnTo>
                  <a:pt x="1537377" y="870189"/>
                </a:lnTo>
                <a:lnTo>
                  <a:pt x="1517515" y="899650"/>
                </a:lnTo>
                <a:lnTo>
                  <a:pt x="1488055" y="919512"/>
                </a:lnTo>
                <a:lnTo>
                  <a:pt x="1451975" y="926795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22084" y="2781284"/>
            <a:ext cx="397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Python3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31160" y="2669997"/>
            <a:ext cx="327660" cy="383540"/>
          </a:xfrm>
          <a:custGeom>
            <a:avLst/>
            <a:gdLst/>
            <a:ahLst/>
            <a:cxnLst/>
            <a:rect l="l" t="t" r="r" b="b"/>
            <a:pathLst>
              <a:path w="327660" h="383539">
                <a:moveTo>
                  <a:pt x="163741" y="383082"/>
                </a:moveTo>
                <a:lnTo>
                  <a:pt x="163741" y="306463"/>
                </a:lnTo>
                <a:lnTo>
                  <a:pt x="0" y="306463"/>
                </a:lnTo>
                <a:lnTo>
                  <a:pt x="0" y="76619"/>
                </a:lnTo>
                <a:lnTo>
                  <a:pt x="163741" y="76619"/>
                </a:lnTo>
                <a:lnTo>
                  <a:pt x="163741" y="0"/>
                </a:lnTo>
                <a:lnTo>
                  <a:pt x="327469" y="191541"/>
                </a:lnTo>
                <a:lnTo>
                  <a:pt x="163741" y="383082"/>
                </a:lnTo>
                <a:close/>
              </a:path>
            </a:pathLst>
          </a:custGeom>
          <a:solidFill>
            <a:srgbClr val="E6B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3100" y="2398141"/>
            <a:ext cx="1544955" cy="927100"/>
          </a:xfrm>
          <a:custGeom>
            <a:avLst/>
            <a:gdLst/>
            <a:ahLst/>
            <a:cxnLst/>
            <a:rect l="l" t="t" r="r" b="b"/>
            <a:pathLst>
              <a:path w="1544954" h="927100">
                <a:moveTo>
                  <a:pt x="1451978" y="926795"/>
                </a:moveTo>
                <a:lnTo>
                  <a:pt x="92684" y="926795"/>
                </a:lnTo>
                <a:lnTo>
                  <a:pt x="56605" y="919512"/>
                </a:lnTo>
                <a:lnTo>
                  <a:pt x="27144" y="899650"/>
                </a:lnTo>
                <a:lnTo>
                  <a:pt x="7282" y="870189"/>
                </a:lnTo>
                <a:lnTo>
                  <a:pt x="0" y="834110"/>
                </a:lnTo>
                <a:lnTo>
                  <a:pt x="0" y="92671"/>
                </a:lnTo>
                <a:lnTo>
                  <a:pt x="7282" y="56599"/>
                </a:lnTo>
                <a:lnTo>
                  <a:pt x="27144" y="27143"/>
                </a:lnTo>
                <a:lnTo>
                  <a:pt x="56605" y="7282"/>
                </a:lnTo>
                <a:lnTo>
                  <a:pt x="92684" y="0"/>
                </a:lnTo>
                <a:lnTo>
                  <a:pt x="1451978" y="0"/>
                </a:lnTo>
                <a:lnTo>
                  <a:pt x="1488057" y="7282"/>
                </a:lnTo>
                <a:lnTo>
                  <a:pt x="1517518" y="27143"/>
                </a:lnTo>
                <a:lnTo>
                  <a:pt x="1537380" y="56599"/>
                </a:lnTo>
                <a:lnTo>
                  <a:pt x="1544662" y="92671"/>
                </a:lnTo>
                <a:lnTo>
                  <a:pt x="1544662" y="834110"/>
                </a:lnTo>
                <a:lnTo>
                  <a:pt x="1537380" y="870189"/>
                </a:lnTo>
                <a:lnTo>
                  <a:pt x="1517518" y="899650"/>
                </a:lnTo>
                <a:lnTo>
                  <a:pt x="1488057" y="919512"/>
                </a:lnTo>
                <a:lnTo>
                  <a:pt x="1451978" y="926795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19470" y="2726420"/>
            <a:ext cx="1323340" cy="2571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47345" marR="5080" indent="-335280">
              <a:lnSpc>
                <a:spcPts val="860"/>
              </a:lnSpc>
              <a:spcBef>
                <a:spcPts val="21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docx2txt and pdfminer.six for  extracting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93691" y="2669997"/>
            <a:ext cx="327660" cy="383540"/>
          </a:xfrm>
          <a:custGeom>
            <a:avLst/>
            <a:gdLst/>
            <a:ahLst/>
            <a:cxnLst/>
            <a:rect l="l" t="t" r="r" b="b"/>
            <a:pathLst>
              <a:path w="327660" h="383539">
                <a:moveTo>
                  <a:pt x="163741" y="383082"/>
                </a:moveTo>
                <a:lnTo>
                  <a:pt x="163741" y="306463"/>
                </a:lnTo>
                <a:lnTo>
                  <a:pt x="0" y="306463"/>
                </a:lnTo>
                <a:lnTo>
                  <a:pt x="0" y="76619"/>
                </a:lnTo>
                <a:lnTo>
                  <a:pt x="163741" y="76619"/>
                </a:lnTo>
                <a:lnTo>
                  <a:pt x="163741" y="0"/>
                </a:lnTo>
                <a:lnTo>
                  <a:pt x="327469" y="191541"/>
                </a:lnTo>
                <a:lnTo>
                  <a:pt x="163741" y="383082"/>
                </a:lnTo>
                <a:close/>
              </a:path>
            </a:pathLst>
          </a:custGeom>
          <a:solidFill>
            <a:srgbClr val="E6B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75630" y="2398141"/>
            <a:ext cx="1544955" cy="927100"/>
          </a:xfrm>
          <a:custGeom>
            <a:avLst/>
            <a:gdLst/>
            <a:ahLst/>
            <a:cxnLst/>
            <a:rect l="l" t="t" r="r" b="b"/>
            <a:pathLst>
              <a:path w="1544954" h="927100">
                <a:moveTo>
                  <a:pt x="1451978" y="926795"/>
                </a:moveTo>
                <a:lnTo>
                  <a:pt x="92671" y="926795"/>
                </a:lnTo>
                <a:lnTo>
                  <a:pt x="56599" y="919512"/>
                </a:lnTo>
                <a:lnTo>
                  <a:pt x="27143" y="899650"/>
                </a:lnTo>
                <a:lnTo>
                  <a:pt x="7282" y="870189"/>
                </a:lnTo>
                <a:lnTo>
                  <a:pt x="0" y="834110"/>
                </a:lnTo>
                <a:lnTo>
                  <a:pt x="0" y="92671"/>
                </a:lnTo>
                <a:lnTo>
                  <a:pt x="7282" y="56599"/>
                </a:lnTo>
                <a:lnTo>
                  <a:pt x="27143" y="27143"/>
                </a:lnTo>
                <a:lnTo>
                  <a:pt x="56599" y="7282"/>
                </a:lnTo>
                <a:lnTo>
                  <a:pt x="92671" y="0"/>
                </a:lnTo>
                <a:lnTo>
                  <a:pt x="1451978" y="0"/>
                </a:lnTo>
                <a:lnTo>
                  <a:pt x="1488052" y="7282"/>
                </a:lnTo>
                <a:lnTo>
                  <a:pt x="1517513" y="27143"/>
                </a:lnTo>
                <a:lnTo>
                  <a:pt x="1537378" y="56599"/>
                </a:lnTo>
                <a:lnTo>
                  <a:pt x="1544662" y="92671"/>
                </a:lnTo>
                <a:lnTo>
                  <a:pt x="1544662" y="834110"/>
                </a:lnTo>
                <a:lnTo>
                  <a:pt x="1537378" y="870189"/>
                </a:lnTo>
                <a:lnTo>
                  <a:pt x="1517513" y="899650"/>
                </a:lnTo>
                <a:lnTo>
                  <a:pt x="1488052" y="919512"/>
                </a:lnTo>
                <a:lnTo>
                  <a:pt x="1451978" y="926795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22469" y="2561828"/>
            <a:ext cx="1441450" cy="5867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-635" algn="ctr">
              <a:lnSpc>
                <a:spcPts val="860"/>
              </a:lnSpc>
              <a:spcBef>
                <a:spcPts val="21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nltk for NLP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(natural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language  processing) tasks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stop 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word filtering and tokenization,  parsing,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classification,  stemming,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tagging,Gensim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56221" y="2669997"/>
            <a:ext cx="327660" cy="383540"/>
          </a:xfrm>
          <a:custGeom>
            <a:avLst/>
            <a:gdLst/>
            <a:ahLst/>
            <a:cxnLst/>
            <a:rect l="l" t="t" r="r" b="b"/>
            <a:pathLst>
              <a:path w="327659" h="383539">
                <a:moveTo>
                  <a:pt x="163728" y="383082"/>
                </a:moveTo>
                <a:lnTo>
                  <a:pt x="163728" y="306463"/>
                </a:lnTo>
                <a:lnTo>
                  <a:pt x="0" y="306463"/>
                </a:lnTo>
                <a:lnTo>
                  <a:pt x="0" y="76619"/>
                </a:lnTo>
                <a:lnTo>
                  <a:pt x="163728" y="76619"/>
                </a:lnTo>
                <a:lnTo>
                  <a:pt x="163728" y="0"/>
                </a:lnTo>
                <a:lnTo>
                  <a:pt x="327469" y="191541"/>
                </a:lnTo>
                <a:lnTo>
                  <a:pt x="163728" y="383082"/>
                </a:lnTo>
                <a:close/>
              </a:path>
            </a:pathLst>
          </a:custGeom>
          <a:solidFill>
            <a:srgbClr val="E6B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38148" y="2398141"/>
            <a:ext cx="1544955" cy="927100"/>
          </a:xfrm>
          <a:custGeom>
            <a:avLst/>
            <a:gdLst/>
            <a:ahLst/>
            <a:cxnLst/>
            <a:rect l="l" t="t" r="r" b="b"/>
            <a:pathLst>
              <a:path w="1544954" h="927100">
                <a:moveTo>
                  <a:pt x="1451990" y="926795"/>
                </a:moveTo>
                <a:lnTo>
                  <a:pt x="92684" y="926795"/>
                </a:lnTo>
                <a:lnTo>
                  <a:pt x="56610" y="919512"/>
                </a:lnTo>
                <a:lnTo>
                  <a:pt x="27149" y="899650"/>
                </a:lnTo>
                <a:lnTo>
                  <a:pt x="7284" y="870189"/>
                </a:lnTo>
                <a:lnTo>
                  <a:pt x="0" y="834110"/>
                </a:lnTo>
                <a:lnTo>
                  <a:pt x="0" y="92671"/>
                </a:lnTo>
                <a:lnTo>
                  <a:pt x="7284" y="56599"/>
                </a:lnTo>
                <a:lnTo>
                  <a:pt x="27149" y="27143"/>
                </a:lnTo>
                <a:lnTo>
                  <a:pt x="56610" y="7282"/>
                </a:lnTo>
                <a:lnTo>
                  <a:pt x="92684" y="0"/>
                </a:lnTo>
                <a:lnTo>
                  <a:pt x="1451990" y="0"/>
                </a:lnTo>
                <a:lnTo>
                  <a:pt x="1488062" y="7282"/>
                </a:lnTo>
                <a:lnTo>
                  <a:pt x="1517519" y="27143"/>
                </a:lnTo>
                <a:lnTo>
                  <a:pt x="1537380" y="56599"/>
                </a:lnTo>
                <a:lnTo>
                  <a:pt x="1544662" y="92671"/>
                </a:lnTo>
                <a:lnTo>
                  <a:pt x="1544662" y="834110"/>
                </a:lnTo>
                <a:lnTo>
                  <a:pt x="1537380" y="870189"/>
                </a:lnTo>
                <a:lnTo>
                  <a:pt x="1517519" y="899650"/>
                </a:lnTo>
                <a:lnTo>
                  <a:pt x="1488062" y="919512"/>
                </a:lnTo>
                <a:lnTo>
                  <a:pt x="1451990" y="926795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11193" y="2781284"/>
            <a:ext cx="13893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Performance evaluation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TBD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4156" y="1029613"/>
            <a:ext cx="284423" cy="322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782" y="1029613"/>
            <a:ext cx="246338" cy="322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25877" y="1023890"/>
            <a:ext cx="519430" cy="334010"/>
            <a:chOff x="2425877" y="1023890"/>
            <a:chExt cx="519430" cy="334010"/>
          </a:xfrm>
        </p:grpSpPr>
        <p:sp>
          <p:nvSpPr>
            <p:cNvPr id="5" name="object 5"/>
            <p:cNvSpPr/>
            <p:nvPr/>
          </p:nvSpPr>
          <p:spPr>
            <a:xfrm>
              <a:off x="2425877" y="1023890"/>
              <a:ext cx="308638" cy="333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37" y="1029613"/>
              <a:ext cx="177434" cy="3282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015636" y="1029761"/>
            <a:ext cx="240835" cy="322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03143" y="1024110"/>
            <a:ext cx="569595" cy="334010"/>
            <a:chOff x="3303143" y="1024110"/>
            <a:chExt cx="569595" cy="334010"/>
          </a:xfrm>
        </p:grpSpPr>
        <p:sp>
          <p:nvSpPr>
            <p:cNvPr id="9" name="object 9"/>
            <p:cNvSpPr/>
            <p:nvPr/>
          </p:nvSpPr>
          <p:spPr>
            <a:xfrm>
              <a:off x="3303143" y="1024110"/>
              <a:ext cx="285303" cy="3337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6617" y="1029613"/>
              <a:ext cx="255804" cy="3227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035599" y="1029613"/>
            <a:ext cx="266811" cy="3227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1849" y="1029761"/>
            <a:ext cx="240835" cy="322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59922" y="1029761"/>
            <a:ext cx="201649" cy="3225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919467" y="1029613"/>
            <a:ext cx="660400" cy="323215"/>
            <a:chOff x="4919467" y="1029613"/>
            <a:chExt cx="660400" cy="323215"/>
          </a:xfrm>
        </p:grpSpPr>
        <p:sp>
          <p:nvSpPr>
            <p:cNvPr id="15" name="object 15"/>
            <p:cNvSpPr/>
            <p:nvPr/>
          </p:nvSpPr>
          <p:spPr>
            <a:xfrm>
              <a:off x="4919467" y="1029613"/>
              <a:ext cx="42707" cy="3227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04442" y="1029613"/>
              <a:ext cx="295210" cy="3227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8839" y="1029761"/>
              <a:ext cx="240835" cy="3225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639330" y="1029613"/>
            <a:ext cx="867410" cy="323215"/>
            <a:chOff x="5639330" y="1029613"/>
            <a:chExt cx="867410" cy="323215"/>
          </a:xfrm>
        </p:grpSpPr>
        <p:sp>
          <p:nvSpPr>
            <p:cNvPr id="19" name="object 19"/>
            <p:cNvSpPr/>
            <p:nvPr/>
          </p:nvSpPr>
          <p:spPr>
            <a:xfrm>
              <a:off x="5639330" y="1029613"/>
              <a:ext cx="591305" cy="3227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2993" y="1029613"/>
              <a:ext cx="243696" cy="32272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563704" y="1029761"/>
            <a:ext cx="201649" cy="3225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6866" y="1029761"/>
            <a:ext cx="240835" cy="3225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2166" y="1024110"/>
            <a:ext cx="256905" cy="3337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pc="-10" dirty="0"/>
              <a:t>Project </a:t>
            </a:r>
            <a:r>
              <a:rPr dirty="0"/>
              <a:t>report</a:t>
            </a:r>
            <a:r>
              <a:rPr spc="-30" dirty="0"/>
              <a:t> </a:t>
            </a:r>
            <a:r>
              <a:rPr spc="-5" dirty="0"/>
              <a:t>(pdf)</a:t>
            </a:r>
          </a:p>
          <a:p>
            <a:pPr marL="12700" marR="5080">
              <a:lnSpc>
                <a:spcPts val="4050"/>
              </a:lnSpc>
              <a:spcBef>
                <a:spcPts val="100"/>
              </a:spcBef>
            </a:pPr>
            <a:r>
              <a:rPr spc="-15" dirty="0"/>
              <a:t>Working </a:t>
            </a:r>
            <a:r>
              <a:rPr spc="-10" dirty="0"/>
              <a:t>project </a:t>
            </a:r>
            <a:r>
              <a:rPr spc="-5" dirty="0"/>
              <a:t>src </a:t>
            </a:r>
            <a:r>
              <a:rPr spc="-10" dirty="0"/>
              <a:t>files </a:t>
            </a:r>
            <a:r>
              <a:rPr spc="-40" dirty="0"/>
              <a:t>(.py, </a:t>
            </a:r>
            <a:r>
              <a:rPr spc="-10" dirty="0"/>
              <a:t>.ipynb, etc.)  Project </a:t>
            </a:r>
            <a:r>
              <a:rPr spc="-5" dirty="0"/>
              <a:t>demo</a:t>
            </a:r>
            <a:r>
              <a:rPr spc="15" dirty="0"/>
              <a:t> </a:t>
            </a:r>
            <a:r>
              <a:rPr spc="-15" dirty="0"/>
              <a:t>Video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03300" y="3229622"/>
            <a:ext cx="6885305" cy="144653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600" spc="-10" dirty="0">
                <a:latin typeface="Arial"/>
                <a:cs typeface="Arial"/>
              </a:rPr>
              <a:t>Project </a:t>
            </a:r>
            <a:r>
              <a:rPr sz="2600" spc="-5" dirty="0">
                <a:latin typeface="Arial"/>
                <a:cs typeface="Arial"/>
              </a:rPr>
              <a:t>PowerPoint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Presentation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1300"/>
              </a:spcBef>
            </a:pPr>
            <a:r>
              <a:rPr sz="2600" spc="-10" dirty="0">
                <a:latin typeface="Arial"/>
                <a:cs typeface="Arial"/>
              </a:rPr>
              <a:t>Github Repository with </a:t>
            </a:r>
            <a:r>
              <a:rPr sz="2600" spc="-5" dirty="0">
                <a:latin typeface="Arial"/>
                <a:cs typeface="Arial"/>
              </a:rPr>
              <a:t>project </a:t>
            </a:r>
            <a:r>
              <a:rPr sz="2600" dirty="0">
                <a:latin typeface="Arial"/>
                <a:cs typeface="Arial"/>
              </a:rPr>
              <a:t>code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user  documentation </a:t>
            </a:r>
            <a:r>
              <a:rPr sz="2600" dirty="0">
                <a:latin typeface="Arial"/>
                <a:cs typeface="Arial"/>
              </a:rPr>
              <a:t>manual </a:t>
            </a:r>
            <a:r>
              <a:rPr sz="2600" spc="-5" dirty="0">
                <a:latin typeface="Arial"/>
                <a:cs typeface="Arial"/>
              </a:rPr>
              <a:t>as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10" dirty="0">
                <a:latin typeface="Arial"/>
                <a:cs typeface="Arial"/>
              </a:rPr>
              <a:t>.MD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9296" y="1919380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295" y="2909980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9295" y="3443380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296" y="3976780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30181" y="5151018"/>
            <a:ext cx="378460" cy="378460"/>
            <a:chOff x="9430181" y="5151018"/>
            <a:chExt cx="378460" cy="378460"/>
          </a:xfrm>
        </p:grpSpPr>
        <p:sp>
          <p:nvSpPr>
            <p:cNvPr id="3" name="object 3"/>
            <p:cNvSpPr/>
            <p:nvPr/>
          </p:nvSpPr>
          <p:spPr>
            <a:xfrm>
              <a:off x="9430181" y="5151018"/>
              <a:ext cx="378142" cy="378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54324" y="5175161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0" y="164884"/>
                  </a:moveTo>
                  <a:lnTo>
                    <a:pt x="12954" y="100698"/>
                  </a:lnTo>
                  <a:lnTo>
                    <a:pt x="48298" y="48298"/>
                  </a:lnTo>
                  <a:lnTo>
                    <a:pt x="100723" y="12953"/>
                  </a:lnTo>
                  <a:lnTo>
                    <a:pt x="164922" y="0"/>
                  </a:lnTo>
                  <a:lnTo>
                    <a:pt x="198158" y="3352"/>
                  </a:lnTo>
                  <a:lnTo>
                    <a:pt x="257136" y="28155"/>
                  </a:lnTo>
                  <a:lnTo>
                    <a:pt x="301688" y="72694"/>
                  </a:lnTo>
                  <a:lnTo>
                    <a:pt x="326491" y="131648"/>
                  </a:lnTo>
                  <a:lnTo>
                    <a:pt x="329844" y="164884"/>
                  </a:lnTo>
                  <a:lnTo>
                    <a:pt x="326491" y="198107"/>
                  </a:lnTo>
                  <a:lnTo>
                    <a:pt x="316890" y="229057"/>
                  </a:lnTo>
                  <a:lnTo>
                    <a:pt x="281546" y="281470"/>
                  </a:lnTo>
                  <a:lnTo>
                    <a:pt x="229120" y="316801"/>
                  </a:lnTo>
                  <a:lnTo>
                    <a:pt x="164922" y="329755"/>
                  </a:lnTo>
                  <a:lnTo>
                    <a:pt x="131686" y="326415"/>
                  </a:lnTo>
                  <a:lnTo>
                    <a:pt x="72707" y="301599"/>
                  </a:lnTo>
                  <a:lnTo>
                    <a:pt x="28168" y="257060"/>
                  </a:lnTo>
                  <a:lnTo>
                    <a:pt x="3352" y="198107"/>
                  </a:lnTo>
                  <a:lnTo>
                    <a:pt x="0" y="164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03778" y="703664"/>
            <a:ext cx="357732" cy="405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1227" y="703174"/>
            <a:ext cx="302909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9049" y="703174"/>
            <a:ext cx="273837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1431" y="703174"/>
            <a:ext cx="302909" cy="40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7320" y="703664"/>
            <a:ext cx="357732" cy="4059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4769" y="703174"/>
            <a:ext cx="302909" cy="40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9266" y="703664"/>
            <a:ext cx="319799" cy="405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8232" y="686604"/>
            <a:ext cx="358840" cy="4197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27100" y="686604"/>
            <a:ext cx="8458200" cy="1472395"/>
            <a:chOff x="927100" y="686604"/>
            <a:chExt cx="8458200" cy="1472395"/>
          </a:xfrm>
        </p:grpSpPr>
        <p:sp>
          <p:nvSpPr>
            <p:cNvPr id="14" name="object 14"/>
            <p:cNvSpPr/>
            <p:nvPr/>
          </p:nvSpPr>
          <p:spPr>
            <a:xfrm>
              <a:off x="7099619" y="686604"/>
              <a:ext cx="302909" cy="406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7100" y="1616074"/>
              <a:ext cx="8458200" cy="542925"/>
            </a:xfrm>
            <a:custGeom>
              <a:avLst/>
              <a:gdLst/>
              <a:ahLst/>
              <a:cxnLst/>
              <a:rect l="l" t="t" r="r" b="b"/>
              <a:pathLst>
                <a:path w="8458200" h="542925">
                  <a:moveTo>
                    <a:pt x="8367763" y="542582"/>
                  </a:moveTo>
                  <a:lnTo>
                    <a:pt x="90432" y="542582"/>
                  </a:lnTo>
                  <a:lnTo>
                    <a:pt x="55232" y="535475"/>
                  </a:lnTo>
                  <a:lnTo>
                    <a:pt x="26486" y="516096"/>
                  </a:lnTo>
                  <a:lnTo>
                    <a:pt x="7106" y="487353"/>
                  </a:lnTo>
                  <a:lnTo>
                    <a:pt x="0" y="452158"/>
                  </a:lnTo>
                  <a:lnTo>
                    <a:pt x="0" y="90436"/>
                  </a:lnTo>
                  <a:lnTo>
                    <a:pt x="7106" y="55233"/>
                  </a:lnTo>
                  <a:lnTo>
                    <a:pt x="26486" y="26487"/>
                  </a:lnTo>
                  <a:lnTo>
                    <a:pt x="55232" y="7106"/>
                  </a:lnTo>
                  <a:lnTo>
                    <a:pt x="90432" y="0"/>
                  </a:lnTo>
                  <a:lnTo>
                    <a:pt x="8367763" y="0"/>
                  </a:lnTo>
                  <a:lnTo>
                    <a:pt x="8402966" y="7106"/>
                  </a:lnTo>
                  <a:lnTo>
                    <a:pt x="8431712" y="26487"/>
                  </a:lnTo>
                  <a:lnTo>
                    <a:pt x="8451093" y="55233"/>
                  </a:lnTo>
                  <a:lnTo>
                    <a:pt x="8458200" y="90436"/>
                  </a:lnTo>
                  <a:lnTo>
                    <a:pt x="8458200" y="452158"/>
                  </a:lnTo>
                  <a:lnTo>
                    <a:pt x="8451093" y="487353"/>
                  </a:lnTo>
                  <a:lnTo>
                    <a:pt x="8431712" y="516096"/>
                  </a:lnTo>
                  <a:lnTo>
                    <a:pt x="8402966" y="535475"/>
                  </a:lnTo>
                  <a:lnTo>
                    <a:pt x="8367763" y="542582"/>
                  </a:lnTo>
                  <a:close/>
                </a:path>
              </a:pathLst>
            </a:custGeom>
            <a:solidFill>
              <a:srgbClr val="D34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7100" y="1616074"/>
              <a:ext cx="8458200" cy="542925"/>
            </a:xfrm>
            <a:custGeom>
              <a:avLst/>
              <a:gdLst/>
              <a:ahLst/>
              <a:cxnLst/>
              <a:rect l="l" t="t" r="r" b="b"/>
              <a:pathLst>
                <a:path w="8458200" h="542925">
                  <a:moveTo>
                    <a:pt x="0" y="90436"/>
                  </a:moveTo>
                  <a:lnTo>
                    <a:pt x="7106" y="55232"/>
                  </a:lnTo>
                  <a:lnTo>
                    <a:pt x="26487" y="26492"/>
                  </a:lnTo>
                  <a:lnTo>
                    <a:pt x="55232" y="7112"/>
                  </a:lnTo>
                  <a:lnTo>
                    <a:pt x="90432" y="0"/>
                  </a:lnTo>
                  <a:lnTo>
                    <a:pt x="8367763" y="0"/>
                  </a:lnTo>
                  <a:lnTo>
                    <a:pt x="8402967" y="7112"/>
                  </a:lnTo>
                  <a:lnTo>
                    <a:pt x="8431707" y="26492"/>
                  </a:lnTo>
                  <a:lnTo>
                    <a:pt x="8451088" y="55232"/>
                  </a:lnTo>
                  <a:lnTo>
                    <a:pt x="8458200" y="90436"/>
                  </a:lnTo>
                  <a:lnTo>
                    <a:pt x="8458200" y="452158"/>
                  </a:lnTo>
                  <a:lnTo>
                    <a:pt x="8451088" y="487349"/>
                  </a:lnTo>
                  <a:lnTo>
                    <a:pt x="8431707" y="516102"/>
                  </a:lnTo>
                  <a:lnTo>
                    <a:pt x="8402967" y="535482"/>
                  </a:lnTo>
                  <a:lnTo>
                    <a:pt x="8367763" y="542582"/>
                  </a:lnTo>
                  <a:lnTo>
                    <a:pt x="90432" y="542582"/>
                  </a:lnTo>
                  <a:lnTo>
                    <a:pt x="55232" y="535482"/>
                  </a:lnTo>
                  <a:lnTo>
                    <a:pt x="26487" y="516102"/>
                  </a:lnTo>
                  <a:lnTo>
                    <a:pt x="7106" y="487349"/>
                  </a:lnTo>
                  <a:lnTo>
                    <a:pt x="0" y="452158"/>
                  </a:lnTo>
                  <a:lnTo>
                    <a:pt x="0" y="90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9300" y="4977933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7100" y="2247772"/>
            <a:ext cx="8458200" cy="2280920"/>
          </a:xfrm>
          <a:custGeom>
            <a:avLst/>
            <a:gdLst/>
            <a:ahLst/>
            <a:cxnLst/>
            <a:rect l="l" t="t" r="r" b="b"/>
            <a:pathLst>
              <a:path w="8458200" h="2280920">
                <a:moveTo>
                  <a:pt x="8458200" y="1828317"/>
                </a:moveTo>
                <a:lnTo>
                  <a:pt x="8451088" y="1793125"/>
                </a:lnTo>
                <a:lnTo>
                  <a:pt x="8431708" y="1764372"/>
                </a:lnTo>
                <a:lnTo>
                  <a:pt x="8402955" y="1744992"/>
                </a:lnTo>
                <a:lnTo>
                  <a:pt x="8367763" y="1737880"/>
                </a:lnTo>
                <a:lnTo>
                  <a:pt x="90424" y="1737880"/>
                </a:lnTo>
                <a:lnTo>
                  <a:pt x="55219" y="1744992"/>
                </a:lnTo>
                <a:lnTo>
                  <a:pt x="26479" y="1764372"/>
                </a:lnTo>
                <a:lnTo>
                  <a:pt x="7099" y="1793125"/>
                </a:lnTo>
                <a:lnTo>
                  <a:pt x="0" y="1828317"/>
                </a:lnTo>
                <a:lnTo>
                  <a:pt x="0" y="2190038"/>
                </a:lnTo>
                <a:lnTo>
                  <a:pt x="7099" y="2225243"/>
                </a:lnTo>
                <a:lnTo>
                  <a:pt x="26479" y="2253996"/>
                </a:lnTo>
                <a:lnTo>
                  <a:pt x="55219" y="2273376"/>
                </a:lnTo>
                <a:lnTo>
                  <a:pt x="90424" y="2280475"/>
                </a:lnTo>
                <a:lnTo>
                  <a:pt x="8367763" y="2280475"/>
                </a:lnTo>
                <a:lnTo>
                  <a:pt x="8402955" y="2273376"/>
                </a:lnTo>
                <a:lnTo>
                  <a:pt x="8431708" y="2253996"/>
                </a:lnTo>
                <a:lnTo>
                  <a:pt x="8451088" y="2225243"/>
                </a:lnTo>
                <a:lnTo>
                  <a:pt x="8458200" y="2190038"/>
                </a:lnTo>
                <a:lnTo>
                  <a:pt x="8458200" y="1828317"/>
                </a:lnTo>
                <a:close/>
              </a:path>
              <a:path w="8458200" h="2280920">
                <a:moveTo>
                  <a:pt x="8458200" y="1256245"/>
                </a:moveTo>
                <a:lnTo>
                  <a:pt x="8451088" y="1221054"/>
                </a:lnTo>
                <a:lnTo>
                  <a:pt x="8431708" y="1192301"/>
                </a:lnTo>
                <a:lnTo>
                  <a:pt x="8402955" y="1172921"/>
                </a:lnTo>
                <a:lnTo>
                  <a:pt x="8367763" y="1165809"/>
                </a:lnTo>
                <a:lnTo>
                  <a:pt x="90424" y="1165809"/>
                </a:lnTo>
                <a:lnTo>
                  <a:pt x="55219" y="1172921"/>
                </a:lnTo>
                <a:lnTo>
                  <a:pt x="26479" y="1192301"/>
                </a:lnTo>
                <a:lnTo>
                  <a:pt x="7099" y="1221054"/>
                </a:lnTo>
                <a:lnTo>
                  <a:pt x="0" y="1256245"/>
                </a:lnTo>
                <a:lnTo>
                  <a:pt x="0" y="1617967"/>
                </a:lnTo>
                <a:lnTo>
                  <a:pt x="7099" y="1653171"/>
                </a:lnTo>
                <a:lnTo>
                  <a:pt x="26479" y="1681924"/>
                </a:lnTo>
                <a:lnTo>
                  <a:pt x="55219" y="1701304"/>
                </a:lnTo>
                <a:lnTo>
                  <a:pt x="90424" y="1708404"/>
                </a:lnTo>
                <a:lnTo>
                  <a:pt x="8367763" y="1708404"/>
                </a:lnTo>
                <a:lnTo>
                  <a:pt x="8402955" y="1701304"/>
                </a:lnTo>
                <a:lnTo>
                  <a:pt x="8431708" y="1681924"/>
                </a:lnTo>
                <a:lnTo>
                  <a:pt x="8451088" y="1653171"/>
                </a:lnTo>
                <a:lnTo>
                  <a:pt x="8458200" y="1617967"/>
                </a:lnTo>
                <a:lnTo>
                  <a:pt x="8458200" y="1256245"/>
                </a:lnTo>
                <a:close/>
              </a:path>
              <a:path w="8458200" h="2280920">
                <a:moveTo>
                  <a:pt x="8458200" y="673341"/>
                </a:moveTo>
                <a:lnTo>
                  <a:pt x="8451088" y="638149"/>
                </a:lnTo>
                <a:lnTo>
                  <a:pt x="8431708" y="609396"/>
                </a:lnTo>
                <a:lnTo>
                  <a:pt x="8402955" y="590016"/>
                </a:lnTo>
                <a:lnTo>
                  <a:pt x="8367763" y="582904"/>
                </a:lnTo>
                <a:lnTo>
                  <a:pt x="90424" y="582904"/>
                </a:lnTo>
                <a:lnTo>
                  <a:pt x="55219" y="590016"/>
                </a:lnTo>
                <a:lnTo>
                  <a:pt x="26479" y="609396"/>
                </a:lnTo>
                <a:lnTo>
                  <a:pt x="7099" y="638149"/>
                </a:lnTo>
                <a:lnTo>
                  <a:pt x="0" y="673341"/>
                </a:lnTo>
                <a:lnTo>
                  <a:pt x="0" y="1035062"/>
                </a:lnTo>
                <a:lnTo>
                  <a:pt x="7099" y="1070267"/>
                </a:lnTo>
                <a:lnTo>
                  <a:pt x="26479" y="1099019"/>
                </a:lnTo>
                <a:lnTo>
                  <a:pt x="55219" y="1118400"/>
                </a:lnTo>
                <a:lnTo>
                  <a:pt x="90424" y="1125499"/>
                </a:lnTo>
                <a:lnTo>
                  <a:pt x="8367763" y="1125499"/>
                </a:lnTo>
                <a:lnTo>
                  <a:pt x="8402955" y="1118400"/>
                </a:lnTo>
                <a:lnTo>
                  <a:pt x="8431708" y="1099019"/>
                </a:lnTo>
                <a:lnTo>
                  <a:pt x="8451088" y="1070267"/>
                </a:lnTo>
                <a:lnTo>
                  <a:pt x="8458200" y="1035062"/>
                </a:lnTo>
                <a:lnTo>
                  <a:pt x="8458200" y="673341"/>
                </a:lnTo>
                <a:close/>
              </a:path>
              <a:path w="8458200" h="2280920">
                <a:moveTo>
                  <a:pt x="8458200" y="90436"/>
                </a:moveTo>
                <a:lnTo>
                  <a:pt x="8451088" y="55245"/>
                </a:lnTo>
                <a:lnTo>
                  <a:pt x="8431708" y="26492"/>
                </a:lnTo>
                <a:lnTo>
                  <a:pt x="8402955" y="7112"/>
                </a:lnTo>
                <a:lnTo>
                  <a:pt x="8367763" y="0"/>
                </a:lnTo>
                <a:lnTo>
                  <a:pt x="90424" y="0"/>
                </a:lnTo>
                <a:lnTo>
                  <a:pt x="55219" y="7112"/>
                </a:lnTo>
                <a:lnTo>
                  <a:pt x="26479" y="26492"/>
                </a:lnTo>
                <a:lnTo>
                  <a:pt x="7099" y="55245"/>
                </a:lnTo>
                <a:lnTo>
                  <a:pt x="0" y="90436"/>
                </a:lnTo>
                <a:lnTo>
                  <a:pt x="0" y="452158"/>
                </a:lnTo>
                <a:lnTo>
                  <a:pt x="7099" y="487362"/>
                </a:lnTo>
                <a:lnTo>
                  <a:pt x="26479" y="516102"/>
                </a:lnTo>
                <a:lnTo>
                  <a:pt x="55219" y="535482"/>
                </a:lnTo>
                <a:lnTo>
                  <a:pt x="90424" y="542582"/>
                </a:lnTo>
                <a:lnTo>
                  <a:pt x="8367763" y="542582"/>
                </a:lnTo>
                <a:lnTo>
                  <a:pt x="8402955" y="535482"/>
                </a:lnTo>
                <a:lnTo>
                  <a:pt x="8431708" y="516102"/>
                </a:lnTo>
                <a:lnTo>
                  <a:pt x="8451088" y="487362"/>
                </a:lnTo>
                <a:lnTo>
                  <a:pt x="8458200" y="452158"/>
                </a:lnTo>
                <a:lnTo>
                  <a:pt x="8458200" y="90436"/>
                </a:lnTo>
                <a:close/>
              </a:path>
            </a:pathLst>
          </a:custGeom>
          <a:solidFill>
            <a:srgbClr val="D34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4227" y="1756462"/>
            <a:ext cx="8164195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https://blog.apilayer.com/build-your-own-resume-parser-us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ng-python-and-nlp/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3"/>
              </a:rPr>
              <a:t>https://www.smartrecruiters.com/resources/glossary/resum</a:t>
            </a:r>
            <a:r>
              <a:rPr sz="1400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3"/>
              </a:rPr>
              <a:t>e-parsing/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"/>
              <a:cs typeface="Arial"/>
            </a:endParaRPr>
          </a:p>
          <a:p>
            <a:pPr marL="12700" marR="2938780">
              <a:lnSpc>
                <a:spcPts val="1510"/>
              </a:lnSpc>
            </a:pP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4"/>
              </a:rPr>
              <a:t>https://github.com/meghnalohani/Resume-Scoring-using-N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4"/>
              </a:rPr>
              <a:t>LP/blob/master/RESUME%20SCORING%20USING%20N</a:t>
            </a:r>
            <a:r>
              <a:rPr sz="14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4"/>
              </a:rPr>
              <a:t>LP.pdf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ts val="1530"/>
              </a:lnSpc>
            </a:pP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5"/>
              </a:rPr>
              <a:t>https://www.analyticsvidhya.com/blog/2021/06/resume-scr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5"/>
              </a:rPr>
              <a:t>eening-with-natural-language-processing-in-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5"/>
              </a:rPr>
              <a:t>python/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6"/>
              </a:rPr>
              <a:t>https://github.com/dhinu95/Resume-Parser-Using-NLP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321</Words>
  <Application>Microsoft Macintosh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OBJECTIVE</vt:lpstr>
      <vt:lpstr>PowerPoint Presentation</vt:lpstr>
      <vt:lpstr>https://www.kaggle.com/datasets/gauravduttakiit/resume-d 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cp:lastModifiedBy>Savanam, Durga Guna Sekhar Reddy</cp:lastModifiedBy>
  <cp:revision>1</cp:revision>
  <dcterms:created xsi:type="dcterms:W3CDTF">2023-04-21T18:32:56Z</dcterms:created>
  <dcterms:modified xsi:type="dcterms:W3CDTF">2023-04-21T18:34:49Z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2023-04-21T00:00:00Z</vt:filetime>
  </property>
</Properties>
</file>