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1D392-1040-464B-9C2D-2A809458D424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B0B4D-B188-4419-B300-CDDFEB931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B0B4D-B188-4419-B300-CDDFEB931CE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C2E1ABF-4036-4F50-BBFE-A46E4692FECA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BA27C0-51EF-4C14-988B-FC2DAFBA5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1ABF-4036-4F50-BBFE-A46E4692FECA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7C0-51EF-4C14-988B-FC2DAFBA5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C2E1ABF-4036-4F50-BBFE-A46E4692FECA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DBA27C0-51EF-4C14-988B-FC2DAFBA5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1ABF-4036-4F50-BBFE-A46E4692FECA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BA27C0-51EF-4C14-988B-FC2DAFBA5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1ABF-4036-4F50-BBFE-A46E4692FECA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DBA27C0-51EF-4C14-988B-FC2DAFBA5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C2E1ABF-4036-4F50-BBFE-A46E4692FECA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BA27C0-51EF-4C14-988B-FC2DAFBA5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C2E1ABF-4036-4F50-BBFE-A46E4692FECA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BA27C0-51EF-4C14-988B-FC2DAFBA5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1ABF-4036-4F50-BBFE-A46E4692FECA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BA27C0-51EF-4C14-988B-FC2DAFBA5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1ABF-4036-4F50-BBFE-A46E4692FECA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BA27C0-51EF-4C14-988B-FC2DAFBA5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1ABF-4036-4F50-BBFE-A46E4692FECA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BA27C0-51EF-4C14-988B-FC2DAFBA5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C2E1ABF-4036-4F50-BBFE-A46E4692FECA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DBA27C0-51EF-4C14-988B-FC2DAFBA5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2E1ABF-4036-4F50-BBFE-A46E4692FECA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DBA27C0-51EF-4C14-988B-FC2DAFBA5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23416"/>
            <a:ext cx="6553200" cy="1472184"/>
          </a:xfrm>
        </p:spPr>
        <p:txBody>
          <a:bodyPr/>
          <a:lstStyle/>
          <a:p>
            <a:r>
              <a:rPr lang="en-US" dirty="0" smtClean="0"/>
              <a:t>THE SPARC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406640" cy="17526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tr-TR" sz="2800" dirty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</a:rPr>
              <a:t>Presented By</a:t>
            </a:r>
          </a:p>
          <a:p>
            <a:pPr algn="ctr"/>
            <a:r>
              <a:rPr lang="en-US" sz="2800" dirty="0" err="1" smtClean="0">
                <a:latin typeface="Calibri" pitchFamily="34" charset="0"/>
              </a:rPr>
              <a:t>Suryakant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Bhandare</a:t>
            </a:r>
            <a:endParaRPr lang="tr-TR" sz="2800" dirty="0" smtClean="0">
              <a:latin typeface="Calibri" pitchFamily="34" charset="0"/>
            </a:endParaRPr>
          </a:p>
          <a:p>
            <a:pPr algn="ctr"/>
            <a:r>
              <a:rPr lang="en-US" sz="2800" dirty="0" smtClean="0">
                <a:latin typeface="Calibri" pitchFamily="34" charset="0"/>
              </a:rPr>
              <a:t>ELEC 6200-001 Computer Architecture and Design 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Fall 2009</a:t>
            </a:r>
            <a:endParaRPr lang="tr-TR" sz="2800" dirty="0" smtClean="0">
              <a:latin typeface="Calibri" pitchFamily="34" charset="0"/>
            </a:endParaRPr>
          </a:p>
          <a:p>
            <a:pPr algn="ctr"/>
            <a:r>
              <a:rPr lang="en-US" sz="2800" dirty="0" smtClean="0">
                <a:latin typeface="Calibri" pitchFamily="34" charset="0"/>
              </a:rPr>
              <a:t>srb0012</a:t>
            </a:r>
            <a:r>
              <a:rPr lang="tr-TR" sz="2800" dirty="0" smtClean="0">
                <a:latin typeface="Calibri" pitchFamily="34" charset="0"/>
              </a:rPr>
              <a:t>@</a:t>
            </a:r>
            <a:r>
              <a:rPr lang="en-US" sz="2800" dirty="0" smtClean="0">
                <a:latin typeface="Calibri" pitchFamily="34" charset="0"/>
              </a:rPr>
              <a:t>auburn</a:t>
            </a:r>
            <a:r>
              <a:rPr lang="tr-TR" sz="2800" dirty="0" smtClean="0">
                <a:latin typeface="Calibri" pitchFamily="34" charset="0"/>
              </a:rPr>
              <a:t>.edu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Register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The current window into the </a:t>
            </a:r>
            <a:r>
              <a:rPr lang="en-US" i="1" dirty="0" smtClean="0">
                <a:latin typeface="Calibri" pitchFamily="34" charset="0"/>
              </a:rPr>
              <a:t>r registers is given by the current window pointer (CWP) register.</a:t>
            </a:r>
          </a:p>
        </p:txBody>
      </p:sp>
      <p:pic>
        <p:nvPicPr>
          <p:cNvPr id="4" name="Picture 3" descr="reg windo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590800"/>
            <a:ext cx="4171950" cy="4074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Floating-point Unit (FPU)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54162"/>
            <a:ext cx="8839200" cy="49990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</a:rPr>
              <a:t>The FPU has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32</a:t>
            </a:r>
            <a:r>
              <a:rPr lang="en-US" dirty="0" smtClean="0">
                <a:latin typeface="Calibri" pitchFamily="34" charset="0"/>
              </a:rPr>
              <a:t> 32-bit (single-precision) floating-point registers,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32</a:t>
            </a:r>
            <a:r>
              <a:rPr lang="en-US" dirty="0" smtClean="0">
                <a:latin typeface="Calibri" pitchFamily="34" charset="0"/>
              </a:rPr>
              <a:t> 64-bit (double-precision) floating-point registers, and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16</a:t>
            </a:r>
            <a:r>
              <a:rPr lang="en-US" dirty="0" smtClean="0">
                <a:latin typeface="Calibri" pitchFamily="34" charset="0"/>
              </a:rPr>
              <a:t> 128-bit (quad-precision) floating-point registers.</a:t>
            </a:r>
          </a:p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</a:rPr>
              <a:t>Double-precision values occupy an even-odd pair of single-precision registers.</a:t>
            </a:r>
          </a:p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</a:rPr>
              <a:t>Quad-precision values occupy an odd-even number pair of double precision registers.</a:t>
            </a:r>
          </a:p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</a:rPr>
              <a:t>Floating-point load/store instructions are used to move data between the FPU and memory.</a:t>
            </a:r>
          </a:p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</a:rPr>
              <a:t>The memory address is calculated by the IU.</a:t>
            </a:r>
          </a:p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</a:rPr>
              <a:t>Floating-Point operate (</a:t>
            </a:r>
            <a:r>
              <a:rPr lang="en-US" dirty="0" err="1" smtClean="0">
                <a:latin typeface="Calibri" pitchFamily="34" charset="0"/>
              </a:rPr>
              <a:t>FPop</a:t>
            </a:r>
            <a:r>
              <a:rPr lang="en-US" dirty="0" smtClean="0">
                <a:latin typeface="Calibri" pitchFamily="34" charset="0"/>
              </a:rPr>
              <a:t>) instructions perform the floating-point arithmetic operations and comparisons.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Coprocessor </a:t>
            </a:r>
            <a:r>
              <a:rPr lang="en-US" smtClean="0"/>
              <a:t>Unit </a:t>
            </a:r>
            <a:r>
              <a:rPr lang="en-US" dirty="0" smtClean="0"/>
              <a:t>(CU)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Wingdings" pitchFamily="2" charset="2"/>
              <a:buChar char="q"/>
            </a:pPr>
            <a:r>
              <a:rPr lang="en-US" sz="3100" dirty="0" smtClean="0">
                <a:solidFill>
                  <a:srgbClr val="000000"/>
                </a:solidFill>
                <a:latin typeface="Calibri" pitchFamily="34" charset="0"/>
              </a:rPr>
              <a:t>The instruction set includes support for a single, implementation-dependent coprocessor. The coprocessor has its own set of registers.</a:t>
            </a:r>
          </a:p>
          <a:p>
            <a:pPr marL="342900" lvl="1" indent="-342900">
              <a:buFont typeface="Wingdings" pitchFamily="2" charset="2"/>
              <a:buChar char="q"/>
            </a:pPr>
            <a:r>
              <a:rPr lang="en-US" sz="3100" dirty="0" smtClean="0">
                <a:solidFill>
                  <a:srgbClr val="000000"/>
                </a:solidFill>
                <a:latin typeface="Calibri" pitchFamily="34" charset="0"/>
              </a:rPr>
              <a:t>Coprocessor load/store instructions are used to move data between the coprocessor registers and memory.</a:t>
            </a:r>
          </a:p>
          <a:p>
            <a:pPr marL="342900" lvl="1" indent="-342900">
              <a:buFont typeface="Wingdings" pitchFamily="2" charset="2"/>
              <a:buChar char="q"/>
            </a:pPr>
            <a:r>
              <a:rPr lang="en-US" sz="3100" dirty="0" smtClean="0">
                <a:solidFill>
                  <a:srgbClr val="000000"/>
                </a:solidFill>
                <a:latin typeface="Calibri" pitchFamily="34" charset="0"/>
              </a:rPr>
              <a:t>floating-point instructions mirrors coprocessor instructions.</a:t>
            </a:r>
          </a:p>
          <a:p>
            <a:pPr marL="342900" lvl="1" indent="-342900">
              <a:buFont typeface="Wingdings" pitchFamily="2" charset="2"/>
              <a:buChar char="q"/>
            </a:pPr>
            <a:r>
              <a:rPr lang="en-US" sz="3100" dirty="0" smtClean="0">
                <a:solidFill>
                  <a:srgbClr val="000000"/>
                </a:solidFill>
                <a:latin typeface="Calibri" pitchFamily="34" charset="0"/>
              </a:rPr>
              <a:t>Not implemented in SPARC V9.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1" indent="0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sz="3600" dirty="0" smtClean="0">
                <a:solidFill>
                  <a:srgbClr val="000000"/>
                </a:solidFill>
                <a:latin typeface="Calibri" pitchFamily="34" charset="0"/>
              </a:rPr>
              <a:t>Instructions can fall into following basic categories :</a:t>
            </a:r>
          </a:p>
          <a:p>
            <a:pPr lvl="1" indent="-342900"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000000"/>
                </a:solidFill>
                <a:latin typeface="Calibri" pitchFamily="34" charset="0"/>
              </a:rPr>
              <a:t>Load/store</a:t>
            </a:r>
            <a:endParaRPr lang="en-US" dirty="0" smtClean="0">
              <a:latin typeface="Calibri" pitchFamily="34" charset="0"/>
            </a:endParaRPr>
          </a:p>
          <a:p>
            <a:pPr lvl="1" indent="-342900"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000000"/>
                </a:solidFill>
                <a:latin typeface="Calibri" pitchFamily="34" charset="0"/>
              </a:rPr>
              <a:t>Arithmetic/logical/shift</a:t>
            </a:r>
            <a:endParaRPr lang="en-US" dirty="0" smtClean="0">
              <a:latin typeface="Calibri" pitchFamily="34" charset="0"/>
            </a:endParaRPr>
          </a:p>
          <a:p>
            <a:pPr lvl="1" indent="-342900"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000000"/>
                </a:solidFill>
                <a:latin typeface="Calibri" pitchFamily="34" charset="0"/>
              </a:rPr>
              <a:t>Control transfer</a:t>
            </a:r>
            <a:endParaRPr lang="en-US" dirty="0" smtClean="0">
              <a:latin typeface="Calibri" pitchFamily="34" charset="0"/>
            </a:endParaRPr>
          </a:p>
          <a:p>
            <a:pPr lvl="1" indent="-342900"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000000"/>
                </a:solidFill>
                <a:latin typeface="Calibri" pitchFamily="34" charset="0"/>
              </a:rPr>
              <a:t>Read/write control register</a:t>
            </a:r>
            <a:endParaRPr lang="en-US" dirty="0" smtClean="0">
              <a:latin typeface="Calibri" pitchFamily="34" charset="0"/>
            </a:endParaRPr>
          </a:p>
          <a:p>
            <a:pPr lvl="1" indent="-342900"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000000"/>
                </a:solidFill>
                <a:latin typeface="Calibri" pitchFamily="34" charset="0"/>
              </a:rPr>
              <a:t>Floating-point/Coprocessor operate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SPARC v9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dirty="0" smtClean="0">
                <a:latin typeface="Calibri" pitchFamily="34" charset="0"/>
              </a:rPr>
              <a:t>64-bit Data and Addresses as compared to 32-bit Data and Addresses of SPARC V8.</a:t>
            </a:r>
          </a:p>
          <a:p>
            <a:pPr lvl="0">
              <a:lnSpc>
                <a:spcPct val="120000"/>
              </a:lnSpc>
            </a:pPr>
            <a:r>
              <a:rPr lang="en-US" dirty="0" smtClean="0">
                <a:latin typeface="Calibri" pitchFamily="34" charset="0"/>
              </a:rPr>
              <a:t>32 double-precision floating-point registers,</a:t>
            </a:r>
          </a:p>
          <a:p>
            <a:pPr lvl="0">
              <a:lnSpc>
                <a:spcPct val="120000"/>
              </a:lnSpc>
            </a:pPr>
            <a:r>
              <a:rPr lang="en-US" dirty="0" smtClean="0">
                <a:latin typeface="Calibri" pitchFamily="34" charset="0"/>
              </a:rPr>
              <a:t>Software-settable branch prediction</a:t>
            </a:r>
          </a:p>
          <a:p>
            <a:pPr lvl="0">
              <a:lnSpc>
                <a:spcPct val="120000"/>
              </a:lnSpc>
            </a:pPr>
            <a:r>
              <a:rPr lang="en-US" dirty="0" smtClean="0">
                <a:latin typeface="Calibri" pitchFamily="34" charset="0"/>
              </a:rPr>
              <a:t>64-bit integer multiply and divide instructions</a:t>
            </a:r>
          </a:p>
          <a:p>
            <a:pPr lvl="0">
              <a:lnSpc>
                <a:spcPct val="120000"/>
              </a:lnSpc>
            </a:pPr>
            <a:r>
              <a:rPr lang="en-US" dirty="0" smtClean="0">
                <a:latin typeface="Calibri" pitchFamily="34" charset="0"/>
              </a:rPr>
              <a:t>load/store floating-point quad word instructions</a:t>
            </a:r>
          </a:p>
          <a:p>
            <a:pPr lvl="0">
              <a:lnSpc>
                <a:spcPct val="120000"/>
              </a:lnSpc>
            </a:pPr>
            <a:r>
              <a:rPr lang="en-US" dirty="0" smtClean="0">
                <a:latin typeface="Calibri" pitchFamily="34" charset="0"/>
              </a:rPr>
              <a:t>Branches on register value (eliminating the need to compare)</a:t>
            </a:r>
          </a:p>
          <a:p>
            <a:pPr lvl="0">
              <a:lnSpc>
                <a:spcPct val="120000"/>
              </a:lnSpc>
            </a:pPr>
            <a:r>
              <a:rPr lang="en-US" dirty="0" smtClean="0">
                <a:latin typeface="Calibri" pitchFamily="34" charset="0"/>
              </a:rPr>
              <a:t>The V9 remains binary compatible with all previous SPARC architecture.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54162"/>
            <a:ext cx="8686800" cy="499903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</a:rPr>
              <a:t>The SPARC Architecture Manual Version 8</a:t>
            </a:r>
          </a:p>
          <a:p>
            <a:r>
              <a:rPr lang="en-US" sz="2800" dirty="0" smtClean="0">
                <a:latin typeface="Calibri" pitchFamily="34" charset="0"/>
              </a:rPr>
              <a:t>The SPARC Architecture Manual Version 9</a:t>
            </a:r>
          </a:p>
          <a:p>
            <a:r>
              <a:rPr lang="en-US" sz="2800" dirty="0" smtClean="0">
                <a:latin typeface="Calibri" pitchFamily="34" charset="0"/>
              </a:rPr>
              <a:t>Cpu-collection.de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    </a:t>
            </a:r>
            <a:r>
              <a:rPr lang="en-US" sz="2800" u="sng" dirty="0" smtClean="0">
                <a:solidFill>
                  <a:srgbClr val="FF0000"/>
                </a:solidFill>
                <a:latin typeface="Calibri" pitchFamily="34" charset="0"/>
              </a:rPr>
              <a:t>http://www.cpu-collection.de/?tn=1&amp;l0=cl&amp;l1=SPARC</a:t>
            </a:r>
          </a:p>
          <a:p>
            <a:r>
              <a:rPr lang="en-US" sz="2800" u="sng" dirty="0" smtClean="0">
                <a:solidFill>
                  <a:srgbClr val="FF0000"/>
                </a:solidFill>
                <a:latin typeface="Calibri" pitchFamily="34" charset="0"/>
              </a:rPr>
              <a:t>http://en.wikipedia.org/wiki/SPARC</a:t>
            </a:r>
          </a:p>
          <a:p>
            <a:r>
              <a:rPr lang="en-US" sz="2800" dirty="0" smtClean="0">
                <a:latin typeface="Calibri" pitchFamily="34" charset="0"/>
              </a:rPr>
              <a:t>www.cmpe.boun.edu.tr</a:t>
            </a:r>
            <a:r>
              <a:rPr lang="en-US" sz="2800" i="1" dirty="0" smtClean="0">
                <a:latin typeface="Calibri" pitchFamily="34" charset="0"/>
              </a:rPr>
              <a:t> </a:t>
            </a:r>
          </a:p>
          <a:p>
            <a:pPr>
              <a:buNone/>
            </a:pPr>
            <a:r>
              <a:rPr lang="en-US" sz="2800" i="1" dirty="0" smtClean="0">
                <a:latin typeface="Calibri" pitchFamily="34" charset="0"/>
              </a:rPr>
              <a:t>    </a:t>
            </a:r>
            <a:r>
              <a:rPr lang="en-US" sz="2800" i="1" dirty="0" err="1" smtClean="0">
                <a:latin typeface="Calibri" pitchFamily="34" charset="0"/>
              </a:rPr>
              <a:t>Ozan</a:t>
            </a:r>
            <a:r>
              <a:rPr lang="en-US" sz="2800" i="1" dirty="0" smtClean="0">
                <a:latin typeface="Calibri" pitchFamily="34" charset="0"/>
              </a:rPr>
              <a:t> </a:t>
            </a:r>
            <a:r>
              <a:rPr lang="en-US" sz="2800" i="1" dirty="0" err="1" smtClean="0">
                <a:latin typeface="Calibri" pitchFamily="34" charset="0"/>
              </a:rPr>
              <a:t>Aktan</a:t>
            </a:r>
            <a:r>
              <a:rPr lang="en-US" sz="2800" i="1" dirty="0" smtClean="0">
                <a:latin typeface="Calibri" pitchFamily="34" charset="0"/>
              </a:rPr>
              <a:t> - </a:t>
            </a:r>
            <a:r>
              <a:rPr lang="en-US" sz="2800" dirty="0" err="1" smtClean="0">
                <a:latin typeface="Calibri" pitchFamily="34" charset="0"/>
              </a:rPr>
              <a:t>SuperSPARC</a:t>
            </a:r>
            <a:r>
              <a:rPr lang="en-US" sz="2800" dirty="0" smtClean="0">
                <a:latin typeface="Calibri" pitchFamily="34" charset="0"/>
              </a:rPr>
              <a:t> Architecture</a:t>
            </a:r>
            <a:endParaRPr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2713" indent="-112713">
              <a:lnSpc>
                <a:spcPct val="90000"/>
              </a:lnSpc>
              <a:buFont typeface="Wingdings" pitchFamily="2" charset="2"/>
              <a:buChar char="§"/>
            </a:pPr>
            <a:r>
              <a:rPr lang="tr-TR" sz="2000" dirty="0" smtClean="0">
                <a:latin typeface="Calibri" pitchFamily="34" charset="0"/>
              </a:rPr>
              <a:t>INTRODUCTION</a:t>
            </a:r>
            <a:endParaRPr lang="en-US" sz="2000" dirty="0" smtClean="0">
              <a:latin typeface="Calibri" pitchFamily="34" charset="0"/>
            </a:endParaRPr>
          </a:p>
          <a:p>
            <a:pPr marL="112713" indent="-112713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Calibri" pitchFamily="34" charset="0"/>
              </a:rPr>
              <a:t>DESIGN GOALS</a:t>
            </a:r>
          </a:p>
          <a:p>
            <a:pPr marL="112713" indent="-112713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Calibri" pitchFamily="34" charset="0"/>
              </a:rPr>
              <a:t>HISTORY</a:t>
            </a:r>
            <a:endParaRPr lang="tr-TR" sz="2000" dirty="0" smtClean="0">
              <a:latin typeface="Calibri" pitchFamily="34" charset="0"/>
            </a:endParaRPr>
          </a:p>
          <a:p>
            <a:pPr marL="112713" indent="-112713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Calibri" pitchFamily="34" charset="0"/>
              </a:rPr>
              <a:t>TH</a:t>
            </a:r>
            <a:r>
              <a:rPr lang="tr-TR" sz="2000" dirty="0" smtClean="0">
                <a:latin typeface="Calibri" pitchFamily="34" charset="0"/>
              </a:rPr>
              <a:t>E SPARC </a:t>
            </a:r>
            <a:r>
              <a:rPr lang="en-US" sz="2000" dirty="0" smtClean="0">
                <a:latin typeface="Calibri" pitchFamily="34" charset="0"/>
              </a:rPr>
              <a:t>ARCHITECTURE</a:t>
            </a:r>
          </a:p>
          <a:p>
            <a:pPr marL="338138" indent="0">
              <a:lnSpc>
                <a:spcPct val="90000"/>
              </a:lnSpc>
              <a:buNone/>
            </a:pPr>
            <a:r>
              <a:rPr lang="en-US" sz="1700" dirty="0" smtClean="0">
                <a:latin typeface="Calibri" pitchFamily="34" charset="0"/>
              </a:rPr>
              <a:t>-</a:t>
            </a:r>
            <a:r>
              <a:rPr lang="tr-TR" sz="1700" dirty="0" smtClean="0">
                <a:latin typeface="Calibri" pitchFamily="34" charset="0"/>
              </a:rPr>
              <a:t>Integer Unit (IU)</a:t>
            </a:r>
            <a:endParaRPr lang="en-US" sz="1700" dirty="0" smtClean="0">
              <a:latin typeface="Calibri" pitchFamily="34" charset="0"/>
            </a:endParaRPr>
          </a:p>
          <a:p>
            <a:pPr marL="338138" indent="0">
              <a:lnSpc>
                <a:spcPct val="90000"/>
              </a:lnSpc>
              <a:buNone/>
            </a:pPr>
            <a:r>
              <a:rPr lang="en-US" sz="1600" dirty="0" smtClean="0">
                <a:latin typeface="Calibri" pitchFamily="34" charset="0"/>
              </a:rPr>
              <a:t>-</a:t>
            </a:r>
            <a:r>
              <a:rPr lang="tr-TR" sz="1600" dirty="0" smtClean="0">
                <a:latin typeface="Calibri" pitchFamily="34" charset="0"/>
              </a:rPr>
              <a:t>The Register Window</a:t>
            </a:r>
            <a:endParaRPr lang="en-US" sz="1600" dirty="0" smtClean="0">
              <a:latin typeface="Calibri" pitchFamily="34" charset="0"/>
            </a:endParaRPr>
          </a:p>
          <a:p>
            <a:pPr marL="338138" indent="0">
              <a:lnSpc>
                <a:spcPct val="90000"/>
              </a:lnSpc>
              <a:buNone/>
            </a:pPr>
            <a:r>
              <a:rPr lang="en-US" sz="1700" dirty="0" smtClean="0">
                <a:latin typeface="Calibri" pitchFamily="34" charset="0"/>
              </a:rPr>
              <a:t>-</a:t>
            </a:r>
            <a:r>
              <a:rPr lang="tr-TR" sz="1700" dirty="0" smtClean="0">
                <a:latin typeface="Calibri" pitchFamily="34" charset="0"/>
              </a:rPr>
              <a:t>Floating Point Unit (FPU)</a:t>
            </a:r>
            <a:endParaRPr lang="en-US" sz="1700" dirty="0" smtClean="0">
              <a:latin typeface="Calibri" pitchFamily="34" charset="0"/>
            </a:endParaRPr>
          </a:p>
          <a:p>
            <a:pPr marL="338138" indent="0">
              <a:lnSpc>
                <a:spcPct val="90000"/>
              </a:lnSpc>
              <a:buNone/>
            </a:pPr>
            <a:r>
              <a:rPr lang="en-US" sz="1700" dirty="0" smtClean="0">
                <a:latin typeface="Calibri" pitchFamily="34" charset="0"/>
              </a:rPr>
              <a:t>-</a:t>
            </a:r>
            <a:r>
              <a:rPr lang="tr-TR" sz="1700" dirty="0" smtClean="0">
                <a:latin typeface="Calibri" pitchFamily="34" charset="0"/>
              </a:rPr>
              <a:t>Coprocessor</a:t>
            </a:r>
            <a:endParaRPr lang="en-US" sz="1700" dirty="0" smtClean="0">
              <a:latin typeface="Calibri" pitchFamily="34" charset="0"/>
            </a:endParaRPr>
          </a:p>
          <a:p>
            <a:pPr marL="112713" indent="-112713">
              <a:lnSpc>
                <a:spcPct val="90000"/>
              </a:lnSpc>
              <a:buFont typeface="Wingdings" pitchFamily="2" charset="2"/>
              <a:buChar char="§"/>
            </a:pPr>
            <a:r>
              <a:rPr lang="tr-TR" sz="2000" dirty="0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NSTRUCTIONS</a:t>
            </a:r>
          </a:p>
          <a:p>
            <a:pPr marL="112713" indent="-112713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Calibri" pitchFamily="34" charset="0"/>
              </a:rPr>
              <a:t>SPARC V9 FEATURES</a:t>
            </a:r>
            <a:endParaRPr lang="tr-TR" sz="2000" dirty="0" smtClean="0">
              <a:latin typeface="Calibri" pitchFamily="34" charset="0"/>
            </a:endParaRPr>
          </a:p>
          <a:p>
            <a:pPr marL="112713" indent="-112713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Calibri" pitchFamily="34" charset="0"/>
              </a:rPr>
              <a:t>REFERENCES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54162"/>
            <a:ext cx="8686800" cy="452596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q"/>
            </a:pPr>
            <a:r>
              <a:rPr lang="en-US" b="1" dirty="0" smtClean="0">
                <a:latin typeface="Calibri" pitchFamily="34" charset="0"/>
              </a:rPr>
              <a:t>SPARC</a:t>
            </a:r>
            <a:r>
              <a:rPr lang="en-US" dirty="0" smtClean="0">
                <a:latin typeface="Calibri" pitchFamily="34" charset="0"/>
              </a:rPr>
              <a:t> stands for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S</a:t>
            </a:r>
            <a:r>
              <a:rPr lang="en-US" dirty="0" smtClean="0">
                <a:latin typeface="Calibri" pitchFamily="34" charset="0"/>
              </a:rPr>
              <a:t>calable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en-US" dirty="0" smtClean="0">
                <a:latin typeface="Calibri" pitchFamily="34" charset="0"/>
              </a:rPr>
              <a:t>rocessor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Arc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hitecture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</a:rPr>
              <a:t>developed by Sun Microsystems in the 1980s. 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</a:rPr>
              <a:t>is based on the RISC structure designed at the University of California at Berkeley in early 1980s.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</a:rPr>
              <a:t>The SPARC architecture is a non-proprietary architecture that any person or company can license and use to develop microprocessors and other semiconductor devices based on published industry standards.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</a:rPr>
              <a:t>In 1989, Sun Microsystems transferred ownership of the </a:t>
            </a:r>
            <a:r>
              <a:rPr lang="en-US" b="1" dirty="0" smtClean="0">
                <a:latin typeface="Calibri" pitchFamily="34" charset="0"/>
              </a:rPr>
              <a:t>SPARC</a:t>
            </a:r>
            <a:r>
              <a:rPr lang="en-US" dirty="0" smtClean="0">
                <a:latin typeface="Calibri" pitchFamily="34" charset="0"/>
              </a:rPr>
              <a:t> specifications to an independent, non-profit organization, </a:t>
            </a:r>
            <a:r>
              <a:rPr lang="en-US" b="1" dirty="0" smtClean="0">
                <a:latin typeface="Calibri" pitchFamily="34" charset="0"/>
              </a:rPr>
              <a:t>SPARC International</a:t>
            </a:r>
            <a:r>
              <a:rPr lang="en-US" dirty="0" smtClean="0">
                <a:latin typeface="Calibri" pitchFamily="34" charset="0"/>
              </a:rPr>
              <a:t>, which administers and licenses the technology and provides conformance testing and other services for its members.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4495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alibri" pitchFamily="34" charset="0"/>
              </a:rPr>
              <a:t>SPARC was designed as a target for optimizing compilers and easily pipelined hardware implementations. SPARC implementations provide exceptionally high execution </a:t>
            </a:r>
            <a:r>
              <a:rPr lang="en-US" dirty="0" smtClean="0">
                <a:latin typeface="Calibri" pitchFamily="34" charset="0"/>
              </a:rPr>
              <a:t>rates(MIPS) </a:t>
            </a:r>
            <a:r>
              <a:rPr lang="en-US" dirty="0" smtClean="0">
                <a:latin typeface="Calibri" pitchFamily="34" charset="0"/>
              </a:rPr>
              <a:t>and short time-to-market development schedules.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Calibri" pitchFamily="34" charset="0"/>
              </a:rPr>
              <a:t>Provide the scalability of the cost/performance ratio of successive </a:t>
            </a:r>
            <a:r>
              <a:rPr lang="en-US" dirty="0" smtClean="0">
                <a:latin typeface="Calibri" pitchFamily="34" charset="0"/>
              </a:rPr>
              <a:t>implementations </a:t>
            </a:r>
            <a:r>
              <a:rPr lang="en-US" dirty="0" smtClean="0">
                <a:latin typeface="Calibri" pitchFamily="34" charset="0"/>
              </a:rPr>
              <a:t>with the current improvements in circuit technology.</a:t>
            </a:r>
          </a:p>
          <a:p>
            <a:pPr algn="just">
              <a:lnSpc>
                <a:spcPct val="110000"/>
              </a:lnSpc>
            </a:pPr>
            <a:r>
              <a:rPr lang="en-US" dirty="0" smtClean="0">
                <a:latin typeface="Calibri" pitchFamily="34" charset="0"/>
              </a:rPr>
              <a:t>The "Scalable" in </a:t>
            </a:r>
            <a:r>
              <a:rPr lang="en-US" b="1" dirty="0" smtClean="0">
                <a:latin typeface="Calibri" pitchFamily="34" charset="0"/>
              </a:rPr>
              <a:t>SPARC</a:t>
            </a:r>
            <a:r>
              <a:rPr lang="en-US" dirty="0" smtClean="0">
                <a:latin typeface="Calibri" pitchFamily="34" charset="0"/>
              </a:rPr>
              <a:t> comes from the fact that the SPARC specification allows implementations to scale from processors required in embedded systems to processors used for servers.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38138" indent="-33655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>
                <a:latin typeface="Calibri" pitchFamily="34" charset="0"/>
              </a:rPr>
              <a:t>3 major revisions to the SPARC architecture</a:t>
            </a:r>
          </a:p>
          <a:p>
            <a:pPr marL="1174750" lvl="1" indent="-500063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>
                <a:latin typeface="Calibri" pitchFamily="34" charset="0"/>
              </a:rPr>
              <a:t>- SPARC-V7, 32bit, 1986</a:t>
            </a:r>
          </a:p>
          <a:p>
            <a:pPr marL="1174750" lvl="1" indent="-500063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>
                <a:latin typeface="Calibri" pitchFamily="34" charset="0"/>
              </a:rPr>
              <a:t>- SPARC-V8, 32bit, 1990</a:t>
            </a:r>
          </a:p>
          <a:p>
            <a:pPr marL="688975" lvl="1" indent="-14288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>
                <a:latin typeface="Calibri" pitchFamily="34" charset="0"/>
              </a:rPr>
              <a:t>- SPARC-V9, 64bit, 1993</a:t>
            </a:r>
          </a:p>
          <a:p>
            <a:pPr marL="688975" lvl="1" indent="-14288">
              <a:buFont typeface="Wingdings" pitchFamily="2" charset="2"/>
              <a:buChar char="q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</a:rPr>
              <a:t>Backward binary compatibility between them.</a:t>
            </a:r>
          </a:p>
          <a:p>
            <a:pPr marL="225425" indent="-225425"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</a:rPr>
              <a:t> In early 2006, Sun released an extended     architecture specification, </a:t>
            </a:r>
            <a:r>
              <a:rPr lang="en-US" dirty="0" err="1" smtClean="0">
                <a:latin typeface="Calibri" pitchFamily="34" charset="0"/>
              </a:rPr>
              <a:t>UltraSPARC</a:t>
            </a:r>
            <a:r>
              <a:rPr lang="en-US" dirty="0" smtClean="0">
                <a:latin typeface="Calibri" pitchFamily="34" charset="0"/>
              </a:rPr>
              <a:t> Architecture   2005.</a:t>
            </a:r>
          </a:p>
          <a:p>
            <a:pPr>
              <a:buNone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SPARC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</a:rPr>
              <a:t>It is a Load and store architecture. Operations are always done over registers.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</a:rPr>
              <a:t>Uses “register window” concept thus offering a large number of registers.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</a:rPr>
              <a:t>Uses delay slot to optimize branch instruction.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</a:rPr>
              <a:t>Passes arguments using registers and the stack.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Modules</a:t>
            </a:r>
            <a:endParaRPr lang="en-US" dirty="0"/>
          </a:p>
        </p:txBody>
      </p:sp>
      <p:pic>
        <p:nvPicPr>
          <p:cNvPr id="4" name="Content Placeholder 3" descr="arch imag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432050" y="2005012"/>
            <a:ext cx="4514850" cy="36861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Integer Unit (IU)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>
                <a:latin typeface="Calibri" pitchFamily="34" charset="0"/>
              </a:rPr>
              <a:t>Contains the general purpose registers and controls the overall operation of the processor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alibri" pitchFamily="34" charset="0"/>
              </a:rPr>
              <a:t>may contain from 64 to 528 general-purpose 64-bit r </a:t>
            </a:r>
            <a:r>
              <a:rPr lang="en-US" dirty="0" smtClean="0">
                <a:latin typeface="Calibri" pitchFamily="34" charset="0"/>
              </a:rPr>
              <a:t>registers</a:t>
            </a:r>
            <a:r>
              <a:rPr lang="en-US" dirty="0" smtClean="0">
                <a:latin typeface="Calibri" pitchFamily="34" charset="0"/>
              </a:rPr>
              <a:t>. They are partitioned into 8 global registers, 8 alternate global registers, </a:t>
            </a:r>
            <a:r>
              <a:rPr lang="en-US" dirty="0" smtClean="0"/>
              <a:t>plus </a:t>
            </a:r>
            <a:r>
              <a:rPr lang="en-US" dirty="0" smtClean="0"/>
              <a:t>a circular </a:t>
            </a:r>
            <a:r>
              <a:rPr lang="en-US" dirty="0" smtClean="0"/>
              <a:t>stack of from 3 to 32 sets of 16 registers </a:t>
            </a:r>
            <a:r>
              <a:rPr lang="en-US" dirty="0" smtClean="0"/>
              <a:t>each, </a:t>
            </a:r>
            <a:r>
              <a:rPr lang="en-US" dirty="0" smtClean="0"/>
              <a:t>known as register windows</a:t>
            </a:r>
            <a:r>
              <a:rPr lang="en-US" dirty="0" smtClean="0">
                <a:latin typeface="Calibri" pitchFamily="34" charset="0"/>
              </a:rPr>
              <a:t>. </a:t>
            </a:r>
            <a:endParaRPr lang="en-US" dirty="0" smtClean="0">
              <a:latin typeface="Calibri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Calibri" pitchFamily="34" charset="0"/>
              </a:rPr>
              <a:t>Executes </a:t>
            </a:r>
            <a:r>
              <a:rPr lang="en-US" dirty="0" smtClean="0">
                <a:latin typeface="Calibri" pitchFamily="34" charset="0"/>
              </a:rPr>
              <a:t>the integer arithmetic instructions and computes memory addresses for loads and stores.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Calibri" pitchFamily="34" charset="0"/>
              </a:rPr>
              <a:t>Maintains the program counters and controls instruction execution for the FPU.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Register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54162"/>
            <a:ext cx="8686800" cy="51514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Calibri" pitchFamily="34" charset="0"/>
              </a:rPr>
              <a:t>At any time, an instruction can access the 8 global registers and a 24-register window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alibri" pitchFamily="34" charset="0"/>
              </a:rPr>
              <a:t>A register window comprises a 16-register set- divided into 8 in and 8 local registers- together with the 8 in registers of an adjacent register set, addressable from the current window as its out registers.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alibri" pitchFamily="34" charset="0"/>
              </a:rPr>
              <a:t>When a procedure is called, the register window shifts by sixteen registers, hiding the old input registers and old local registers and making the old output registers the new input registers.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alibri" pitchFamily="34" charset="0"/>
              </a:rPr>
              <a:t>Input registers </a:t>
            </a:r>
            <a:r>
              <a:rPr lang="en-US" dirty="0" smtClean="0">
                <a:latin typeface="Calibri" pitchFamily="34" charset="0"/>
              </a:rPr>
              <a:t>: arguments are passed to a function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alibri" pitchFamily="34" charset="0"/>
              </a:rPr>
              <a:t>Local registers </a:t>
            </a:r>
            <a:r>
              <a:rPr lang="en-US" dirty="0" smtClean="0">
                <a:latin typeface="Calibri" pitchFamily="34" charset="0"/>
              </a:rPr>
              <a:t>: to store any local data.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alibri" pitchFamily="34" charset="0"/>
              </a:rPr>
              <a:t>Output registers </a:t>
            </a:r>
            <a:r>
              <a:rPr lang="en-US" dirty="0" smtClean="0">
                <a:latin typeface="Calibri" pitchFamily="34" charset="0"/>
              </a:rPr>
              <a:t>: When calling a function, the programmer puts his argument in these registers.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712</TotalTime>
  <Words>766</Words>
  <Application>Microsoft Office PowerPoint</Application>
  <PresentationFormat>On-screen Show (4:3)</PresentationFormat>
  <Paragraphs>94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THE SPARC ARCHITECTURE</vt:lpstr>
      <vt:lpstr>Outline</vt:lpstr>
      <vt:lpstr>Introduction</vt:lpstr>
      <vt:lpstr>Design Goals</vt:lpstr>
      <vt:lpstr>Brief History</vt:lpstr>
      <vt:lpstr>The SPARC Architecture</vt:lpstr>
      <vt:lpstr>The Modules</vt:lpstr>
      <vt:lpstr>The Integer Unit (IU)</vt:lpstr>
      <vt:lpstr>The Register Window</vt:lpstr>
      <vt:lpstr>The Register Window</vt:lpstr>
      <vt:lpstr>The Floating-point Unit (FPU)</vt:lpstr>
      <vt:lpstr>Coprocessor Unit (CU)</vt:lpstr>
      <vt:lpstr>Instructions</vt:lpstr>
      <vt:lpstr>SPARC v9 features</vt:lpstr>
      <vt:lpstr>References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SPARC ARCHITECTURE</dc:title>
  <dc:creator>Surya</dc:creator>
  <cp:lastModifiedBy>Surya</cp:lastModifiedBy>
  <cp:revision>85</cp:revision>
  <dcterms:created xsi:type="dcterms:W3CDTF">2009-11-03T14:48:22Z</dcterms:created>
  <dcterms:modified xsi:type="dcterms:W3CDTF">2009-11-04T07:35:35Z</dcterms:modified>
</cp:coreProperties>
</file>