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handoutMasterIdLst>
    <p:handoutMasterId r:id="rId20"/>
  </p:handoutMasterIdLst>
  <p:sldIdLst>
    <p:sldId id="312" r:id="rId5"/>
    <p:sldId id="323" r:id="rId6"/>
    <p:sldId id="304" r:id="rId7"/>
    <p:sldId id="281" r:id="rId8"/>
    <p:sldId id="282" r:id="rId9"/>
    <p:sldId id="315" r:id="rId10"/>
    <p:sldId id="319" r:id="rId11"/>
    <p:sldId id="333" r:id="rId12"/>
    <p:sldId id="321" r:id="rId13"/>
    <p:sldId id="322" r:id="rId14"/>
    <p:sldId id="334" r:id="rId15"/>
    <p:sldId id="335" r:id="rId16"/>
    <p:sldId id="297" r:id="rId17"/>
    <p:sldId id="336"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3974"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9" autoAdjust="0"/>
    <p:restoredTop sz="95388" autoAdjust="0"/>
  </p:normalViewPr>
  <p:slideViewPr>
    <p:cSldViewPr snapToGrid="0" snapToObjects="1" showGuides="1">
      <p:cViewPr varScale="1">
        <p:scale>
          <a:sx n="66" d="100"/>
          <a:sy n="66" d="100"/>
        </p:scale>
        <p:origin x="885" y="56"/>
      </p:cViewPr>
      <p:guideLst>
        <p:guide orient="horz" pos="2616"/>
        <p:guide orient="horz" pos="3264"/>
        <p:guide pos="6912"/>
        <p:guide orient="horz"/>
        <p:guide orient="horz" pos="3974"/>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222282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21671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530051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8" name="Freeform: Shape 17"/>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p>
        </p:txBody>
      </p:sp>
      <p:sp>
        <p:nvSpPr>
          <p:cNvPr id="10" name="Freeform 9"/>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30" name="Image 2"/>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p:cNvPicPr>
            <a:picLocks noChangeAspect="1"/>
          </p:cNvPicPr>
          <p:nvPr userDrawn="1"/>
        </p:nvPicPr>
        <p:blipFill>
          <a:blip r:embed="rId2" cstate="screen">
            <a:extLst>
              <a:ext uri="{96DAC541-7B7A-43D3-8B79-37D633B846F1}">
                <asvg:svgBlip xmlns:asvg="http://schemas.microsoft.com/office/drawing/2016/SVG/main" r:embed="rId3"/>
              </a:ext>
            </a:extLst>
          </a:blip>
          <a:srcRect t="7193"/>
          <a:stretch>
            <a:fillRect/>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t>‹#›</a:t>
            </a:fld>
            <a:endParaRPr lang="en-US" dirty="0"/>
          </a:p>
        </p:txBody>
      </p:sp>
      <p:pic>
        <p:nvPicPr>
          <p:cNvPr id="43" name="Graphic 42"/>
          <p:cNvPicPr>
            <a:picLocks noChangeAspect="1"/>
          </p:cNvPicPr>
          <p:nvPr userDrawn="1"/>
        </p:nvPicPr>
        <p:blipFill>
          <a:blip r:embed="rId2" cstate="screen">
            <a:extLst>
              <a:ext uri="{96DAC541-7B7A-43D3-8B79-37D633B846F1}">
                <asvg:svgBlip xmlns:asvg="http://schemas.microsoft.com/office/drawing/2016/SVG/main" r:embed="rId3"/>
              </a:ext>
            </a:extLst>
          </a:blip>
          <a:srcRect t="7193"/>
          <a:stretch>
            <a:fillRect/>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p:cNvPicPr>
            <a:picLocks noChangeAspect="1"/>
          </p:cNvPicPr>
          <p:nvPr userDrawn="1"/>
        </p:nvPicPr>
        <p:blipFill>
          <a:blip r:embed="rId4" cstate="screen">
            <a:extLst>
              <a:ext uri="{96DAC541-7B7A-43D3-8B79-37D633B846F1}">
                <asvg:svgBlip xmlns:asvg="http://schemas.microsoft.com/office/drawing/2016/SVG/main" r:embed="rId5"/>
              </a:ext>
            </a:extLst>
          </a:blip>
          <a:srcRect t="11443" r="10857"/>
          <a:stretch>
            <a:fillRect/>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9" name="Freeform: Shape 18"/>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5"/>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9" name="Freeform: Shape 8"/>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8" name="Freeform: Shape 7"/>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p:cNvGrpSpPr/>
          <p:nvPr userDrawn="1"/>
        </p:nvGrpSpPr>
        <p:grpSpPr>
          <a:xfrm>
            <a:off x="6452303" y="3405019"/>
            <a:ext cx="5739697" cy="3467971"/>
            <a:chOff x="5009037" y="2525712"/>
            <a:chExt cx="7170193" cy="4332288"/>
          </a:xfrm>
        </p:grpSpPr>
        <p:sp>
          <p:nvSpPr>
            <p:cNvPr id="7" name="Freeform 7"/>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noAutofit/>
            </a:bodyPr>
            <a:lstStyle/>
            <a:p>
              <a:endParaRPr lang="en-US" dirty="0"/>
            </a:p>
          </p:txBody>
        </p:sp>
        <p:sp>
          <p:nvSpPr>
            <p:cNvPr id="8" name="Freeform 6"/>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noAutofit/>
            </a:bodyPr>
            <a:lstStyle/>
            <a:p>
              <a:endParaRPr lang="en-US" dirty="0"/>
            </a:p>
          </p:txBody>
        </p:sp>
      </p:grpSp>
      <p:grpSp>
        <p:nvGrpSpPr>
          <p:cNvPr id="9" name="Group 8"/>
          <p:cNvGrpSpPr/>
          <p:nvPr userDrawn="1"/>
        </p:nvGrpSpPr>
        <p:grpSpPr>
          <a:xfrm flipH="1" flipV="1">
            <a:off x="6465610" y="0"/>
            <a:ext cx="5739697" cy="3467971"/>
            <a:chOff x="5183405" y="2678112"/>
            <a:chExt cx="7170193" cy="4332288"/>
          </a:xfrm>
        </p:grpSpPr>
        <p:sp>
          <p:nvSpPr>
            <p:cNvPr id="10" name="Freeform 7"/>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noAutofit/>
            </a:bodyPr>
            <a:lstStyle/>
            <a:p>
              <a:endParaRPr lang="en-US" dirty="0"/>
            </a:p>
          </p:txBody>
        </p:sp>
        <p:sp>
          <p:nvSpPr>
            <p:cNvPr id="11" name="Freeform 6"/>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noAutofit/>
            </a:bodyPr>
            <a:lstStyle/>
            <a:p>
              <a:endParaRPr lang="en-US" dirty="0"/>
            </a:p>
          </p:txBody>
        </p:sp>
      </p:grpSp>
      <p:sp>
        <p:nvSpPr>
          <p:cNvPr id="14" name="Image 2"/>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345">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p:cNvGrpSpPr/>
          <p:nvPr userDrawn="1"/>
        </p:nvGrpSpPr>
        <p:grpSpPr>
          <a:xfrm flipH="1">
            <a:off x="9353550" y="0"/>
            <a:ext cx="2838450" cy="2857958"/>
            <a:chOff x="0" y="0"/>
            <a:chExt cx="2838450" cy="2857958"/>
          </a:xfrm>
        </p:grpSpPr>
        <p:sp>
          <p:nvSpPr>
            <p:cNvPr id="12" name="Freeform: Shape 28"/>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p>
          </p:txBody>
        </p:sp>
        <p:sp>
          <p:nvSpPr>
            <p:cNvPr id="15" name="Freeform: Shape 15"/>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6" name="Image 2"/>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33" name="Freeform 32"/>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345">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noAutofit/>
          </a:bodyPr>
          <a:lstStyle/>
          <a:p>
            <a:endParaRPr lang="en-US" dirty="0"/>
          </a:p>
        </p:txBody>
      </p:sp>
      <p:sp>
        <p:nvSpPr>
          <p:cNvPr id="31" name="Freeform 70"/>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noAutofit/>
          </a:bodyPr>
          <a:lstStyle/>
          <a:p>
            <a:endParaRPr lang="en-US" dirty="0"/>
          </a:p>
        </p:txBody>
      </p:sp>
      <p:sp>
        <p:nvSpPr>
          <p:cNvPr id="33" name="Image 4"/>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1703311" y="-2784"/>
            <a:ext cx="1734410" cy="5167313"/>
          </a:xfrm>
          <a:prstGeom prst="rect">
            <a:avLst/>
          </a:prstGeom>
        </p:spPr>
      </p:pic>
      <p:sp>
        <p:nvSpPr>
          <p:cNvPr id="39" name="Freeform: Shape 38"/>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p:cNvPicPr>
            <a:picLocks noChangeAspect="1"/>
          </p:cNvPicPr>
          <p:nvPr userDrawn="1"/>
        </p:nvPicPr>
        <p:blipFill>
          <a:blip r:embed="rId4" cstate="screen">
            <a:extLst>
              <a:ext uri="{96DAC541-7B7A-43D3-8B79-37D633B846F1}">
                <asvg:svgBlip xmlns:asvg="http://schemas.microsoft.com/office/drawing/2016/SVG/main" r:embed="rId5"/>
              </a:ext>
            </a:extLst>
          </a:blip>
          <a:srcRect/>
          <a:stretch>
            <a:fillRect/>
          </a:stretch>
        </p:blipFill>
        <p:spPr>
          <a:xfrm>
            <a:off x="1718457" y="3440504"/>
            <a:ext cx="1719263" cy="1724025"/>
          </a:xfrm>
          <a:prstGeom prst="rect">
            <a:avLst/>
          </a:prstGeom>
        </p:spPr>
      </p:pic>
      <p:sp>
        <p:nvSpPr>
          <p:cNvPr id="16" name="Slide Number Placeholder 2"/>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t>‹#›</a:t>
            </a:fld>
            <a:endParaRPr lang="en-US" dirty="0"/>
          </a:p>
        </p:txBody>
      </p:sp>
      <p:sp>
        <p:nvSpPr>
          <p:cNvPr id="2" name="Content Placeholder 2"/>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345">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8" name="Freeform 17"/>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4" name="Freeform 13"/>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6" name="Freeform 15"/>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0" name="Title 19"/>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t>‹#›</a:t>
            </a:fld>
            <a:endParaRPr lang="en-US" dirty="0"/>
          </a:p>
        </p:txBody>
      </p:sp>
      <p:sp>
        <p:nvSpPr>
          <p:cNvPr id="23" name="Content Placeholder 3"/>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210" indent="-283210">
              <a:spcBef>
                <a:spcPts val="1000"/>
              </a:spcBef>
              <a:defRPr sz="1800"/>
            </a:lvl2pPr>
            <a:lvl3pPr marL="283210" indent="-283210">
              <a:spcBef>
                <a:spcPts val="1000"/>
              </a:spcBef>
              <a:defRPr sz="1800"/>
            </a:lvl3pPr>
            <a:lvl4pPr marL="283210" indent="-283210">
              <a:spcBef>
                <a:spcPts val="1000"/>
              </a:spcBef>
              <a:defRPr sz="1800"/>
            </a:lvl4pPr>
            <a:lvl5pPr marL="283210" indent="-283210">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210" indent="-283210">
              <a:spcBef>
                <a:spcPts val="1000"/>
              </a:spcBef>
              <a:defRPr sz="1800"/>
            </a:lvl2pPr>
            <a:lvl3pPr marL="283210" indent="-283210">
              <a:spcBef>
                <a:spcPts val="1000"/>
              </a:spcBef>
              <a:defRPr sz="1800"/>
            </a:lvl3pPr>
            <a:lvl4pPr marL="283210" indent="-283210">
              <a:spcBef>
                <a:spcPts val="1000"/>
              </a:spcBef>
              <a:defRPr sz="1800"/>
            </a:lvl4pPr>
            <a:lvl5pPr marL="283210" indent="-283210">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490" indent="-342900">
              <a:spcBef>
                <a:spcPts val="1000"/>
              </a:spcBef>
              <a:buFont typeface="+mj-lt"/>
              <a:buAutoNum type="alphaLcPeriod"/>
              <a:defRPr sz="1800"/>
            </a:lvl2pPr>
            <a:lvl3pPr marL="1202690" indent="-342900">
              <a:spcBef>
                <a:spcPts val="1000"/>
              </a:spcBef>
              <a:buFont typeface="+mj-lt"/>
              <a:buAutoNum type="arabicParenR"/>
              <a:defRPr sz="1800"/>
            </a:lvl3pPr>
            <a:lvl4pPr marL="1659890" indent="-342900">
              <a:spcBef>
                <a:spcPts val="1000"/>
              </a:spcBef>
              <a:buFont typeface="+mj-lt"/>
              <a:buAutoNum type="alphaLcParenR"/>
              <a:defRPr sz="1800"/>
            </a:lvl4pPr>
            <a:lvl5pPr indent="-283210">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210">
              <a:spcBef>
                <a:spcPts val="1000"/>
              </a:spcBef>
              <a:defRPr sz="1800"/>
            </a:lvl2pPr>
            <a:lvl3pPr indent="-283210">
              <a:spcBef>
                <a:spcPts val="1000"/>
              </a:spcBef>
              <a:defRPr sz="1800"/>
            </a:lvl3pPr>
            <a:lvl4pPr indent="-283210">
              <a:spcBef>
                <a:spcPts val="1000"/>
              </a:spcBef>
              <a:defRPr sz="1800"/>
            </a:lvl4pPr>
            <a:lvl5pPr indent="-283210">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p:cNvGrpSpPr/>
          <p:nvPr userDrawn="1"/>
        </p:nvGrpSpPr>
        <p:grpSpPr>
          <a:xfrm>
            <a:off x="9353550" y="4000041"/>
            <a:ext cx="2838450" cy="2857959"/>
            <a:chOff x="12797096" y="4000041"/>
            <a:chExt cx="2838450" cy="2857959"/>
          </a:xfrm>
        </p:grpSpPr>
        <p:sp>
          <p:nvSpPr>
            <p:cNvPr id="20" name="Freeform: Shape 28"/>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p>
          </p:txBody>
        </p:sp>
        <p:sp>
          <p:nvSpPr>
            <p:cNvPr id="21" name="Freeform: Shape 25"/>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2" name="Freeform: Shape 15"/>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3" name="Image 2"/>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rot="5400000">
            <a:off x="9991886" y="1247775"/>
            <a:ext cx="2200114" cy="2200114"/>
          </a:xfrm>
          <a:prstGeom prst="rect">
            <a:avLst/>
          </a:prstGeom>
        </p:spPr>
      </p:pic>
      <p:sp>
        <p:nvSpPr>
          <p:cNvPr id="12" name="Freeform 11"/>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345">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345" indent="-347345"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345"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345"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9790" y="810227"/>
            <a:ext cx="6392421" cy="3831221"/>
          </a:xfrm>
        </p:spPr>
        <p:txBody>
          <a:bodyPr anchor="ctr"/>
          <a:lstStyle/>
          <a:p>
            <a:r>
              <a:rPr lang="en-US" dirty="0"/>
              <a:t>HEALTHCARE OPTIMIZATION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793" y="1032387"/>
            <a:ext cx="7010401" cy="747252"/>
          </a:xfrm>
        </p:spPr>
        <p:txBody>
          <a:bodyPr/>
          <a:lstStyle/>
          <a:p>
            <a:r>
              <a:rPr lang="en-US" dirty="0"/>
              <a:t>Working PROCEDURE</a:t>
            </a:r>
          </a:p>
        </p:txBody>
      </p:sp>
      <p:sp>
        <p:nvSpPr>
          <p:cNvPr id="3" name="Slide Number Placeholder 2"/>
          <p:cNvSpPr>
            <a:spLocks noGrp="1"/>
          </p:cNvSpPr>
          <p:nvPr>
            <p:ph type="sldNum" sz="quarter" idx="10"/>
          </p:nvPr>
        </p:nvSpPr>
        <p:spPr>
          <a:xfrm>
            <a:off x="10358437" y="457199"/>
            <a:ext cx="1067589" cy="471489"/>
          </a:xfrm>
        </p:spPr>
        <p:txBody>
          <a:bodyPr/>
          <a:lstStyle/>
          <a:p>
            <a:fld id="{48F63A3B-78C7-47BE-AE5E-E10140E04643}" type="slidenum">
              <a:rPr lang="en-US" smtClean="0"/>
              <a:t>10</a:t>
            </a:fld>
            <a:endParaRPr lang="en-US" dirty="0"/>
          </a:p>
        </p:txBody>
      </p:sp>
      <p:pic>
        <p:nvPicPr>
          <p:cNvPr id="10" name="Picture 9">
            <a:extLst>
              <a:ext uri="{FF2B5EF4-FFF2-40B4-BE49-F238E27FC236}">
                <a16:creationId xmlns:a16="http://schemas.microsoft.com/office/drawing/2014/main" id="{3A457798-6913-C15E-8A6E-A02F5A99C860}"/>
              </a:ext>
            </a:extLst>
          </p:cNvPr>
          <p:cNvPicPr>
            <a:picLocks noChangeAspect="1"/>
          </p:cNvPicPr>
          <p:nvPr/>
        </p:nvPicPr>
        <p:blipFill>
          <a:blip r:embed="rId3"/>
          <a:stretch>
            <a:fillRect/>
          </a:stretch>
        </p:blipFill>
        <p:spPr>
          <a:xfrm>
            <a:off x="884903" y="2320413"/>
            <a:ext cx="9724103" cy="419837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0358437" y="457199"/>
            <a:ext cx="1067589" cy="471489"/>
          </a:xfrm>
        </p:spPr>
        <p:txBody>
          <a:bodyPr/>
          <a:lstStyle/>
          <a:p>
            <a:fld id="{48F63A3B-78C7-47BE-AE5E-E10140E04643}" type="slidenum">
              <a:rPr lang="en-US" smtClean="0"/>
              <a:t>11</a:t>
            </a:fld>
            <a:endParaRPr lang="en-US" dirty="0"/>
          </a:p>
        </p:txBody>
      </p:sp>
      <p:pic>
        <p:nvPicPr>
          <p:cNvPr id="5" name="Picture 4">
            <a:extLst>
              <a:ext uri="{FF2B5EF4-FFF2-40B4-BE49-F238E27FC236}">
                <a16:creationId xmlns:a16="http://schemas.microsoft.com/office/drawing/2014/main" id="{6B476BD9-3E1C-B136-D057-8FD4A2C58FBC}"/>
              </a:ext>
            </a:extLst>
          </p:cNvPr>
          <p:cNvPicPr>
            <a:picLocks noChangeAspect="1"/>
          </p:cNvPicPr>
          <p:nvPr/>
        </p:nvPicPr>
        <p:blipFill>
          <a:blip r:embed="rId3"/>
          <a:stretch>
            <a:fillRect/>
          </a:stretch>
        </p:blipFill>
        <p:spPr>
          <a:xfrm>
            <a:off x="855407" y="1249156"/>
            <a:ext cx="9695325" cy="4601710"/>
          </a:xfrm>
          <a:prstGeom prst="rect">
            <a:avLst/>
          </a:prstGeom>
        </p:spPr>
      </p:pic>
    </p:spTree>
    <p:extLst>
      <p:ext uri="{BB962C8B-B14F-4D97-AF65-F5344CB8AC3E}">
        <p14:creationId xmlns:p14="http://schemas.microsoft.com/office/powerpoint/2010/main" val="34589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0358437" y="457199"/>
            <a:ext cx="1067589" cy="471489"/>
          </a:xfrm>
        </p:spPr>
        <p:txBody>
          <a:bodyPr/>
          <a:lstStyle/>
          <a:p>
            <a:fld id="{48F63A3B-78C7-47BE-AE5E-E10140E04643}" type="slidenum">
              <a:rPr lang="en-US" smtClean="0"/>
              <a:t>12</a:t>
            </a:fld>
            <a:endParaRPr lang="en-US" dirty="0"/>
          </a:p>
        </p:txBody>
      </p:sp>
      <p:pic>
        <p:nvPicPr>
          <p:cNvPr id="4" name="Picture 3">
            <a:extLst>
              <a:ext uri="{FF2B5EF4-FFF2-40B4-BE49-F238E27FC236}">
                <a16:creationId xmlns:a16="http://schemas.microsoft.com/office/drawing/2014/main" id="{200CF359-14C5-29A0-4A51-D660ED1951B9}"/>
              </a:ext>
            </a:extLst>
          </p:cNvPr>
          <p:cNvPicPr>
            <a:picLocks noChangeAspect="1"/>
          </p:cNvPicPr>
          <p:nvPr/>
        </p:nvPicPr>
        <p:blipFill>
          <a:blip r:embed="rId3"/>
          <a:stretch>
            <a:fillRect/>
          </a:stretch>
        </p:blipFill>
        <p:spPr>
          <a:xfrm>
            <a:off x="943895" y="1007344"/>
            <a:ext cx="9684775" cy="5546035"/>
          </a:xfrm>
          <a:prstGeom prst="rect">
            <a:avLst/>
          </a:prstGeom>
        </p:spPr>
      </p:pic>
    </p:spTree>
    <p:extLst>
      <p:ext uri="{BB962C8B-B14F-4D97-AF65-F5344CB8AC3E}">
        <p14:creationId xmlns:p14="http://schemas.microsoft.com/office/powerpoint/2010/main" val="398208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399071"/>
            <a:ext cx="4340941" cy="1178420"/>
          </a:xfrm>
        </p:spPr>
        <p:txBody>
          <a:bodyPr/>
          <a:lstStyle/>
          <a:p>
            <a:r>
              <a:rPr lang="en-US" dirty="0"/>
              <a:t>CONCLUSION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399071"/>
            <a:ext cx="4340941" cy="1178420"/>
          </a:xfrm>
        </p:spPr>
        <p:txBody>
          <a:bodyPr/>
          <a:lstStyle/>
          <a:p>
            <a:r>
              <a:rPr lang="en-US" dirty="0"/>
              <a:t>Thank you</a:t>
            </a:r>
          </a:p>
        </p:txBody>
      </p:sp>
    </p:spTree>
    <p:extLst>
      <p:ext uri="{BB962C8B-B14F-4D97-AF65-F5344CB8AC3E}">
        <p14:creationId xmlns:p14="http://schemas.microsoft.com/office/powerpoint/2010/main" val="1680669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2</a:t>
            </a:fld>
            <a:endParaRPr lang="en-US" dirty="0"/>
          </a:p>
        </p:txBody>
      </p:sp>
      <p:pic>
        <p:nvPicPr>
          <p:cNvPr id="3" name="Picture 2"/>
          <p:cNvPicPr>
            <a:picLocks noChangeAspect="1"/>
          </p:cNvPicPr>
          <p:nvPr/>
        </p:nvPicPr>
        <p:blipFill>
          <a:blip r:embed="rId2"/>
          <a:stretch>
            <a:fillRect/>
          </a:stretch>
        </p:blipFill>
        <p:spPr>
          <a:xfrm>
            <a:off x="229207" y="383378"/>
            <a:ext cx="1714513" cy="619130"/>
          </a:xfrm>
          <a:prstGeom prst="rect">
            <a:avLst/>
          </a:prstGeom>
        </p:spPr>
      </p:pic>
      <p:sp>
        <p:nvSpPr>
          <p:cNvPr id="6" name="Title 1"/>
          <p:cNvSpPr txBox="1"/>
          <p:nvPr/>
        </p:nvSpPr>
        <p:spPr>
          <a:xfrm>
            <a:off x="673510" y="1189703"/>
            <a:ext cx="11380838" cy="727587"/>
          </a:xfrm>
          <a:prstGeom prst="rect">
            <a:avLst/>
          </a:prstGeom>
        </p:spPr>
        <p:txBody>
          <a:bodyPr/>
          <a:lst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a:lstStyle>
          <a:p>
            <a:r>
              <a:rPr lang="en-US" sz="2300" dirty="0">
                <a:solidFill>
                  <a:schemeClr val="accent6">
                    <a:lumMod val="75000"/>
                  </a:schemeClr>
                </a:solidFill>
              </a:rPr>
              <a:t>Project title : Data-Driven strategies for healthcare optimization</a:t>
            </a:r>
          </a:p>
        </p:txBody>
      </p:sp>
      <p:sp>
        <p:nvSpPr>
          <p:cNvPr id="9" name="Title 1"/>
          <p:cNvSpPr txBox="1"/>
          <p:nvPr/>
        </p:nvSpPr>
        <p:spPr>
          <a:xfrm>
            <a:off x="2943631" y="503205"/>
            <a:ext cx="6494933" cy="379476"/>
          </a:xfrm>
          <a:prstGeom prst="rect">
            <a:avLst/>
          </a:prstGeom>
        </p:spPr>
        <p:txBody>
          <a:bodyPr anchor="ctr"/>
          <a:lst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a:lstStyle>
          <a:p>
            <a:r>
              <a:rPr lang="en-US" dirty="0"/>
              <a:t>Internship project</a:t>
            </a:r>
          </a:p>
        </p:txBody>
      </p:sp>
      <p:sp>
        <p:nvSpPr>
          <p:cNvPr id="12" name="Content Placeholder 2"/>
          <p:cNvSpPr txBox="1"/>
          <p:nvPr/>
        </p:nvSpPr>
        <p:spPr>
          <a:xfrm>
            <a:off x="775344" y="2586599"/>
            <a:ext cx="10650683" cy="3207344"/>
          </a:xfrm>
          <a:prstGeom prst="rect">
            <a:avLst/>
          </a:prstGeom>
        </p:spPr>
        <p:txBody>
          <a:bodyPr/>
          <a:lstStyle>
            <a:lvl1pPr marL="347345" indent="-347345"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345"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345"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Times New Roman" panose="02020603050405020304" charset="0"/>
                <a:cs typeface="Times New Roman" panose="02020603050405020304" charset="0"/>
              </a:rPr>
              <a:t>Team Members</a:t>
            </a:r>
            <a:r>
              <a:rPr lang="en-US" dirty="0">
                <a:latin typeface="Times New Roman" panose="02020603050405020304" charset="0"/>
                <a:cs typeface="Times New Roman" panose="02020603050405020304" charset="0"/>
              </a:rPr>
              <a:t>:</a:t>
            </a:r>
          </a:p>
          <a:p>
            <a:pPr marL="0" indent="0">
              <a:buNone/>
            </a:pPr>
            <a:r>
              <a:rPr lang="en-US" dirty="0">
                <a:latin typeface="Times New Roman" panose="02020603050405020304" charset="0"/>
                <a:cs typeface="Times New Roman" panose="02020603050405020304" charset="0"/>
              </a:rPr>
              <a:t>Bhukya Vivek (lead)</a:t>
            </a:r>
          </a:p>
          <a:p>
            <a:pPr marL="0" indent="0">
              <a:buNone/>
            </a:pPr>
            <a:r>
              <a:rPr lang="en-US" dirty="0">
                <a:latin typeface="Times New Roman" panose="02020603050405020304" charset="0"/>
                <a:cs typeface="Times New Roman" panose="02020603050405020304" charset="0"/>
              </a:rPr>
              <a:t>Jaligama Venkatesh</a:t>
            </a:r>
          </a:p>
          <a:p>
            <a:pPr marL="0" indent="0">
              <a:buNone/>
            </a:pPr>
            <a:r>
              <a:rPr lang="en-US" dirty="0">
                <a:latin typeface="Times New Roman" panose="02020603050405020304" charset="0"/>
                <a:cs typeface="Times New Roman" panose="02020603050405020304" charset="0"/>
              </a:rPr>
              <a:t>N Vinod Rathod</a:t>
            </a:r>
          </a:p>
          <a:p>
            <a:pPr marL="0" indent="0">
              <a:buNone/>
            </a:pPr>
            <a:r>
              <a:rPr lang="en-US" dirty="0">
                <a:latin typeface="Times New Roman" panose="02020603050405020304" charset="0"/>
                <a:cs typeface="Times New Roman" panose="02020603050405020304" charset="0"/>
              </a:rPr>
              <a:t>Kurra Kusuma</a:t>
            </a:r>
          </a:p>
          <a:p>
            <a:pPr marL="0" indent="0">
              <a:buNone/>
            </a:pPr>
            <a:endParaRPr lang="en-US" dirty="0">
              <a:latin typeface="Times New Roman" panose="02020603050405020304" charset="0"/>
              <a:cs typeface="Times New Roman" panose="02020603050405020304" charset="0"/>
            </a:endParaRPr>
          </a:p>
          <a:p>
            <a:pPr marL="0" indent="0">
              <a:buNone/>
            </a:pPr>
            <a:r>
              <a:rPr lang="en-US" dirty="0">
                <a:latin typeface="Times New Roman" panose="02020603050405020304" charset="0"/>
                <a:cs typeface="Times New Roman" panose="02020603050405020304" charset="0"/>
              </a:rPr>
              <a:t>College Name :</a:t>
            </a:r>
            <a:r>
              <a:rPr lang="en-US"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GURU NANAKINSTITUTIONS TECHNICAL CAMPUS (AUTONOMOUS), IBRAHIMPATNAM , HYDERABAD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charset="0"/>
              <a:cs typeface="Times New Roman" panose="02020603050405020304" charset="0"/>
            </a:endParaRPr>
          </a:p>
          <a:p>
            <a:pPr marL="0" indent="0">
              <a:buNone/>
            </a:pPr>
            <a:endParaRPr lang="en-US"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3561" y="2023477"/>
            <a:ext cx="6583680" cy="3934871"/>
          </a:xfrm>
        </p:spPr>
        <p:txBody>
          <a:bodyPr>
            <a:normAutofit fontScale="92500" lnSpcReduction="10000"/>
          </a:bodyPr>
          <a:lstStyle/>
          <a:p>
            <a:r>
              <a:rPr lang="en-US" dirty="0">
                <a:latin typeface="Times New Roman" panose="02020603050405020304" charset="0"/>
                <a:cs typeface="Times New Roman" panose="02020603050405020304" charset="0"/>
              </a:rPr>
              <a:t>Abstract</a:t>
            </a:r>
          </a:p>
          <a:p>
            <a:r>
              <a:rPr lang="en-US" dirty="0">
                <a:latin typeface="Times New Roman" panose="02020603050405020304" charset="0"/>
                <a:cs typeface="Times New Roman" panose="02020603050405020304" charset="0"/>
              </a:rPr>
              <a:t>Introduction</a:t>
            </a:r>
          </a:p>
          <a:p>
            <a:r>
              <a:rPr lang="en-US" dirty="0">
                <a:latin typeface="Times New Roman" panose="02020603050405020304" charset="0"/>
                <a:cs typeface="Times New Roman" panose="02020603050405020304" charset="0"/>
              </a:rPr>
              <a:t>Application</a:t>
            </a:r>
          </a:p>
          <a:p>
            <a:r>
              <a:rPr lang="en-US" dirty="0">
                <a:latin typeface="Times New Roman" panose="02020603050405020304" charset="0"/>
                <a:cs typeface="Times New Roman" panose="02020603050405020304" charset="0"/>
              </a:rPr>
              <a:t>Advantages &amp; Disadvantages</a:t>
            </a:r>
          </a:p>
          <a:p>
            <a:r>
              <a:rPr lang="en-US" dirty="0">
                <a:latin typeface="Times New Roman" panose="02020603050405020304" charset="0"/>
                <a:cs typeface="Times New Roman" panose="02020603050405020304" charset="0"/>
              </a:rPr>
              <a:t>Technical Specification</a:t>
            </a:r>
          </a:p>
          <a:p>
            <a:r>
              <a:rPr lang="en-US" dirty="0">
                <a:latin typeface="Times New Roman" panose="02020603050405020304" charset="0"/>
                <a:cs typeface="Times New Roman" panose="02020603050405020304" charset="0"/>
              </a:rPr>
              <a:t>Working Procedure</a:t>
            </a:r>
          </a:p>
          <a:p>
            <a:r>
              <a:rPr lang="en-US" dirty="0">
                <a:latin typeface="Times New Roman" panose="02020603050405020304" charset="0"/>
                <a:cs typeface="Times New Roman" panose="02020603050405020304" charset="0"/>
              </a:rPr>
              <a:t>Conclusion</a:t>
            </a:r>
          </a:p>
          <a:p>
            <a:r>
              <a:rPr lang="en-US" dirty="0">
                <a:latin typeface="Times New Roman" panose="02020603050405020304" charset="0"/>
                <a:cs typeface="Times New Roman" panose="02020603050405020304" charset="0"/>
              </a:rPr>
              <a:t>Thank you</a:t>
            </a:r>
          </a:p>
        </p:txBody>
      </p:sp>
      <p:sp>
        <p:nvSpPr>
          <p:cNvPr id="4" name="Slide Number Placeholder 3"/>
          <p:cNvSpPr>
            <a:spLocks noGrp="1"/>
          </p:cNvSpPr>
          <p:nvPr>
            <p:ph type="sldNum" sz="quarter" idx="10"/>
          </p:nvPr>
        </p:nvSpPr>
        <p:spPr>
          <a:xfrm>
            <a:off x="10358437" y="457199"/>
            <a:ext cx="1067589" cy="471489"/>
          </a:xfrm>
        </p:spPr>
        <p:txBody>
          <a:bodyPr/>
          <a:lstStyle/>
          <a:p>
            <a:fld id="{48F63A3B-78C7-47BE-AE5E-E10140E04643}" type="slidenum">
              <a:rPr lang="en-US" smtClean="0"/>
              <a:t>3</a:t>
            </a:fld>
            <a:endParaRPr lang="en-US" dirty="0"/>
          </a:p>
        </p:txBody>
      </p:sp>
      <p:sp>
        <p:nvSpPr>
          <p:cNvPr id="7" name="TextBox 6"/>
          <p:cNvSpPr txBox="1"/>
          <p:nvPr/>
        </p:nvSpPr>
        <p:spPr>
          <a:xfrm>
            <a:off x="914400" y="1243780"/>
            <a:ext cx="2423652" cy="475615"/>
          </a:xfrm>
          <a:prstGeom prst="rect">
            <a:avLst/>
          </a:prstGeom>
          <a:noFill/>
        </p:spPr>
        <p:txBody>
          <a:bodyPr wrap="square" rtlCol="0">
            <a:spAutoFit/>
          </a:bodyPr>
          <a:lstStyle/>
          <a:p>
            <a:r>
              <a:rPr lang="en-GB" sz="2500" b="1" dirty="0">
                <a:solidFill>
                  <a:schemeClr val="accent6"/>
                </a:solidFill>
                <a:latin typeface="Times New Roman" panose="02020603050405020304" charset="0"/>
                <a:cs typeface="Times New Roman" panose="02020603050405020304" charset="0"/>
              </a:rPr>
              <a:t>AGENDA:</a:t>
            </a:r>
            <a:endParaRPr lang="en-IN" sz="2500" b="1" dirty="0">
              <a:solidFill>
                <a:schemeClr val="accent6"/>
              </a:solidFill>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7490" y="1065124"/>
            <a:ext cx="3537020" cy="638281"/>
          </a:xfrm>
        </p:spPr>
        <p:txBody>
          <a:bodyPr/>
          <a:lstStyle/>
          <a:p>
            <a:r>
              <a:rPr lang="en-US" dirty="0"/>
              <a:t>ABSTRACT</a:t>
            </a:r>
          </a:p>
        </p:txBody>
      </p:sp>
      <p:sp>
        <p:nvSpPr>
          <p:cNvPr id="3" name="Text Placeholder 2"/>
          <p:cNvSpPr>
            <a:spLocks noGrp="1"/>
          </p:cNvSpPr>
          <p:nvPr>
            <p:ph idx="1"/>
          </p:nvPr>
        </p:nvSpPr>
        <p:spPr>
          <a:xfrm>
            <a:off x="981389" y="2044841"/>
            <a:ext cx="10229222" cy="3454532"/>
          </a:xfrm>
        </p:spPr>
        <p:txBody>
          <a:bodyPr>
            <a:noAutofit/>
          </a:bodyPr>
          <a:lstStyle/>
          <a:p>
            <a:pPr algn="just"/>
            <a:r>
              <a:rPr lang="en-GB" sz="2000" b="0" i="0" dirty="0">
                <a:effectLst/>
                <a:highlight>
                  <a:srgbClr val="FFFFFF"/>
                </a:highlight>
                <a:latin typeface="Times New Roman" panose="02020603050405020304" charset="0"/>
                <a:cs typeface="Times New Roman" panose="02020603050405020304" charset="0"/>
              </a:rPr>
              <a:t>In an era where healthcare systems globally face escalating challenges including rising costs, resource constraints, and increasing patient demands, the need for innovative solutions to optimize healthcare delivery has never been more pressing. This paper proposes an approach </a:t>
            </a:r>
            <a:r>
              <a:rPr lang="en-GB" sz="2000" b="0" i="0" dirty="0" err="1">
                <a:effectLst/>
                <a:highlight>
                  <a:srgbClr val="FFFFFF"/>
                </a:highlight>
                <a:latin typeface="Times New Roman" panose="02020603050405020304" charset="0"/>
                <a:cs typeface="Times New Roman" panose="02020603050405020304" charset="0"/>
              </a:rPr>
              <a:t>centered</a:t>
            </a:r>
            <a:r>
              <a:rPr lang="en-GB" sz="2000" b="0" i="0" dirty="0">
                <a:effectLst/>
                <a:highlight>
                  <a:srgbClr val="FFFFFF"/>
                </a:highlight>
                <a:latin typeface="Times New Roman" panose="02020603050405020304" charset="0"/>
                <a:cs typeface="Times New Roman" panose="02020603050405020304" charset="0"/>
              </a:rPr>
              <a:t> on harnessing the power of data-driven strategies to tackle these complex issues.</a:t>
            </a:r>
          </a:p>
          <a:p>
            <a:pPr algn="just"/>
            <a:r>
              <a:rPr lang="en-GB" sz="2000" b="0" i="0" dirty="0">
                <a:effectLst/>
                <a:highlight>
                  <a:srgbClr val="FFFFFF"/>
                </a:highlight>
                <a:latin typeface="Times New Roman" panose="02020603050405020304" charset="0"/>
                <a:cs typeface="Times New Roman" panose="02020603050405020304" charset="0"/>
              </a:rPr>
              <a:t>Through the utilization of advanced analytics, machine learning, and big data techniques, our research aims to uncover valuable insights hidden within vast healthcare datasets. By </a:t>
            </a:r>
            <a:r>
              <a:rPr lang="en-GB" sz="2000" b="0" i="0" dirty="0" err="1">
                <a:effectLst/>
                <a:highlight>
                  <a:srgbClr val="FFFFFF"/>
                </a:highlight>
                <a:latin typeface="Times New Roman" panose="02020603050405020304" charset="0"/>
                <a:cs typeface="Times New Roman" panose="02020603050405020304" charset="0"/>
              </a:rPr>
              <a:t>analyzing</a:t>
            </a:r>
            <a:r>
              <a:rPr lang="en-GB" sz="2000" b="0" i="0" dirty="0">
                <a:effectLst/>
                <a:highlight>
                  <a:srgbClr val="FFFFFF"/>
                </a:highlight>
                <a:latin typeface="Times New Roman" panose="02020603050405020304" charset="0"/>
                <a:cs typeface="Times New Roman" panose="02020603050405020304" charset="0"/>
              </a:rPr>
              <a:t> patient demographics, medical histories, treatment outcomes, and operational efficiencies, we seek to identify patterns, correlations, and predictive models that can inform strategic decision-making across the healthcare spectrum.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0565" y="1057274"/>
            <a:ext cx="7965461" cy="994164"/>
          </a:xfrm>
        </p:spPr>
        <p:txBody>
          <a:bodyPr/>
          <a:lstStyle/>
          <a:p>
            <a:r>
              <a:rPr lang="en-US" dirty="0"/>
              <a:t>Introduction</a:t>
            </a:r>
          </a:p>
        </p:txBody>
      </p:sp>
      <p:sp>
        <p:nvSpPr>
          <p:cNvPr id="3" name="Content Placeholder 2"/>
          <p:cNvSpPr>
            <a:spLocks noGrp="1"/>
          </p:cNvSpPr>
          <p:nvPr>
            <p:ph sz="half" idx="2"/>
          </p:nvPr>
        </p:nvSpPr>
        <p:spPr>
          <a:xfrm>
            <a:off x="3460565" y="2303029"/>
            <a:ext cx="7965460" cy="3497698"/>
          </a:xfrm>
        </p:spPr>
        <p:txBody>
          <a:bodyPr/>
          <a:lstStyle/>
          <a:p>
            <a:r>
              <a:rPr lang="en-GB" b="0" i="0" dirty="0">
                <a:effectLst/>
                <a:highlight>
                  <a:srgbClr val="FFFFFF"/>
                </a:highlight>
                <a:latin typeface="Times New Roman" panose="02020603050405020304" charset="0"/>
                <a:cs typeface="Times New Roman" panose="02020603050405020304" charset="0"/>
              </a:rPr>
              <a:t>Rising challenges in healthcare delivery, including cost management, resource allocation, and patient satisfaction</a:t>
            </a:r>
          </a:p>
          <a:p>
            <a:r>
              <a:rPr lang="en-GB" b="0" i="0" dirty="0">
                <a:effectLst/>
                <a:highlight>
                  <a:srgbClr val="FFFFFF"/>
                </a:highlight>
                <a:latin typeface="Times New Roman" panose="02020603050405020304" charset="0"/>
                <a:cs typeface="Times New Roman" panose="02020603050405020304" charset="0"/>
              </a:rPr>
              <a:t>Exploration of the vast potential of healthcare data, including electronic health records, medical imaging, and wearable device data</a:t>
            </a:r>
          </a:p>
          <a:p>
            <a:r>
              <a:rPr lang="en-GB" b="0" i="0" dirty="0">
                <a:effectLst/>
                <a:highlight>
                  <a:srgbClr val="FFFFFF"/>
                </a:highlight>
                <a:latin typeface="Times New Roman" panose="02020603050405020304" charset="0"/>
                <a:cs typeface="Times New Roman" panose="02020603050405020304" charset="0"/>
              </a:rPr>
              <a:t>Overview of advanced analytics, machine learning, and big data techniques as tools for extracting insights from complex healthcare datasets</a:t>
            </a:r>
          </a:p>
          <a:p>
            <a:r>
              <a:rPr lang="en-GB" b="0" i="0" dirty="0">
                <a:effectLst/>
                <a:highlight>
                  <a:srgbClr val="FFFFFF"/>
                </a:highlight>
                <a:latin typeface="Times New Roman" panose="02020603050405020304" charset="0"/>
                <a:cs typeface="Times New Roman" panose="02020603050405020304" charset="0"/>
              </a:rPr>
              <a:t>Key objectives of data-driven healthcare optimization, including enhancing clinical outcomes, improving patient experience, and optimizing resource allocation</a:t>
            </a:r>
            <a:endParaRPr lang="en-US" dirty="0">
              <a:latin typeface="Times New Roman" panose="02020603050405020304" charset="0"/>
              <a:cs typeface="Times New Roman" panose="02020603050405020304" charset="0"/>
            </a:endParaRPr>
          </a:p>
        </p:txBody>
      </p:sp>
      <p:sp>
        <p:nvSpPr>
          <p:cNvPr id="23" name="Slide Number Placeholder 22"/>
          <p:cNvSpPr>
            <a:spLocks noGrp="1"/>
          </p:cNvSpPr>
          <p:nvPr>
            <p:ph type="sldNum" sz="quarter" idx="10"/>
          </p:nvPr>
        </p:nvSpPr>
        <p:spPr>
          <a:xfrm>
            <a:off x="10358437" y="457199"/>
            <a:ext cx="1067589" cy="471489"/>
          </a:xfrm>
        </p:spPr>
        <p:txBody>
          <a:bodyPr/>
          <a:lstStyle/>
          <a:p>
            <a:fld id="{48F63A3B-78C7-47BE-AE5E-E10140E04643}"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849384"/>
            <a:ext cx="4842388" cy="621510"/>
          </a:xfrm>
        </p:spPr>
        <p:txBody>
          <a:bodyPr/>
          <a:lstStyle/>
          <a:p>
            <a:r>
              <a:rPr lang="en-US" dirty="0"/>
              <a:t>application</a:t>
            </a:r>
          </a:p>
        </p:txBody>
      </p:sp>
      <p:sp>
        <p:nvSpPr>
          <p:cNvPr id="3" name="Slide Number Placeholder 2"/>
          <p:cNvSpPr>
            <a:spLocks noGrp="1"/>
          </p:cNvSpPr>
          <p:nvPr>
            <p:ph type="sldNum" sz="quarter" idx="10"/>
          </p:nvPr>
        </p:nvSpPr>
        <p:spPr>
          <a:xfrm>
            <a:off x="10438475" y="457199"/>
            <a:ext cx="987552" cy="471489"/>
          </a:xfrm>
        </p:spPr>
        <p:txBody>
          <a:bodyPr/>
          <a:lstStyle/>
          <a:p>
            <a:fld id="{48F63A3B-78C7-47BE-AE5E-E10140E04643}" type="slidenum">
              <a:rPr lang="en-US" smtClean="0"/>
              <a:t>6</a:t>
            </a:fld>
            <a:endParaRPr lang="en-US" dirty="0"/>
          </a:p>
        </p:txBody>
      </p:sp>
      <p:sp>
        <p:nvSpPr>
          <p:cNvPr id="4" name="Text Box 3"/>
          <p:cNvSpPr txBox="1"/>
          <p:nvPr/>
        </p:nvSpPr>
        <p:spPr>
          <a:xfrm>
            <a:off x="873760" y="1668780"/>
            <a:ext cx="5624195" cy="4164965"/>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en-US" sz="2000">
                <a:solidFill>
                  <a:schemeClr val="accent6"/>
                </a:solidFill>
                <a:latin typeface="Times New Roman" panose="02020603050405020304" charset="0"/>
                <a:cs typeface="Times New Roman" panose="02020603050405020304" charset="0"/>
              </a:rPr>
              <a:t>Clinical Decision Support Systems (CDSS)</a:t>
            </a:r>
          </a:p>
          <a:p>
            <a:pPr marL="285750" indent="-285750">
              <a:lnSpc>
                <a:spcPct val="150000"/>
              </a:lnSpc>
              <a:buFont typeface="Arial" panose="020B0604020202020204" pitchFamily="34" charset="0"/>
              <a:buChar char="•"/>
            </a:pPr>
            <a:r>
              <a:rPr lang="en-US" sz="2000">
                <a:solidFill>
                  <a:schemeClr val="accent6"/>
                </a:solidFill>
                <a:latin typeface="Times New Roman" panose="02020603050405020304" charset="0"/>
                <a:cs typeface="Times New Roman" panose="02020603050405020304" charset="0"/>
              </a:rPr>
              <a:t>Predictive Analytics for Disease Management</a:t>
            </a:r>
          </a:p>
          <a:p>
            <a:pPr marL="285750" indent="-285750">
              <a:lnSpc>
                <a:spcPct val="150000"/>
              </a:lnSpc>
              <a:buFont typeface="Arial" panose="020B0604020202020204" pitchFamily="34" charset="0"/>
              <a:buChar char="•"/>
            </a:pPr>
            <a:r>
              <a:rPr lang="en-US" sz="2000">
                <a:solidFill>
                  <a:schemeClr val="accent6"/>
                </a:solidFill>
                <a:latin typeface="Times New Roman" panose="02020603050405020304" charset="0"/>
                <a:cs typeface="Times New Roman" panose="02020603050405020304" charset="0"/>
              </a:rPr>
              <a:t>Healthcare Resource Allocation</a:t>
            </a:r>
          </a:p>
          <a:p>
            <a:pPr marL="285750" indent="-285750">
              <a:lnSpc>
                <a:spcPct val="150000"/>
              </a:lnSpc>
              <a:buFont typeface="Arial" panose="020B0604020202020204" pitchFamily="34" charset="0"/>
              <a:buChar char="•"/>
            </a:pPr>
            <a:r>
              <a:rPr lang="en-US" sz="2000">
                <a:solidFill>
                  <a:schemeClr val="accent6"/>
                </a:solidFill>
                <a:latin typeface="Times New Roman" panose="02020603050405020304" charset="0"/>
                <a:cs typeface="Times New Roman" panose="02020603050405020304" charset="0"/>
              </a:rPr>
              <a:t>Patient Engagement and Experience</a:t>
            </a:r>
          </a:p>
          <a:p>
            <a:pPr marL="285750" indent="-285750">
              <a:lnSpc>
                <a:spcPct val="150000"/>
              </a:lnSpc>
              <a:buFont typeface="Arial" panose="020B0604020202020204" pitchFamily="34" charset="0"/>
              <a:buChar char="•"/>
            </a:pPr>
            <a:r>
              <a:rPr lang="en-US" sz="2000">
                <a:solidFill>
                  <a:schemeClr val="accent6"/>
                </a:solidFill>
                <a:latin typeface="Times New Roman" panose="02020603050405020304" charset="0"/>
                <a:cs typeface="Times New Roman" panose="02020603050405020304" charset="0"/>
              </a:rPr>
              <a:t>Operational Efficiency and Cost Reduction</a:t>
            </a:r>
          </a:p>
          <a:p>
            <a:pPr marL="285750" indent="-285750">
              <a:lnSpc>
                <a:spcPct val="150000"/>
              </a:lnSpc>
              <a:buFont typeface="Arial" panose="020B0604020202020204" pitchFamily="34" charset="0"/>
              <a:buChar char="•"/>
            </a:pPr>
            <a:r>
              <a:rPr lang="en-US" sz="2000">
                <a:solidFill>
                  <a:schemeClr val="accent6"/>
                </a:solidFill>
                <a:latin typeface="Times New Roman" panose="02020603050405020304" charset="0"/>
                <a:cs typeface="Times New Roman" panose="02020603050405020304" charset="0"/>
              </a:rPr>
              <a:t>Public Health Surveillance and Outbreak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50563" y="1089213"/>
            <a:ext cx="9879437" cy="980844"/>
          </a:xfrm>
        </p:spPr>
        <p:txBody>
          <a:bodyPr/>
          <a:lstStyle/>
          <a:p>
            <a:r>
              <a:rPr lang="en-US" dirty="0"/>
              <a:t>advaNtAges</a:t>
            </a:r>
          </a:p>
        </p:txBody>
      </p:sp>
      <p:sp>
        <p:nvSpPr>
          <p:cNvPr id="2" name="Slide Number Placeholder 1"/>
          <p:cNvSpPr>
            <a:spLocks noGrp="1"/>
          </p:cNvSpPr>
          <p:nvPr>
            <p:ph type="sldNum" sz="quarter" idx="10"/>
          </p:nvPr>
        </p:nvSpPr>
        <p:spPr>
          <a:xfrm>
            <a:off x="10358437" y="457199"/>
            <a:ext cx="1067589" cy="471489"/>
          </a:xfrm>
        </p:spPr>
        <p:txBody>
          <a:bodyPr/>
          <a:lstStyle/>
          <a:p>
            <a:fld id="{48F63A3B-78C7-47BE-AE5E-E10140E04643}" type="slidenum">
              <a:rPr lang="en-US" smtClean="0"/>
              <a:t>7</a:t>
            </a:fld>
            <a:endParaRPr lang="en-US" dirty="0"/>
          </a:p>
        </p:txBody>
      </p:sp>
      <p:sp>
        <p:nvSpPr>
          <p:cNvPr id="6" name="Text Box 5"/>
          <p:cNvSpPr txBox="1"/>
          <p:nvPr/>
        </p:nvSpPr>
        <p:spPr>
          <a:xfrm>
            <a:off x="1634490" y="2143125"/>
            <a:ext cx="5624195" cy="4164965"/>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en-US" sz="2000">
                <a:solidFill>
                  <a:schemeClr val="accent6"/>
                </a:solidFill>
                <a:latin typeface="Times New Roman" panose="02020603050405020304" charset="0"/>
                <a:cs typeface="Times New Roman" panose="02020603050405020304" charset="0"/>
              </a:rPr>
              <a:t>Evidence-Based Decision Making</a:t>
            </a:r>
          </a:p>
          <a:p>
            <a:pPr marL="285750" indent="-285750">
              <a:lnSpc>
                <a:spcPct val="150000"/>
              </a:lnSpc>
              <a:buFont typeface="Arial" panose="020B0604020202020204" pitchFamily="34" charset="0"/>
              <a:buChar char="•"/>
            </a:pPr>
            <a:r>
              <a:rPr lang="en-US" sz="2000">
                <a:solidFill>
                  <a:schemeClr val="accent6"/>
                </a:solidFill>
                <a:latin typeface="Times New Roman" panose="02020603050405020304" charset="0"/>
                <a:cs typeface="Times New Roman" panose="02020603050405020304" charset="0"/>
              </a:rPr>
              <a:t>Personalized Patient Care</a:t>
            </a:r>
          </a:p>
          <a:p>
            <a:pPr marL="285750" indent="-285750">
              <a:lnSpc>
                <a:spcPct val="150000"/>
              </a:lnSpc>
              <a:buFont typeface="Arial" panose="020B0604020202020204" pitchFamily="34" charset="0"/>
              <a:buChar char="•"/>
            </a:pPr>
            <a:r>
              <a:rPr lang="en-US" sz="2000">
                <a:solidFill>
                  <a:schemeClr val="accent6"/>
                </a:solidFill>
                <a:latin typeface="Times New Roman" panose="02020603050405020304" charset="0"/>
                <a:cs typeface="Times New Roman" panose="02020603050405020304" charset="0"/>
              </a:rPr>
              <a:t>Healthcare Resource Allocation</a:t>
            </a:r>
          </a:p>
          <a:p>
            <a:pPr marL="285750" indent="-285750">
              <a:lnSpc>
                <a:spcPct val="150000"/>
              </a:lnSpc>
              <a:buFont typeface="Arial" panose="020B0604020202020204" pitchFamily="34" charset="0"/>
              <a:buChar char="•"/>
            </a:pPr>
            <a:r>
              <a:rPr lang="en-US" sz="2000">
                <a:solidFill>
                  <a:schemeClr val="accent6"/>
                </a:solidFill>
                <a:latin typeface="Times New Roman" panose="02020603050405020304" charset="0"/>
                <a:cs typeface="Times New Roman" panose="02020603050405020304" charset="0"/>
              </a:rPr>
              <a:t>Early Disease Detection and Prevention</a:t>
            </a:r>
          </a:p>
          <a:p>
            <a:pPr marL="285750" indent="-285750">
              <a:lnSpc>
                <a:spcPct val="150000"/>
              </a:lnSpc>
              <a:buFont typeface="Arial" panose="020B0604020202020204" pitchFamily="34" charset="0"/>
              <a:buChar char="•"/>
            </a:pPr>
            <a:r>
              <a:rPr lang="en-US" sz="2000">
                <a:solidFill>
                  <a:schemeClr val="accent6"/>
                </a:solidFill>
                <a:latin typeface="Times New Roman" panose="02020603050405020304" charset="0"/>
                <a:cs typeface="Times New Roman" panose="02020603050405020304" charset="0"/>
              </a:rPr>
              <a:t>Operational Efficiency and Cost Savings</a:t>
            </a:r>
          </a:p>
          <a:p>
            <a:pPr marL="285750" indent="-285750">
              <a:lnSpc>
                <a:spcPct val="150000"/>
              </a:lnSpc>
              <a:buFont typeface="Arial" panose="020B0604020202020204" pitchFamily="34" charset="0"/>
              <a:buChar char="•"/>
            </a:pPr>
            <a:r>
              <a:rPr lang="en-US" sz="2000">
                <a:solidFill>
                  <a:schemeClr val="accent6"/>
                </a:solidFill>
                <a:latin typeface="Times New Roman" panose="02020603050405020304" charset="0"/>
                <a:cs typeface="Times New Roman" panose="02020603050405020304" charset="0"/>
              </a:rPr>
              <a:t>Improved Patient Outcomes</a:t>
            </a:r>
          </a:p>
          <a:p>
            <a:pPr marL="285750" indent="-285750">
              <a:lnSpc>
                <a:spcPct val="150000"/>
              </a:lnSpc>
              <a:buFont typeface="Arial" panose="020B0604020202020204" pitchFamily="34" charset="0"/>
              <a:buChar char="•"/>
            </a:pPr>
            <a:r>
              <a:rPr lang="en-US" sz="2000">
                <a:solidFill>
                  <a:schemeClr val="accent6"/>
                </a:solidFill>
                <a:latin typeface="Times New Roman" panose="02020603050405020304" charset="0"/>
                <a:cs typeface="Times New Roman" panose="02020603050405020304" charset="0"/>
              </a:rPr>
              <a:t>Enhanced Population Health Management</a:t>
            </a:r>
          </a:p>
          <a:p>
            <a:pPr marL="285750" indent="-285750">
              <a:lnSpc>
                <a:spcPct val="150000"/>
              </a:lnSpc>
              <a:buFont typeface="Arial" panose="020B0604020202020204" pitchFamily="34" charset="0"/>
              <a:buChar char="•"/>
            </a:pPr>
            <a:r>
              <a:rPr lang="en-US" sz="2000">
                <a:solidFill>
                  <a:schemeClr val="accent6"/>
                </a:solidFill>
                <a:latin typeface="Times New Roman" panose="02020603050405020304" charset="0"/>
                <a:cs typeface="Times New Roman" panose="02020603050405020304" charset="0"/>
              </a:rPr>
              <a:t>Continuous Quality Improvement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50563" y="1089213"/>
            <a:ext cx="9879437" cy="980844"/>
          </a:xfrm>
        </p:spPr>
        <p:txBody>
          <a:bodyPr/>
          <a:lstStyle/>
          <a:p>
            <a:r>
              <a:rPr lang="en-IN" altLang="en-US" dirty="0"/>
              <a:t>dis</a:t>
            </a:r>
            <a:r>
              <a:rPr lang="en-US" dirty="0"/>
              <a:t>advaNtAges</a:t>
            </a:r>
          </a:p>
        </p:txBody>
      </p:sp>
      <p:sp>
        <p:nvSpPr>
          <p:cNvPr id="2" name="Slide Number Placeholder 1"/>
          <p:cNvSpPr>
            <a:spLocks noGrp="1"/>
          </p:cNvSpPr>
          <p:nvPr>
            <p:ph type="sldNum" sz="quarter" idx="10"/>
          </p:nvPr>
        </p:nvSpPr>
        <p:spPr>
          <a:xfrm>
            <a:off x="10358437" y="457199"/>
            <a:ext cx="1067589" cy="471489"/>
          </a:xfrm>
        </p:spPr>
        <p:txBody>
          <a:bodyPr/>
          <a:lstStyle/>
          <a:p>
            <a:fld id="{48F63A3B-78C7-47BE-AE5E-E10140E04643}" type="slidenum">
              <a:rPr lang="en-US" smtClean="0"/>
              <a:t>8</a:t>
            </a:fld>
            <a:endParaRPr lang="en-US" dirty="0"/>
          </a:p>
        </p:txBody>
      </p:sp>
      <p:sp>
        <p:nvSpPr>
          <p:cNvPr id="6" name="Text Box 5"/>
          <p:cNvSpPr txBox="1"/>
          <p:nvPr/>
        </p:nvSpPr>
        <p:spPr>
          <a:xfrm>
            <a:off x="1634490" y="2143125"/>
            <a:ext cx="5624195" cy="4164965"/>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en-US" sz="2000" dirty="0">
                <a:solidFill>
                  <a:schemeClr val="accent6"/>
                </a:solidFill>
                <a:latin typeface="Times New Roman" panose="02020603050405020304" charset="0"/>
                <a:cs typeface="Times New Roman" panose="02020603050405020304" charset="0"/>
              </a:rPr>
              <a:t>Data Privacy and Security Concerns</a:t>
            </a:r>
          </a:p>
          <a:p>
            <a:pPr marL="285750" indent="-285750">
              <a:lnSpc>
                <a:spcPct val="150000"/>
              </a:lnSpc>
              <a:buFont typeface="Arial" panose="020B0604020202020204" pitchFamily="34" charset="0"/>
              <a:buChar char="•"/>
            </a:pPr>
            <a:r>
              <a:rPr lang="en-US" sz="2000" dirty="0">
                <a:solidFill>
                  <a:schemeClr val="accent6"/>
                </a:solidFill>
                <a:latin typeface="Times New Roman" panose="02020603050405020304" charset="0"/>
                <a:cs typeface="Times New Roman" panose="02020603050405020304" charset="0"/>
              </a:rPr>
              <a:t>Data Quality and Reliability Issues</a:t>
            </a:r>
          </a:p>
          <a:p>
            <a:pPr marL="285750" indent="-285750">
              <a:lnSpc>
                <a:spcPct val="150000"/>
              </a:lnSpc>
              <a:buFont typeface="Arial" panose="020B0604020202020204" pitchFamily="34" charset="0"/>
              <a:buChar char="•"/>
            </a:pPr>
            <a:r>
              <a:rPr lang="en-US" sz="2000" dirty="0">
                <a:solidFill>
                  <a:schemeClr val="accent6"/>
                </a:solidFill>
                <a:latin typeface="Times New Roman" panose="02020603050405020304" charset="0"/>
                <a:cs typeface="Times New Roman" panose="02020603050405020304" charset="0"/>
              </a:rPr>
              <a:t>Complexity and Integration Challenges</a:t>
            </a:r>
          </a:p>
          <a:p>
            <a:pPr marL="285750" indent="-285750">
              <a:lnSpc>
                <a:spcPct val="150000"/>
              </a:lnSpc>
              <a:buFont typeface="Arial" panose="020B0604020202020204" pitchFamily="34" charset="0"/>
              <a:buChar char="•"/>
            </a:pPr>
            <a:r>
              <a:rPr lang="en-US" sz="2000" dirty="0">
                <a:solidFill>
                  <a:schemeClr val="accent6"/>
                </a:solidFill>
                <a:latin typeface="Times New Roman" panose="02020603050405020304" charset="0"/>
                <a:cs typeface="Times New Roman" panose="02020603050405020304" charset="0"/>
              </a:rPr>
              <a:t>Algorithmic Bias and Interpretability</a:t>
            </a:r>
          </a:p>
          <a:p>
            <a:pPr marL="285750" indent="-285750">
              <a:lnSpc>
                <a:spcPct val="150000"/>
              </a:lnSpc>
              <a:buFont typeface="Arial" panose="020B0604020202020204" pitchFamily="34" charset="0"/>
              <a:buChar char="•"/>
            </a:pPr>
            <a:r>
              <a:rPr lang="en-US" sz="2000" dirty="0">
                <a:solidFill>
                  <a:schemeClr val="accent6"/>
                </a:solidFill>
                <a:latin typeface="Times New Roman" panose="02020603050405020304" charset="0"/>
                <a:cs typeface="Times New Roman" panose="02020603050405020304" charset="0"/>
              </a:rPr>
              <a:t>Resistance to Change and Adoption Barriers</a:t>
            </a:r>
          </a:p>
          <a:p>
            <a:pPr marL="285750" indent="-285750">
              <a:lnSpc>
                <a:spcPct val="150000"/>
              </a:lnSpc>
              <a:buFont typeface="Arial" panose="020B0604020202020204" pitchFamily="34" charset="0"/>
              <a:buChar char="•"/>
            </a:pPr>
            <a:r>
              <a:rPr lang="en-US" sz="2000" dirty="0">
                <a:solidFill>
                  <a:schemeClr val="accent6"/>
                </a:solidFill>
                <a:latin typeface="Times New Roman" panose="02020603050405020304" charset="0"/>
                <a:cs typeface="Times New Roman" panose="02020603050405020304" charset="0"/>
              </a:rPr>
              <a:t>Resource Constraints and Costs</a:t>
            </a:r>
          </a:p>
          <a:p>
            <a:pPr marL="285750" indent="-285750">
              <a:lnSpc>
                <a:spcPct val="150000"/>
              </a:lnSpc>
              <a:buFont typeface="Arial" panose="020B0604020202020204" pitchFamily="34" charset="0"/>
              <a:buChar char="•"/>
            </a:pPr>
            <a:r>
              <a:rPr lang="en-US" sz="2000" dirty="0">
                <a:solidFill>
                  <a:schemeClr val="accent6"/>
                </a:solidFill>
                <a:latin typeface="Times New Roman" panose="02020603050405020304" charset="0"/>
                <a:cs typeface="Times New Roman" panose="02020603050405020304" charset="0"/>
              </a:rPr>
              <a:t>Ethical and Regulatory Considerations</a:t>
            </a:r>
          </a:p>
          <a:p>
            <a:pPr indent="0">
              <a:lnSpc>
                <a:spcPct val="150000"/>
              </a:lnSpc>
              <a:buFont typeface="Arial" panose="020B0604020202020204" pitchFamily="34" charset="0"/>
              <a:buNone/>
            </a:pPr>
            <a:endParaRPr lang="en-US" sz="2000" dirty="0">
              <a:solidFill>
                <a:schemeClr val="accent6"/>
              </a:solidFill>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50564" y="1057274"/>
            <a:ext cx="9875463" cy="999746"/>
          </a:xfrm>
        </p:spPr>
        <p:txBody>
          <a:bodyPr/>
          <a:lstStyle/>
          <a:p>
            <a:r>
              <a:rPr lang="en-US" dirty="0"/>
              <a:t>Technical specification</a:t>
            </a:r>
          </a:p>
        </p:txBody>
      </p:sp>
      <p:sp>
        <p:nvSpPr>
          <p:cNvPr id="2" name="Slide Number Placeholder 1"/>
          <p:cNvSpPr>
            <a:spLocks noGrp="1"/>
          </p:cNvSpPr>
          <p:nvPr>
            <p:ph type="sldNum" sz="quarter" idx="10"/>
          </p:nvPr>
        </p:nvSpPr>
        <p:spPr>
          <a:xfrm>
            <a:off x="10438475" y="457199"/>
            <a:ext cx="987552" cy="471489"/>
          </a:xfrm>
        </p:spPr>
        <p:txBody>
          <a:bodyPr/>
          <a:lstStyle/>
          <a:p>
            <a:fld id="{48F63A3B-78C7-47BE-AE5E-E10140E04643}" type="slidenum">
              <a:rPr lang="en-US" smtClean="0"/>
              <a:t>9</a:t>
            </a:fld>
            <a:endParaRPr lang="en-US" dirty="0"/>
          </a:p>
        </p:txBody>
      </p:sp>
      <p:sp>
        <p:nvSpPr>
          <p:cNvPr id="5" name="TextBox 4">
            <a:extLst>
              <a:ext uri="{FF2B5EF4-FFF2-40B4-BE49-F238E27FC236}">
                <a16:creationId xmlns:a16="http://schemas.microsoft.com/office/drawing/2014/main" id="{5F84BD34-5B14-E36C-25BE-7CE949864854}"/>
              </a:ext>
            </a:extLst>
          </p:cNvPr>
          <p:cNvSpPr txBox="1"/>
          <p:nvPr/>
        </p:nvSpPr>
        <p:spPr>
          <a:xfrm>
            <a:off x="1720645" y="2282431"/>
            <a:ext cx="6096000" cy="171232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chemeClr val="accent6"/>
                </a:solidFill>
                <a:latin typeface="Times New Roman" panose="02020603050405020304" charset="0"/>
                <a:cs typeface="Times New Roman" panose="02020603050405020304" charset="0"/>
              </a:rPr>
              <a:t>Operating System              :      Windows 7/8/10/11</a:t>
            </a:r>
            <a:endParaRPr lang="en-US" sz="1800" dirty="0">
              <a:solidFill>
                <a:schemeClr val="accent6"/>
              </a:solidFill>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dirty="0">
                <a:solidFill>
                  <a:schemeClr val="accent6"/>
                </a:solidFill>
                <a:latin typeface="Times New Roman" panose="02020603050405020304" charset="0"/>
                <a:cs typeface="Times New Roman" panose="02020603050405020304" charset="0"/>
              </a:rPr>
              <a:t>Platform                             :       Jupyter Notebook</a:t>
            </a:r>
            <a:endParaRPr lang="en-US" sz="1800" dirty="0">
              <a:solidFill>
                <a:schemeClr val="accent6"/>
              </a:solidFill>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dirty="0">
                <a:solidFill>
                  <a:schemeClr val="accent6"/>
                </a:solidFill>
                <a:latin typeface="Times New Roman" panose="02020603050405020304" charset="0"/>
                <a:cs typeface="Times New Roman" panose="02020603050405020304" charset="0"/>
              </a:rPr>
              <a:t>Programming Language    :       Python</a:t>
            </a:r>
          </a:p>
          <a:p>
            <a:pPr marL="285750" indent="-285750">
              <a:lnSpc>
                <a:spcPct val="150000"/>
              </a:lnSpc>
              <a:buFont typeface="Arial" panose="020B0604020202020204" pitchFamily="34" charset="0"/>
              <a:buChar char="•"/>
            </a:pPr>
            <a:r>
              <a:rPr lang="en-US" dirty="0">
                <a:solidFill>
                  <a:schemeClr val="accent6"/>
                </a:solidFill>
                <a:latin typeface="Times New Roman" panose="02020603050405020304" charset="0"/>
                <a:cs typeface="Times New Roman" panose="02020603050405020304" charset="0"/>
              </a:rPr>
              <a:t>Front End                          :        Visual Studio Code</a:t>
            </a:r>
            <a:endParaRPr lang="en-US" dirty="0"/>
          </a:p>
        </p:txBody>
      </p:sp>
    </p:spTree>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datastoreItem>
</file>

<file path=customXml/itemProps2.xml><?xml version="1.0" encoding="utf-8"?>
<ds:datastoreItem xmlns:ds="http://schemas.openxmlformats.org/officeDocument/2006/customXml" ds:itemID="{BA719FA4-954C-4FA8-82CB-206659C3B826}">
  <ds:schemaRefs/>
</ds:datastoreItem>
</file>

<file path=customXml/itemProps3.xml><?xml version="1.0" encoding="utf-8"?>
<ds:datastoreItem xmlns:ds="http://schemas.openxmlformats.org/officeDocument/2006/customXml" ds:itemID="{04948363-B267-4BAC-8655-100FBEC280C1}">
  <ds:schemaRefs/>
</ds:datastoreItem>
</file>

<file path=docProps/app.xml><?xml version="1.0" encoding="utf-8"?>
<Properties xmlns="http://schemas.openxmlformats.org/officeDocument/2006/extended-properties" xmlns:vt="http://schemas.openxmlformats.org/officeDocument/2006/docPropsVTypes">
  <Template>{A61E2269-15E3-4F7D-B209-6588A672C815}tf78438558_win32</Template>
  <TotalTime>35</TotalTime>
  <Words>386</Words>
  <Application>Microsoft Office PowerPoint</Application>
  <PresentationFormat>Widescreen</PresentationFormat>
  <Paragraphs>69</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Sabon Next LT</vt:lpstr>
      <vt:lpstr>Times New Roman</vt:lpstr>
      <vt:lpstr>Custom</vt:lpstr>
      <vt:lpstr>HEALTHCARE OPTIMIZATION</vt:lpstr>
      <vt:lpstr>PowerPoint Presentation</vt:lpstr>
      <vt:lpstr>PowerPoint Presentation</vt:lpstr>
      <vt:lpstr>ABSTRACT</vt:lpstr>
      <vt:lpstr>Introduction</vt:lpstr>
      <vt:lpstr>application</vt:lpstr>
      <vt:lpstr>advaNtAges</vt:lpstr>
      <vt:lpstr>disadvaNtAges</vt:lpstr>
      <vt:lpstr>Technical specification</vt:lpstr>
      <vt:lpstr>Working PROCEDURE</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OPTIMIZATION</dc:title>
  <dc:creator>venky venkatesh</dc:creator>
  <cp:lastModifiedBy>N VINOD RATHOD</cp:lastModifiedBy>
  <cp:revision>7</cp:revision>
  <dcterms:created xsi:type="dcterms:W3CDTF">2024-04-16T13:53:00Z</dcterms:created>
  <dcterms:modified xsi:type="dcterms:W3CDTF">2024-04-21T18:56:46Z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F9D0E5EE53C34EBCB3B5EC0927956E6E_12</vt:lpwstr>
  </property>
  <property fmtid="{D5CDD505-2E9C-101B-9397-08002B2CF9AE}" pid="4" name="KSOProductBuildVer">
    <vt:lpwstr>1033-12.2.0.13489</vt:lpwstr>
  </property>
</Properties>
</file>