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312" r:id="rId5"/>
    <p:sldId id="323" r:id="rId6"/>
    <p:sldId id="304" r:id="rId7"/>
    <p:sldId id="281" r:id="rId8"/>
    <p:sldId id="282" r:id="rId9"/>
    <p:sldId id="315" r:id="rId10"/>
    <p:sldId id="319" r:id="rId11"/>
    <p:sldId id="333" r:id="rId12"/>
    <p:sldId id="321" r:id="rId13"/>
    <p:sldId id="322" r:id="rId14"/>
    <p:sldId id="334" r:id="rId15"/>
    <p:sldId id="335" r:id="rId16"/>
    <p:sldId id="297" r:id="rId17"/>
    <p:sldId id="336"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3974"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5388" autoAdjust="0"/>
  </p:normalViewPr>
  <p:slideViewPr>
    <p:cSldViewPr snapToGrid="0" snapToObjects="1" showGuides="1">
      <p:cViewPr varScale="1">
        <p:scale>
          <a:sx n="78" d="100"/>
          <a:sy n="78" d="100"/>
        </p:scale>
        <p:origin x="835" y="72"/>
      </p:cViewPr>
      <p:guideLst>
        <p:guide orient="horz" pos="2616"/>
        <p:guide orient="horz" pos="3264"/>
        <p:guide pos="6912"/>
        <p:guide orient="horz"/>
        <p:guide orient="horz" pos="3974"/>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2228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2167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3005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10" name="Freeform 9"/>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0" name="Image 2"/>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pic>
        <p:nvPicPr>
          <p:cNvPr id="43" name="Graphic 42"/>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p:cNvPicPr>
            <a:picLocks noChangeAspect="1"/>
          </p:cNvPicPr>
          <p:nvPr userDrawn="1"/>
        </p:nvPicPr>
        <p:blipFill>
          <a:blip r:embed="rId4" cstate="screen">
            <a:extLst>
              <a:ext uri="{96DAC541-7B7A-43D3-8B79-37D633B846F1}">
                <asvg:svgBlip xmlns:asvg="http://schemas.microsoft.com/office/drawing/2016/SVG/main" r:embed="rId5"/>
              </a:ext>
            </a:extLst>
          </a:blip>
          <a:srcRect t="11443" r="10857"/>
          <a:stretch>
            <a:fillRect/>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p:cNvGrpSpPr/>
          <p:nvPr userDrawn="1"/>
        </p:nvGrpSpPr>
        <p:grpSpPr>
          <a:xfrm flipH="1">
            <a:off x="9353550" y="0"/>
            <a:ext cx="2838450" cy="2857958"/>
            <a:chOff x="0" y="0"/>
            <a:chExt cx="2838450" cy="2857958"/>
          </a:xfrm>
        </p:grpSpPr>
        <p:sp>
          <p:nvSpPr>
            <p:cNvPr id="12"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p>
          </p:txBody>
        </p:sp>
        <p:sp>
          <p:nvSpPr>
            <p:cNvPr id="15"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Image 2"/>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3" name="Freeform 32"/>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6"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
        <p:nvSpPr>
          <p:cNvPr id="2" name="Content Placeholder 2"/>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8" name="Freeform 17"/>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13"/>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15"/>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Title 19"/>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
        <p:nvSpPr>
          <p:cNvPr id="23" name="Content Placeholder 3"/>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490" indent="-342900">
              <a:spcBef>
                <a:spcPts val="1000"/>
              </a:spcBef>
              <a:buFont typeface="+mj-lt"/>
              <a:buAutoNum type="alphaLcPeriod"/>
              <a:defRPr sz="1800"/>
            </a:lvl2pPr>
            <a:lvl3pPr marL="1202690" indent="-342900">
              <a:spcBef>
                <a:spcPts val="1000"/>
              </a:spcBef>
              <a:buFont typeface="+mj-lt"/>
              <a:buAutoNum type="arabicParenR"/>
              <a:defRPr sz="1800"/>
            </a:lvl3pPr>
            <a:lvl4pPr marL="1659890" indent="-342900">
              <a:spcBef>
                <a:spcPts val="1000"/>
              </a:spcBef>
              <a:buFont typeface="+mj-lt"/>
              <a:buAutoNum type="alphaLcParenR"/>
              <a:defRPr sz="1800"/>
            </a:lvl4pPr>
            <a:lvl5pPr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210">
              <a:spcBef>
                <a:spcPts val="1000"/>
              </a:spcBef>
              <a:defRPr sz="1800"/>
            </a:lvl2pPr>
            <a:lvl3pPr indent="-283210">
              <a:spcBef>
                <a:spcPts val="1000"/>
              </a:spcBef>
              <a:defRPr sz="1800"/>
            </a:lvl3pPr>
            <a:lvl4pPr indent="-283210">
              <a:spcBef>
                <a:spcPts val="1000"/>
              </a:spcBef>
              <a:defRPr sz="1800"/>
            </a:lvl4pPr>
            <a:lvl5pPr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p:cNvGrpSpPr/>
          <p:nvPr userDrawn="1"/>
        </p:nvGrpSpPr>
        <p:grpSpPr>
          <a:xfrm>
            <a:off x="9353550" y="4000041"/>
            <a:ext cx="2838450" cy="2857959"/>
            <a:chOff x="12797096" y="4000041"/>
            <a:chExt cx="2838450" cy="2857959"/>
          </a:xfrm>
        </p:grpSpPr>
        <p:sp>
          <p:nvSpPr>
            <p:cNvPr id="20" name="Freeform: Shape 28"/>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1" name="Freeform: Shape 25"/>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2" name="Freeform: Shape 15"/>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3" name="Image 2"/>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rot="5400000">
            <a:off x="9991886" y="1247775"/>
            <a:ext cx="2200114" cy="2200114"/>
          </a:xfrm>
          <a:prstGeom prst="rect">
            <a:avLst/>
          </a:prstGeom>
        </p:spPr>
      </p:pic>
      <p:sp>
        <p:nvSpPr>
          <p:cNvPr id="12" name="Freeform 11"/>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790" y="810227"/>
            <a:ext cx="6392421" cy="3831221"/>
          </a:xfrm>
        </p:spPr>
        <p:txBody>
          <a:bodyPr anchor="ctr"/>
          <a:lstStyle/>
          <a:p>
            <a:r>
              <a:rPr lang="en-US" dirty="0"/>
              <a:t>HEALTHCARE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793" y="1032387"/>
            <a:ext cx="7010401" cy="747252"/>
          </a:xfrm>
        </p:spPr>
        <p:txBody>
          <a:bodyPr/>
          <a:lstStyle/>
          <a:p>
            <a:r>
              <a:rPr lang="en-US" dirty="0"/>
              <a:t>Working PROCEDURE</a:t>
            </a:r>
          </a:p>
        </p:txBody>
      </p:sp>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t>10</a:t>
            </a:fld>
            <a:endParaRPr lang="en-US" dirty="0"/>
          </a:p>
        </p:txBody>
      </p:sp>
      <p:pic>
        <p:nvPicPr>
          <p:cNvPr id="10" name="Picture 9">
            <a:extLst>
              <a:ext uri="{FF2B5EF4-FFF2-40B4-BE49-F238E27FC236}">
                <a16:creationId xmlns:a16="http://schemas.microsoft.com/office/drawing/2014/main" id="{3A457798-6913-C15E-8A6E-A02F5A99C860}"/>
              </a:ext>
            </a:extLst>
          </p:cNvPr>
          <p:cNvPicPr>
            <a:picLocks noChangeAspect="1"/>
          </p:cNvPicPr>
          <p:nvPr/>
        </p:nvPicPr>
        <p:blipFill>
          <a:blip r:embed="rId3"/>
          <a:stretch>
            <a:fillRect/>
          </a:stretch>
        </p:blipFill>
        <p:spPr>
          <a:xfrm>
            <a:off x="884903" y="2320413"/>
            <a:ext cx="9724103" cy="41983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t>11</a:t>
            </a:fld>
            <a:endParaRPr lang="en-US" dirty="0"/>
          </a:p>
        </p:txBody>
      </p:sp>
      <p:pic>
        <p:nvPicPr>
          <p:cNvPr id="5" name="Picture 4">
            <a:extLst>
              <a:ext uri="{FF2B5EF4-FFF2-40B4-BE49-F238E27FC236}">
                <a16:creationId xmlns:a16="http://schemas.microsoft.com/office/drawing/2014/main" id="{6B476BD9-3E1C-B136-D057-8FD4A2C58FBC}"/>
              </a:ext>
            </a:extLst>
          </p:cNvPr>
          <p:cNvPicPr>
            <a:picLocks noChangeAspect="1"/>
          </p:cNvPicPr>
          <p:nvPr/>
        </p:nvPicPr>
        <p:blipFill>
          <a:blip r:embed="rId3"/>
          <a:stretch>
            <a:fillRect/>
          </a:stretch>
        </p:blipFill>
        <p:spPr>
          <a:xfrm>
            <a:off x="855407" y="1249156"/>
            <a:ext cx="9695325" cy="4601710"/>
          </a:xfrm>
          <a:prstGeom prst="rect">
            <a:avLst/>
          </a:prstGeom>
        </p:spPr>
      </p:pic>
    </p:spTree>
    <p:extLst>
      <p:ext uri="{BB962C8B-B14F-4D97-AF65-F5344CB8AC3E}">
        <p14:creationId xmlns:p14="http://schemas.microsoft.com/office/powerpoint/2010/main" val="3458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200CF359-14C5-29A0-4A51-D660ED1951B9}"/>
              </a:ext>
            </a:extLst>
          </p:cNvPr>
          <p:cNvPicPr>
            <a:picLocks noChangeAspect="1"/>
          </p:cNvPicPr>
          <p:nvPr/>
        </p:nvPicPr>
        <p:blipFill>
          <a:blip r:embed="rId3"/>
          <a:stretch>
            <a:fillRect/>
          </a:stretch>
        </p:blipFill>
        <p:spPr>
          <a:xfrm>
            <a:off x="943895" y="1007344"/>
            <a:ext cx="9684775" cy="5546035"/>
          </a:xfrm>
          <a:prstGeom prst="rect">
            <a:avLst/>
          </a:prstGeom>
        </p:spPr>
      </p:pic>
    </p:spTree>
    <p:extLst>
      <p:ext uri="{BB962C8B-B14F-4D97-AF65-F5344CB8AC3E}">
        <p14:creationId xmlns:p14="http://schemas.microsoft.com/office/powerpoint/2010/main" val="398208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399071"/>
            <a:ext cx="4340941" cy="1178420"/>
          </a:xfrm>
        </p:spPr>
        <p:txBody>
          <a:bodyPr/>
          <a:lstStyle/>
          <a:p>
            <a:r>
              <a:rPr lang="en-US" dirty="0"/>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399071"/>
            <a:ext cx="4340941" cy="1178420"/>
          </a:xfrm>
        </p:spPr>
        <p:txBody>
          <a:bodyPr/>
          <a:lstStyle/>
          <a:p>
            <a:r>
              <a:rPr lang="en-US" dirty="0"/>
              <a:t>Thank you</a:t>
            </a:r>
          </a:p>
        </p:txBody>
      </p:sp>
    </p:spTree>
    <p:extLst>
      <p:ext uri="{BB962C8B-B14F-4D97-AF65-F5344CB8AC3E}">
        <p14:creationId xmlns:p14="http://schemas.microsoft.com/office/powerpoint/2010/main" val="168066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a:t>
            </a:fld>
            <a:endParaRPr lang="en-US" dirty="0"/>
          </a:p>
        </p:txBody>
      </p:sp>
      <p:pic>
        <p:nvPicPr>
          <p:cNvPr id="3" name="Picture 2"/>
          <p:cNvPicPr>
            <a:picLocks noChangeAspect="1"/>
          </p:cNvPicPr>
          <p:nvPr/>
        </p:nvPicPr>
        <p:blipFill>
          <a:blip r:embed="rId2"/>
          <a:stretch>
            <a:fillRect/>
          </a:stretch>
        </p:blipFill>
        <p:spPr>
          <a:xfrm>
            <a:off x="229207" y="383378"/>
            <a:ext cx="1714513" cy="619130"/>
          </a:xfrm>
          <a:prstGeom prst="rect">
            <a:avLst/>
          </a:prstGeom>
        </p:spPr>
      </p:pic>
      <p:sp>
        <p:nvSpPr>
          <p:cNvPr id="6" name="Title 1"/>
          <p:cNvSpPr txBox="1"/>
          <p:nvPr/>
        </p:nvSpPr>
        <p:spPr>
          <a:xfrm>
            <a:off x="673510" y="1189703"/>
            <a:ext cx="11380838" cy="727587"/>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en-US" sz="2300" dirty="0">
                <a:solidFill>
                  <a:schemeClr val="accent6">
                    <a:lumMod val="75000"/>
                  </a:schemeClr>
                </a:solidFill>
              </a:rPr>
              <a:t>Project title : Data-Driven strategies for healthcare optimization</a:t>
            </a:r>
          </a:p>
        </p:txBody>
      </p:sp>
      <p:sp>
        <p:nvSpPr>
          <p:cNvPr id="9" name="Title 1"/>
          <p:cNvSpPr txBox="1"/>
          <p:nvPr/>
        </p:nvSpPr>
        <p:spPr>
          <a:xfrm>
            <a:off x="2943631" y="503205"/>
            <a:ext cx="6494933" cy="379476"/>
          </a:xfrm>
          <a:prstGeom prst="rect">
            <a:avLst/>
          </a:prstGeom>
        </p:spPr>
        <p:txBody>
          <a:bodyPr anchor="ct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en-US" dirty="0"/>
              <a:t>Internship project</a:t>
            </a:r>
          </a:p>
        </p:txBody>
      </p:sp>
      <p:sp>
        <p:nvSpPr>
          <p:cNvPr id="12" name="Content Placeholder 2"/>
          <p:cNvSpPr txBox="1"/>
          <p:nvPr/>
        </p:nvSpPr>
        <p:spPr>
          <a:xfrm>
            <a:off x="914400" y="3085362"/>
            <a:ext cx="6583680" cy="3207344"/>
          </a:xfrm>
          <a:prstGeom prst="rect">
            <a:avLst/>
          </a:prstGeom>
        </p:spPr>
        <p:txBody>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Times New Roman" panose="02020603050405020304" charset="0"/>
                <a:cs typeface="Times New Roman" panose="02020603050405020304" charset="0"/>
              </a:rPr>
              <a:t>Team Members</a:t>
            </a:r>
            <a:r>
              <a:rPr lang="en-US" dirty="0">
                <a:latin typeface="Times New Roman" panose="02020603050405020304" charset="0"/>
                <a:cs typeface="Times New Roman" panose="02020603050405020304" charset="0"/>
              </a:rPr>
              <a:t>:</a:t>
            </a:r>
          </a:p>
          <a:p>
            <a:pPr marL="0" indent="0">
              <a:buNone/>
            </a:pPr>
            <a:r>
              <a:rPr lang="en-US" dirty="0">
                <a:latin typeface="Times New Roman" panose="02020603050405020304" charset="0"/>
                <a:cs typeface="Times New Roman" panose="02020603050405020304" charset="0"/>
              </a:rPr>
              <a:t>Bhukya Vivek</a:t>
            </a:r>
          </a:p>
          <a:p>
            <a:pPr marL="0" indent="0">
              <a:buNone/>
            </a:pPr>
            <a:r>
              <a:rPr lang="en-US" dirty="0">
                <a:latin typeface="Times New Roman" panose="02020603050405020304" charset="0"/>
                <a:cs typeface="Times New Roman" panose="02020603050405020304" charset="0"/>
              </a:rPr>
              <a:t>Jaligama Venkatesh</a:t>
            </a:r>
          </a:p>
          <a:p>
            <a:pPr marL="0" indent="0">
              <a:buNone/>
            </a:pPr>
            <a:r>
              <a:rPr lang="en-US" dirty="0">
                <a:latin typeface="Times New Roman" panose="02020603050405020304" charset="0"/>
                <a:cs typeface="Times New Roman" panose="02020603050405020304" charset="0"/>
              </a:rPr>
              <a:t>N Vinod Rathod</a:t>
            </a:r>
          </a:p>
          <a:p>
            <a:pPr marL="0" indent="0">
              <a:buNone/>
            </a:pPr>
            <a:r>
              <a:rPr lang="en-US" dirty="0">
                <a:latin typeface="Times New Roman" panose="02020603050405020304" charset="0"/>
                <a:cs typeface="Times New Roman" panose="02020603050405020304" charset="0"/>
              </a:rPr>
              <a:t>Kurra Kusuma</a:t>
            </a:r>
          </a:p>
          <a:p>
            <a:pPr marL="0" inden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3561" y="2023477"/>
            <a:ext cx="6583680" cy="3934871"/>
          </a:xfrm>
        </p:spPr>
        <p:txBody>
          <a:bodyPr>
            <a:normAutofit fontScale="92500" lnSpcReduction="10000"/>
          </a:bodyPr>
          <a:lstStyle/>
          <a:p>
            <a:r>
              <a:rPr lang="en-US" dirty="0">
                <a:latin typeface="Times New Roman" panose="02020603050405020304" charset="0"/>
                <a:cs typeface="Times New Roman" panose="02020603050405020304" charset="0"/>
              </a:rPr>
              <a:t>Abstract</a:t>
            </a:r>
          </a:p>
          <a:p>
            <a:r>
              <a:rPr lang="en-US" dirty="0">
                <a:latin typeface="Times New Roman" panose="02020603050405020304" charset="0"/>
                <a:cs typeface="Times New Roman" panose="02020603050405020304" charset="0"/>
              </a:rPr>
              <a:t>Introduction</a:t>
            </a:r>
          </a:p>
          <a:p>
            <a:r>
              <a:rPr lang="en-US" dirty="0">
                <a:latin typeface="Times New Roman" panose="02020603050405020304" charset="0"/>
                <a:cs typeface="Times New Roman" panose="02020603050405020304" charset="0"/>
              </a:rPr>
              <a:t>Application</a:t>
            </a:r>
          </a:p>
          <a:p>
            <a:r>
              <a:rPr lang="en-US" dirty="0">
                <a:latin typeface="Times New Roman" panose="02020603050405020304" charset="0"/>
                <a:cs typeface="Times New Roman" panose="02020603050405020304" charset="0"/>
              </a:rPr>
              <a:t>Advantages &amp; Disadvantages</a:t>
            </a:r>
          </a:p>
          <a:p>
            <a:r>
              <a:rPr lang="en-US" dirty="0">
                <a:latin typeface="Times New Roman" panose="02020603050405020304" charset="0"/>
                <a:cs typeface="Times New Roman" panose="02020603050405020304" charset="0"/>
              </a:rPr>
              <a:t>Technical Specification</a:t>
            </a:r>
          </a:p>
          <a:p>
            <a:r>
              <a:rPr lang="en-US" dirty="0">
                <a:latin typeface="Times New Roman" panose="02020603050405020304" charset="0"/>
                <a:cs typeface="Times New Roman" panose="02020603050405020304" charset="0"/>
              </a:rPr>
              <a:t>Working Procedure</a:t>
            </a:r>
          </a:p>
          <a:p>
            <a:r>
              <a:rPr lang="en-US" dirty="0">
                <a:latin typeface="Times New Roman" panose="02020603050405020304" charset="0"/>
                <a:cs typeface="Times New Roman" panose="02020603050405020304" charset="0"/>
              </a:rPr>
              <a:t>Conclusion</a:t>
            </a:r>
          </a:p>
          <a:p>
            <a:r>
              <a:rPr lang="en-US" dirty="0">
                <a:latin typeface="Times New Roman" panose="02020603050405020304" charset="0"/>
                <a:cs typeface="Times New Roman" panose="02020603050405020304" charset="0"/>
              </a:rPr>
              <a:t>Thank you</a:t>
            </a:r>
          </a:p>
        </p:txBody>
      </p:sp>
      <p:sp>
        <p:nvSpPr>
          <p:cNvPr id="4" name="Slide Number Placeholder 3"/>
          <p:cNvSpPr>
            <a:spLocks noGrp="1"/>
          </p:cNvSpPr>
          <p:nvPr>
            <p:ph type="sldNum" sz="quarter" idx="10"/>
          </p:nvPr>
        </p:nvSpPr>
        <p:spPr>
          <a:xfrm>
            <a:off x="10358437" y="457199"/>
            <a:ext cx="1067589" cy="471489"/>
          </a:xfrm>
        </p:spPr>
        <p:txBody>
          <a:bodyPr/>
          <a:lstStyle/>
          <a:p>
            <a:fld id="{48F63A3B-78C7-47BE-AE5E-E10140E04643}" type="slidenum">
              <a:rPr lang="en-US" smtClean="0"/>
              <a:t>3</a:t>
            </a:fld>
            <a:endParaRPr lang="en-US" dirty="0"/>
          </a:p>
        </p:txBody>
      </p:sp>
      <p:sp>
        <p:nvSpPr>
          <p:cNvPr id="7" name="TextBox 6"/>
          <p:cNvSpPr txBox="1"/>
          <p:nvPr/>
        </p:nvSpPr>
        <p:spPr>
          <a:xfrm>
            <a:off x="914400" y="1243780"/>
            <a:ext cx="2423652" cy="475615"/>
          </a:xfrm>
          <a:prstGeom prst="rect">
            <a:avLst/>
          </a:prstGeom>
          <a:noFill/>
        </p:spPr>
        <p:txBody>
          <a:bodyPr wrap="square" rtlCol="0">
            <a:spAutoFit/>
          </a:bodyPr>
          <a:lstStyle/>
          <a:p>
            <a:r>
              <a:rPr lang="en-GB" sz="2500" b="1" dirty="0">
                <a:solidFill>
                  <a:schemeClr val="accent6"/>
                </a:solidFill>
                <a:latin typeface="Times New Roman" panose="02020603050405020304" charset="0"/>
                <a:cs typeface="Times New Roman" panose="02020603050405020304" charset="0"/>
              </a:rPr>
              <a:t>AGENDA:</a:t>
            </a:r>
            <a:endParaRPr lang="en-IN" sz="2500" b="1" dirty="0">
              <a:solidFill>
                <a:schemeClr val="accent6"/>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90" y="1065124"/>
            <a:ext cx="3537020" cy="638281"/>
          </a:xfrm>
        </p:spPr>
        <p:txBody>
          <a:bodyPr/>
          <a:lstStyle/>
          <a:p>
            <a:r>
              <a:rPr lang="en-US" dirty="0"/>
              <a:t>ABSTRACT</a:t>
            </a:r>
          </a:p>
        </p:txBody>
      </p:sp>
      <p:sp>
        <p:nvSpPr>
          <p:cNvPr id="3" name="Text Placeholder 2"/>
          <p:cNvSpPr>
            <a:spLocks noGrp="1"/>
          </p:cNvSpPr>
          <p:nvPr>
            <p:ph idx="1"/>
          </p:nvPr>
        </p:nvSpPr>
        <p:spPr>
          <a:xfrm>
            <a:off x="981389" y="2044841"/>
            <a:ext cx="10229222" cy="3454532"/>
          </a:xfrm>
        </p:spPr>
        <p:txBody>
          <a:bodyPr>
            <a:noAutofit/>
          </a:bodyPr>
          <a:lstStyle/>
          <a:p>
            <a:pPr algn="just"/>
            <a:r>
              <a:rPr lang="en-GB" sz="2000" b="0" i="0" dirty="0">
                <a:effectLst/>
                <a:highlight>
                  <a:srgbClr val="FFFFFF"/>
                </a:highlight>
                <a:latin typeface="Times New Roman" panose="02020603050405020304" charset="0"/>
                <a:cs typeface="Times New Roman" panose="02020603050405020304" charset="0"/>
              </a:rPr>
              <a:t>In an era where healthcare systems globally face escalating challenges including rising costs, resource constraints, and increasing patient demands, the need for innovative solutions to optimize healthcare delivery has never been more pressing. This paper proposes an approach </a:t>
            </a:r>
            <a:r>
              <a:rPr lang="en-GB" sz="2000" b="0" i="0" dirty="0" err="1">
                <a:effectLst/>
                <a:highlight>
                  <a:srgbClr val="FFFFFF"/>
                </a:highlight>
                <a:latin typeface="Times New Roman" panose="02020603050405020304" charset="0"/>
                <a:cs typeface="Times New Roman" panose="02020603050405020304" charset="0"/>
              </a:rPr>
              <a:t>centered</a:t>
            </a:r>
            <a:r>
              <a:rPr lang="en-GB" sz="2000" b="0" i="0" dirty="0">
                <a:effectLst/>
                <a:highlight>
                  <a:srgbClr val="FFFFFF"/>
                </a:highlight>
                <a:latin typeface="Times New Roman" panose="02020603050405020304" charset="0"/>
                <a:cs typeface="Times New Roman" panose="02020603050405020304" charset="0"/>
              </a:rPr>
              <a:t> on harnessing the power of data-driven strategies to tackle these complex issues.</a:t>
            </a:r>
          </a:p>
          <a:p>
            <a:pPr algn="just"/>
            <a:r>
              <a:rPr lang="en-GB" sz="2000" b="0" i="0" dirty="0">
                <a:effectLst/>
                <a:highlight>
                  <a:srgbClr val="FFFFFF"/>
                </a:highlight>
                <a:latin typeface="Times New Roman" panose="02020603050405020304" charset="0"/>
                <a:cs typeface="Times New Roman" panose="02020603050405020304" charset="0"/>
              </a:rPr>
              <a:t>Through the utilization of advanced analytics, machine learning, and big data techniques, our research aims to uncover valuable insights hidden within vast healthcare datasets. By </a:t>
            </a:r>
            <a:r>
              <a:rPr lang="en-GB" sz="2000" b="0" i="0" dirty="0" err="1">
                <a:effectLst/>
                <a:highlight>
                  <a:srgbClr val="FFFFFF"/>
                </a:highlight>
                <a:latin typeface="Times New Roman" panose="02020603050405020304" charset="0"/>
                <a:cs typeface="Times New Roman" panose="02020603050405020304" charset="0"/>
              </a:rPr>
              <a:t>analyzing</a:t>
            </a:r>
            <a:r>
              <a:rPr lang="en-GB" sz="2000" b="0" i="0" dirty="0">
                <a:effectLst/>
                <a:highlight>
                  <a:srgbClr val="FFFFFF"/>
                </a:highlight>
                <a:latin typeface="Times New Roman" panose="02020603050405020304" charset="0"/>
                <a:cs typeface="Times New Roman" panose="02020603050405020304" charset="0"/>
              </a:rPr>
              <a:t> patient demographics, medical histories, treatment outcomes, and operational efficiencies, we seek to identify patterns, correlations, and predictive models that can inform strategic decision-making across the healthcare spectrum.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565" y="1057274"/>
            <a:ext cx="7965461" cy="994164"/>
          </a:xfrm>
        </p:spPr>
        <p:txBody>
          <a:bodyPr/>
          <a:lstStyle/>
          <a:p>
            <a:r>
              <a:rPr lang="en-US" dirty="0"/>
              <a:t>Introduction</a:t>
            </a:r>
          </a:p>
        </p:txBody>
      </p:sp>
      <p:sp>
        <p:nvSpPr>
          <p:cNvPr id="3" name="Content Placeholder 2"/>
          <p:cNvSpPr>
            <a:spLocks noGrp="1"/>
          </p:cNvSpPr>
          <p:nvPr>
            <p:ph sz="half" idx="2"/>
          </p:nvPr>
        </p:nvSpPr>
        <p:spPr>
          <a:xfrm>
            <a:off x="3460565" y="2303029"/>
            <a:ext cx="7965460" cy="3497698"/>
          </a:xfrm>
        </p:spPr>
        <p:txBody>
          <a:bodyPr/>
          <a:lstStyle/>
          <a:p>
            <a:r>
              <a:rPr lang="en-GB" b="0" i="0" dirty="0">
                <a:effectLst/>
                <a:highlight>
                  <a:srgbClr val="FFFFFF"/>
                </a:highlight>
                <a:latin typeface="Times New Roman" panose="02020603050405020304" charset="0"/>
                <a:cs typeface="Times New Roman" panose="02020603050405020304" charset="0"/>
              </a:rPr>
              <a:t>Rising challenges in healthcare delivery, including cost management, resource allocation, and patient satisfaction</a:t>
            </a:r>
          </a:p>
          <a:p>
            <a:r>
              <a:rPr lang="en-GB" b="0" i="0" dirty="0">
                <a:effectLst/>
                <a:highlight>
                  <a:srgbClr val="FFFFFF"/>
                </a:highlight>
                <a:latin typeface="Times New Roman" panose="02020603050405020304" charset="0"/>
                <a:cs typeface="Times New Roman" panose="02020603050405020304" charset="0"/>
              </a:rPr>
              <a:t>Exploration of the vast potential of healthcare data, including electronic health records, medical imaging, and wearable device data</a:t>
            </a:r>
          </a:p>
          <a:p>
            <a:r>
              <a:rPr lang="en-GB" b="0" i="0" dirty="0">
                <a:effectLst/>
                <a:highlight>
                  <a:srgbClr val="FFFFFF"/>
                </a:highlight>
                <a:latin typeface="Times New Roman" panose="02020603050405020304" charset="0"/>
                <a:cs typeface="Times New Roman" panose="02020603050405020304" charset="0"/>
              </a:rPr>
              <a:t>Overview of advanced analytics, machine learning, and big data techniques as tools for extracting insights from complex healthcare datasets</a:t>
            </a:r>
          </a:p>
          <a:p>
            <a:r>
              <a:rPr lang="en-GB" b="0" i="0" dirty="0">
                <a:effectLst/>
                <a:highlight>
                  <a:srgbClr val="FFFFFF"/>
                </a:highlight>
                <a:latin typeface="Times New Roman" panose="02020603050405020304" charset="0"/>
                <a:cs typeface="Times New Roman" panose="02020603050405020304" charset="0"/>
              </a:rPr>
              <a:t>Key objectives of data-driven healthcare optimization, including enhancing clinical outcomes, improving patient experience, and optimizing resource allocation</a:t>
            </a:r>
            <a:endParaRPr lang="en-US" dirty="0">
              <a:latin typeface="Times New Roman" panose="02020603050405020304" charset="0"/>
              <a:cs typeface="Times New Roman" panose="02020603050405020304" charset="0"/>
            </a:endParaRPr>
          </a:p>
        </p:txBody>
      </p:sp>
      <p:sp>
        <p:nvSpPr>
          <p:cNvPr id="23" name="Slide Number Placeholder 22"/>
          <p:cNvSpPr>
            <a:spLocks noGrp="1"/>
          </p:cNvSpPr>
          <p:nvPr>
            <p:ph type="sldNum" sz="quarter" idx="10"/>
          </p:nvPr>
        </p:nvSpPr>
        <p:spPr>
          <a:xfrm>
            <a:off x="10358437" y="457199"/>
            <a:ext cx="1067589" cy="471489"/>
          </a:xfrm>
        </p:spPr>
        <p:txBody>
          <a:bodyPr/>
          <a:lstStyle/>
          <a:p>
            <a:fld id="{48F63A3B-78C7-47BE-AE5E-E10140E04643}"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849384"/>
            <a:ext cx="4842388" cy="621510"/>
          </a:xfrm>
        </p:spPr>
        <p:txBody>
          <a:bodyPr/>
          <a:lstStyle/>
          <a:p>
            <a:r>
              <a:rPr lang="en-US" dirty="0"/>
              <a:t>application</a:t>
            </a:r>
          </a:p>
        </p:txBody>
      </p:sp>
      <p:sp>
        <p:nvSpPr>
          <p:cNvPr id="3" name="Slide Number Placeholder 2"/>
          <p:cNvSpPr>
            <a:spLocks noGrp="1"/>
          </p:cNvSpPr>
          <p:nvPr>
            <p:ph type="sldNum" sz="quarter" idx="10"/>
          </p:nvPr>
        </p:nvSpPr>
        <p:spPr>
          <a:xfrm>
            <a:off x="10438475" y="457199"/>
            <a:ext cx="987552" cy="471489"/>
          </a:xfrm>
        </p:spPr>
        <p:txBody>
          <a:bodyPr/>
          <a:lstStyle/>
          <a:p>
            <a:fld id="{48F63A3B-78C7-47BE-AE5E-E10140E04643}" type="slidenum">
              <a:rPr lang="en-US" smtClean="0"/>
              <a:t>6</a:t>
            </a:fld>
            <a:endParaRPr lang="en-US" dirty="0"/>
          </a:p>
        </p:txBody>
      </p:sp>
      <p:sp>
        <p:nvSpPr>
          <p:cNvPr id="4" name="Text Box 3"/>
          <p:cNvSpPr txBox="1"/>
          <p:nvPr/>
        </p:nvSpPr>
        <p:spPr>
          <a:xfrm>
            <a:off x="873760" y="1668780"/>
            <a:ext cx="5624195" cy="416496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Clinical Decision Support Systems (CDSS)</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Predictive Analytics for Disease Management</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Healthcare Resource Allocation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Patient Engagement and Experience</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Operational Efficiency and Cost Reduction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Public Health Surveillance and Outbreak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0563" y="1089213"/>
            <a:ext cx="9879437" cy="980844"/>
          </a:xfrm>
        </p:spPr>
        <p:txBody>
          <a:bodyPr/>
          <a:lstStyle/>
          <a:p>
            <a:r>
              <a:rPr lang="en-US" dirty="0"/>
              <a:t>advaNtAges</a:t>
            </a:r>
          </a:p>
        </p:txBody>
      </p:sp>
      <p:sp>
        <p:nvSpPr>
          <p:cNvPr id="2" name="Slide Number Placeholder 1"/>
          <p:cNvSpPr>
            <a:spLocks noGrp="1"/>
          </p:cNvSpPr>
          <p:nvPr>
            <p:ph type="sldNum" sz="quarter" idx="10"/>
          </p:nvPr>
        </p:nvSpPr>
        <p:spPr>
          <a:xfrm>
            <a:off x="10358437" y="457199"/>
            <a:ext cx="1067589" cy="471489"/>
          </a:xfrm>
        </p:spPr>
        <p:txBody>
          <a:bodyPr/>
          <a:lstStyle/>
          <a:p>
            <a:fld id="{48F63A3B-78C7-47BE-AE5E-E10140E04643}" type="slidenum">
              <a:rPr lang="en-US" smtClean="0"/>
              <a:t>7</a:t>
            </a:fld>
            <a:endParaRPr lang="en-US" dirty="0"/>
          </a:p>
        </p:txBody>
      </p:sp>
      <p:sp>
        <p:nvSpPr>
          <p:cNvPr id="6" name="Text Box 5"/>
          <p:cNvSpPr txBox="1"/>
          <p:nvPr/>
        </p:nvSpPr>
        <p:spPr>
          <a:xfrm>
            <a:off x="1634490" y="2143125"/>
            <a:ext cx="5624195" cy="416496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Evidence-Based Decision Making</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Personalized Patient Care</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Healthcare Resource Allocation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Early Disease Detection and Prevention</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Operational Efficiency and Cost Savings</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Improved Patient Outcomes</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Enhanced Population Health Management</a:t>
            </a:r>
          </a:p>
          <a:p>
            <a:pPr marL="285750" indent="-285750">
              <a:lnSpc>
                <a:spcPct val="150000"/>
              </a:lnSpc>
              <a:buFont typeface="Arial" panose="020B0604020202020204" pitchFamily="34" charset="0"/>
              <a:buChar char="•"/>
            </a:pPr>
            <a:r>
              <a:rPr lang="en-US" sz="2000">
                <a:solidFill>
                  <a:schemeClr val="accent6"/>
                </a:solidFill>
                <a:latin typeface="Times New Roman" panose="02020603050405020304" charset="0"/>
                <a:cs typeface="Times New Roman" panose="02020603050405020304" charset="0"/>
              </a:rPr>
              <a:t>Continuous Quality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50563" y="1089213"/>
            <a:ext cx="9879437" cy="980844"/>
          </a:xfrm>
        </p:spPr>
        <p:txBody>
          <a:bodyPr/>
          <a:lstStyle/>
          <a:p>
            <a:r>
              <a:rPr lang="en-IN" altLang="en-US" dirty="0"/>
              <a:t>dis</a:t>
            </a:r>
            <a:r>
              <a:rPr lang="en-US" dirty="0"/>
              <a:t>advaNtAges</a:t>
            </a:r>
          </a:p>
        </p:txBody>
      </p:sp>
      <p:sp>
        <p:nvSpPr>
          <p:cNvPr id="2" name="Slide Number Placeholder 1"/>
          <p:cNvSpPr>
            <a:spLocks noGrp="1"/>
          </p:cNvSpPr>
          <p:nvPr>
            <p:ph type="sldNum" sz="quarter" idx="10"/>
          </p:nvPr>
        </p:nvSpPr>
        <p:spPr>
          <a:xfrm>
            <a:off x="10358437" y="457199"/>
            <a:ext cx="1067589" cy="471489"/>
          </a:xfrm>
        </p:spPr>
        <p:txBody>
          <a:bodyPr/>
          <a:lstStyle/>
          <a:p>
            <a:fld id="{48F63A3B-78C7-47BE-AE5E-E10140E04643}" type="slidenum">
              <a:rPr lang="en-US" smtClean="0"/>
              <a:t>8</a:t>
            </a:fld>
            <a:endParaRPr lang="en-US" dirty="0"/>
          </a:p>
        </p:txBody>
      </p:sp>
      <p:sp>
        <p:nvSpPr>
          <p:cNvPr id="6" name="Text Box 5"/>
          <p:cNvSpPr txBox="1"/>
          <p:nvPr/>
        </p:nvSpPr>
        <p:spPr>
          <a:xfrm>
            <a:off x="1634490" y="2143125"/>
            <a:ext cx="5624195" cy="416496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Data Privacy and Security Concerns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Data Quality and Reliability Issues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Complexity and Integration Challenges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Algorithmic Bias and Interpretability</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Resistance to Change and Adoption Barriers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Resource Constraints and Costs</a:t>
            </a:r>
          </a:p>
          <a:p>
            <a:pPr marL="285750" indent="-285750">
              <a:lnSpc>
                <a:spcPct val="150000"/>
              </a:lnSpc>
              <a:buFont typeface="Arial" panose="020B0604020202020204" pitchFamily="34" charset="0"/>
              <a:buChar char="•"/>
            </a:pPr>
            <a:r>
              <a:rPr lang="en-US" sz="2000" dirty="0">
                <a:solidFill>
                  <a:schemeClr val="accent6"/>
                </a:solidFill>
                <a:latin typeface="Times New Roman" panose="02020603050405020304" charset="0"/>
                <a:cs typeface="Times New Roman" panose="02020603050405020304" charset="0"/>
              </a:rPr>
              <a:t>Ethical and Regulatory Considerations</a:t>
            </a:r>
          </a:p>
          <a:p>
            <a:pPr indent="0">
              <a:lnSpc>
                <a:spcPct val="150000"/>
              </a:lnSpc>
              <a:buFont typeface="Arial" panose="020B0604020202020204" pitchFamily="34" charset="0"/>
              <a:buNone/>
            </a:pPr>
            <a:endParaRPr lang="en-US" sz="2000" dirty="0">
              <a:solidFill>
                <a:schemeClr val="accent6"/>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0564" y="1057274"/>
            <a:ext cx="9875463" cy="999746"/>
          </a:xfrm>
        </p:spPr>
        <p:txBody>
          <a:bodyPr/>
          <a:lstStyle/>
          <a:p>
            <a:r>
              <a:rPr lang="en-US" dirty="0"/>
              <a:t>Technical specification</a:t>
            </a:r>
          </a:p>
        </p:txBody>
      </p:sp>
      <p:sp>
        <p:nvSpPr>
          <p:cNvPr id="2" name="Slide Number Placeholder 1"/>
          <p:cNvSpPr>
            <a:spLocks noGrp="1"/>
          </p:cNvSpPr>
          <p:nvPr>
            <p:ph type="sldNum" sz="quarter" idx="10"/>
          </p:nvPr>
        </p:nvSpPr>
        <p:spPr>
          <a:xfrm>
            <a:off x="10438475" y="457199"/>
            <a:ext cx="987552" cy="471489"/>
          </a:xfrm>
        </p:spPr>
        <p:txBody>
          <a:bodyPr/>
          <a:lstStyle/>
          <a:p>
            <a:fld id="{48F63A3B-78C7-47BE-AE5E-E10140E04643}" type="slidenum">
              <a:rPr lang="en-US" smtClean="0"/>
              <a:t>9</a:t>
            </a:fld>
            <a:endParaRPr lang="en-US" dirty="0"/>
          </a:p>
        </p:txBody>
      </p:sp>
      <p:sp>
        <p:nvSpPr>
          <p:cNvPr id="5" name="TextBox 4">
            <a:extLst>
              <a:ext uri="{FF2B5EF4-FFF2-40B4-BE49-F238E27FC236}">
                <a16:creationId xmlns:a16="http://schemas.microsoft.com/office/drawing/2014/main" id="{5F84BD34-5B14-E36C-25BE-7CE949864854}"/>
              </a:ext>
            </a:extLst>
          </p:cNvPr>
          <p:cNvSpPr txBox="1"/>
          <p:nvPr/>
        </p:nvSpPr>
        <p:spPr>
          <a:xfrm>
            <a:off x="1720645" y="2282431"/>
            <a:ext cx="6096000" cy="171232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Operating System              :      Windows 7/8/10/11</a:t>
            </a:r>
            <a:endParaRPr lang="en-US" sz="1800" dirty="0">
              <a:solidFill>
                <a:schemeClr val="accent6"/>
              </a:solidFill>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Platform                             :       Jupyter Notebook</a:t>
            </a:r>
            <a:endParaRPr lang="en-US" sz="1800" dirty="0">
              <a:solidFill>
                <a:schemeClr val="accent6"/>
              </a:solidFill>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Programming Language    :       Python</a:t>
            </a:r>
          </a:p>
          <a:p>
            <a:pPr marL="285750" indent="-285750">
              <a:lnSpc>
                <a:spcPct val="150000"/>
              </a:lnSpc>
              <a:buFont typeface="Arial" panose="020B0604020202020204" pitchFamily="34" charset="0"/>
              <a:buChar char="•"/>
            </a:pPr>
            <a:r>
              <a:rPr lang="en-US" dirty="0">
                <a:solidFill>
                  <a:schemeClr val="accent6"/>
                </a:solidFill>
                <a:latin typeface="Times New Roman" panose="02020603050405020304" charset="0"/>
                <a:cs typeface="Times New Roman" panose="02020603050405020304" charset="0"/>
              </a:rPr>
              <a:t>Front End                          :        Visual Studio Code</a:t>
            </a:r>
            <a:endParaRPr lang="en-US" dirty="0"/>
          </a:p>
        </p:txBody>
      </p:sp>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datastoreItem>
</file>

<file path=customXml/itemProps2.xml><?xml version="1.0" encoding="utf-8"?>
<ds:datastoreItem xmlns:ds="http://schemas.openxmlformats.org/officeDocument/2006/customXml" ds:itemID="{BA719FA4-954C-4FA8-82CB-206659C3B826}">
  <ds:schemaRefs/>
</ds:datastoreItem>
</file>

<file path=customXml/itemProps3.xml><?xml version="1.0" encoding="utf-8"?>
<ds:datastoreItem xmlns:ds="http://schemas.openxmlformats.org/officeDocument/2006/customXml" ds:itemID="{16DBB56F-4362-4386-A1A1-3DF898896616}">
  <ds:schemaRefs/>
</ds:datastoreItem>
</file>

<file path=docProps/app.xml><?xml version="1.0" encoding="utf-8"?>
<Properties xmlns="http://schemas.openxmlformats.org/officeDocument/2006/extended-properties" xmlns:vt="http://schemas.openxmlformats.org/officeDocument/2006/docPropsVTypes">
  <Template>{A61E2269-15E3-4F7D-B209-6588A672C815}tf78438558_win32</Template>
  <TotalTime>32</TotalTime>
  <Words>370</Words>
  <Application>Microsoft Office PowerPoint</Application>
  <PresentationFormat>Widescreen</PresentationFormat>
  <Paragraphs>67</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Sabon Next LT</vt:lpstr>
      <vt:lpstr>Times New Roman</vt:lpstr>
      <vt:lpstr>Custom</vt:lpstr>
      <vt:lpstr>HEALTHCARE OPTIMIZATION</vt:lpstr>
      <vt:lpstr>PowerPoint Presentation</vt:lpstr>
      <vt:lpstr>PowerPoint Presentation</vt:lpstr>
      <vt:lpstr>ABSTRACT</vt:lpstr>
      <vt:lpstr>Introduction</vt:lpstr>
      <vt:lpstr>application</vt:lpstr>
      <vt:lpstr>advaNtAges</vt:lpstr>
      <vt:lpstr>disadvaNtAges</vt:lpstr>
      <vt:lpstr>Technical specification</vt:lpstr>
      <vt:lpstr>Working PROCEDURE</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OPTIMIZATION</dc:title>
  <dc:creator>venky venkatesh</dc:creator>
  <cp:lastModifiedBy>bhukya vivek</cp:lastModifiedBy>
  <cp:revision>6</cp:revision>
  <dcterms:created xsi:type="dcterms:W3CDTF">2024-04-16T13:53:00Z</dcterms:created>
  <dcterms:modified xsi:type="dcterms:W3CDTF">2024-04-20T19:34:54Z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F9D0E5EE53C34EBCB3B5EC0927956E6E_12</vt:lpwstr>
  </property>
  <property fmtid="{D5CDD505-2E9C-101B-9397-08002B2CF9AE}" pid="4" name="KSOProductBuildVer">
    <vt:lpwstr>1033-12.2.0.13489</vt:lpwstr>
  </property>
</Properties>
</file>