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49" r:id="rId2"/>
    <p:sldId id="350" r:id="rId3"/>
    <p:sldId id="351" r:id="rId4"/>
    <p:sldId id="353" r:id="rId5"/>
    <p:sldId id="360" r:id="rId6"/>
    <p:sldId id="369" r:id="rId7"/>
    <p:sldId id="380" r:id="rId8"/>
    <p:sldId id="357" r:id="rId9"/>
    <p:sldId id="354" r:id="rId10"/>
    <p:sldId id="358" r:id="rId11"/>
    <p:sldId id="368" r:id="rId12"/>
    <p:sldId id="370" r:id="rId13"/>
    <p:sldId id="361" r:id="rId14"/>
    <p:sldId id="374" r:id="rId15"/>
    <p:sldId id="376" r:id="rId16"/>
    <p:sldId id="363" r:id="rId17"/>
    <p:sldId id="365" r:id="rId18"/>
    <p:sldId id="366" r:id="rId19"/>
    <p:sldId id="367" r:id="rId20"/>
    <p:sldId id="377" r:id="rId21"/>
    <p:sldId id="371" r:id="rId22"/>
    <p:sldId id="379" r:id="rId23"/>
    <p:sldId id="372" r:id="rId24"/>
    <p:sldId id="378" r:id="rId25"/>
    <p:sldId id="373" r:id="rId26"/>
    <p:sldId id="36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CC"/>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71" autoAdjust="0"/>
    <p:restoredTop sz="94660"/>
  </p:normalViewPr>
  <p:slideViewPr>
    <p:cSldViewPr snapToGrid="0">
      <p:cViewPr varScale="1">
        <p:scale>
          <a:sx n="74" d="100"/>
          <a:sy n="74" d="100"/>
        </p:scale>
        <p:origin x="720"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C1E27D-AC17-4C8E-8B3F-A934B27E6070}" type="doc">
      <dgm:prSet loTypeId="urn:microsoft.com/office/officeart/2005/8/layout/vList5" loCatId="list" qsTypeId="urn:microsoft.com/office/officeart/2005/8/quickstyle/simple1" qsCatId="simple" csTypeId="urn:microsoft.com/office/officeart/2005/8/colors/accent5_2" csCatId="accent5" phldr="1"/>
      <dgm:spPr/>
      <dgm:t>
        <a:bodyPr/>
        <a:lstStyle/>
        <a:p>
          <a:endParaRPr lang="en-US"/>
        </a:p>
      </dgm:t>
    </dgm:pt>
    <dgm:pt modelId="{87E184F4-4D61-4585-AF18-3A74C115C927}">
      <dgm:prSet phldrT="[Text]"/>
      <dgm:spPr/>
      <dgm:t>
        <a:bodyPr/>
        <a:lstStyle/>
        <a:p>
          <a:r>
            <a:rPr lang="en-US" dirty="0"/>
            <a:t>Booking Date</a:t>
          </a:r>
        </a:p>
      </dgm:t>
    </dgm:pt>
    <dgm:pt modelId="{0D24451C-75C1-4C0C-85DC-92759BC9ACA3}" type="parTrans" cxnId="{4FDA5025-E994-4685-AEA5-F3351A216FA7}">
      <dgm:prSet/>
      <dgm:spPr/>
      <dgm:t>
        <a:bodyPr/>
        <a:lstStyle/>
        <a:p>
          <a:endParaRPr lang="en-US"/>
        </a:p>
      </dgm:t>
    </dgm:pt>
    <dgm:pt modelId="{1226FECE-6D41-4B76-A1DF-4C42D0753355}" type="sibTrans" cxnId="{4FDA5025-E994-4685-AEA5-F3351A216FA7}">
      <dgm:prSet/>
      <dgm:spPr/>
      <dgm:t>
        <a:bodyPr/>
        <a:lstStyle/>
        <a:p>
          <a:endParaRPr lang="en-US"/>
        </a:p>
      </dgm:t>
    </dgm:pt>
    <dgm:pt modelId="{3D63D37D-75D6-445E-BBF2-1A04AB333235}">
      <dgm:prSet phldrT="[Text]" custT="1"/>
      <dgm:spPr/>
      <dgm:t>
        <a:bodyPr/>
        <a:lstStyle/>
        <a:p>
          <a:r>
            <a:rPr lang="en-US" sz="2200" dirty="0"/>
            <a:t>Arrival date is created using the date, month and year columns. </a:t>
          </a:r>
        </a:p>
      </dgm:t>
    </dgm:pt>
    <dgm:pt modelId="{4899A4A0-F295-42BF-BF8D-7E8E0A1FEACB}" type="parTrans" cxnId="{ECD6D2F5-A345-4BAC-A1CF-CA5C8A3F817C}">
      <dgm:prSet/>
      <dgm:spPr/>
      <dgm:t>
        <a:bodyPr/>
        <a:lstStyle/>
        <a:p>
          <a:endParaRPr lang="en-US"/>
        </a:p>
      </dgm:t>
    </dgm:pt>
    <dgm:pt modelId="{3FB3D3F8-ABF7-4CD0-B866-95E17C3B1A74}" type="sibTrans" cxnId="{ECD6D2F5-A345-4BAC-A1CF-CA5C8A3F817C}">
      <dgm:prSet/>
      <dgm:spPr/>
      <dgm:t>
        <a:bodyPr/>
        <a:lstStyle/>
        <a:p>
          <a:endParaRPr lang="en-US"/>
        </a:p>
      </dgm:t>
    </dgm:pt>
    <dgm:pt modelId="{C310093C-214C-40A3-BF71-8BCB72CA785F}">
      <dgm:prSet phldrT="[Text]"/>
      <dgm:spPr/>
      <dgm:t>
        <a:bodyPr/>
        <a:lstStyle/>
        <a:p>
          <a:r>
            <a:rPr lang="en-US" dirty="0"/>
            <a:t>Adults/Children</a:t>
          </a:r>
        </a:p>
      </dgm:t>
    </dgm:pt>
    <dgm:pt modelId="{326CC686-C091-4442-AEDA-3A101D1BCE24}" type="parTrans" cxnId="{B4516D75-541A-45B5-8787-6973C2DD7E8A}">
      <dgm:prSet/>
      <dgm:spPr/>
      <dgm:t>
        <a:bodyPr/>
        <a:lstStyle/>
        <a:p>
          <a:endParaRPr lang="en-US"/>
        </a:p>
      </dgm:t>
    </dgm:pt>
    <dgm:pt modelId="{848C5703-B6FF-48FF-B996-F85AE6CA5DD1}" type="sibTrans" cxnId="{B4516D75-541A-45B5-8787-6973C2DD7E8A}">
      <dgm:prSet/>
      <dgm:spPr/>
      <dgm:t>
        <a:bodyPr/>
        <a:lstStyle/>
        <a:p>
          <a:endParaRPr lang="en-US"/>
        </a:p>
      </dgm:t>
    </dgm:pt>
    <dgm:pt modelId="{72D8D238-1776-494E-A1AC-AE7150076B84}">
      <dgm:prSet phldrT="[Text]" custT="1"/>
      <dgm:spPr/>
      <dgm:t>
        <a:bodyPr/>
        <a:lstStyle/>
        <a:p>
          <a:r>
            <a:rPr lang="en-US" sz="2200" kern="1200" dirty="0">
              <a:solidFill>
                <a:prstClr val="black">
                  <a:hueOff val="0"/>
                  <a:satOff val="0"/>
                  <a:lumOff val="0"/>
                  <a:alphaOff val="0"/>
                </a:prstClr>
              </a:solidFill>
              <a:latin typeface="Calibri"/>
              <a:ea typeface="+mn-ea"/>
              <a:cs typeface="+mn-cs"/>
            </a:rPr>
            <a:t>Column to show 1 if there are children or babies on the trip</a:t>
          </a:r>
        </a:p>
      </dgm:t>
    </dgm:pt>
    <dgm:pt modelId="{A17A7AAD-BF50-45F8-B37B-54DD9190337C}" type="parTrans" cxnId="{42D017FF-9B28-444D-AB43-81A4F0B6C39D}">
      <dgm:prSet/>
      <dgm:spPr/>
      <dgm:t>
        <a:bodyPr/>
        <a:lstStyle/>
        <a:p>
          <a:endParaRPr lang="en-US"/>
        </a:p>
      </dgm:t>
    </dgm:pt>
    <dgm:pt modelId="{CD934561-7601-4CB1-A7B2-019A210E9B1C}" type="sibTrans" cxnId="{42D017FF-9B28-444D-AB43-81A4F0B6C39D}">
      <dgm:prSet/>
      <dgm:spPr/>
      <dgm:t>
        <a:bodyPr/>
        <a:lstStyle/>
        <a:p>
          <a:endParaRPr lang="en-US"/>
        </a:p>
      </dgm:t>
    </dgm:pt>
    <dgm:pt modelId="{EFD8D187-7CB2-45C2-854E-68C4D879B383}">
      <dgm:prSet phldrT="[Text]"/>
      <dgm:spPr/>
      <dgm:t>
        <a:bodyPr/>
        <a:lstStyle/>
        <a:p>
          <a:r>
            <a:rPr lang="en-US" dirty="0"/>
            <a:t>Assigned/Reserved Room</a:t>
          </a:r>
        </a:p>
      </dgm:t>
    </dgm:pt>
    <dgm:pt modelId="{40C14B12-BD17-4E4B-BF82-38497D3F6482}" type="parTrans" cxnId="{0408916F-1655-41FE-B28E-82A5224FB0F5}">
      <dgm:prSet/>
      <dgm:spPr/>
      <dgm:t>
        <a:bodyPr/>
        <a:lstStyle/>
        <a:p>
          <a:endParaRPr lang="en-US"/>
        </a:p>
      </dgm:t>
    </dgm:pt>
    <dgm:pt modelId="{597C629D-8FF1-438F-8832-81639E454D1B}" type="sibTrans" cxnId="{0408916F-1655-41FE-B28E-82A5224FB0F5}">
      <dgm:prSet/>
      <dgm:spPr/>
      <dgm:t>
        <a:bodyPr/>
        <a:lstStyle/>
        <a:p>
          <a:endParaRPr lang="en-US"/>
        </a:p>
      </dgm:t>
    </dgm:pt>
    <dgm:pt modelId="{8ED51020-7CF9-4A54-84CB-2D7B411A9E29}">
      <dgm:prSet phldrT="[Text]"/>
      <dgm:spPr/>
      <dgm:t>
        <a:bodyPr/>
        <a:lstStyle/>
        <a:p>
          <a:r>
            <a:rPr lang="en-US" dirty="0"/>
            <a:t>There is a difference in reserved room vs assigned room.</a:t>
          </a:r>
        </a:p>
      </dgm:t>
    </dgm:pt>
    <dgm:pt modelId="{444A009F-5B13-48DA-ADC1-6A3B422571EF}" type="parTrans" cxnId="{9A2F8F0B-F497-4D51-BDF0-952EF279CDD4}">
      <dgm:prSet/>
      <dgm:spPr/>
      <dgm:t>
        <a:bodyPr/>
        <a:lstStyle/>
        <a:p>
          <a:endParaRPr lang="en-US"/>
        </a:p>
      </dgm:t>
    </dgm:pt>
    <dgm:pt modelId="{E984E927-57DE-4F4F-B1A7-050217DF8480}" type="sibTrans" cxnId="{9A2F8F0B-F497-4D51-BDF0-952EF279CDD4}">
      <dgm:prSet/>
      <dgm:spPr/>
      <dgm:t>
        <a:bodyPr/>
        <a:lstStyle/>
        <a:p>
          <a:endParaRPr lang="en-US"/>
        </a:p>
      </dgm:t>
    </dgm:pt>
    <dgm:pt modelId="{41651F0C-46BF-49B2-86AD-035AF4252E2C}">
      <dgm:prSet phldrT="[Text]" custT="1"/>
      <dgm:spPr/>
      <dgm:t>
        <a:bodyPr/>
        <a:lstStyle/>
        <a:p>
          <a:r>
            <a:rPr lang="en-US" sz="2200" dirty="0"/>
            <a:t>Arrival Date subtracted from Lead Time gives the booking date</a:t>
          </a:r>
        </a:p>
      </dgm:t>
    </dgm:pt>
    <dgm:pt modelId="{4FDFCC73-8503-47F8-A757-28113DD91057}" type="parTrans" cxnId="{D41682E2-27C6-4B01-9A60-8AEE8C2EF331}">
      <dgm:prSet/>
      <dgm:spPr/>
      <dgm:t>
        <a:bodyPr/>
        <a:lstStyle/>
        <a:p>
          <a:endParaRPr lang="en-US"/>
        </a:p>
      </dgm:t>
    </dgm:pt>
    <dgm:pt modelId="{F770C177-D6FE-48ED-8236-C05904E1B31C}" type="sibTrans" cxnId="{D41682E2-27C6-4B01-9A60-8AEE8C2EF331}">
      <dgm:prSet/>
      <dgm:spPr/>
      <dgm:t>
        <a:bodyPr/>
        <a:lstStyle/>
        <a:p>
          <a:endParaRPr lang="en-US"/>
        </a:p>
      </dgm:t>
    </dgm:pt>
    <dgm:pt modelId="{3B5AE1FA-669F-46D7-8ED7-C2029FF2358E}">
      <dgm:prSet phldrT="[Text]" custT="1"/>
      <dgm:spPr/>
      <dgm:t>
        <a:bodyPr/>
        <a:lstStyle/>
        <a:p>
          <a:r>
            <a:rPr lang="en-US" sz="2200" kern="1200" dirty="0">
              <a:solidFill>
                <a:prstClr val="black">
                  <a:hueOff val="0"/>
                  <a:satOff val="0"/>
                  <a:lumOff val="0"/>
                  <a:alphaOff val="0"/>
                </a:prstClr>
              </a:solidFill>
              <a:latin typeface="Calibri"/>
              <a:ea typeface="+mn-ea"/>
              <a:cs typeface="+mn-cs"/>
            </a:rPr>
            <a:t>0 if there are only adults.</a:t>
          </a:r>
        </a:p>
      </dgm:t>
    </dgm:pt>
    <dgm:pt modelId="{9B03FBBB-3D83-4D4D-A604-3309C11DD4A7}" type="parTrans" cxnId="{4212CB6E-12CA-4625-ACEF-73C20F2ED52F}">
      <dgm:prSet/>
      <dgm:spPr/>
      <dgm:t>
        <a:bodyPr/>
        <a:lstStyle/>
        <a:p>
          <a:endParaRPr lang="en-US"/>
        </a:p>
      </dgm:t>
    </dgm:pt>
    <dgm:pt modelId="{8673AB57-BE04-4AE8-A1FF-E680C499AEA9}" type="sibTrans" cxnId="{4212CB6E-12CA-4625-ACEF-73C20F2ED52F}">
      <dgm:prSet/>
      <dgm:spPr/>
      <dgm:t>
        <a:bodyPr/>
        <a:lstStyle/>
        <a:p>
          <a:endParaRPr lang="en-US"/>
        </a:p>
      </dgm:t>
    </dgm:pt>
    <dgm:pt modelId="{D7FE04A1-BA7E-4069-8CA1-C65F31A04398}">
      <dgm:prSet phldrT="[Text]"/>
      <dgm:spPr/>
      <dgm:t>
        <a:bodyPr/>
        <a:lstStyle/>
        <a:p>
          <a:r>
            <a:rPr lang="en-US" dirty="0"/>
            <a:t>Here, 1 if rooms have been changed and 0, if rooms have not been changed</a:t>
          </a:r>
        </a:p>
      </dgm:t>
    </dgm:pt>
    <dgm:pt modelId="{B1527863-6FD2-4098-A19C-7A59E5ECE447}" type="parTrans" cxnId="{7EB0FAAE-3389-4339-A584-D42F6BF4277D}">
      <dgm:prSet/>
      <dgm:spPr/>
      <dgm:t>
        <a:bodyPr/>
        <a:lstStyle/>
        <a:p>
          <a:endParaRPr lang="en-US"/>
        </a:p>
      </dgm:t>
    </dgm:pt>
    <dgm:pt modelId="{AB78A5C7-18FB-4F88-BC18-60BEA19BC3A4}" type="sibTrans" cxnId="{7EB0FAAE-3389-4339-A584-D42F6BF4277D}">
      <dgm:prSet/>
      <dgm:spPr/>
      <dgm:t>
        <a:bodyPr/>
        <a:lstStyle/>
        <a:p>
          <a:endParaRPr lang="en-US"/>
        </a:p>
      </dgm:t>
    </dgm:pt>
    <dgm:pt modelId="{C393950C-120C-4047-ADA7-D393303752B2}" type="pres">
      <dgm:prSet presAssocID="{77C1E27D-AC17-4C8E-8B3F-A934B27E6070}" presName="Name0" presStyleCnt="0">
        <dgm:presLayoutVars>
          <dgm:dir/>
          <dgm:animLvl val="lvl"/>
          <dgm:resizeHandles val="exact"/>
        </dgm:presLayoutVars>
      </dgm:prSet>
      <dgm:spPr/>
    </dgm:pt>
    <dgm:pt modelId="{5D8E6403-406F-47BF-A376-350F38BC788E}" type="pres">
      <dgm:prSet presAssocID="{87E184F4-4D61-4585-AF18-3A74C115C927}" presName="linNode" presStyleCnt="0"/>
      <dgm:spPr/>
    </dgm:pt>
    <dgm:pt modelId="{B7BB6826-DD2C-44F6-87B5-0AC44419D3D1}" type="pres">
      <dgm:prSet presAssocID="{87E184F4-4D61-4585-AF18-3A74C115C927}" presName="parentText" presStyleLbl="node1" presStyleIdx="0" presStyleCnt="3" custScaleX="101846">
        <dgm:presLayoutVars>
          <dgm:chMax val="1"/>
          <dgm:bulletEnabled val="1"/>
        </dgm:presLayoutVars>
      </dgm:prSet>
      <dgm:spPr/>
    </dgm:pt>
    <dgm:pt modelId="{3411EEC9-734E-4EDE-BD8F-CC396B8D3DEE}" type="pres">
      <dgm:prSet presAssocID="{87E184F4-4D61-4585-AF18-3A74C115C927}" presName="descendantText" presStyleLbl="alignAccFollowNode1" presStyleIdx="0" presStyleCnt="3">
        <dgm:presLayoutVars>
          <dgm:bulletEnabled val="1"/>
        </dgm:presLayoutVars>
      </dgm:prSet>
      <dgm:spPr/>
    </dgm:pt>
    <dgm:pt modelId="{CF363423-33C7-4CE7-941B-2CDA9AFEEFD3}" type="pres">
      <dgm:prSet presAssocID="{1226FECE-6D41-4B76-A1DF-4C42D0753355}" presName="sp" presStyleCnt="0"/>
      <dgm:spPr/>
    </dgm:pt>
    <dgm:pt modelId="{E42080C7-8B2D-4D8D-900F-A790151432DA}" type="pres">
      <dgm:prSet presAssocID="{C310093C-214C-40A3-BF71-8BCB72CA785F}" presName="linNode" presStyleCnt="0"/>
      <dgm:spPr/>
    </dgm:pt>
    <dgm:pt modelId="{9F31A623-B3C1-4536-A3DE-C3F209C4E79C}" type="pres">
      <dgm:prSet presAssocID="{C310093C-214C-40A3-BF71-8BCB72CA785F}" presName="parentText" presStyleLbl="node1" presStyleIdx="1" presStyleCnt="3">
        <dgm:presLayoutVars>
          <dgm:chMax val="1"/>
          <dgm:bulletEnabled val="1"/>
        </dgm:presLayoutVars>
      </dgm:prSet>
      <dgm:spPr/>
    </dgm:pt>
    <dgm:pt modelId="{036F505D-2324-47B8-AE48-CBA0A86C9441}" type="pres">
      <dgm:prSet presAssocID="{C310093C-214C-40A3-BF71-8BCB72CA785F}" presName="descendantText" presStyleLbl="alignAccFollowNode1" presStyleIdx="1" presStyleCnt="3">
        <dgm:presLayoutVars>
          <dgm:bulletEnabled val="1"/>
        </dgm:presLayoutVars>
      </dgm:prSet>
      <dgm:spPr/>
    </dgm:pt>
    <dgm:pt modelId="{2914942F-FF13-493C-BF8B-04BDDE156206}" type="pres">
      <dgm:prSet presAssocID="{848C5703-B6FF-48FF-B996-F85AE6CA5DD1}" presName="sp" presStyleCnt="0"/>
      <dgm:spPr/>
    </dgm:pt>
    <dgm:pt modelId="{26F23941-60D9-47DC-9E60-794A753A75BE}" type="pres">
      <dgm:prSet presAssocID="{EFD8D187-7CB2-45C2-854E-68C4D879B383}" presName="linNode" presStyleCnt="0"/>
      <dgm:spPr/>
    </dgm:pt>
    <dgm:pt modelId="{54D5A9E5-1B0E-4982-B4AB-E7ED59B5D537}" type="pres">
      <dgm:prSet presAssocID="{EFD8D187-7CB2-45C2-854E-68C4D879B383}" presName="parentText" presStyleLbl="node1" presStyleIdx="2" presStyleCnt="3" custLinFactNeighborX="-1505" custLinFactNeighborY="3133">
        <dgm:presLayoutVars>
          <dgm:chMax val="1"/>
          <dgm:bulletEnabled val="1"/>
        </dgm:presLayoutVars>
      </dgm:prSet>
      <dgm:spPr/>
    </dgm:pt>
    <dgm:pt modelId="{37EE46EC-AF65-4D18-BFC8-F24442289B7B}" type="pres">
      <dgm:prSet presAssocID="{EFD8D187-7CB2-45C2-854E-68C4D879B383}" presName="descendantText" presStyleLbl="alignAccFollowNode1" presStyleIdx="2" presStyleCnt="3">
        <dgm:presLayoutVars>
          <dgm:bulletEnabled val="1"/>
        </dgm:presLayoutVars>
      </dgm:prSet>
      <dgm:spPr/>
    </dgm:pt>
  </dgm:ptLst>
  <dgm:cxnLst>
    <dgm:cxn modelId="{C4DF8E06-1B56-4AE6-9223-017AB2A68C8C}" type="presOf" srcId="{D7FE04A1-BA7E-4069-8CA1-C65F31A04398}" destId="{37EE46EC-AF65-4D18-BFC8-F24442289B7B}" srcOrd="0" destOrd="1" presId="urn:microsoft.com/office/officeart/2005/8/layout/vList5"/>
    <dgm:cxn modelId="{9A2F8F0B-F497-4D51-BDF0-952EF279CDD4}" srcId="{EFD8D187-7CB2-45C2-854E-68C4D879B383}" destId="{8ED51020-7CF9-4A54-84CB-2D7B411A9E29}" srcOrd="0" destOrd="0" parTransId="{444A009F-5B13-48DA-ADC1-6A3B422571EF}" sibTransId="{E984E927-57DE-4F4F-B1A7-050217DF8480}"/>
    <dgm:cxn modelId="{4FDA5025-E994-4685-AEA5-F3351A216FA7}" srcId="{77C1E27D-AC17-4C8E-8B3F-A934B27E6070}" destId="{87E184F4-4D61-4585-AF18-3A74C115C927}" srcOrd="0" destOrd="0" parTransId="{0D24451C-75C1-4C0C-85DC-92759BC9ACA3}" sibTransId="{1226FECE-6D41-4B76-A1DF-4C42D0753355}"/>
    <dgm:cxn modelId="{DC2E7533-173F-4412-93F3-044A43BBFD9D}" type="presOf" srcId="{C310093C-214C-40A3-BF71-8BCB72CA785F}" destId="{9F31A623-B3C1-4536-A3DE-C3F209C4E79C}" srcOrd="0" destOrd="0" presId="urn:microsoft.com/office/officeart/2005/8/layout/vList5"/>
    <dgm:cxn modelId="{83481F61-7CB3-456D-91BE-D87E9569A878}" type="presOf" srcId="{77C1E27D-AC17-4C8E-8B3F-A934B27E6070}" destId="{C393950C-120C-4047-ADA7-D393303752B2}" srcOrd="0" destOrd="0" presId="urn:microsoft.com/office/officeart/2005/8/layout/vList5"/>
    <dgm:cxn modelId="{4212CB6E-12CA-4625-ACEF-73C20F2ED52F}" srcId="{C310093C-214C-40A3-BF71-8BCB72CA785F}" destId="{3B5AE1FA-669F-46D7-8ED7-C2029FF2358E}" srcOrd="1" destOrd="0" parTransId="{9B03FBBB-3D83-4D4D-A604-3309C11DD4A7}" sibTransId="{8673AB57-BE04-4AE8-A1FF-E680C499AEA9}"/>
    <dgm:cxn modelId="{0408916F-1655-41FE-B28E-82A5224FB0F5}" srcId="{77C1E27D-AC17-4C8E-8B3F-A934B27E6070}" destId="{EFD8D187-7CB2-45C2-854E-68C4D879B383}" srcOrd="2" destOrd="0" parTransId="{40C14B12-BD17-4E4B-BF82-38497D3F6482}" sibTransId="{597C629D-8FF1-438F-8832-81639E454D1B}"/>
    <dgm:cxn modelId="{739BFB71-8E30-4A64-931E-7B09854EDC8D}" type="presOf" srcId="{3D63D37D-75D6-445E-BBF2-1A04AB333235}" destId="{3411EEC9-734E-4EDE-BD8F-CC396B8D3DEE}" srcOrd="0" destOrd="0" presId="urn:microsoft.com/office/officeart/2005/8/layout/vList5"/>
    <dgm:cxn modelId="{B4516D75-541A-45B5-8787-6973C2DD7E8A}" srcId="{77C1E27D-AC17-4C8E-8B3F-A934B27E6070}" destId="{C310093C-214C-40A3-BF71-8BCB72CA785F}" srcOrd="1" destOrd="0" parTransId="{326CC686-C091-4442-AEDA-3A101D1BCE24}" sibTransId="{848C5703-B6FF-48FF-B996-F85AE6CA5DD1}"/>
    <dgm:cxn modelId="{C8C93B56-01D8-4772-9EED-56973ACE748B}" type="presOf" srcId="{3B5AE1FA-669F-46D7-8ED7-C2029FF2358E}" destId="{036F505D-2324-47B8-AE48-CBA0A86C9441}" srcOrd="0" destOrd="1" presId="urn:microsoft.com/office/officeart/2005/8/layout/vList5"/>
    <dgm:cxn modelId="{FDD48482-0815-4325-B213-52E1BBB484EF}" type="presOf" srcId="{72D8D238-1776-494E-A1AC-AE7150076B84}" destId="{036F505D-2324-47B8-AE48-CBA0A86C9441}" srcOrd="0" destOrd="0" presId="urn:microsoft.com/office/officeart/2005/8/layout/vList5"/>
    <dgm:cxn modelId="{DE3E8C8D-BD91-45C8-9B8D-707EE3AF4E0E}" type="presOf" srcId="{87E184F4-4D61-4585-AF18-3A74C115C927}" destId="{B7BB6826-DD2C-44F6-87B5-0AC44419D3D1}" srcOrd="0" destOrd="0" presId="urn:microsoft.com/office/officeart/2005/8/layout/vList5"/>
    <dgm:cxn modelId="{7EB0FAAE-3389-4339-A584-D42F6BF4277D}" srcId="{EFD8D187-7CB2-45C2-854E-68C4D879B383}" destId="{D7FE04A1-BA7E-4069-8CA1-C65F31A04398}" srcOrd="1" destOrd="0" parTransId="{B1527863-6FD2-4098-A19C-7A59E5ECE447}" sibTransId="{AB78A5C7-18FB-4F88-BC18-60BEA19BC3A4}"/>
    <dgm:cxn modelId="{516545B8-F951-4EE9-A67F-01BF73CC9935}" type="presOf" srcId="{41651F0C-46BF-49B2-86AD-035AF4252E2C}" destId="{3411EEC9-734E-4EDE-BD8F-CC396B8D3DEE}" srcOrd="0" destOrd="1" presId="urn:microsoft.com/office/officeart/2005/8/layout/vList5"/>
    <dgm:cxn modelId="{46078FC5-A88D-4B7D-8B35-EE4F4AA1348C}" type="presOf" srcId="{8ED51020-7CF9-4A54-84CB-2D7B411A9E29}" destId="{37EE46EC-AF65-4D18-BFC8-F24442289B7B}" srcOrd="0" destOrd="0" presId="urn:microsoft.com/office/officeart/2005/8/layout/vList5"/>
    <dgm:cxn modelId="{D85A05D3-6815-4CCE-92B9-63031B1B75D2}" type="presOf" srcId="{EFD8D187-7CB2-45C2-854E-68C4D879B383}" destId="{54D5A9E5-1B0E-4982-B4AB-E7ED59B5D537}" srcOrd="0" destOrd="0" presId="urn:microsoft.com/office/officeart/2005/8/layout/vList5"/>
    <dgm:cxn modelId="{D41682E2-27C6-4B01-9A60-8AEE8C2EF331}" srcId="{87E184F4-4D61-4585-AF18-3A74C115C927}" destId="{41651F0C-46BF-49B2-86AD-035AF4252E2C}" srcOrd="1" destOrd="0" parTransId="{4FDFCC73-8503-47F8-A757-28113DD91057}" sibTransId="{F770C177-D6FE-48ED-8236-C05904E1B31C}"/>
    <dgm:cxn modelId="{ECD6D2F5-A345-4BAC-A1CF-CA5C8A3F817C}" srcId="{87E184F4-4D61-4585-AF18-3A74C115C927}" destId="{3D63D37D-75D6-445E-BBF2-1A04AB333235}" srcOrd="0" destOrd="0" parTransId="{4899A4A0-F295-42BF-BF8D-7E8E0A1FEACB}" sibTransId="{3FB3D3F8-ABF7-4CD0-B866-95E17C3B1A74}"/>
    <dgm:cxn modelId="{42D017FF-9B28-444D-AB43-81A4F0B6C39D}" srcId="{C310093C-214C-40A3-BF71-8BCB72CA785F}" destId="{72D8D238-1776-494E-A1AC-AE7150076B84}" srcOrd="0" destOrd="0" parTransId="{A17A7AAD-BF50-45F8-B37B-54DD9190337C}" sibTransId="{CD934561-7601-4CB1-A7B2-019A210E9B1C}"/>
    <dgm:cxn modelId="{157E17C1-D946-4A2A-9A00-86FCECB8B058}" type="presParOf" srcId="{C393950C-120C-4047-ADA7-D393303752B2}" destId="{5D8E6403-406F-47BF-A376-350F38BC788E}" srcOrd="0" destOrd="0" presId="urn:microsoft.com/office/officeart/2005/8/layout/vList5"/>
    <dgm:cxn modelId="{0C07489D-B5E6-41DB-8B78-286FFF65009B}" type="presParOf" srcId="{5D8E6403-406F-47BF-A376-350F38BC788E}" destId="{B7BB6826-DD2C-44F6-87B5-0AC44419D3D1}" srcOrd="0" destOrd="0" presId="urn:microsoft.com/office/officeart/2005/8/layout/vList5"/>
    <dgm:cxn modelId="{99031275-E0D5-4AF0-9522-10B2394A1D9F}" type="presParOf" srcId="{5D8E6403-406F-47BF-A376-350F38BC788E}" destId="{3411EEC9-734E-4EDE-BD8F-CC396B8D3DEE}" srcOrd="1" destOrd="0" presId="urn:microsoft.com/office/officeart/2005/8/layout/vList5"/>
    <dgm:cxn modelId="{987006ED-0235-43E8-893D-7AB195AAC3D2}" type="presParOf" srcId="{C393950C-120C-4047-ADA7-D393303752B2}" destId="{CF363423-33C7-4CE7-941B-2CDA9AFEEFD3}" srcOrd="1" destOrd="0" presId="urn:microsoft.com/office/officeart/2005/8/layout/vList5"/>
    <dgm:cxn modelId="{093E289E-02B1-4F0C-A32A-51CC5720391E}" type="presParOf" srcId="{C393950C-120C-4047-ADA7-D393303752B2}" destId="{E42080C7-8B2D-4D8D-900F-A790151432DA}" srcOrd="2" destOrd="0" presId="urn:microsoft.com/office/officeart/2005/8/layout/vList5"/>
    <dgm:cxn modelId="{7E6A4399-EC55-46C7-BC7F-81D92789BB91}" type="presParOf" srcId="{E42080C7-8B2D-4D8D-900F-A790151432DA}" destId="{9F31A623-B3C1-4536-A3DE-C3F209C4E79C}" srcOrd="0" destOrd="0" presId="urn:microsoft.com/office/officeart/2005/8/layout/vList5"/>
    <dgm:cxn modelId="{D50F8A42-4969-4B07-8EF1-4D2A02ACA849}" type="presParOf" srcId="{E42080C7-8B2D-4D8D-900F-A790151432DA}" destId="{036F505D-2324-47B8-AE48-CBA0A86C9441}" srcOrd="1" destOrd="0" presId="urn:microsoft.com/office/officeart/2005/8/layout/vList5"/>
    <dgm:cxn modelId="{F04EADDD-9662-437F-8283-47FE107D7BBC}" type="presParOf" srcId="{C393950C-120C-4047-ADA7-D393303752B2}" destId="{2914942F-FF13-493C-BF8B-04BDDE156206}" srcOrd="3" destOrd="0" presId="urn:microsoft.com/office/officeart/2005/8/layout/vList5"/>
    <dgm:cxn modelId="{C921CCE3-7EDD-431D-A4AB-B956B6094FFD}" type="presParOf" srcId="{C393950C-120C-4047-ADA7-D393303752B2}" destId="{26F23941-60D9-47DC-9E60-794A753A75BE}" srcOrd="4" destOrd="0" presId="urn:microsoft.com/office/officeart/2005/8/layout/vList5"/>
    <dgm:cxn modelId="{4310EB0B-030A-4515-848C-A249DA03D02C}" type="presParOf" srcId="{26F23941-60D9-47DC-9E60-794A753A75BE}" destId="{54D5A9E5-1B0E-4982-B4AB-E7ED59B5D537}" srcOrd="0" destOrd="0" presId="urn:microsoft.com/office/officeart/2005/8/layout/vList5"/>
    <dgm:cxn modelId="{C9CA06A0-FBBD-45B1-AAED-4DC446E59334}" type="presParOf" srcId="{26F23941-60D9-47DC-9E60-794A753A75BE}" destId="{37EE46EC-AF65-4D18-BFC8-F24442289B7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C1E27D-AC17-4C8E-8B3F-A934B27E607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87E184F4-4D61-4585-AF18-3A74C115C927}">
      <dgm:prSet phldrT="[Text]" custT="1"/>
      <dgm:spPr>
        <a:solidFill>
          <a:srgbClr val="4BACC6">
            <a:hueOff val="0"/>
            <a:satOff val="0"/>
            <a:lumOff val="0"/>
            <a:alphaOff val="0"/>
          </a:srgbClr>
        </a:solidFill>
        <a:ln w="25400" cap="flat" cmpd="sng" algn="ctr">
          <a:solidFill>
            <a:prstClr val="white">
              <a:hueOff val="0"/>
              <a:satOff val="0"/>
              <a:lumOff val="0"/>
              <a:alphaOff val="0"/>
            </a:prstClr>
          </a:solidFill>
          <a:prstDash val="solid"/>
        </a:ln>
        <a:effectLst/>
      </dgm:spPr>
      <dgm:t>
        <a:bodyPr spcFirstLastPara="0" vert="horz" wrap="square" lIns="125730" tIns="62865" rIns="125730" bIns="62865" numCol="1" spcCol="1270" anchor="ctr" anchorCtr="0"/>
        <a:lstStyle/>
        <a:p>
          <a:pPr marL="0" lvl="0" indent="0" algn="ctr" defTabSz="1466850">
            <a:lnSpc>
              <a:spcPct val="90000"/>
            </a:lnSpc>
            <a:spcBef>
              <a:spcPct val="0"/>
            </a:spcBef>
            <a:spcAft>
              <a:spcPct val="35000"/>
            </a:spcAft>
            <a:buNone/>
          </a:pPr>
          <a:r>
            <a:rPr lang="en-US" sz="3300" kern="1200" dirty="0" err="1">
              <a:solidFill>
                <a:prstClr val="white"/>
              </a:solidFill>
              <a:latin typeface="Calibri"/>
              <a:ea typeface="+mn-ea"/>
              <a:cs typeface="+mn-cs"/>
            </a:rPr>
            <a:t>Is_Holiday</a:t>
          </a:r>
          <a:endParaRPr lang="en-US" sz="3300" kern="1200" dirty="0">
            <a:solidFill>
              <a:prstClr val="white"/>
            </a:solidFill>
            <a:latin typeface="Calibri"/>
            <a:ea typeface="+mn-ea"/>
            <a:cs typeface="+mn-cs"/>
          </a:endParaRPr>
        </a:p>
      </dgm:t>
    </dgm:pt>
    <dgm:pt modelId="{0D24451C-75C1-4C0C-85DC-92759BC9ACA3}" type="parTrans" cxnId="{4FDA5025-E994-4685-AEA5-F3351A216FA7}">
      <dgm:prSet/>
      <dgm:spPr/>
      <dgm:t>
        <a:bodyPr/>
        <a:lstStyle/>
        <a:p>
          <a:endParaRPr lang="en-US"/>
        </a:p>
      </dgm:t>
    </dgm:pt>
    <dgm:pt modelId="{1226FECE-6D41-4B76-A1DF-4C42D0753355}" type="sibTrans" cxnId="{4FDA5025-E994-4685-AEA5-F3351A216FA7}">
      <dgm:prSet/>
      <dgm:spPr/>
      <dgm:t>
        <a:bodyPr/>
        <a:lstStyle/>
        <a:p>
          <a:endParaRPr lang="en-US"/>
        </a:p>
      </dgm:t>
    </dgm:pt>
    <dgm:pt modelId="{3D63D37D-75D6-445E-BBF2-1A04AB333235}">
      <dgm:prSet phldrT="[Text]" custT="1"/>
      <dgm:spPr/>
      <dgm:t>
        <a:bodyPr/>
        <a:lstStyle/>
        <a:p>
          <a:r>
            <a:rPr lang="en-US" sz="2200" dirty="0"/>
            <a:t>Months which have national holidays are categorized to create is Holiday column</a:t>
          </a:r>
        </a:p>
      </dgm:t>
    </dgm:pt>
    <dgm:pt modelId="{4899A4A0-F295-42BF-BF8D-7E8E0A1FEACB}" type="parTrans" cxnId="{ECD6D2F5-A345-4BAC-A1CF-CA5C8A3F817C}">
      <dgm:prSet/>
      <dgm:spPr/>
      <dgm:t>
        <a:bodyPr/>
        <a:lstStyle/>
        <a:p>
          <a:endParaRPr lang="en-US"/>
        </a:p>
      </dgm:t>
    </dgm:pt>
    <dgm:pt modelId="{3FB3D3F8-ABF7-4CD0-B866-95E17C3B1A74}" type="sibTrans" cxnId="{ECD6D2F5-A345-4BAC-A1CF-CA5C8A3F817C}">
      <dgm:prSet/>
      <dgm:spPr/>
      <dgm:t>
        <a:bodyPr/>
        <a:lstStyle/>
        <a:p>
          <a:endParaRPr lang="en-US"/>
        </a:p>
      </dgm:t>
    </dgm:pt>
    <dgm:pt modelId="{C310093C-214C-40A3-BF71-8BCB72CA785F}">
      <dgm:prSet phldrT="[Text]" custT="1"/>
      <dgm:spPr>
        <a:solidFill>
          <a:srgbClr val="4BACC6">
            <a:hueOff val="0"/>
            <a:satOff val="0"/>
            <a:lumOff val="0"/>
            <a:alphaOff val="0"/>
          </a:srgbClr>
        </a:solidFill>
        <a:ln w="25400" cap="flat" cmpd="sng" algn="ctr">
          <a:solidFill>
            <a:prstClr val="white">
              <a:hueOff val="0"/>
              <a:satOff val="0"/>
              <a:lumOff val="0"/>
              <a:alphaOff val="0"/>
            </a:prstClr>
          </a:solidFill>
          <a:prstDash val="solid"/>
        </a:ln>
        <a:effectLst/>
      </dgm:spPr>
      <dgm:t>
        <a:bodyPr spcFirstLastPara="0" vert="horz" wrap="square" lIns="125730" tIns="62865" rIns="125730" bIns="62865" numCol="1" spcCol="1270" anchor="ctr" anchorCtr="0"/>
        <a:lstStyle/>
        <a:p>
          <a:pPr marL="0" lvl="0" indent="0" algn="ctr" defTabSz="1466850">
            <a:lnSpc>
              <a:spcPct val="90000"/>
            </a:lnSpc>
            <a:spcBef>
              <a:spcPct val="0"/>
            </a:spcBef>
            <a:spcAft>
              <a:spcPct val="35000"/>
            </a:spcAft>
            <a:buNone/>
          </a:pPr>
          <a:r>
            <a:rPr lang="en-US" sz="3300" kern="1200" dirty="0">
              <a:solidFill>
                <a:prstClr val="white"/>
              </a:solidFill>
              <a:latin typeface="Calibri"/>
              <a:ea typeface="+mn-ea"/>
              <a:cs typeface="+mn-cs"/>
            </a:rPr>
            <a:t>Family/Business</a:t>
          </a:r>
        </a:p>
      </dgm:t>
    </dgm:pt>
    <dgm:pt modelId="{326CC686-C091-4442-AEDA-3A101D1BCE24}" type="parTrans" cxnId="{B4516D75-541A-45B5-8787-6973C2DD7E8A}">
      <dgm:prSet/>
      <dgm:spPr/>
      <dgm:t>
        <a:bodyPr/>
        <a:lstStyle/>
        <a:p>
          <a:endParaRPr lang="en-US"/>
        </a:p>
      </dgm:t>
    </dgm:pt>
    <dgm:pt modelId="{848C5703-B6FF-48FF-B996-F85AE6CA5DD1}" type="sibTrans" cxnId="{B4516D75-541A-45B5-8787-6973C2DD7E8A}">
      <dgm:prSet/>
      <dgm:spPr/>
      <dgm:t>
        <a:bodyPr/>
        <a:lstStyle/>
        <a:p>
          <a:endParaRPr lang="en-US"/>
        </a:p>
      </dgm:t>
    </dgm:pt>
    <dgm:pt modelId="{72D8D238-1776-494E-A1AC-AE7150076B84}">
      <dgm:prSet phldrT="[Text]" custT="1"/>
      <dgm:spPr/>
      <dgm:t>
        <a:bodyPr/>
        <a:lstStyle/>
        <a:p>
          <a:r>
            <a:rPr lang="en-US" sz="2200" kern="1200" dirty="0">
              <a:solidFill>
                <a:prstClr val="black">
                  <a:hueOff val="0"/>
                  <a:satOff val="0"/>
                  <a:lumOff val="0"/>
                  <a:alphaOff val="0"/>
                </a:prstClr>
              </a:solidFill>
              <a:latin typeface="Calibri"/>
              <a:ea typeface="+mn-ea"/>
              <a:cs typeface="+mn-cs"/>
            </a:rPr>
            <a:t>Column to show if it is a business or family trip</a:t>
          </a:r>
        </a:p>
      </dgm:t>
    </dgm:pt>
    <dgm:pt modelId="{A17A7AAD-BF50-45F8-B37B-54DD9190337C}" type="parTrans" cxnId="{42D017FF-9B28-444D-AB43-81A4F0B6C39D}">
      <dgm:prSet/>
      <dgm:spPr/>
      <dgm:t>
        <a:bodyPr/>
        <a:lstStyle/>
        <a:p>
          <a:endParaRPr lang="en-US"/>
        </a:p>
      </dgm:t>
    </dgm:pt>
    <dgm:pt modelId="{CD934561-7601-4CB1-A7B2-019A210E9B1C}" type="sibTrans" cxnId="{42D017FF-9B28-444D-AB43-81A4F0B6C39D}">
      <dgm:prSet/>
      <dgm:spPr/>
      <dgm:t>
        <a:bodyPr/>
        <a:lstStyle/>
        <a:p>
          <a:endParaRPr lang="en-US"/>
        </a:p>
      </dgm:t>
    </dgm:pt>
    <dgm:pt modelId="{E2549146-3C8B-42E1-9B15-CDBFA7DF0FE1}">
      <dgm:prSet phldrT="[Text]" custT="1"/>
      <dgm:spPr/>
      <dgm:t>
        <a:bodyPr/>
        <a:lstStyle/>
        <a:p>
          <a:r>
            <a:rPr lang="en-US" sz="2200" dirty="0"/>
            <a:t>1 if it is a holiday and 0 if it is not a holiday</a:t>
          </a:r>
        </a:p>
      </dgm:t>
    </dgm:pt>
    <dgm:pt modelId="{0CDAC6D5-BEDE-414A-B110-724472E289A1}" type="parTrans" cxnId="{199558C8-C895-4CC4-9DF4-0A9F70090144}">
      <dgm:prSet/>
      <dgm:spPr/>
      <dgm:t>
        <a:bodyPr/>
        <a:lstStyle/>
        <a:p>
          <a:endParaRPr lang="en-US"/>
        </a:p>
      </dgm:t>
    </dgm:pt>
    <dgm:pt modelId="{3D0C45DD-EA4F-429D-80D3-28AF49D217D2}" type="sibTrans" cxnId="{199558C8-C895-4CC4-9DF4-0A9F70090144}">
      <dgm:prSet/>
      <dgm:spPr/>
      <dgm:t>
        <a:bodyPr/>
        <a:lstStyle/>
        <a:p>
          <a:endParaRPr lang="en-US"/>
        </a:p>
      </dgm:t>
    </dgm:pt>
    <dgm:pt modelId="{0DFAA874-39BC-4D01-A9CC-4764F5E27BBE}">
      <dgm:prSet phldrT="[Text]" custT="1"/>
      <dgm:spPr/>
      <dgm:t>
        <a:bodyPr/>
        <a:lstStyle/>
        <a:p>
          <a:r>
            <a:rPr lang="en-US" sz="2200" kern="1200" dirty="0">
              <a:solidFill>
                <a:prstClr val="black">
                  <a:hueOff val="0"/>
                  <a:satOff val="0"/>
                  <a:lumOff val="0"/>
                  <a:alphaOff val="0"/>
                </a:prstClr>
              </a:solidFill>
              <a:latin typeface="Calibri"/>
              <a:ea typeface="+mn-ea"/>
              <a:cs typeface="+mn-cs"/>
            </a:rPr>
            <a:t>Business trip- Only adults, Family- Adults with children/babies</a:t>
          </a:r>
        </a:p>
      </dgm:t>
    </dgm:pt>
    <dgm:pt modelId="{F527ED1D-6F3D-44F2-924D-6BEF29E43BDD}" type="parTrans" cxnId="{11592F45-6268-4B41-A895-A304D020FD73}">
      <dgm:prSet/>
      <dgm:spPr/>
      <dgm:t>
        <a:bodyPr/>
        <a:lstStyle/>
        <a:p>
          <a:endParaRPr lang="en-US"/>
        </a:p>
      </dgm:t>
    </dgm:pt>
    <dgm:pt modelId="{20EC94E8-5A24-4C6B-9EE1-25D93F285D5A}" type="sibTrans" cxnId="{11592F45-6268-4B41-A895-A304D020FD73}">
      <dgm:prSet/>
      <dgm:spPr/>
      <dgm:t>
        <a:bodyPr/>
        <a:lstStyle/>
        <a:p>
          <a:endParaRPr lang="en-US"/>
        </a:p>
      </dgm:t>
    </dgm:pt>
    <dgm:pt modelId="{C393950C-120C-4047-ADA7-D393303752B2}" type="pres">
      <dgm:prSet presAssocID="{77C1E27D-AC17-4C8E-8B3F-A934B27E6070}" presName="Name0" presStyleCnt="0">
        <dgm:presLayoutVars>
          <dgm:dir/>
          <dgm:animLvl val="lvl"/>
          <dgm:resizeHandles val="exact"/>
        </dgm:presLayoutVars>
      </dgm:prSet>
      <dgm:spPr/>
    </dgm:pt>
    <dgm:pt modelId="{5D8E6403-406F-47BF-A376-350F38BC788E}" type="pres">
      <dgm:prSet presAssocID="{87E184F4-4D61-4585-AF18-3A74C115C927}" presName="linNode" presStyleCnt="0"/>
      <dgm:spPr/>
    </dgm:pt>
    <dgm:pt modelId="{B7BB6826-DD2C-44F6-87B5-0AC44419D3D1}" type="pres">
      <dgm:prSet presAssocID="{87E184F4-4D61-4585-AF18-3A74C115C927}" presName="parentText" presStyleLbl="node1" presStyleIdx="0" presStyleCnt="2" custScaleX="101846">
        <dgm:presLayoutVars>
          <dgm:chMax val="1"/>
          <dgm:bulletEnabled val="1"/>
        </dgm:presLayoutVars>
      </dgm:prSet>
      <dgm:spPr>
        <a:xfrm>
          <a:off x="0" y="64"/>
          <a:ext cx="3970778" cy="2566382"/>
        </a:xfrm>
        <a:prstGeom prst="roundRect">
          <a:avLst/>
        </a:prstGeom>
      </dgm:spPr>
    </dgm:pt>
    <dgm:pt modelId="{3411EEC9-734E-4EDE-BD8F-CC396B8D3DEE}" type="pres">
      <dgm:prSet presAssocID="{87E184F4-4D61-4585-AF18-3A74C115C927}" presName="descendantText" presStyleLbl="alignAccFollowNode1" presStyleIdx="0" presStyleCnt="2">
        <dgm:presLayoutVars>
          <dgm:bulletEnabled val="1"/>
        </dgm:presLayoutVars>
      </dgm:prSet>
      <dgm:spPr/>
    </dgm:pt>
    <dgm:pt modelId="{CF363423-33C7-4CE7-941B-2CDA9AFEEFD3}" type="pres">
      <dgm:prSet presAssocID="{1226FECE-6D41-4B76-A1DF-4C42D0753355}" presName="sp" presStyleCnt="0"/>
      <dgm:spPr/>
    </dgm:pt>
    <dgm:pt modelId="{E42080C7-8B2D-4D8D-900F-A790151432DA}" type="pres">
      <dgm:prSet presAssocID="{C310093C-214C-40A3-BF71-8BCB72CA785F}" presName="linNode" presStyleCnt="0"/>
      <dgm:spPr/>
    </dgm:pt>
    <dgm:pt modelId="{9F31A623-B3C1-4536-A3DE-C3F209C4E79C}" type="pres">
      <dgm:prSet presAssocID="{C310093C-214C-40A3-BF71-8BCB72CA785F}" presName="parentText" presStyleLbl="node1" presStyleIdx="1" presStyleCnt="2" custLinFactNeighborX="-18229" custLinFactNeighborY="891">
        <dgm:presLayoutVars>
          <dgm:chMax val="1"/>
          <dgm:bulletEnabled val="1"/>
        </dgm:presLayoutVars>
      </dgm:prSet>
      <dgm:spPr>
        <a:xfrm>
          <a:off x="0" y="2694765"/>
          <a:ext cx="3925641" cy="2566382"/>
        </a:xfrm>
        <a:prstGeom prst="roundRect">
          <a:avLst/>
        </a:prstGeom>
      </dgm:spPr>
    </dgm:pt>
    <dgm:pt modelId="{036F505D-2324-47B8-AE48-CBA0A86C9441}" type="pres">
      <dgm:prSet presAssocID="{C310093C-214C-40A3-BF71-8BCB72CA785F}" presName="descendantText" presStyleLbl="alignAccFollowNode1" presStyleIdx="1" presStyleCnt="2">
        <dgm:presLayoutVars>
          <dgm:bulletEnabled val="1"/>
        </dgm:presLayoutVars>
      </dgm:prSet>
      <dgm:spPr/>
    </dgm:pt>
  </dgm:ptLst>
  <dgm:cxnLst>
    <dgm:cxn modelId="{4FDA5025-E994-4685-AEA5-F3351A216FA7}" srcId="{77C1E27D-AC17-4C8E-8B3F-A934B27E6070}" destId="{87E184F4-4D61-4585-AF18-3A74C115C927}" srcOrd="0" destOrd="0" parTransId="{0D24451C-75C1-4C0C-85DC-92759BC9ACA3}" sibTransId="{1226FECE-6D41-4B76-A1DF-4C42D0753355}"/>
    <dgm:cxn modelId="{DC2E7533-173F-4412-93F3-044A43BBFD9D}" type="presOf" srcId="{C310093C-214C-40A3-BF71-8BCB72CA785F}" destId="{9F31A623-B3C1-4536-A3DE-C3F209C4E79C}" srcOrd="0" destOrd="0" presId="urn:microsoft.com/office/officeart/2005/8/layout/vList5"/>
    <dgm:cxn modelId="{83481F61-7CB3-456D-91BE-D87E9569A878}" type="presOf" srcId="{77C1E27D-AC17-4C8E-8B3F-A934B27E6070}" destId="{C393950C-120C-4047-ADA7-D393303752B2}" srcOrd="0" destOrd="0" presId="urn:microsoft.com/office/officeart/2005/8/layout/vList5"/>
    <dgm:cxn modelId="{11592F45-6268-4B41-A895-A304D020FD73}" srcId="{C310093C-214C-40A3-BF71-8BCB72CA785F}" destId="{0DFAA874-39BC-4D01-A9CC-4764F5E27BBE}" srcOrd="1" destOrd="0" parTransId="{F527ED1D-6F3D-44F2-924D-6BEF29E43BDD}" sibTransId="{20EC94E8-5A24-4C6B-9EE1-25D93F285D5A}"/>
    <dgm:cxn modelId="{739BFB71-8E30-4A64-931E-7B09854EDC8D}" type="presOf" srcId="{3D63D37D-75D6-445E-BBF2-1A04AB333235}" destId="{3411EEC9-734E-4EDE-BD8F-CC396B8D3DEE}" srcOrd="0" destOrd="0" presId="urn:microsoft.com/office/officeart/2005/8/layout/vList5"/>
    <dgm:cxn modelId="{B4516D75-541A-45B5-8787-6973C2DD7E8A}" srcId="{77C1E27D-AC17-4C8E-8B3F-A934B27E6070}" destId="{C310093C-214C-40A3-BF71-8BCB72CA785F}" srcOrd="1" destOrd="0" parTransId="{326CC686-C091-4442-AEDA-3A101D1BCE24}" sibTransId="{848C5703-B6FF-48FF-B996-F85AE6CA5DD1}"/>
    <dgm:cxn modelId="{FDD48482-0815-4325-B213-52E1BBB484EF}" type="presOf" srcId="{72D8D238-1776-494E-A1AC-AE7150076B84}" destId="{036F505D-2324-47B8-AE48-CBA0A86C9441}" srcOrd="0" destOrd="0" presId="urn:microsoft.com/office/officeart/2005/8/layout/vList5"/>
    <dgm:cxn modelId="{DE3E8C8D-BD91-45C8-9B8D-707EE3AF4E0E}" type="presOf" srcId="{87E184F4-4D61-4585-AF18-3A74C115C927}" destId="{B7BB6826-DD2C-44F6-87B5-0AC44419D3D1}" srcOrd="0" destOrd="0" presId="urn:microsoft.com/office/officeart/2005/8/layout/vList5"/>
    <dgm:cxn modelId="{3F6C7CA6-373D-48DC-8F5A-B99D5D97D4AB}" type="presOf" srcId="{E2549146-3C8B-42E1-9B15-CDBFA7DF0FE1}" destId="{3411EEC9-734E-4EDE-BD8F-CC396B8D3DEE}" srcOrd="0" destOrd="1" presId="urn:microsoft.com/office/officeart/2005/8/layout/vList5"/>
    <dgm:cxn modelId="{199558C8-C895-4CC4-9DF4-0A9F70090144}" srcId="{87E184F4-4D61-4585-AF18-3A74C115C927}" destId="{E2549146-3C8B-42E1-9B15-CDBFA7DF0FE1}" srcOrd="1" destOrd="0" parTransId="{0CDAC6D5-BEDE-414A-B110-724472E289A1}" sibTransId="{3D0C45DD-EA4F-429D-80D3-28AF49D217D2}"/>
    <dgm:cxn modelId="{0DD88FD4-122A-491E-9D61-DA3D9C23473F}" type="presOf" srcId="{0DFAA874-39BC-4D01-A9CC-4764F5E27BBE}" destId="{036F505D-2324-47B8-AE48-CBA0A86C9441}" srcOrd="0" destOrd="1" presId="urn:microsoft.com/office/officeart/2005/8/layout/vList5"/>
    <dgm:cxn modelId="{ECD6D2F5-A345-4BAC-A1CF-CA5C8A3F817C}" srcId="{87E184F4-4D61-4585-AF18-3A74C115C927}" destId="{3D63D37D-75D6-445E-BBF2-1A04AB333235}" srcOrd="0" destOrd="0" parTransId="{4899A4A0-F295-42BF-BF8D-7E8E0A1FEACB}" sibTransId="{3FB3D3F8-ABF7-4CD0-B866-95E17C3B1A74}"/>
    <dgm:cxn modelId="{42D017FF-9B28-444D-AB43-81A4F0B6C39D}" srcId="{C310093C-214C-40A3-BF71-8BCB72CA785F}" destId="{72D8D238-1776-494E-A1AC-AE7150076B84}" srcOrd="0" destOrd="0" parTransId="{A17A7AAD-BF50-45F8-B37B-54DD9190337C}" sibTransId="{CD934561-7601-4CB1-A7B2-019A210E9B1C}"/>
    <dgm:cxn modelId="{157E17C1-D946-4A2A-9A00-86FCECB8B058}" type="presParOf" srcId="{C393950C-120C-4047-ADA7-D393303752B2}" destId="{5D8E6403-406F-47BF-A376-350F38BC788E}" srcOrd="0" destOrd="0" presId="urn:microsoft.com/office/officeart/2005/8/layout/vList5"/>
    <dgm:cxn modelId="{0C07489D-B5E6-41DB-8B78-286FFF65009B}" type="presParOf" srcId="{5D8E6403-406F-47BF-A376-350F38BC788E}" destId="{B7BB6826-DD2C-44F6-87B5-0AC44419D3D1}" srcOrd="0" destOrd="0" presId="urn:microsoft.com/office/officeart/2005/8/layout/vList5"/>
    <dgm:cxn modelId="{99031275-E0D5-4AF0-9522-10B2394A1D9F}" type="presParOf" srcId="{5D8E6403-406F-47BF-A376-350F38BC788E}" destId="{3411EEC9-734E-4EDE-BD8F-CC396B8D3DEE}" srcOrd="1" destOrd="0" presId="urn:microsoft.com/office/officeart/2005/8/layout/vList5"/>
    <dgm:cxn modelId="{987006ED-0235-43E8-893D-7AB195AAC3D2}" type="presParOf" srcId="{C393950C-120C-4047-ADA7-D393303752B2}" destId="{CF363423-33C7-4CE7-941B-2CDA9AFEEFD3}" srcOrd="1" destOrd="0" presId="urn:microsoft.com/office/officeart/2005/8/layout/vList5"/>
    <dgm:cxn modelId="{093E289E-02B1-4F0C-A32A-51CC5720391E}" type="presParOf" srcId="{C393950C-120C-4047-ADA7-D393303752B2}" destId="{E42080C7-8B2D-4D8D-900F-A790151432DA}" srcOrd="2" destOrd="0" presId="urn:microsoft.com/office/officeart/2005/8/layout/vList5"/>
    <dgm:cxn modelId="{7E6A4399-EC55-46C7-BC7F-81D92789BB91}" type="presParOf" srcId="{E42080C7-8B2D-4D8D-900F-A790151432DA}" destId="{9F31A623-B3C1-4536-A3DE-C3F209C4E79C}" srcOrd="0" destOrd="0" presId="urn:microsoft.com/office/officeart/2005/8/layout/vList5"/>
    <dgm:cxn modelId="{D50F8A42-4969-4B07-8EF1-4D2A02ACA849}" type="presParOf" srcId="{E42080C7-8B2D-4D8D-900F-A790151432DA}" destId="{036F505D-2324-47B8-AE48-CBA0A86C944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C1E27D-AC17-4C8E-8B3F-A934B27E607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87E184F4-4D61-4585-AF18-3A74C115C927}">
      <dgm:prSet phldrT="[Text]" custT="1"/>
      <dgm:spPr>
        <a:solidFill>
          <a:srgbClr val="4BACC6">
            <a:hueOff val="0"/>
            <a:satOff val="0"/>
            <a:lumOff val="0"/>
            <a:alphaOff val="0"/>
          </a:srgbClr>
        </a:solidFill>
        <a:ln w="25400" cap="flat" cmpd="sng" algn="ctr">
          <a:solidFill>
            <a:prstClr val="white">
              <a:hueOff val="0"/>
              <a:satOff val="0"/>
              <a:lumOff val="0"/>
              <a:alphaOff val="0"/>
            </a:prstClr>
          </a:solidFill>
          <a:prstDash val="solid"/>
        </a:ln>
        <a:effectLst/>
      </dgm:spPr>
      <dgm:t>
        <a:bodyPr spcFirstLastPara="0" vert="horz" wrap="square" lIns="125730" tIns="62865" rIns="125730" bIns="62865" numCol="1" spcCol="1270" anchor="ctr" anchorCtr="0"/>
        <a:lstStyle/>
        <a:p>
          <a:pPr marL="0" lvl="0" indent="0" algn="ctr" defTabSz="1466850">
            <a:lnSpc>
              <a:spcPct val="90000"/>
            </a:lnSpc>
            <a:spcBef>
              <a:spcPct val="0"/>
            </a:spcBef>
            <a:spcAft>
              <a:spcPct val="35000"/>
            </a:spcAft>
            <a:buNone/>
          </a:pPr>
          <a:r>
            <a:rPr lang="en-US" sz="3300" kern="1200" dirty="0">
              <a:solidFill>
                <a:prstClr val="white"/>
              </a:solidFill>
              <a:latin typeface="Calibri"/>
              <a:ea typeface="+mn-ea"/>
              <a:cs typeface="+mn-cs"/>
            </a:rPr>
            <a:t>Quarter</a:t>
          </a:r>
        </a:p>
      </dgm:t>
    </dgm:pt>
    <dgm:pt modelId="{0D24451C-75C1-4C0C-85DC-92759BC9ACA3}" type="parTrans" cxnId="{4FDA5025-E994-4685-AEA5-F3351A216FA7}">
      <dgm:prSet/>
      <dgm:spPr/>
      <dgm:t>
        <a:bodyPr/>
        <a:lstStyle/>
        <a:p>
          <a:endParaRPr lang="en-US"/>
        </a:p>
      </dgm:t>
    </dgm:pt>
    <dgm:pt modelId="{1226FECE-6D41-4B76-A1DF-4C42D0753355}" type="sibTrans" cxnId="{4FDA5025-E994-4685-AEA5-F3351A216FA7}">
      <dgm:prSet/>
      <dgm:spPr/>
      <dgm:t>
        <a:bodyPr/>
        <a:lstStyle/>
        <a:p>
          <a:endParaRPr lang="en-US"/>
        </a:p>
      </dgm:t>
    </dgm:pt>
    <dgm:pt modelId="{3D63D37D-75D6-445E-BBF2-1A04AB333235}">
      <dgm:prSet phldrT="[Text]" custT="1"/>
      <dgm:spPr/>
      <dgm:t>
        <a:bodyPr/>
        <a:lstStyle/>
        <a:p>
          <a:r>
            <a:rPr lang="en-US" sz="2200" dirty="0"/>
            <a:t>New column created to segregate months into four quarters </a:t>
          </a:r>
          <a:r>
            <a:rPr lang="en-US" sz="2200" dirty="0" err="1"/>
            <a:t>ie</a:t>
          </a:r>
          <a:r>
            <a:rPr lang="en-US" sz="2200" dirty="0"/>
            <a:t>. Quarter 1,2,3,4.</a:t>
          </a:r>
        </a:p>
      </dgm:t>
    </dgm:pt>
    <dgm:pt modelId="{4899A4A0-F295-42BF-BF8D-7E8E0A1FEACB}" type="parTrans" cxnId="{ECD6D2F5-A345-4BAC-A1CF-CA5C8A3F817C}">
      <dgm:prSet/>
      <dgm:spPr/>
      <dgm:t>
        <a:bodyPr/>
        <a:lstStyle/>
        <a:p>
          <a:endParaRPr lang="en-US"/>
        </a:p>
      </dgm:t>
    </dgm:pt>
    <dgm:pt modelId="{3FB3D3F8-ABF7-4CD0-B866-95E17C3B1A74}" type="sibTrans" cxnId="{ECD6D2F5-A345-4BAC-A1CF-CA5C8A3F817C}">
      <dgm:prSet/>
      <dgm:spPr/>
      <dgm:t>
        <a:bodyPr/>
        <a:lstStyle/>
        <a:p>
          <a:endParaRPr lang="en-US"/>
        </a:p>
      </dgm:t>
    </dgm:pt>
    <dgm:pt modelId="{C310093C-214C-40A3-BF71-8BCB72CA785F}">
      <dgm:prSet phldrT="[Text]" custT="1"/>
      <dgm:spPr>
        <a:solidFill>
          <a:srgbClr val="4BACC6">
            <a:hueOff val="0"/>
            <a:satOff val="0"/>
            <a:lumOff val="0"/>
            <a:alphaOff val="0"/>
          </a:srgbClr>
        </a:solidFill>
        <a:ln w="25400" cap="flat" cmpd="sng" algn="ctr">
          <a:solidFill>
            <a:prstClr val="white">
              <a:hueOff val="0"/>
              <a:satOff val="0"/>
              <a:lumOff val="0"/>
              <a:alphaOff val="0"/>
            </a:prstClr>
          </a:solidFill>
          <a:prstDash val="solid"/>
        </a:ln>
        <a:effectLst/>
      </dgm:spPr>
      <dgm:t>
        <a:bodyPr spcFirstLastPara="0" vert="horz" wrap="square" lIns="125730" tIns="62865" rIns="125730" bIns="62865" numCol="1" spcCol="1270" anchor="ctr" anchorCtr="0"/>
        <a:lstStyle/>
        <a:p>
          <a:pPr marL="0" lvl="0" indent="0" algn="ctr" defTabSz="1466850">
            <a:lnSpc>
              <a:spcPct val="90000"/>
            </a:lnSpc>
            <a:spcBef>
              <a:spcPct val="0"/>
            </a:spcBef>
            <a:spcAft>
              <a:spcPct val="35000"/>
            </a:spcAft>
            <a:buNone/>
          </a:pPr>
          <a:r>
            <a:rPr lang="en-US" sz="3300" kern="1200" dirty="0" err="1">
              <a:solidFill>
                <a:prstClr val="white"/>
              </a:solidFill>
              <a:latin typeface="Calibri"/>
              <a:ea typeface="+mn-ea"/>
              <a:cs typeface="+mn-cs"/>
            </a:rPr>
            <a:t>TotalStayinNights</a:t>
          </a:r>
          <a:endParaRPr lang="en-US" sz="3300" kern="1200" dirty="0">
            <a:solidFill>
              <a:prstClr val="white"/>
            </a:solidFill>
            <a:latin typeface="Calibri"/>
            <a:ea typeface="+mn-ea"/>
            <a:cs typeface="+mn-cs"/>
          </a:endParaRPr>
        </a:p>
      </dgm:t>
    </dgm:pt>
    <dgm:pt modelId="{326CC686-C091-4442-AEDA-3A101D1BCE24}" type="parTrans" cxnId="{B4516D75-541A-45B5-8787-6973C2DD7E8A}">
      <dgm:prSet/>
      <dgm:spPr/>
      <dgm:t>
        <a:bodyPr/>
        <a:lstStyle/>
        <a:p>
          <a:endParaRPr lang="en-US"/>
        </a:p>
      </dgm:t>
    </dgm:pt>
    <dgm:pt modelId="{848C5703-B6FF-48FF-B996-F85AE6CA5DD1}" type="sibTrans" cxnId="{B4516D75-541A-45B5-8787-6973C2DD7E8A}">
      <dgm:prSet/>
      <dgm:spPr/>
      <dgm:t>
        <a:bodyPr/>
        <a:lstStyle/>
        <a:p>
          <a:endParaRPr lang="en-US"/>
        </a:p>
      </dgm:t>
    </dgm:pt>
    <dgm:pt modelId="{72D8D238-1776-494E-A1AC-AE7150076B84}">
      <dgm:prSet phldrT="[Text]" custT="1"/>
      <dgm:spPr/>
      <dgm:t>
        <a:bodyPr/>
        <a:lstStyle/>
        <a:p>
          <a:r>
            <a:rPr lang="en-US" sz="2200" kern="1200" dirty="0">
              <a:solidFill>
                <a:prstClr val="black">
                  <a:hueOff val="0"/>
                  <a:satOff val="0"/>
                  <a:lumOff val="0"/>
                  <a:alphaOff val="0"/>
                </a:prstClr>
              </a:solidFill>
              <a:latin typeface="Calibri"/>
              <a:ea typeface="+mn-ea"/>
              <a:cs typeface="+mn-cs"/>
            </a:rPr>
            <a:t>Column to show total stay in nights</a:t>
          </a:r>
        </a:p>
      </dgm:t>
    </dgm:pt>
    <dgm:pt modelId="{A17A7AAD-BF50-45F8-B37B-54DD9190337C}" type="parTrans" cxnId="{42D017FF-9B28-444D-AB43-81A4F0B6C39D}">
      <dgm:prSet/>
      <dgm:spPr/>
      <dgm:t>
        <a:bodyPr/>
        <a:lstStyle/>
        <a:p>
          <a:endParaRPr lang="en-US"/>
        </a:p>
      </dgm:t>
    </dgm:pt>
    <dgm:pt modelId="{CD934561-7601-4CB1-A7B2-019A210E9B1C}" type="sibTrans" cxnId="{42D017FF-9B28-444D-AB43-81A4F0B6C39D}">
      <dgm:prSet/>
      <dgm:spPr/>
      <dgm:t>
        <a:bodyPr/>
        <a:lstStyle/>
        <a:p>
          <a:endParaRPr lang="en-US"/>
        </a:p>
      </dgm:t>
    </dgm:pt>
    <dgm:pt modelId="{F49629CA-AA63-4A99-9584-D19E6AFE81EE}">
      <dgm:prSet phldrT="[Text]" custT="1"/>
      <dgm:spPr/>
      <dgm:t>
        <a:bodyPr/>
        <a:lstStyle/>
        <a:p>
          <a:r>
            <a:rPr lang="en-US" sz="2200" kern="1200" dirty="0">
              <a:solidFill>
                <a:prstClr val="black">
                  <a:hueOff val="0"/>
                  <a:satOff val="0"/>
                  <a:lumOff val="0"/>
                  <a:alphaOff val="0"/>
                </a:prstClr>
              </a:solidFill>
              <a:latin typeface="Calibri"/>
              <a:ea typeface="+mn-ea"/>
              <a:cs typeface="+mn-cs"/>
            </a:rPr>
            <a:t>Obtained by combining columns </a:t>
          </a:r>
          <a:r>
            <a:rPr lang="en-US" sz="2200" kern="1200" dirty="0" err="1">
              <a:solidFill>
                <a:prstClr val="black">
                  <a:hueOff val="0"/>
                  <a:satOff val="0"/>
                  <a:lumOff val="0"/>
                  <a:alphaOff val="0"/>
                </a:prstClr>
              </a:solidFill>
              <a:latin typeface="Calibri"/>
              <a:ea typeface="+mn-ea"/>
              <a:cs typeface="+mn-cs"/>
            </a:rPr>
            <a:t>StaysinWeekNights</a:t>
          </a:r>
          <a:r>
            <a:rPr lang="en-US" sz="2200" kern="1200" dirty="0">
              <a:solidFill>
                <a:prstClr val="black">
                  <a:hueOff val="0"/>
                  <a:satOff val="0"/>
                  <a:lumOff val="0"/>
                  <a:alphaOff val="0"/>
                </a:prstClr>
              </a:solidFill>
              <a:latin typeface="Calibri"/>
              <a:ea typeface="+mn-ea"/>
              <a:cs typeface="+mn-cs"/>
            </a:rPr>
            <a:t> + </a:t>
          </a:r>
          <a:r>
            <a:rPr lang="en-US" sz="2200" kern="1200" dirty="0" err="1">
              <a:solidFill>
                <a:prstClr val="black">
                  <a:hueOff val="0"/>
                  <a:satOff val="0"/>
                  <a:lumOff val="0"/>
                  <a:alphaOff val="0"/>
                </a:prstClr>
              </a:solidFill>
              <a:latin typeface="Calibri"/>
              <a:ea typeface="+mn-ea"/>
              <a:cs typeface="+mn-cs"/>
            </a:rPr>
            <a:t>StaysinWeekendNights</a:t>
          </a:r>
          <a:endParaRPr lang="en-US" sz="2200" kern="1200" dirty="0">
            <a:solidFill>
              <a:prstClr val="black">
                <a:hueOff val="0"/>
                <a:satOff val="0"/>
                <a:lumOff val="0"/>
                <a:alphaOff val="0"/>
              </a:prstClr>
            </a:solidFill>
            <a:latin typeface="Calibri"/>
            <a:ea typeface="+mn-ea"/>
            <a:cs typeface="+mn-cs"/>
          </a:endParaRPr>
        </a:p>
      </dgm:t>
    </dgm:pt>
    <dgm:pt modelId="{35B95033-8A72-4653-8FCB-26E7C8BFCB01}" type="parTrans" cxnId="{DEA6669D-B8A4-4626-B6FF-3D1370AA737D}">
      <dgm:prSet/>
      <dgm:spPr/>
      <dgm:t>
        <a:bodyPr/>
        <a:lstStyle/>
        <a:p>
          <a:endParaRPr lang="en-US"/>
        </a:p>
      </dgm:t>
    </dgm:pt>
    <dgm:pt modelId="{C61488B1-E39C-49B0-809F-3B8A227E28C0}" type="sibTrans" cxnId="{DEA6669D-B8A4-4626-B6FF-3D1370AA737D}">
      <dgm:prSet/>
      <dgm:spPr/>
      <dgm:t>
        <a:bodyPr/>
        <a:lstStyle/>
        <a:p>
          <a:endParaRPr lang="en-US"/>
        </a:p>
      </dgm:t>
    </dgm:pt>
    <dgm:pt modelId="{C393950C-120C-4047-ADA7-D393303752B2}" type="pres">
      <dgm:prSet presAssocID="{77C1E27D-AC17-4C8E-8B3F-A934B27E6070}" presName="Name0" presStyleCnt="0">
        <dgm:presLayoutVars>
          <dgm:dir/>
          <dgm:animLvl val="lvl"/>
          <dgm:resizeHandles val="exact"/>
        </dgm:presLayoutVars>
      </dgm:prSet>
      <dgm:spPr/>
    </dgm:pt>
    <dgm:pt modelId="{5D8E6403-406F-47BF-A376-350F38BC788E}" type="pres">
      <dgm:prSet presAssocID="{87E184F4-4D61-4585-AF18-3A74C115C927}" presName="linNode" presStyleCnt="0"/>
      <dgm:spPr/>
    </dgm:pt>
    <dgm:pt modelId="{B7BB6826-DD2C-44F6-87B5-0AC44419D3D1}" type="pres">
      <dgm:prSet presAssocID="{87E184F4-4D61-4585-AF18-3A74C115C927}" presName="parentText" presStyleLbl="node1" presStyleIdx="0" presStyleCnt="2" custScaleX="101846">
        <dgm:presLayoutVars>
          <dgm:chMax val="1"/>
          <dgm:bulletEnabled val="1"/>
        </dgm:presLayoutVars>
      </dgm:prSet>
      <dgm:spPr>
        <a:xfrm>
          <a:off x="0" y="64"/>
          <a:ext cx="3970778" cy="2566382"/>
        </a:xfrm>
        <a:prstGeom prst="roundRect">
          <a:avLst/>
        </a:prstGeom>
      </dgm:spPr>
    </dgm:pt>
    <dgm:pt modelId="{3411EEC9-734E-4EDE-BD8F-CC396B8D3DEE}" type="pres">
      <dgm:prSet presAssocID="{87E184F4-4D61-4585-AF18-3A74C115C927}" presName="descendantText" presStyleLbl="alignAccFollowNode1" presStyleIdx="0" presStyleCnt="2">
        <dgm:presLayoutVars>
          <dgm:bulletEnabled val="1"/>
        </dgm:presLayoutVars>
      </dgm:prSet>
      <dgm:spPr/>
    </dgm:pt>
    <dgm:pt modelId="{CF363423-33C7-4CE7-941B-2CDA9AFEEFD3}" type="pres">
      <dgm:prSet presAssocID="{1226FECE-6D41-4B76-A1DF-4C42D0753355}" presName="sp" presStyleCnt="0"/>
      <dgm:spPr/>
    </dgm:pt>
    <dgm:pt modelId="{E42080C7-8B2D-4D8D-900F-A790151432DA}" type="pres">
      <dgm:prSet presAssocID="{C310093C-214C-40A3-BF71-8BCB72CA785F}" presName="linNode" presStyleCnt="0"/>
      <dgm:spPr/>
    </dgm:pt>
    <dgm:pt modelId="{9F31A623-B3C1-4536-A3DE-C3F209C4E79C}" type="pres">
      <dgm:prSet presAssocID="{C310093C-214C-40A3-BF71-8BCB72CA785F}" presName="parentText" presStyleLbl="node1" presStyleIdx="1" presStyleCnt="2" custLinFactNeighborX="-18229" custLinFactNeighborY="891">
        <dgm:presLayoutVars>
          <dgm:chMax val="1"/>
          <dgm:bulletEnabled val="1"/>
        </dgm:presLayoutVars>
      </dgm:prSet>
      <dgm:spPr>
        <a:xfrm>
          <a:off x="0" y="2694765"/>
          <a:ext cx="3925641" cy="2566382"/>
        </a:xfrm>
        <a:prstGeom prst="roundRect">
          <a:avLst/>
        </a:prstGeom>
      </dgm:spPr>
    </dgm:pt>
    <dgm:pt modelId="{036F505D-2324-47B8-AE48-CBA0A86C9441}" type="pres">
      <dgm:prSet presAssocID="{C310093C-214C-40A3-BF71-8BCB72CA785F}" presName="descendantText" presStyleLbl="alignAccFollowNode1" presStyleIdx="1" presStyleCnt="2">
        <dgm:presLayoutVars>
          <dgm:bulletEnabled val="1"/>
        </dgm:presLayoutVars>
      </dgm:prSet>
      <dgm:spPr/>
    </dgm:pt>
  </dgm:ptLst>
  <dgm:cxnLst>
    <dgm:cxn modelId="{4FDA5025-E994-4685-AEA5-F3351A216FA7}" srcId="{77C1E27D-AC17-4C8E-8B3F-A934B27E6070}" destId="{87E184F4-4D61-4585-AF18-3A74C115C927}" srcOrd="0" destOrd="0" parTransId="{0D24451C-75C1-4C0C-85DC-92759BC9ACA3}" sibTransId="{1226FECE-6D41-4B76-A1DF-4C42D0753355}"/>
    <dgm:cxn modelId="{DC2E7533-173F-4412-93F3-044A43BBFD9D}" type="presOf" srcId="{C310093C-214C-40A3-BF71-8BCB72CA785F}" destId="{9F31A623-B3C1-4536-A3DE-C3F209C4E79C}" srcOrd="0" destOrd="0" presId="urn:microsoft.com/office/officeart/2005/8/layout/vList5"/>
    <dgm:cxn modelId="{83481F61-7CB3-456D-91BE-D87E9569A878}" type="presOf" srcId="{77C1E27D-AC17-4C8E-8B3F-A934B27E6070}" destId="{C393950C-120C-4047-ADA7-D393303752B2}" srcOrd="0" destOrd="0" presId="urn:microsoft.com/office/officeart/2005/8/layout/vList5"/>
    <dgm:cxn modelId="{739BFB71-8E30-4A64-931E-7B09854EDC8D}" type="presOf" srcId="{3D63D37D-75D6-445E-BBF2-1A04AB333235}" destId="{3411EEC9-734E-4EDE-BD8F-CC396B8D3DEE}" srcOrd="0" destOrd="0" presId="urn:microsoft.com/office/officeart/2005/8/layout/vList5"/>
    <dgm:cxn modelId="{B4516D75-541A-45B5-8787-6973C2DD7E8A}" srcId="{77C1E27D-AC17-4C8E-8B3F-A934B27E6070}" destId="{C310093C-214C-40A3-BF71-8BCB72CA785F}" srcOrd="1" destOrd="0" parTransId="{326CC686-C091-4442-AEDA-3A101D1BCE24}" sibTransId="{848C5703-B6FF-48FF-B996-F85AE6CA5DD1}"/>
    <dgm:cxn modelId="{FDD48482-0815-4325-B213-52E1BBB484EF}" type="presOf" srcId="{72D8D238-1776-494E-A1AC-AE7150076B84}" destId="{036F505D-2324-47B8-AE48-CBA0A86C9441}" srcOrd="0" destOrd="0" presId="urn:microsoft.com/office/officeart/2005/8/layout/vList5"/>
    <dgm:cxn modelId="{DE3E8C8D-BD91-45C8-9B8D-707EE3AF4E0E}" type="presOf" srcId="{87E184F4-4D61-4585-AF18-3A74C115C927}" destId="{B7BB6826-DD2C-44F6-87B5-0AC44419D3D1}" srcOrd="0" destOrd="0" presId="urn:microsoft.com/office/officeart/2005/8/layout/vList5"/>
    <dgm:cxn modelId="{DEA6669D-B8A4-4626-B6FF-3D1370AA737D}" srcId="{C310093C-214C-40A3-BF71-8BCB72CA785F}" destId="{F49629CA-AA63-4A99-9584-D19E6AFE81EE}" srcOrd="1" destOrd="0" parTransId="{35B95033-8A72-4653-8FCB-26E7C8BFCB01}" sibTransId="{C61488B1-E39C-49B0-809F-3B8A227E28C0}"/>
    <dgm:cxn modelId="{D8B8F2B8-BF3A-479E-8EEB-8030C695EB3F}" type="presOf" srcId="{F49629CA-AA63-4A99-9584-D19E6AFE81EE}" destId="{036F505D-2324-47B8-AE48-CBA0A86C9441}" srcOrd="0" destOrd="1" presId="urn:microsoft.com/office/officeart/2005/8/layout/vList5"/>
    <dgm:cxn modelId="{ECD6D2F5-A345-4BAC-A1CF-CA5C8A3F817C}" srcId="{87E184F4-4D61-4585-AF18-3A74C115C927}" destId="{3D63D37D-75D6-445E-BBF2-1A04AB333235}" srcOrd="0" destOrd="0" parTransId="{4899A4A0-F295-42BF-BF8D-7E8E0A1FEACB}" sibTransId="{3FB3D3F8-ABF7-4CD0-B866-95E17C3B1A74}"/>
    <dgm:cxn modelId="{42D017FF-9B28-444D-AB43-81A4F0B6C39D}" srcId="{C310093C-214C-40A3-BF71-8BCB72CA785F}" destId="{72D8D238-1776-494E-A1AC-AE7150076B84}" srcOrd="0" destOrd="0" parTransId="{A17A7AAD-BF50-45F8-B37B-54DD9190337C}" sibTransId="{CD934561-7601-4CB1-A7B2-019A210E9B1C}"/>
    <dgm:cxn modelId="{157E17C1-D946-4A2A-9A00-86FCECB8B058}" type="presParOf" srcId="{C393950C-120C-4047-ADA7-D393303752B2}" destId="{5D8E6403-406F-47BF-A376-350F38BC788E}" srcOrd="0" destOrd="0" presId="urn:microsoft.com/office/officeart/2005/8/layout/vList5"/>
    <dgm:cxn modelId="{0C07489D-B5E6-41DB-8B78-286FFF65009B}" type="presParOf" srcId="{5D8E6403-406F-47BF-A376-350F38BC788E}" destId="{B7BB6826-DD2C-44F6-87B5-0AC44419D3D1}" srcOrd="0" destOrd="0" presId="urn:microsoft.com/office/officeart/2005/8/layout/vList5"/>
    <dgm:cxn modelId="{99031275-E0D5-4AF0-9522-10B2394A1D9F}" type="presParOf" srcId="{5D8E6403-406F-47BF-A376-350F38BC788E}" destId="{3411EEC9-734E-4EDE-BD8F-CC396B8D3DEE}" srcOrd="1" destOrd="0" presId="urn:microsoft.com/office/officeart/2005/8/layout/vList5"/>
    <dgm:cxn modelId="{987006ED-0235-43E8-893D-7AB195AAC3D2}" type="presParOf" srcId="{C393950C-120C-4047-ADA7-D393303752B2}" destId="{CF363423-33C7-4CE7-941B-2CDA9AFEEFD3}" srcOrd="1" destOrd="0" presId="urn:microsoft.com/office/officeart/2005/8/layout/vList5"/>
    <dgm:cxn modelId="{093E289E-02B1-4F0C-A32A-51CC5720391E}" type="presParOf" srcId="{C393950C-120C-4047-ADA7-D393303752B2}" destId="{E42080C7-8B2D-4D8D-900F-A790151432DA}" srcOrd="2" destOrd="0" presId="urn:microsoft.com/office/officeart/2005/8/layout/vList5"/>
    <dgm:cxn modelId="{7E6A4399-EC55-46C7-BC7F-81D92789BB91}" type="presParOf" srcId="{E42080C7-8B2D-4D8D-900F-A790151432DA}" destId="{9F31A623-B3C1-4536-A3DE-C3F209C4E79C}" srcOrd="0" destOrd="0" presId="urn:microsoft.com/office/officeart/2005/8/layout/vList5"/>
    <dgm:cxn modelId="{D50F8A42-4969-4B07-8EF1-4D2A02ACA849}" type="presParOf" srcId="{E42080C7-8B2D-4D8D-900F-A790151432DA}" destId="{036F505D-2324-47B8-AE48-CBA0A86C944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12DFC2D-FABA-4CB9-A47C-835A85B4B0F2}" type="doc">
      <dgm:prSet loTypeId="urn:microsoft.com/office/officeart/2005/8/layout/vList2" loCatId="list" qsTypeId="urn:microsoft.com/office/officeart/2005/8/quickstyle/3d1" qsCatId="3D" csTypeId="urn:microsoft.com/office/officeart/2005/8/colors/accent5_2" csCatId="accent5" phldr="1"/>
      <dgm:spPr/>
      <dgm:t>
        <a:bodyPr/>
        <a:lstStyle/>
        <a:p>
          <a:endParaRPr lang="en-US"/>
        </a:p>
      </dgm:t>
    </dgm:pt>
    <dgm:pt modelId="{562D7BCA-2308-4A7F-B610-196C70BC84E6}">
      <dgm:prSet/>
      <dgm:spPr/>
      <dgm:t>
        <a:bodyPr/>
        <a:lstStyle/>
        <a:p>
          <a:pPr rtl="0"/>
          <a:r>
            <a:rPr lang="en-US" dirty="0"/>
            <a:t>ANOVA and chi-square test for independence were opted for testing the relation of numerical and categorical features respectively with the target classes.</a:t>
          </a:r>
        </a:p>
      </dgm:t>
    </dgm:pt>
    <dgm:pt modelId="{B286F765-0402-41A7-896C-CDAC143492DC}" type="parTrans" cxnId="{BBBEAECA-47A7-4986-8A74-A401F06B5544}">
      <dgm:prSet/>
      <dgm:spPr/>
      <dgm:t>
        <a:bodyPr/>
        <a:lstStyle/>
        <a:p>
          <a:endParaRPr lang="en-US"/>
        </a:p>
      </dgm:t>
    </dgm:pt>
    <dgm:pt modelId="{9BED0E5A-BCDD-4232-A31A-DBF435F853F6}" type="sibTrans" cxnId="{BBBEAECA-47A7-4986-8A74-A401F06B5544}">
      <dgm:prSet/>
      <dgm:spPr/>
      <dgm:t>
        <a:bodyPr/>
        <a:lstStyle/>
        <a:p>
          <a:endParaRPr lang="en-US"/>
        </a:p>
      </dgm:t>
    </dgm:pt>
    <dgm:pt modelId="{ABCC9827-4F20-4497-9F60-C27E878785AC}">
      <dgm:prSet/>
      <dgm:spPr/>
      <dgm:t>
        <a:bodyPr/>
        <a:lstStyle/>
        <a:p>
          <a:pPr rtl="0"/>
          <a:r>
            <a:rPr lang="en-US"/>
            <a:t>So, strong inferences cannot be derived from these results.</a:t>
          </a:r>
          <a:endParaRPr lang="en-US" dirty="0"/>
        </a:p>
      </dgm:t>
    </dgm:pt>
    <dgm:pt modelId="{AF55F460-8591-4E00-9B6D-BC86D471E90D}" type="sibTrans" cxnId="{19A7A8F1-7F78-4782-B330-A0E910D84DAD}">
      <dgm:prSet/>
      <dgm:spPr/>
      <dgm:t>
        <a:bodyPr/>
        <a:lstStyle/>
        <a:p>
          <a:endParaRPr lang="en-US"/>
        </a:p>
      </dgm:t>
    </dgm:pt>
    <dgm:pt modelId="{CE570F64-86B5-47AF-8AE3-96DD6C709BA4}" type="parTrans" cxnId="{19A7A8F1-7F78-4782-B330-A0E910D84DAD}">
      <dgm:prSet/>
      <dgm:spPr/>
      <dgm:t>
        <a:bodyPr/>
        <a:lstStyle/>
        <a:p>
          <a:endParaRPr lang="en-US"/>
        </a:p>
      </dgm:t>
    </dgm:pt>
    <dgm:pt modelId="{0F66D6FC-8E91-454B-A160-6E6AAD6C0268}">
      <dgm:prSet/>
      <dgm:spPr/>
      <dgm:t>
        <a:bodyPr/>
        <a:lstStyle/>
        <a:p>
          <a:pPr rtl="0"/>
          <a:r>
            <a:rPr lang="en-US" dirty="0"/>
            <a:t>Applying the tests, it was found that with exception to ‘Arrival date’ , all other features show statistically significant relationship with the target variable. </a:t>
          </a:r>
        </a:p>
      </dgm:t>
    </dgm:pt>
    <dgm:pt modelId="{BB757622-36B6-4BAD-99AD-306C8E02660A}" type="sibTrans" cxnId="{0B0C0E93-D0EF-4B4D-9E40-AC537868B792}">
      <dgm:prSet/>
      <dgm:spPr/>
      <dgm:t>
        <a:bodyPr/>
        <a:lstStyle/>
        <a:p>
          <a:endParaRPr lang="en-US"/>
        </a:p>
      </dgm:t>
    </dgm:pt>
    <dgm:pt modelId="{8905923A-95B1-4DA7-BC17-2C333879F45E}" type="parTrans" cxnId="{0B0C0E93-D0EF-4B4D-9E40-AC537868B792}">
      <dgm:prSet/>
      <dgm:spPr/>
      <dgm:t>
        <a:bodyPr/>
        <a:lstStyle/>
        <a:p>
          <a:endParaRPr lang="en-US"/>
        </a:p>
      </dgm:t>
    </dgm:pt>
    <dgm:pt modelId="{47602A62-2848-429D-9B86-F5B1F1DD463F}">
      <dgm:prSet/>
      <dgm:spPr/>
      <dgm:t>
        <a:bodyPr/>
        <a:lstStyle/>
        <a:p>
          <a:pPr rtl="0"/>
          <a:endParaRPr lang="en-US" dirty="0"/>
        </a:p>
      </dgm:t>
    </dgm:pt>
    <dgm:pt modelId="{D92CD0D8-0045-4BDC-95BE-1B0E6F3CE749}" type="parTrans" cxnId="{DD2A4741-B54C-409E-9F1E-AE2063298D63}">
      <dgm:prSet/>
      <dgm:spPr/>
      <dgm:t>
        <a:bodyPr/>
        <a:lstStyle/>
        <a:p>
          <a:endParaRPr lang="en-US"/>
        </a:p>
      </dgm:t>
    </dgm:pt>
    <dgm:pt modelId="{24DB4E05-E767-4D16-98F8-A747D5631637}" type="sibTrans" cxnId="{DD2A4741-B54C-409E-9F1E-AE2063298D63}">
      <dgm:prSet/>
      <dgm:spPr/>
      <dgm:t>
        <a:bodyPr/>
        <a:lstStyle/>
        <a:p>
          <a:endParaRPr lang="en-US"/>
        </a:p>
      </dgm:t>
    </dgm:pt>
    <dgm:pt modelId="{D704A722-CC84-408E-8635-4CE0E970A3D5}" type="pres">
      <dgm:prSet presAssocID="{912DFC2D-FABA-4CB9-A47C-835A85B4B0F2}" presName="linear" presStyleCnt="0">
        <dgm:presLayoutVars>
          <dgm:animLvl val="lvl"/>
          <dgm:resizeHandles val="exact"/>
        </dgm:presLayoutVars>
      </dgm:prSet>
      <dgm:spPr/>
    </dgm:pt>
    <dgm:pt modelId="{F1C30867-BED5-4B5E-82D2-766790C459F2}" type="pres">
      <dgm:prSet presAssocID="{562D7BCA-2308-4A7F-B610-196C70BC84E6}" presName="parentText" presStyleLbl="node1" presStyleIdx="0" presStyleCnt="3">
        <dgm:presLayoutVars>
          <dgm:chMax val="0"/>
          <dgm:bulletEnabled val="1"/>
        </dgm:presLayoutVars>
      </dgm:prSet>
      <dgm:spPr/>
    </dgm:pt>
    <dgm:pt modelId="{F1FF9BAE-4539-4EDC-941E-25C703C463D6}" type="pres">
      <dgm:prSet presAssocID="{562D7BCA-2308-4A7F-B610-196C70BC84E6}" presName="childText" presStyleLbl="revTx" presStyleIdx="0" presStyleCnt="1" custScaleX="98839" custScaleY="126824">
        <dgm:presLayoutVars>
          <dgm:bulletEnabled val="1"/>
        </dgm:presLayoutVars>
      </dgm:prSet>
      <dgm:spPr/>
    </dgm:pt>
    <dgm:pt modelId="{25A5CBCB-97EC-477C-BC35-324A190F7B65}" type="pres">
      <dgm:prSet presAssocID="{0F66D6FC-8E91-454B-A160-6E6AAD6C0268}" presName="parentText" presStyleLbl="node1" presStyleIdx="1" presStyleCnt="3" custScaleY="111601" custLinFactY="-14717" custLinFactNeighborX="-124" custLinFactNeighborY="-100000">
        <dgm:presLayoutVars>
          <dgm:chMax val="0"/>
          <dgm:bulletEnabled val="1"/>
        </dgm:presLayoutVars>
      </dgm:prSet>
      <dgm:spPr/>
    </dgm:pt>
    <dgm:pt modelId="{A254735E-3101-4203-A43E-9A03BE180094}" type="pres">
      <dgm:prSet presAssocID="{BB757622-36B6-4BAD-99AD-306C8E02660A}" presName="spacer" presStyleCnt="0"/>
      <dgm:spPr/>
    </dgm:pt>
    <dgm:pt modelId="{6FEF0275-3280-4284-A2B7-1B09F5F76214}" type="pres">
      <dgm:prSet presAssocID="{ABCC9827-4F20-4497-9F60-C27E878785AC}" presName="parentText" presStyleLbl="node1" presStyleIdx="2" presStyleCnt="3">
        <dgm:presLayoutVars>
          <dgm:chMax val="0"/>
          <dgm:bulletEnabled val="1"/>
        </dgm:presLayoutVars>
      </dgm:prSet>
      <dgm:spPr/>
    </dgm:pt>
  </dgm:ptLst>
  <dgm:cxnLst>
    <dgm:cxn modelId="{DD2A4741-B54C-409E-9F1E-AE2063298D63}" srcId="{562D7BCA-2308-4A7F-B610-196C70BC84E6}" destId="{47602A62-2848-429D-9B86-F5B1F1DD463F}" srcOrd="0" destOrd="0" parTransId="{D92CD0D8-0045-4BDC-95BE-1B0E6F3CE749}" sibTransId="{24DB4E05-E767-4D16-98F8-A747D5631637}"/>
    <dgm:cxn modelId="{D8EB1581-FB59-4D6F-AAAF-BE85B19735D3}" type="presOf" srcId="{912DFC2D-FABA-4CB9-A47C-835A85B4B0F2}" destId="{D704A722-CC84-408E-8635-4CE0E970A3D5}" srcOrd="0" destOrd="0" presId="urn:microsoft.com/office/officeart/2005/8/layout/vList2"/>
    <dgm:cxn modelId="{82D8F68A-16CF-4F01-821A-1439EF00A204}" type="presOf" srcId="{562D7BCA-2308-4A7F-B610-196C70BC84E6}" destId="{F1C30867-BED5-4B5E-82D2-766790C459F2}" srcOrd="0" destOrd="0" presId="urn:microsoft.com/office/officeart/2005/8/layout/vList2"/>
    <dgm:cxn modelId="{491DE38E-9DDB-4FB9-80A0-D72216FCB51C}" type="presOf" srcId="{0F66D6FC-8E91-454B-A160-6E6AAD6C0268}" destId="{25A5CBCB-97EC-477C-BC35-324A190F7B65}" srcOrd="0" destOrd="0" presId="urn:microsoft.com/office/officeart/2005/8/layout/vList2"/>
    <dgm:cxn modelId="{0B0C0E93-D0EF-4B4D-9E40-AC537868B792}" srcId="{912DFC2D-FABA-4CB9-A47C-835A85B4B0F2}" destId="{0F66D6FC-8E91-454B-A160-6E6AAD6C0268}" srcOrd="1" destOrd="0" parTransId="{8905923A-95B1-4DA7-BC17-2C333879F45E}" sibTransId="{BB757622-36B6-4BAD-99AD-306C8E02660A}"/>
    <dgm:cxn modelId="{BBBEAECA-47A7-4986-8A74-A401F06B5544}" srcId="{912DFC2D-FABA-4CB9-A47C-835A85B4B0F2}" destId="{562D7BCA-2308-4A7F-B610-196C70BC84E6}" srcOrd="0" destOrd="0" parTransId="{B286F765-0402-41A7-896C-CDAC143492DC}" sibTransId="{9BED0E5A-BCDD-4232-A31A-DBF435F853F6}"/>
    <dgm:cxn modelId="{7C0154DB-6330-4784-B457-9111D3717CEB}" type="presOf" srcId="{ABCC9827-4F20-4497-9F60-C27E878785AC}" destId="{6FEF0275-3280-4284-A2B7-1B09F5F76214}" srcOrd="0" destOrd="0" presId="urn:microsoft.com/office/officeart/2005/8/layout/vList2"/>
    <dgm:cxn modelId="{D7BEA0ED-1ECE-4776-B2A6-5F57092884A0}" type="presOf" srcId="{47602A62-2848-429D-9B86-F5B1F1DD463F}" destId="{F1FF9BAE-4539-4EDC-941E-25C703C463D6}" srcOrd="0" destOrd="0" presId="urn:microsoft.com/office/officeart/2005/8/layout/vList2"/>
    <dgm:cxn modelId="{19A7A8F1-7F78-4782-B330-A0E910D84DAD}" srcId="{912DFC2D-FABA-4CB9-A47C-835A85B4B0F2}" destId="{ABCC9827-4F20-4497-9F60-C27E878785AC}" srcOrd="2" destOrd="0" parTransId="{CE570F64-86B5-47AF-8AE3-96DD6C709BA4}" sibTransId="{AF55F460-8591-4E00-9B6D-BC86D471E90D}"/>
    <dgm:cxn modelId="{DE41C3FD-EE61-4551-A11D-8C968DB97782}" type="presParOf" srcId="{D704A722-CC84-408E-8635-4CE0E970A3D5}" destId="{F1C30867-BED5-4B5E-82D2-766790C459F2}" srcOrd="0" destOrd="0" presId="urn:microsoft.com/office/officeart/2005/8/layout/vList2"/>
    <dgm:cxn modelId="{13F4BBBF-43A7-4B38-82E1-A70BABF343A2}" type="presParOf" srcId="{D704A722-CC84-408E-8635-4CE0E970A3D5}" destId="{F1FF9BAE-4539-4EDC-941E-25C703C463D6}" srcOrd="1" destOrd="0" presId="urn:microsoft.com/office/officeart/2005/8/layout/vList2"/>
    <dgm:cxn modelId="{91269AD0-7015-4E07-BACE-538D576349E7}" type="presParOf" srcId="{D704A722-CC84-408E-8635-4CE0E970A3D5}" destId="{25A5CBCB-97EC-477C-BC35-324A190F7B65}" srcOrd="2" destOrd="0" presId="urn:microsoft.com/office/officeart/2005/8/layout/vList2"/>
    <dgm:cxn modelId="{A9E72499-7A43-4F97-9DE4-A5D7B128558E}" type="presParOf" srcId="{D704A722-CC84-408E-8635-4CE0E970A3D5}" destId="{A254735E-3101-4203-A43E-9A03BE180094}" srcOrd="3" destOrd="0" presId="urn:microsoft.com/office/officeart/2005/8/layout/vList2"/>
    <dgm:cxn modelId="{A6E4DFEC-704B-4324-B512-2C6873C8AF97}" type="presParOf" srcId="{D704A722-CC84-408E-8635-4CE0E970A3D5}" destId="{6FEF0275-3280-4284-A2B7-1B09F5F7621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EEFD3C0-8EA9-4A14-9158-855F0AA6921E}"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659AD683-1FF9-4274-A514-2633847405F0}">
      <dgm:prSet phldrT="[Text]"/>
      <dgm:spPr/>
      <dgm:t>
        <a:bodyPr/>
        <a:lstStyle/>
        <a:p>
          <a:r>
            <a:rPr lang="en-US" dirty="0" err="1"/>
            <a:t>ReservationStatus</a:t>
          </a:r>
          <a:endParaRPr lang="en-US" dirty="0"/>
        </a:p>
      </dgm:t>
    </dgm:pt>
    <dgm:pt modelId="{4943D488-DFDD-4BEB-815C-3CAE30A83470}" type="parTrans" cxnId="{B0977DC6-F97E-41BB-BE2A-4F31CF8A9E2D}">
      <dgm:prSet/>
      <dgm:spPr/>
      <dgm:t>
        <a:bodyPr/>
        <a:lstStyle/>
        <a:p>
          <a:endParaRPr lang="en-US"/>
        </a:p>
      </dgm:t>
    </dgm:pt>
    <dgm:pt modelId="{45A4B8CF-ADA4-4ABA-A9FF-A19E122129E7}" type="sibTrans" cxnId="{B0977DC6-F97E-41BB-BE2A-4F31CF8A9E2D}">
      <dgm:prSet/>
      <dgm:spPr/>
      <dgm:t>
        <a:bodyPr/>
        <a:lstStyle/>
        <a:p>
          <a:endParaRPr lang="en-US"/>
        </a:p>
      </dgm:t>
    </dgm:pt>
    <dgm:pt modelId="{5690BE5E-D7AE-480C-B451-DAA186E174EA}">
      <dgm:prSet phldrT="[Text]"/>
      <dgm:spPr/>
      <dgm:t>
        <a:bodyPr/>
        <a:lstStyle/>
        <a:p>
          <a:r>
            <a:rPr lang="en-US" dirty="0" err="1"/>
            <a:t>ReservationStatusDate</a:t>
          </a:r>
          <a:endParaRPr lang="en-US" dirty="0"/>
        </a:p>
      </dgm:t>
    </dgm:pt>
    <dgm:pt modelId="{3C36E321-96A1-468C-822D-AE4A7BC8E84B}" type="parTrans" cxnId="{6B6E4426-226D-4613-B28A-4F70AED72C98}">
      <dgm:prSet/>
      <dgm:spPr/>
      <dgm:t>
        <a:bodyPr/>
        <a:lstStyle/>
        <a:p>
          <a:endParaRPr lang="en-US"/>
        </a:p>
      </dgm:t>
    </dgm:pt>
    <dgm:pt modelId="{5270C5BD-54F4-4C16-B571-23F46518E44E}" type="sibTrans" cxnId="{6B6E4426-226D-4613-B28A-4F70AED72C98}">
      <dgm:prSet/>
      <dgm:spPr/>
      <dgm:t>
        <a:bodyPr/>
        <a:lstStyle/>
        <a:p>
          <a:endParaRPr lang="en-US"/>
        </a:p>
      </dgm:t>
    </dgm:pt>
    <dgm:pt modelId="{0A71B3E8-86FD-443F-9378-698F7C5A28AD}">
      <dgm:prSet phldrT="[Text]"/>
      <dgm:spPr/>
      <dgm:t>
        <a:bodyPr/>
        <a:lstStyle/>
        <a:p>
          <a:r>
            <a:rPr lang="en-IN" dirty="0" err="1"/>
            <a:t>MarketSegment</a:t>
          </a:r>
          <a:endParaRPr lang="en-US" dirty="0"/>
        </a:p>
      </dgm:t>
    </dgm:pt>
    <dgm:pt modelId="{1DC93EA3-0D3B-4AAA-BAB9-B6C37FFA32B4}" type="parTrans" cxnId="{315AC3D6-8BDA-4527-8CC4-FABE092BEBD9}">
      <dgm:prSet/>
      <dgm:spPr/>
      <dgm:t>
        <a:bodyPr/>
        <a:lstStyle/>
        <a:p>
          <a:endParaRPr lang="en-US"/>
        </a:p>
      </dgm:t>
    </dgm:pt>
    <dgm:pt modelId="{A2BB038E-C7E8-4ABD-BD3B-2A26B668A88E}" type="sibTrans" cxnId="{315AC3D6-8BDA-4527-8CC4-FABE092BEBD9}">
      <dgm:prSet/>
      <dgm:spPr/>
      <dgm:t>
        <a:bodyPr/>
        <a:lstStyle/>
        <a:p>
          <a:endParaRPr lang="en-US"/>
        </a:p>
      </dgm:t>
    </dgm:pt>
    <dgm:pt modelId="{6E7988A9-4362-44AF-8A8E-ADE0159849BC}">
      <dgm:prSet phldrT="[Text]"/>
      <dgm:spPr/>
      <dgm:t>
        <a:bodyPr/>
        <a:lstStyle/>
        <a:p>
          <a:r>
            <a:rPr lang="en-IN" dirty="0" err="1"/>
            <a:t>ReservedRoomType</a:t>
          </a:r>
          <a:endParaRPr lang="en-US" dirty="0"/>
        </a:p>
      </dgm:t>
    </dgm:pt>
    <dgm:pt modelId="{C441D517-E259-4DFC-8AC7-DC153EB3E224}" type="parTrans" cxnId="{3ABE55BB-6F9A-44A1-A8F1-4238CA470185}">
      <dgm:prSet/>
      <dgm:spPr/>
      <dgm:t>
        <a:bodyPr/>
        <a:lstStyle/>
        <a:p>
          <a:endParaRPr lang="en-US"/>
        </a:p>
      </dgm:t>
    </dgm:pt>
    <dgm:pt modelId="{567AD6CA-118A-4B0F-BBBE-9148E8E22991}" type="sibTrans" cxnId="{3ABE55BB-6F9A-44A1-A8F1-4238CA470185}">
      <dgm:prSet/>
      <dgm:spPr/>
      <dgm:t>
        <a:bodyPr/>
        <a:lstStyle/>
        <a:p>
          <a:endParaRPr lang="en-US"/>
        </a:p>
      </dgm:t>
    </dgm:pt>
    <dgm:pt modelId="{2CD28D12-EB3E-47F1-97C5-3545C8AE33ED}">
      <dgm:prSet phldrT="[Text]"/>
      <dgm:spPr/>
      <dgm:t>
        <a:bodyPr/>
        <a:lstStyle/>
        <a:p>
          <a:r>
            <a:rPr lang="en-IN" dirty="0" err="1"/>
            <a:t>ArrivalDateMonth</a:t>
          </a:r>
          <a:endParaRPr lang="en-US" dirty="0"/>
        </a:p>
      </dgm:t>
    </dgm:pt>
    <dgm:pt modelId="{808815C3-DE37-4527-969F-6EA775D0161D}" type="parTrans" cxnId="{897BC714-9923-4970-B3A6-F2E1FA80D205}">
      <dgm:prSet/>
      <dgm:spPr/>
      <dgm:t>
        <a:bodyPr/>
        <a:lstStyle/>
        <a:p>
          <a:endParaRPr lang="en-US"/>
        </a:p>
      </dgm:t>
    </dgm:pt>
    <dgm:pt modelId="{8008D7A7-7907-4C3E-88F8-54F40A36DF7E}" type="sibTrans" cxnId="{897BC714-9923-4970-B3A6-F2E1FA80D205}">
      <dgm:prSet/>
      <dgm:spPr/>
      <dgm:t>
        <a:bodyPr/>
        <a:lstStyle/>
        <a:p>
          <a:endParaRPr lang="en-US"/>
        </a:p>
      </dgm:t>
    </dgm:pt>
    <dgm:pt modelId="{8CC06CDD-E4FE-4028-8487-FC6D0DD44EB6}">
      <dgm:prSet/>
      <dgm:spPr/>
      <dgm:t>
        <a:bodyPr/>
        <a:lstStyle/>
        <a:p>
          <a:r>
            <a:rPr lang="en-US" dirty="0" err="1"/>
            <a:t>StaysInWeekNights</a:t>
          </a:r>
          <a:endParaRPr lang="en-US" dirty="0"/>
        </a:p>
      </dgm:t>
    </dgm:pt>
    <dgm:pt modelId="{63730D53-95B8-4689-AD72-3835677394BF}" type="parTrans" cxnId="{C02D58E2-6960-4075-8AD8-995C911DAA19}">
      <dgm:prSet/>
      <dgm:spPr/>
      <dgm:t>
        <a:bodyPr/>
        <a:lstStyle/>
        <a:p>
          <a:endParaRPr lang="en-US"/>
        </a:p>
      </dgm:t>
    </dgm:pt>
    <dgm:pt modelId="{9FA0366A-D4CC-45D7-85BD-37E37BC0FAC9}" type="sibTrans" cxnId="{C02D58E2-6960-4075-8AD8-995C911DAA19}">
      <dgm:prSet/>
      <dgm:spPr/>
      <dgm:t>
        <a:bodyPr/>
        <a:lstStyle/>
        <a:p>
          <a:endParaRPr lang="en-US"/>
        </a:p>
      </dgm:t>
    </dgm:pt>
    <dgm:pt modelId="{E429E662-CA14-45AA-8279-E087B47B0B4D}">
      <dgm:prSet phldrT="[Text]"/>
      <dgm:spPr/>
      <dgm:t>
        <a:bodyPr/>
        <a:lstStyle/>
        <a:p>
          <a:r>
            <a:rPr lang="en-US" dirty="0" err="1"/>
            <a:t>ArrivalDateWeekNumber</a:t>
          </a:r>
          <a:endParaRPr lang="en-US" dirty="0"/>
        </a:p>
      </dgm:t>
    </dgm:pt>
    <dgm:pt modelId="{F4C38FD7-61E4-4BE7-AD57-C0E6BCC4F39B}" type="parTrans" cxnId="{CEBBB561-9675-4AEE-A1CD-FF0A16507427}">
      <dgm:prSet/>
      <dgm:spPr/>
      <dgm:t>
        <a:bodyPr/>
        <a:lstStyle/>
        <a:p>
          <a:endParaRPr lang="en-US"/>
        </a:p>
      </dgm:t>
    </dgm:pt>
    <dgm:pt modelId="{2847E767-AC30-4C26-B96C-BACF9B617F4F}" type="sibTrans" cxnId="{CEBBB561-9675-4AEE-A1CD-FF0A16507427}">
      <dgm:prSet/>
      <dgm:spPr/>
      <dgm:t>
        <a:bodyPr/>
        <a:lstStyle/>
        <a:p>
          <a:endParaRPr lang="en-US"/>
        </a:p>
      </dgm:t>
    </dgm:pt>
    <dgm:pt modelId="{3A97396B-4EC4-41E4-BAC6-6A1A717D2D68}">
      <dgm:prSet phldrT="[Text]"/>
      <dgm:spPr/>
      <dgm:t>
        <a:bodyPr/>
        <a:lstStyle/>
        <a:p>
          <a:r>
            <a:rPr lang="en-US" dirty="0"/>
            <a:t>Children</a:t>
          </a:r>
        </a:p>
      </dgm:t>
    </dgm:pt>
    <dgm:pt modelId="{0998AB74-555B-417F-A0B0-880A19C80737}" type="parTrans" cxnId="{90751FE4-5DDB-4473-8CE4-79C24A325885}">
      <dgm:prSet/>
      <dgm:spPr/>
      <dgm:t>
        <a:bodyPr/>
        <a:lstStyle/>
        <a:p>
          <a:endParaRPr lang="en-US"/>
        </a:p>
      </dgm:t>
    </dgm:pt>
    <dgm:pt modelId="{166BBB96-F00D-4123-8DBB-6CE7F582C2DC}" type="sibTrans" cxnId="{90751FE4-5DDB-4473-8CE4-79C24A325885}">
      <dgm:prSet/>
      <dgm:spPr/>
      <dgm:t>
        <a:bodyPr/>
        <a:lstStyle/>
        <a:p>
          <a:endParaRPr lang="en-US"/>
        </a:p>
      </dgm:t>
    </dgm:pt>
    <dgm:pt modelId="{498B571D-AFCC-4BD3-B1C9-A35588E30CA7}" type="pres">
      <dgm:prSet presAssocID="{2EEFD3C0-8EA9-4A14-9158-855F0AA6921E}" presName="diagram" presStyleCnt="0">
        <dgm:presLayoutVars>
          <dgm:dir/>
          <dgm:resizeHandles val="exact"/>
        </dgm:presLayoutVars>
      </dgm:prSet>
      <dgm:spPr/>
    </dgm:pt>
    <dgm:pt modelId="{A836C3AE-35A5-4D60-9A63-03F56D2CCD65}" type="pres">
      <dgm:prSet presAssocID="{659AD683-1FF9-4274-A514-2633847405F0}" presName="node" presStyleLbl="node1" presStyleIdx="0" presStyleCnt="8" custLinFactNeighborX="-26250">
        <dgm:presLayoutVars>
          <dgm:bulletEnabled val="1"/>
        </dgm:presLayoutVars>
      </dgm:prSet>
      <dgm:spPr/>
    </dgm:pt>
    <dgm:pt modelId="{AEEBD45B-255A-4341-8076-F0EED21F1E1B}" type="pres">
      <dgm:prSet presAssocID="{45A4B8CF-ADA4-4ABA-A9FF-A19E122129E7}" presName="sibTrans" presStyleCnt="0"/>
      <dgm:spPr/>
    </dgm:pt>
    <dgm:pt modelId="{546C068C-B951-4CC6-A93B-32013316BF2B}" type="pres">
      <dgm:prSet presAssocID="{5690BE5E-D7AE-480C-B451-DAA186E174EA}" presName="node" presStyleLbl="node1" presStyleIdx="1" presStyleCnt="8">
        <dgm:presLayoutVars>
          <dgm:bulletEnabled val="1"/>
        </dgm:presLayoutVars>
      </dgm:prSet>
      <dgm:spPr/>
    </dgm:pt>
    <dgm:pt modelId="{71B6613B-5AFD-4DBC-BE30-B17204B40428}" type="pres">
      <dgm:prSet presAssocID="{5270C5BD-54F4-4C16-B571-23F46518E44E}" presName="sibTrans" presStyleCnt="0"/>
      <dgm:spPr/>
    </dgm:pt>
    <dgm:pt modelId="{E8E2AA36-506E-4169-83D1-781EB9DEE14E}" type="pres">
      <dgm:prSet presAssocID="{0A71B3E8-86FD-443F-9378-698F7C5A28AD}" presName="node" presStyleLbl="node1" presStyleIdx="2" presStyleCnt="8" custLinFactNeighborX="24570">
        <dgm:presLayoutVars>
          <dgm:bulletEnabled val="1"/>
        </dgm:presLayoutVars>
      </dgm:prSet>
      <dgm:spPr/>
    </dgm:pt>
    <dgm:pt modelId="{BC7FF38B-47D7-40E8-AAE0-98381B3D7204}" type="pres">
      <dgm:prSet presAssocID="{A2BB038E-C7E8-4ABD-BD3B-2A26B668A88E}" presName="sibTrans" presStyleCnt="0"/>
      <dgm:spPr/>
    </dgm:pt>
    <dgm:pt modelId="{C24C0EAD-C1C8-4A1C-89C0-FA3B6D58C525}" type="pres">
      <dgm:prSet presAssocID="{6E7988A9-4362-44AF-8A8E-ADE0159849BC}" presName="node" presStyleLbl="node1" presStyleIdx="3" presStyleCnt="8" custLinFactNeighborX="-10205" custLinFactNeighborY="2122">
        <dgm:presLayoutVars>
          <dgm:bulletEnabled val="1"/>
        </dgm:presLayoutVars>
      </dgm:prSet>
      <dgm:spPr/>
    </dgm:pt>
    <dgm:pt modelId="{E2C50C01-6CCE-44C7-ABA1-4EA74EEDAC57}" type="pres">
      <dgm:prSet presAssocID="{567AD6CA-118A-4B0F-BBBE-9148E8E22991}" presName="sibTrans" presStyleCnt="0"/>
      <dgm:spPr/>
    </dgm:pt>
    <dgm:pt modelId="{22FD7897-C49F-4DE6-9D60-233B24A4B15A}" type="pres">
      <dgm:prSet presAssocID="{2CD28D12-EB3E-47F1-97C5-3545C8AE33ED}" presName="node" presStyleLbl="node1" presStyleIdx="4" presStyleCnt="8" custLinFactNeighborY="2628">
        <dgm:presLayoutVars>
          <dgm:bulletEnabled val="1"/>
        </dgm:presLayoutVars>
      </dgm:prSet>
      <dgm:spPr/>
    </dgm:pt>
    <dgm:pt modelId="{06AF9420-E195-44B7-B8F0-FA456A88262D}" type="pres">
      <dgm:prSet presAssocID="{8008D7A7-7907-4C3E-88F8-54F40A36DF7E}" presName="sibTrans" presStyleCnt="0"/>
      <dgm:spPr/>
    </dgm:pt>
    <dgm:pt modelId="{8A5D29FD-881E-41FD-8808-3288CFA4B2EC}" type="pres">
      <dgm:prSet presAssocID="{8CC06CDD-E4FE-4028-8487-FC6D0DD44EB6}" presName="node" presStyleLbl="node1" presStyleIdx="5" presStyleCnt="8" custLinFactNeighborX="10500" custLinFactNeighborY="876">
        <dgm:presLayoutVars>
          <dgm:bulletEnabled val="1"/>
        </dgm:presLayoutVars>
      </dgm:prSet>
      <dgm:spPr/>
    </dgm:pt>
    <dgm:pt modelId="{17C2F7AA-C477-4EFC-B44E-6A17DB6D680E}" type="pres">
      <dgm:prSet presAssocID="{9FA0366A-D4CC-45D7-85BD-37E37BC0FAC9}" presName="sibTrans" presStyleCnt="0"/>
      <dgm:spPr/>
    </dgm:pt>
    <dgm:pt modelId="{5F3A4617-5A78-441A-8F4C-4E36DAA4CA22}" type="pres">
      <dgm:prSet presAssocID="{E429E662-CA14-45AA-8279-E087B47B0B4D}" presName="node" presStyleLbl="node1" presStyleIdx="6" presStyleCnt="8" custLinFactNeighborX="-8925" custLinFactNeighborY="-1752">
        <dgm:presLayoutVars>
          <dgm:bulletEnabled val="1"/>
        </dgm:presLayoutVars>
      </dgm:prSet>
      <dgm:spPr/>
    </dgm:pt>
    <dgm:pt modelId="{DE100787-C4A2-4CCC-B7C4-6BF4E660A5CE}" type="pres">
      <dgm:prSet presAssocID="{2847E767-AC30-4C26-B96C-BACF9B617F4F}" presName="sibTrans" presStyleCnt="0"/>
      <dgm:spPr/>
    </dgm:pt>
    <dgm:pt modelId="{090DAFCE-74F1-4086-A8FB-0800FFBE82F5}" type="pres">
      <dgm:prSet presAssocID="{3A97396B-4EC4-41E4-BAC6-6A1A717D2D68}" presName="node" presStyleLbl="node1" presStyleIdx="7" presStyleCnt="8" custLinFactNeighborX="5775" custLinFactNeighborY="-1752">
        <dgm:presLayoutVars>
          <dgm:bulletEnabled val="1"/>
        </dgm:presLayoutVars>
      </dgm:prSet>
      <dgm:spPr/>
    </dgm:pt>
  </dgm:ptLst>
  <dgm:cxnLst>
    <dgm:cxn modelId="{897BC714-9923-4970-B3A6-F2E1FA80D205}" srcId="{2EEFD3C0-8EA9-4A14-9158-855F0AA6921E}" destId="{2CD28D12-EB3E-47F1-97C5-3545C8AE33ED}" srcOrd="4" destOrd="0" parTransId="{808815C3-DE37-4527-969F-6EA775D0161D}" sibTransId="{8008D7A7-7907-4C3E-88F8-54F40A36DF7E}"/>
    <dgm:cxn modelId="{E0ABAA20-EA4D-411A-880C-BD211049D23B}" type="presOf" srcId="{0A71B3E8-86FD-443F-9378-698F7C5A28AD}" destId="{E8E2AA36-506E-4169-83D1-781EB9DEE14E}" srcOrd="0" destOrd="0" presId="urn:microsoft.com/office/officeart/2005/8/layout/default"/>
    <dgm:cxn modelId="{6B6E4426-226D-4613-B28A-4F70AED72C98}" srcId="{2EEFD3C0-8EA9-4A14-9158-855F0AA6921E}" destId="{5690BE5E-D7AE-480C-B451-DAA186E174EA}" srcOrd="1" destOrd="0" parTransId="{3C36E321-96A1-468C-822D-AE4A7BC8E84B}" sibTransId="{5270C5BD-54F4-4C16-B571-23F46518E44E}"/>
    <dgm:cxn modelId="{CEBBB561-9675-4AEE-A1CD-FF0A16507427}" srcId="{2EEFD3C0-8EA9-4A14-9158-855F0AA6921E}" destId="{E429E662-CA14-45AA-8279-E087B47B0B4D}" srcOrd="6" destOrd="0" parTransId="{F4C38FD7-61E4-4BE7-AD57-C0E6BCC4F39B}" sibTransId="{2847E767-AC30-4C26-B96C-BACF9B617F4F}"/>
    <dgm:cxn modelId="{ABFD646C-5A00-4BC7-85EC-069754D1910C}" type="presOf" srcId="{2CD28D12-EB3E-47F1-97C5-3545C8AE33ED}" destId="{22FD7897-C49F-4DE6-9D60-233B24A4B15A}" srcOrd="0" destOrd="0" presId="urn:microsoft.com/office/officeart/2005/8/layout/default"/>
    <dgm:cxn modelId="{C0D89251-F774-4D1A-A2C5-811D2E20F5B3}" type="presOf" srcId="{3A97396B-4EC4-41E4-BAC6-6A1A717D2D68}" destId="{090DAFCE-74F1-4086-A8FB-0800FFBE82F5}" srcOrd="0" destOrd="0" presId="urn:microsoft.com/office/officeart/2005/8/layout/default"/>
    <dgm:cxn modelId="{B07C0283-EF5F-497B-8931-CDA58AC45C97}" type="presOf" srcId="{2EEFD3C0-8EA9-4A14-9158-855F0AA6921E}" destId="{498B571D-AFCC-4BD3-B1C9-A35588E30CA7}" srcOrd="0" destOrd="0" presId="urn:microsoft.com/office/officeart/2005/8/layout/default"/>
    <dgm:cxn modelId="{5F6B3797-EBB7-4B3F-AF1A-B63C9B66E3AE}" type="presOf" srcId="{6E7988A9-4362-44AF-8A8E-ADE0159849BC}" destId="{C24C0EAD-C1C8-4A1C-89C0-FA3B6D58C525}" srcOrd="0" destOrd="0" presId="urn:microsoft.com/office/officeart/2005/8/layout/default"/>
    <dgm:cxn modelId="{FB55E399-ED23-4930-A5FE-8E558C2251AA}" type="presOf" srcId="{659AD683-1FF9-4274-A514-2633847405F0}" destId="{A836C3AE-35A5-4D60-9A63-03F56D2CCD65}" srcOrd="0" destOrd="0" presId="urn:microsoft.com/office/officeart/2005/8/layout/default"/>
    <dgm:cxn modelId="{D6975E9C-FDA1-4AB8-82D2-1395F4547690}" type="presOf" srcId="{8CC06CDD-E4FE-4028-8487-FC6D0DD44EB6}" destId="{8A5D29FD-881E-41FD-8808-3288CFA4B2EC}" srcOrd="0" destOrd="0" presId="urn:microsoft.com/office/officeart/2005/8/layout/default"/>
    <dgm:cxn modelId="{3ABE55BB-6F9A-44A1-A8F1-4238CA470185}" srcId="{2EEFD3C0-8EA9-4A14-9158-855F0AA6921E}" destId="{6E7988A9-4362-44AF-8A8E-ADE0159849BC}" srcOrd="3" destOrd="0" parTransId="{C441D517-E259-4DFC-8AC7-DC153EB3E224}" sibTransId="{567AD6CA-118A-4B0F-BBBE-9148E8E22991}"/>
    <dgm:cxn modelId="{D19912C5-CFB1-45A0-BA11-9EF64EEC8338}" type="presOf" srcId="{5690BE5E-D7AE-480C-B451-DAA186E174EA}" destId="{546C068C-B951-4CC6-A93B-32013316BF2B}" srcOrd="0" destOrd="0" presId="urn:microsoft.com/office/officeart/2005/8/layout/default"/>
    <dgm:cxn modelId="{B0977DC6-F97E-41BB-BE2A-4F31CF8A9E2D}" srcId="{2EEFD3C0-8EA9-4A14-9158-855F0AA6921E}" destId="{659AD683-1FF9-4274-A514-2633847405F0}" srcOrd="0" destOrd="0" parTransId="{4943D488-DFDD-4BEB-815C-3CAE30A83470}" sibTransId="{45A4B8CF-ADA4-4ABA-A9FF-A19E122129E7}"/>
    <dgm:cxn modelId="{315AC3D6-8BDA-4527-8CC4-FABE092BEBD9}" srcId="{2EEFD3C0-8EA9-4A14-9158-855F0AA6921E}" destId="{0A71B3E8-86FD-443F-9378-698F7C5A28AD}" srcOrd="2" destOrd="0" parTransId="{1DC93EA3-0D3B-4AAA-BAB9-B6C37FFA32B4}" sibTransId="{A2BB038E-C7E8-4ABD-BD3B-2A26B668A88E}"/>
    <dgm:cxn modelId="{C02D58E2-6960-4075-8AD8-995C911DAA19}" srcId="{2EEFD3C0-8EA9-4A14-9158-855F0AA6921E}" destId="{8CC06CDD-E4FE-4028-8487-FC6D0DD44EB6}" srcOrd="5" destOrd="0" parTransId="{63730D53-95B8-4689-AD72-3835677394BF}" sibTransId="{9FA0366A-D4CC-45D7-85BD-37E37BC0FAC9}"/>
    <dgm:cxn modelId="{90751FE4-5DDB-4473-8CE4-79C24A325885}" srcId="{2EEFD3C0-8EA9-4A14-9158-855F0AA6921E}" destId="{3A97396B-4EC4-41E4-BAC6-6A1A717D2D68}" srcOrd="7" destOrd="0" parTransId="{0998AB74-555B-417F-A0B0-880A19C80737}" sibTransId="{166BBB96-F00D-4123-8DBB-6CE7F582C2DC}"/>
    <dgm:cxn modelId="{52CA56E8-45D0-4064-8B73-C49A6F326392}" type="presOf" srcId="{E429E662-CA14-45AA-8279-E087B47B0B4D}" destId="{5F3A4617-5A78-441A-8F4C-4E36DAA4CA22}" srcOrd="0" destOrd="0" presId="urn:microsoft.com/office/officeart/2005/8/layout/default"/>
    <dgm:cxn modelId="{AA8D9BCD-0707-4ED8-BB55-5AED0AD7B69D}" type="presParOf" srcId="{498B571D-AFCC-4BD3-B1C9-A35588E30CA7}" destId="{A836C3AE-35A5-4D60-9A63-03F56D2CCD65}" srcOrd="0" destOrd="0" presId="urn:microsoft.com/office/officeart/2005/8/layout/default"/>
    <dgm:cxn modelId="{47BF6A19-E6D4-43F9-8AA0-583B3499FFFB}" type="presParOf" srcId="{498B571D-AFCC-4BD3-B1C9-A35588E30CA7}" destId="{AEEBD45B-255A-4341-8076-F0EED21F1E1B}" srcOrd="1" destOrd="0" presId="urn:microsoft.com/office/officeart/2005/8/layout/default"/>
    <dgm:cxn modelId="{7B4DB8D5-AB14-4580-8AA3-5836E9297FEA}" type="presParOf" srcId="{498B571D-AFCC-4BD3-B1C9-A35588E30CA7}" destId="{546C068C-B951-4CC6-A93B-32013316BF2B}" srcOrd="2" destOrd="0" presId="urn:microsoft.com/office/officeart/2005/8/layout/default"/>
    <dgm:cxn modelId="{E339A7F5-5137-4B7D-9BFF-32F4BC0CF095}" type="presParOf" srcId="{498B571D-AFCC-4BD3-B1C9-A35588E30CA7}" destId="{71B6613B-5AFD-4DBC-BE30-B17204B40428}" srcOrd="3" destOrd="0" presId="urn:microsoft.com/office/officeart/2005/8/layout/default"/>
    <dgm:cxn modelId="{E304E562-8E15-46AE-8B93-BCA0DDC58DEA}" type="presParOf" srcId="{498B571D-AFCC-4BD3-B1C9-A35588E30CA7}" destId="{E8E2AA36-506E-4169-83D1-781EB9DEE14E}" srcOrd="4" destOrd="0" presId="urn:microsoft.com/office/officeart/2005/8/layout/default"/>
    <dgm:cxn modelId="{A4326A8D-C0F7-4930-98F0-91EBF520D0E0}" type="presParOf" srcId="{498B571D-AFCC-4BD3-B1C9-A35588E30CA7}" destId="{BC7FF38B-47D7-40E8-AAE0-98381B3D7204}" srcOrd="5" destOrd="0" presId="urn:microsoft.com/office/officeart/2005/8/layout/default"/>
    <dgm:cxn modelId="{B4ABD868-57E9-4A20-866A-710E95BABB9B}" type="presParOf" srcId="{498B571D-AFCC-4BD3-B1C9-A35588E30CA7}" destId="{C24C0EAD-C1C8-4A1C-89C0-FA3B6D58C525}" srcOrd="6" destOrd="0" presId="urn:microsoft.com/office/officeart/2005/8/layout/default"/>
    <dgm:cxn modelId="{AF533CC5-15CC-4B86-91F5-8EF32898E519}" type="presParOf" srcId="{498B571D-AFCC-4BD3-B1C9-A35588E30CA7}" destId="{E2C50C01-6CCE-44C7-ABA1-4EA74EEDAC57}" srcOrd="7" destOrd="0" presId="urn:microsoft.com/office/officeart/2005/8/layout/default"/>
    <dgm:cxn modelId="{E580E7BB-6DF0-4D4A-8652-88E50FEC2658}" type="presParOf" srcId="{498B571D-AFCC-4BD3-B1C9-A35588E30CA7}" destId="{22FD7897-C49F-4DE6-9D60-233B24A4B15A}" srcOrd="8" destOrd="0" presId="urn:microsoft.com/office/officeart/2005/8/layout/default"/>
    <dgm:cxn modelId="{B8D47793-B1BD-4391-9A9A-EA5F98ADE164}" type="presParOf" srcId="{498B571D-AFCC-4BD3-B1C9-A35588E30CA7}" destId="{06AF9420-E195-44B7-B8F0-FA456A88262D}" srcOrd="9" destOrd="0" presId="urn:microsoft.com/office/officeart/2005/8/layout/default"/>
    <dgm:cxn modelId="{784CB056-7754-4861-9009-7BF00217B2BB}" type="presParOf" srcId="{498B571D-AFCC-4BD3-B1C9-A35588E30CA7}" destId="{8A5D29FD-881E-41FD-8808-3288CFA4B2EC}" srcOrd="10" destOrd="0" presId="urn:microsoft.com/office/officeart/2005/8/layout/default"/>
    <dgm:cxn modelId="{7E27D5EA-7E5B-4251-9A30-FC59CF56DD9C}" type="presParOf" srcId="{498B571D-AFCC-4BD3-B1C9-A35588E30CA7}" destId="{17C2F7AA-C477-4EFC-B44E-6A17DB6D680E}" srcOrd="11" destOrd="0" presId="urn:microsoft.com/office/officeart/2005/8/layout/default"/>
    <dgm:cxn modelId="{17005AC4-25DE-4ACF-B686-94BD0D56687D}" type="presParOf" srcId="{498B571D-AFCC-4BD3-B1C9-A35588E30CA7}" destId="{5F3A4617-5A78-441A-8F4C-4E36DAA4CA22}" srcOrd="12" destOrd="0" presId="urn:microsoft.com/office/officeart/2005/8/layout/default"/>
    <dgm:cxn modelId="{EF79FAA2-3B44-4F30-A482-AC45087E324C}" type="presParOf" srcId="{498B571D-AFCC-4BD3-B1C9-A35588E30CA7}" destId="{DE100787-C4A2-4CCC-B7C4-6BF4E660A5CE}" srcOrd="13" destOrd="0" presId="urn:microsoft.com/office/officeart/2005/8/layout/default"/>
    <dgm:cxn modelId="{368293C0-9457-4E9F-B80F-63CB30BBAD2F}" type="presParOf" srcId="{498B571D-AFCC-4BD3-B1C9-A35588E30CA7}" destId="{090DAFCE-74F1-4086-A8FB-0800FFBE82F5}"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11EEC9-734E-4EDE-BD8F-CC396B8D3DEE}">
      <dsp:nvSpPr>
        <dsp:cNvPr id="0" name=""/>
        <dsp:cNvSpPr/>
      </dsp:nvSpPr>
      <dsp:spPr>
        <a:xfrm rot="5400000">
          <a:off x="6758180" y="-2615282"/>
          <a:ext cx="1356406" cy="6931210"/>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80010" rIns="160020" bIns="800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Arrival date is created using the date, month and year columns. </a:t>
          </a:r>
        </a:p>
        <a:p>
          <a:pPr marL="228600" lvl="1" indent="-228600" algn="l" defTabSz="977900">
            <a:lnSpc>
              <a:spcPct val="90000"/>
            </a:lnSpc>
            <a:spcBef>
              <a:spcPct val="0"/>
            </a:spcBef>
            <a:spcAft>
              <a:spcPct val="15000"/>
            </a:spcAft>
            <a:buChar char="•"/>
          </a:pPr>
          <a:r>
            <a:rPr lang="en-US" sz="2200" kern="1200" dirty="0"/>
            <a:t>Arrival Date subtracted from Lead Time gives the booking date</a:t>
          </a:r>
        </a:p>
      </dsp:txBody>
      <dsp:txXfrm rot="-5400000">
        <a:off x="3970778" y="238334"/>
        <a:ext cx="6864996" cy="1223978"/>
      </dsp:txXfrm>
    </dsp:sp>
    <dsp:sp modelId="{B7BB6826-DD2C-44F6-87B5-0AC44419D3D1}">
      <dsp:nvSpPr>
        <dsp:cNvPr id="0" name=""/>
        <dsp:cNvSpPr/>
      </dsp:nvSpPr>
      <dsp:spPr>
        <a:xfrm>
          <a:off x="0" y="2568"/>
          <a:ext cx="3970778" cy="1695507"/>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Booking Date</a:t>
          </a:r>
        </a:p>
      </dsp:txBody>
      <dsp:txXfrm>
        <a:off x="82768" y="85336"/>
        <a:ext cx="3805242" cy="1529971"/>
      </dsp:txXfrm>
    </dsp:sp>
    <dsp:sp modelId="{036F505D-2324-47B8-AE48-CBA0A86C9441}">
      <dsp:nvSpPr>
        <dsp:cNvPr id="0" name=""/>
        <dsp:cNvSpPr/>
      </dsp:nvSpPr>
      <dsp:spPr>
        <a:xfrm rot="5400000">
          <a:off x="6736897" y="-858853"/>
          <a:ext cx="1356406" cy="6978918"/>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80010" rIns="160020" bIns="800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solidFill>
                <a:prstClr val="black">
                  <a:hueOff val="0"/>
                  <a:satOff val="0"/>
                  <a:lumOff val="0"/>
                  <a:alphaOff val="0"/>
                </a:prstClr>
              </a:solidFill>
              <a:latin typeface="Calibri"/>
              <a:ea typeface="+mn-ea"/>
              <a:cs typeface="+mn-cs"/>
            </a:rPr>
            <a:t>Column to show 1 if there are children or babies on the trip</a:t>
          </a:r>
        </a:p>
        <a:p>
          <a:pPr marL="228600" lvl="1" indent="-228600" algn="l" defTabSz="977900">
            <a:lnSpc>
              <a:spcPct val="90000"/>
            </a:lnSpc>
            <a:spcBef>
              <a:spcPct val="0"/>
            </a:spcBef>
            <a:spcAft>
              <a:spcPct val="15000"/>
            </a:spcAft>
            <a:buChar char="•"/>
          </a:pPr>
          <a:r>
            <a:rPr lang="en-US" sz="2200" kern="1200" dirty="0">
              <a:solidFill>
                <a:prstClr val="black">
                  <a:hueOff val="0"/>
                  <a:satOff val="0"/>
                  <a:lumOff val="0"/>
                  <a:alphaOff val="0"/>
                </a:prstClr>
              </a:solidFill>
              <a:latin typeface="Calibri"/>
              <a:ea typeface="+mn-ea"/>
              <a:cs typeface="+mn-cs"/>
            </a:rPr>
            <a:t>0 if there are only adults.</a:t>
          </a:r>
        </a:p>
      </dsp:txBody>
      <dsp:txXfrm rot="-5400000">
        <a:off x="3925641" y="2018617"/>
        <a:ext cx="6912704" cy="1223978"/>
      </dsp:txXfrm>
    </dsp:sp>
    <dsp:sp modelId="{9F31A623-B3C1-4536-A3DE-C3F209C4E79C}">
      <dsp:nvSpPr>
        <dsp:cNvPr id="0" name=""/>
        <dsp:cNvSpPr/>
      </dsp:nvSpPr>
      <dsp:spPr>
        <a:xfrm>
          <a:off x="0" y="1782852"/>
          <a:ext cx="3925641" cy="1695507"/>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Adults/Children</a:t>
          </a:r>
        </a:p>
      </dsp:txBody>
      <dsp:txXfrm>
        <a:off x="82768" y="1865620"/>
        <a:ext cx="3760105" cy="1529971"/>
      </dsp:txXfrm>
    </dsp:sp>
    <dsp:sp modelId="{37EE46EC-AF65-4D18-BFC8-F24442289B7B}">
      <dsp:nvSpPr>
        <dsp:cNvPr id="0" name=""/>
        <dsp:cNvSpPr/>
      </dsp:nvSpPr>
      <dsp:spPr>
        <a:xfrm rot="5400000">
          <a:off x="6736897" y="921429"/>
          <a:ext cx="1356406" cy="6978918"/>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There is a difference in reserved room vs assigned room.</a:t>
          </a:r>
        </a:p>
        <a:p>
          <a:pPr marL="228600" lvl="1" indent="-228600" algn="l" defTabSz="977900">
            <a:lnSpc>
              <a:spcPct val="90000"/>
            </a:lnSpc>
            <a:spcBef>
              <a:spcPct val="0"/>
            </a:spcBef>
            <a:spcAft>
              <a:spcPct val="15000"/>
            </a:spcAft>
            <a:buChar char="•"/>
          </a:pPr>
          <a:r>
            <a:rPr lang="en-US" sz="2200" kern="1200" dirty="0"/>
            <a:t>Here, 1 if rooms have been changed and 0, if rooms have not been changed</a:t>
          </a:r>
        </a:p>
      </dsp:txBody>
      <dsp:txXfrm rot="-5400000">
        <a:off x="3925641" y="3798899"/>
        <a:ext cx="6912704" cy="1223978"/>
      </dsp:txXfrm>
    </dsp:sp>
    <dsp:sp modelId="{54D5A9E5-1B0E-4982-B4AB-E7ED59B5D537}">
      <dsp:nvSpPr>
        <dsp:cNvPr id="0" name=""/>
        <dsp:cNvSpPr/>
      </dsp:nvSpPr>
      <dsp:spPr>
        <a:xfrm>
          <a:off x="0" y="3565704"/>
          <a:ext cx="3925641" cy="1695507"/>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Assigned/Reserved Room</a:t>
          </a:r>
        </a:p>
      </dsp:txBody>
      <dsp:txXfrm>
        <a:off x="82768" y="3648472"/>
        <a:ext cx="3760105" cy="15299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11EEC9-734E-4EDE-BD8F-CC396B8D3DEE}">
      <dsp:nvSpPr>
        <dsp:cNvPr id="0" name=""/>
        <dsp:cNvSpPr/>
      </dsp:nvSpPr>
      <dsp:spPr>
        <a:xfrm rot="5400000">
          <a:off x="6409830" y="-2182350"/>
          <a:ext cx="2053105" cy="693121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Months which have national holidays are categorized to create is Holiday column</a:t>
          </a:r>
        </a:p>
        <a:p>
          <a:pPr marL="228600" lvl="1" indent="-228600" algn="l" defTabSz="977900">
            <a:lnSpc>
              <a:spcPct val="90000"/>
            </a:lnSpc>
            <a:spcBef>
              <a:spcPct val="0"/>
            </a:spcBef>
            <a:spcAft>
              <a:spcPct val="15000"/>
            </a:spcAft>
            <a:buChar char="•"/>
          </a:pPr>
          <a:r>
            <a:rPr lang="en-US" sz="2200" kern="1200" dirty="0"/>
            <a:t>1 if it is a holiday and 0 if it is not a holiday</a:t>
          </a:r>
        </a:p>
      </dsp:txBody>
      <dsp:txXfrm rot="-5400000">
        <a:off x="3970778" y="356926"/>
        <a:ext cx="6830986" cy="1852657"/>
      </dsp:txXfrm>
    </dsp:sp>
    <dsp:sp modelId="{B7BB6826-DD2C-44F6-87B5-0AC44419D3D1}">
      <dsp:nvSpPr>
        <dsp:cNvPr id="0" name=""/>
        <dsp:cNvSpPr/>
      </dsp:nvSpPr>
      <dsp:spPr>
        <a:xfrm>
          <a:off x="0" y="64"/>
          <a:ext cx="3970778" cy="2566382"/>
        </a:xfrm>
        <a:prstGeom prst="roundRect">
          <a:avLst/>
        </a:prstGeom>
        <a:solidFill>
          <a:srgbClr val="4BACC6">
            <a:hueOff val="0"/>
            <a:satOff val="0"/>
            <a:lumOff val="0"/>
            <a:alphaOff val="0"/>
          </a:srgb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dirty="0" err="1">
              <a:solidFill>
                <a:prstClr val="white"/>
              </a:solidFill>
              <a:latin typeface="Calibri"/>
              <a:ea typeface="+mn-ea"/>
              <a:cs typeface="+mn-cs"/>
            </a:rPr>
            <a:t>Is_Holiday</a:t>
          </a:r>
          <a:endParaRPr lang="en-US" sz="3300" kern="1200" dirty="0">
            <a:solidFill>
              <a:prstClr val="white"/>
            </a:solidFill>
            <a:latin typeface="Calibri"/>
            <a:ea typeface="+mn-ea"/>
            <a:cs typeface="+mn-cs"/>
          </a:endParaRPr>
        </a:p>
      </dsp:txBody>
      <dsp:txXfrm>
        <a:off x="125280" y="125344"/>
        <a:ext cx="3720218" cy="2315822"/>
      </dsp:txXfrm>
    </dsp:sp>
    <dsp:sp modelId="{036F505D-2324-47B8-AE48-CBA0A86C9441}">
      <dsp:nvSpPr>
        <dsp:cNvPr id="0" name=""/>
        <dsp:cNvSpPr/>
      </dsp:nvSpPr>
      <dsp:spPr>
        <a:xfrm rot="5400000">
          <a:off x="6388547" y="488497"/>
          <a:ext cx="2053105" cy="697891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solidFill>
                <a:prstClr val="black">
                  <a:hueOff val="0"/>
                  <a:satOff val="0"/>
                  <a:lumOff val="0"/>
                  <a:alphaOff val="0"/>
                </a:prstClr>
              </a:solidFill>
              <a:latin typeface="Calibri"/>
              <a:ea typeface="+mn-ea"/>
              <a:cs typeface="+mn-cs"/>
            </a:rPr>
            <a:t>Column to show if it is a business or family trip</a:t>
          </a:r>
        </a:p>
        <a:p>
          <a:pPr marL="228600" lvl="1" indent="-228600" algn="l" defTabSz="977900">
            <a:lnSpc>
              <a:spcPct val="90000"/>
            </a:lnSpc>
            <a:spcBef>
              <a:spcPct val="0"/>
            </a:spcBef>
            <a:spcAft>
              <a:spcPct val="15000"/>
            </a:spcAft>
            <a:buChar char="•"/>
          </a:pPr>
          <a:r>
            <a:rPr lang="en-US" sz="2200" kern="1200" dirty="0">
              <a:solidFill>
                <a:prstClr val="black">
                  <a:hueOff val="0"/>
                  <a:satOff val="0"/>
                  <a:lumOff val="0"/>
                  <a:alphaOff val="0"/>
                </a:prstClr>
              </a:solidFill>
              <a:latin typeface="Calibri"/>
              <a:ea typeface="+mn-ea"/>
              <a:cs typeface="+mn-cs"/>
            </a:rPr>
            <a:t>Business trip- Only adults, Family- Adults with children/babies</a:t>
          </a:r>
        </a:p>
      </dsp:txBody>
      <dsp:txXfrm rot="-5400000">
        <a:off x="3925641" y="3051627"/>
        <a:ext cx="6878694" cy="1852657"/>
      </dsp:txXfrm>
    </dsp:sp>
    <dsp:sp modelId="{9F31A623-B3C1-4536-A3DE-C3F209C4E79C}">
      <dsp:nvSpPr>
        <dsp:cNvPr id="0" name=""/>
        <dsp:cNvSpPr/>
      </dsp:nvSpPr>
      <dsp:spPr>
        <a:xfrm>
          <a:off x="0" y="2694829"/>
          <a:ext cx="3925641" cy="2566382"/>
        </a:xfrm>
        <a:prstGeom prst="roundRect">
          <a:avLst/>
        </a:prstGeom>
        <a:solidFill>
          <a:srgbClr val="4BACC6">
            <a:hueOff val="0"/>
            <a:satOff val="0"/>
            <a:lumOff val="0"/>
            <a:alphaOff val="0"/>
          </a:srgb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dirty="0">
              <a:solidFill>
                <a:prstClr val="white"/>
              </a:solidFill>
              <a:latin typeface="Calibri"/>
              <a:ea typeface="+mn-ea"/>
              <a:cs typeface="+mn-cs"/>
            </a:rPr>
            <a:t>Family/Business</a:t>
          </a:r>
        </a:p>
      </dsp:txBody>
      <dsp:txXfrm>
        <a:off x="125280" y="2820109"/>
        <a:ext cx="3675081" cy="23158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11EEC9-734E-4EDE-BD8F-CC396B8D3DEE}">
      <dsp:nvSpPr>
        <dsp:cNvPr id="0" name=""/>
        <dsp:cNvSpPr/>
      </dsp:nvSpPr>
      <dsp:spPr>
        <a:xfrm rot="5400000">
          <a:off x="6409830" y="-2182350"/>
          <a:ext cx="2053105" cy="693121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New column created to segregate months into four quarters </a:t>
          </a:r>
          <a:r>
            <a:rPr lang="en-US" sz="2200" kern="1200" dirty="0" err="1"/>
            <a:t>ie</a:t>
          </a:r>
          <a:r>
            <a:rPr lang="en-US" sz="2200" kern="1200" dirty="0"/>
            <a:t>. Quarter 1,2,3,4.</a:t>
          </a:r>
        </a:p>
      </dsp:txBody>
      <dsp:txXfrm rot="-5400000">
        <a:off x="3970778" y="356926"/>
        <a:ext cx="6830986" cy="1852657"/>
      </dsp:txXfrm>
    </dsp:sp>
    <dsp:sp modelId="{B7BB6826-DD2C-44F6-87B5-0AC44419D3D1}">
      <dsp:nvSpPr>
        <dsp:cNvPr id="0" name=""/>
        <dsp:cNvSpPr/>
      </dsp:nvSpPr>
      <dsp:spPr>
        <a:xfrm>
          <a:off x="0" y="64"/>
          <a:ext cx="3970778" cy="2566382"/>
        </a:xfrm>
        <a:prstGeom prst="roundRect">
          <a:avLst/>
        </a:prstGeom>
        <a:solidFill>
          <a:srgbClr val="4BACC6">
            <a:hueOff val="0"/>
            <a:satOff val="0"/>
            <a:lumOff val="0"/>
            <a:alphaOff val="0"/>
          </a:srgb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dirty="0">
              <a:solidFill>
                <a:prstClr val="white"/>
              </a:solidFill>
              <a:latin typeface="Calibri"/>
              <a:ea typeface="+mn-ea"/>
              <a:cs typeface="+mn-cs"/>
            </a:rPr>
            <a:t>Quarter</a:t>
          </a:r>
        </a:p>
      </dsp:txBody>
      <dsp:txXfrm>
        <a:off x="125280" y="125344"/>
        <a:ext cx="3720218" cy="2315822"/>
      </dsp:txXfrm>
    </dsp:sp>
    <dsp:sp modelId="{036F505D-2324-47B8-AE48-CBA0A86C9441}">
      <dsp:nvSpPr>
        <dsp:cNvPr id="0" name=""/>
        <dsp:cNvSpPr/>
      </dsp:nvSpPr>
      <dsp:spPr>
        <a:xfrm rot="5400000">
          <a:off x="6388547" y="488497"/>
          <a:ext cx="2053105" cy="697891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solidFill>
                <a:prstClr val="black">
                  <a:hueOff val="0"/>
                  <a:satOff val="0"/>
                  <a:lumOff val="0"/>
                  <a:alphaOff val="0"/>
                </a:prstClr>
              </a:solidFill>
              <a:latin typeface="Calibri"/>
              <a:ea typeface="+mn-ea"/>
              <a:cs typeface="+mn-cs"/>
            </a:rPr>
            <a:t>Column to show total stay in nights</a:t>
          </a:r>
        </a:p>
        <a:p>
          <a:pPr marL="228600" lvl="1" indent="-228600" algn="l" defTabSz="977900">
            <a:lnSpc>
              <a:spcPct val="90000"/>
            </a:lnSpc>
            <a:spcBef>
              <a:spcPct val="0"/>
            </a:spcBef>
            <a:spcAft>
              <a:spcPct val="15000"/>
            </a:spcAft>
            <a:buChar char="•"/>
          </a:pPr>
          <a:r>
            <a:rPr lang="en-US" sz="2200" kern="1200" dirty="0">
              <a:solidFill>
                <a:prstClr val="black">
                  <a:hueOff val="0"/>
                  <a:satOff val="0"/>
                  <a:lumOff val="0"/>
                  <a:alphaOff val="0"/>
                </a:prstClr>
              </a:solidFill>
              <a:latin typeface="Calibri"/>
              <a:ea typeface="+mn-ea"/>
              <a:cs typeface="+mn-cs"/>
            </a:rPr>
            <a:t>Obtained by combining columns </a:t>
          </a:r>
          <a:r>
            <a:rPr lang="en-US" sz="2200" kern="1200" dirty="0" err="1">
              <a:solidFill>
                <a:prstClr val="black">
                  <a:hueOff val="0"/>
                  <a:satOff val="0"/>
                  <a:lumOff val="0"/>
                  <a:alphaOff val="0"/>
                </a:prstClr>
              </a:solidFill>
              <a:latin typeface="Calibri"/>
              <a:ea typeface="+mn-ea"/>
              <a:cs typeface="+mn-cs"/>
            </a:rPr>
            <a:t>StaysinWeekNights</a:t>
          </a:r>
          <a:r>
            <a:rPr lang="en-US" sz="2200" kern="1200" dirty="0">
              <a:solidFill>
                <a:prstClr val="black">
                  <a:hueOff val="0"/>
                  <a:satOff val="0"/>
                  <a:lumOff val="0"/>
                  <a:alphaOff val="0"/>
                </a:prstClr>
              </a:solidFill>
              <a:latin typeface="Calibri"/>
              <a:ea typeface="+mn-ea"/>
              <a:cs typeface="+mn-cs"/>
            </a:rPr>
            <a:t> + </a:t>
          </a:r>
          <a:r>
            <a:rPr lang="en-US" sz="2200" kern="1200" dirty="0" err="1">
              <a:solidFill>
                <a:prstClr val="black">
                  <a:hueOff val="0"/>
                  <a:satOff val="0"/>
                  <a:lumOff val="0"/>
                  <a:alphaOff val="0"/>
                </a:prstClr>
              </a:solidFill>
              <a:latin typeface="Calibri"/>
              <a:ea typeface="+mn-ea"/>
              <a:cs typeface="+mn-cs"/>
            </a:rPr>
            <a:t>StaysinWeekendNights</a:t>
          </a:r>
          <a:endParaRPr lang="en-US" sz="2200" kern="1200" dirty="0">
            <a:solidFill>
              <a:prstClr val="black">
                <a:hueOff val="0"/>
                <a:satOff val="0"/>
                <a:lumOff val="0"/>
                <a:alphaOff val="0"/>
              </a:prstClr>
            </a:solidFill>
            <a:latin typeface="Calibri"/>
            <a:ea typeface="+mn-ea"/>
            <a:cs typeface="+mn-cs"/>
          </a:endParaRPr>
        </a:p>
      </dsp:txBody>
      <dsp:txXfrm rot="-5400000">
        <a:off x="3925641" y="3051627"/>
        <a:ext cx="6878694" cy="1852657"/>
      </dsp:txXfrm>
    </dsp:sp>
    <dsp:sp modelId="{9F31A623-B3C1-4536-A3DE-C3F209C4E79C}">
      <dsp:nvSpPr>
        <dsp:cNvPr id="0" name=""/>
        <dsp:cNvSpPr/>
      </dsp:nvSpPr>
      <dsp:spPr>
        <a:xfrm>
          <a:off x="0" y="2694829"/>
          <a:ext cx="3925641" cy="2566382"/>
        </a:xfrm>
        <a:prstGeom prst="roundRect">
          <a:avLst/>
        </a:prstGeom>
        <a:solidFill>
          <a:srgbClr val="4BACC6">
            <a:hueOff val="0"/>
            <a:satOff val="0"/>
            <a:lumOff val="0"/>
            <a:alphaOff val="0"/>
          </a:srgb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dirty="0" err="1">
              <a:solidFill>
                <a:prstClr val="white"/>
              </a:solidFill>
              <a:latin typeface="Calibri"/>
              <a:ea typeface="+mn-ea"/>
              <a:cs typeface="+mn-cs"/>
            </a:rPr>
            <a:t>TotalStayinNights</a:t>
          </a:r>
          <a:endParaRPr lang="en-US" sz="3300" kern="1200" dirty="0">
            <a:solidFill>
              <a:prstClr val="white"/>
            </a:solidFill>
            <a:latin typeface="Calibri"/>
            <a:ea typeface="+mn-ea"/>
            <a:cs typeface="+mn-cs"/>
          </a:endParaRPr>
        </a:p>
      </dsp:txBody>
      <dsp:txXfrm>
        <a:off x="125280" y="2820109"/>
        <a:ext cx="3675081" cy="23158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C30867-BED5-4B5E-82D2-766790C459F2}">
      <dsp:nvSpPr>
        <dsp:cNvPr id="0" name=""/>
        <dsp:cNvSpPr/>
      </dsp:nvSpPr>
      <dsp:spPr>
        <a:xfrm>
          <a:off x="0" y="679701"/>
          <a:ext cx="10972800" cy="9945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kern="1200" dirty="0"/>
            <a:t>ANOVA and chi-square test for independence were opted for testing the relation of numerical and categorical features respectively with the target classes.</a:t>
          </a:r>
        </a:p>
      </dsp:txBody>
      <dsp:txXfrm>
        <a:off x="48547" y="728248"/>
        <a:ext cx="10875706" cy="897406"/>
      </dsp:txXfrm>
    </dsp:sp>
    <dsp:sp modelId="{F1FF9BAE-4539-4EDC-941E-25C703C463D6}">
      <dsp:nvSpPr>
        <dsp:cNvPr id="0" name=""/>
        <dsp:cNvSpPr/>
      </dsp:nvSpPr>
      <dsp:spPr>
        <a:xfrm>
          <a:off x="63697" y="1674201"/>
          <a:ext cx="10845405" cy="525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8386" tIns="31750" rIns="177800" bIns="31750" numCol="1" spcCol="1270" anchor="t" anchorCtr="0">
          <a:noAutofit/>
        </a:bodyPr>
        <a:lstStyle/>
        <a:p>
          <a:pPr marL="228600" lvl="1" indent="-228600" algn="l" defTabSz="889000" rtl="0">
            <a:lnSpc>
              <a:spcPct val="90000"/>
            </a:lnSpc>
            <a:spcBef>
              <a:spcPct val="0"/>
            </a:spcBef>
            <a:spcAft>
              <a:spcPct val="20000"/>
            </a:spcAft>
            <a:buChar char="•"/>
          </a:pPr>
          <a:endParaRPr lang="en-US" sz="2000" kern="1200" dirty="0"/>
        </a:p>
      </dsp:txBody>
      <dsp:txXfrm>
        <a:off x="63697" y="1674201"/>
        <a:ext cx="10845405" cy="525051"/>
      </dsp:txXfrm>
    </dsp:sp>
    <dsp:sp modelId="{25A5CBCB-97EC-477C-BC35-324A190F7B65}">
      <dsp:nvSpPr>
        <dsp:cNvPr id="0" name=""/>
        <dsp:cNvSpPr/>
      </dsp:nvSpPr>
      <dsp:spPr>
        <a:xfrm>
          <a:off x="0" y="1980892"/>
          <a:ext cx="10972800" cy="1109871"/>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kern="1200" dirty="0"/>
            <a:t>Applying the tests, it was found that with exception to ‘Arrival date’ , all other features show statistically significant relationship with the target variable. </a:t>
          </a:r>
        </a:p>
      </dsp:txBody>
      <dsp:txXfrm>
        <a:off x="54179" y="2035071"/>
        <a:ext cx="10864442" cy="1001513"/>
      </dsp:txXfrm>
    </dsp:sp>
    <dsp:sp modelId="{6FEF0275-3280-4284-A2B7-1B09F5F76214}">
      <dsp:nvSpPr>
        <dsp:cNvPr id="0" name=""/>
        <dsp:cNvSpPr/>
      </dsp:nvSpPr>
      <dsp:spPr>
        <a:xfrm>
          <a:off x="0" y="3381124"/>
          <a:ext cx="10972800" cy="9945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kern="1200"/>
            <a:t>So, strong inferences cannot be derived from these results.</a:t>
          </a:r>
          <a:endParaRPr lang="en-US" sz="2500" kern="1200" dirty="0"/>
        </a:p>
      </dsp:txBody>
      <dsp:txXfrm>
        <a:off x="48547" y="3429671"/>
        <a:ext cx="10875706" cy="8974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6C3AE-35A5-4D60-9A63-03F56D2CCD65}">
      <dsp:nvSpPr>
        <dsp:cNvPr id="0" name=""/>
        <dsp:cNvSpPr/>
      </dsp:nvSpPr>
      <dsp:spPr>
        <a:xfrm>
          <a:off x="695434" y="2486"/>
          <a:ext cx="2485829" cy="1491497"/>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t>ReservationStatus</a:t>
          </a:r>
          <a:endParaRPr lang="en-US" sz="1800" kern="1200" dirty="0"/>
        </a:p>
      </dsp:txBody>
      <dsp:txXfrm>
        <a:off x="695434" y="2486"/>
        <a:ext cx="2485829" cy="1491497"/>
      </dsp:txXfrm>
    </dsp:sp>
    <dsp:sp modelId="{546C068C-B951-4CC6-A93B-32013316BF2B}">
      <dsp:nvSpPr>
        <dsp:cNvPr id="0" name=""/>
        <dsp:cNvSpPr/>
      </dsp:nvSpPr>
      <dsp:spPr>
        <a:xfrm>
          <a:off x="4082377" y="2486"/>
          <a:ext cx="2485829" cy="1491497"/>
        </a:xfrm>
        <a:prstGeom prst="rect">
          <a:avLst/>
        </a:prstGeom>
        <a:solidFill>
          <a:schemeClr val="accent4">
            <a:hueOff val="-637824"/>
            <a:satOff val="3843"/>
            <a:lumOff val="30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t>ReservationStatusDate</a:t>
          </a:r>
          <a:endParaRPr lang="en-US" sz="1800" kern="1200" dirty="0"/>
        </a:p>
      </dsp:txBody>
      <dsp:txXfrm>
        <a:off x="4082377" y="2486"/>
        <a:ext cx="2485829" cy="1491497"/>
      </dsp:txXfrm>
    </dsp:sp>
    <dsp:sp modelId="{E8E2AA36-506E-4169-83D1-781EB9DEE14E}">
      <dsp:nvSpPr>
        <dsp:cNvPr id="0" name=""/>
        <dsp:cNvSpPr/>
      </dsp:nvSpPr>
      <dsp:spPr>
        <a:xfrm>
          <a:off x="7427558" y="2486"/>
          <a:ext cx="2485829" cy="1491497"/>
        </a:xfrm>
        <a:prstGeom prst="rect">
          <a:avLst/>
        </a:prstGeom>
        <a:solidFill>
          <a:schemeClr val="accent4">
            <a:hueOff val="-1275649"/>
            <a:satOff val="7685"/>
            <a:lumOff val="6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err="1"/>
            <a:t>MarketSegment</a:t>
          </a:r>
          <a:endParaRPr lang="en-US" sz="1800" kern="1200" dirty="0"/>
        </a:p>
      </dsp:txBody>
      <dsp:txXfrm>
        <a:off x="7427558" y="2486"/>
        <a:ext cx="2485829" cy="1491497"/>
      </dsp:txXfrm>
    </dsp:sp>
    <dsp:sp modelId="{C24C0EAD-C1C8-4A1C-89C0-FA3B6D58C525}">
      <dsp:nvSpPr>
        <dsp:cNvPr id="0" name=""/>
        <dsp:cNvSpPr/>
      </dsp:nvSpPr>
      <dsp:spPr>
        <a:xfrm>
          <a:off x="1094285" y="1774217"/>
          <a:ext cx="2485829" cy="1491497"/>
        </a:xfrm>
        <a:prstGeom prst="rect">
          <a:avLst/>
        </a:prstGeom>
        <a:solidFill>
          <a:schemeClr val="accent4">
            <a:hueOff val="-1913473"/>
            <a:satOff val="11528"/>
            <a:lumOff val="9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err="1"/>
            <a:t>ReservedRoomType</a:t>
          </a:r>
          <a:endParaRPr lang="en-US" sz="1800" kern="1200" dirty="0"/>
        </a:p>
      </dsp:txBody>
      <dsp:txXfrm>
        <a:off x="1094285" y="1774217"/>
        <a:ext cx="2485829" cy="1491497"/>
      </dsp:txXfrm>
    </dsp:sp>
    <dsp:sp modelId="{22FD7897-C49F-4DE6-9D60-233B24A4B15A}">
      <dsp:nvSpPr>
        <dsp:cNvPr id="0" name=""/>
        <dsp:cNvSpPr/>
      </dsp:nvSpPr>
      <dsp:spPr>
        <a:xfrm>
          <a:off x="4082377" y="1781764"/>
          <a:ext cx="2485829" cy="1491497"/>
        </a:xfrm>
        <a:prstGeom prst="rect">
          <a:avLst/>
        </a:prstGeom>
        <a:solidFill>
          <a:schemeClr val="accent4">
            <a:hueOff val="-2551297"/>
            <a:satOff val="15371"/>
            <a:lumOff val="123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err="1"/>
            <a:t>ArrivalDateMonth</a:t>
          </a:r>
          <a:endParaRPr lang="en-US" sz="1800" kern="1200" dirty="0"/>
        </a:p>
      </dsp:txBody>
      <dsp:txXfrm>
        <a:off x="4082377" y="1781764"/>
        <a:ext cx="2485829" cy="1491497"/>
      </dsp:txXfrm>
    </dsp:sp>
    <dsp:sp modelId="{8A5D29FD-881E-41FD-8808-3288CFA4B2EC}">
      <dsp:nvSpPr>
        <dsp:cNvPr id="0" name=""/>
        <dsp:cNvSpPr/>
      </dsp:nvSpPr>
      <dsp:spPr>
        <a:xfrm>
          <a:off x="7077801" y="1755633"/>
          <a:ext cx="2485829" cy="1491497"/>
        </a:xfrm>
        <a:prstGeom prst="rect">
          <a:avLst/>
        </a:prstGeom>
        <a:solidFill>
          <a:schemeClr val="accent4">
            <a:hueOff val="-3189121"/>
            <a:satOff val="19214"/>
            <a:lumOff val="15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t>StaysInWeekNights</a:t>
          </a:r>
          <a:endParaRPr lang="en-US" sz="1800" kern="1200" dirty="0"/>
        </a:p>
      </dsp:txBody>
      <dsp:txXfrm>
        <a:off x="7077801" y="1755633"/>
        <a:ext cx="2485829" cy="1491497"/>
      </dsp:txXfrm>
    </dsp:sp>
    <dsp:sp modelId="{5F3A4617-5A78-441A-8F4C-4E36DAA4CA22}">
      <dsp:nvSpPr>
        <dsp:cNvPr id="0" name=""/>
        <dsp:cNvSpPr/>
      </dsp:nvSpPr>
      <dsp:spPr>
        <a:xfrm>
          <a:off x="2493310" y="3456517"/>
          <a:ext cx="2485829" cy="1491497"/>
        </a:xfrm>
        <a:prstGeom prst="rect">
          <a:avLst/>
        </a:prstGeom>
        <a:solidFill>
          <a:schemeClr val="accent4">
            <a:hueOff val="-3826945"/>
            <a:satOff val="23056"/>
            <a:lumOff val="184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t>ArrivalDateWeekNumber</a:t>
          </a:r>
          <a:endParaRPr lang="en-US" sz="1800" kern="1200" dirty="0"/>
        </a:p>
      </dsp:txBody>
      <dsp:txXfrm>
        <a:off x="2493310" y="3456517"/>
        <a:ext cx="2485829" cy="1491497"/>
      </dsp:txXfrm>
    </dsp:sp>
    <dsp:sp modelId="{090DAFCE-74F1-4086-A8FB-0800FFBE82F5}">
      <dsp:nvSpPr>
        <dsp:cNvPr id="0" name=""/>
        <dsp:cNvSpPr/>
      </dsp:nvSpPr>
      <dsp:spPr>
        <a:xfrm>
          <a:off x="5593140" y="3456517"/>
          <a:ext cx="2485829" cy="1491497"/>
        </a:xfrm>
        <a:prstGeom prst="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Children</a:t>
          </a:r>
        </a:p>
      </dsp:txBody>
      <dsp:txXfrm>
        <a:off x="5593140" y="3456517"/>
        <a:ext cx="2485829" cy="149149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pPr/>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3698884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pPr/>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1911833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pPr/>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3094390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pPr/>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4009636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pPr/>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128999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pPr/>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187083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pPr/>
              <a:t>3/11/2020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1308050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pPr/>
              <a:t>3/11/2020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1297712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pPr/>
              <a:t>3/11/2020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337881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pPr/>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1393505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pPr/>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4282663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619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pPr/>
              <a:t>3/11/2020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pPr/>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737600" y="-25898"/>
            <a:ext cx="31496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60035" y="84280"/>
            <a:ext cx="274783"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a:p>
        </p:txBody>
      </p:sp>
      <p:sp>
        <p:nvSpPr>
          <p:cNvPr id="9" name="Round Diagonal Corner Rectangle 8"/>
          <p:cNvSpPr/>
          <p:nvPr userDrawn="1"/>
        </p:nvSpPr>
        <p:spPr>
          <a:xfrm>
            <a:off x="60035" y="2373076"/>
            <a:ext cx="274783"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a:p>
        </p:txBody>
      </p:sp>
    </p:spTree>
    <p:extLst>
      <p:ext uri="{BB962C8B-B14F-4D97-AF65-F5344CB8AC3E}">
        <p14:creationId xmlns:p14="http://schemas.microsoft.com/office/powerpoint/2010/main" val="17336125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8C821-ACA4-4BB7-84E9-F930CB192169}"/>
              </a:ext>
            </a:extLst>
          </p:cNvPr>
          <p:cNvSpPr>
            <a:spLocks noGrp="1"/>
          </p:cNvSpPr>
          <p:nvPr>
            <p:ph type="title"/>
          </p:nvPr>
        </p:nvSpPr>
        <p:spPr>
          <a:xfrm>
            <a:off x="1609835" y="1508974"/>
            <a:ext cx="8933661" cy="1143000"/>
          </a:xfrm>
        </p:spPr>
        <p:txBody>
          <a:bodyPr>
            <a:normAutofit/>
          </a:bodyPr>
          <a:lstStyle/>
          <a:p>
            <a:r>
              <a:rPr lang="en-US" b="1" dirty="0">
                <a:solidFill>
                  <a:srgbClr val="0070C0"/>
                </a:solidFill>
                <a:cs typeface="Arial" panose="020B0604020202020204" pitchFamily="34" charset="0"/>
              </a:rPr>
              <a:t>HOTEL BOOKING CANCELLATION</a:t>
            </a:r>
          </a:p>
        </p:txBody>
      </p:sp>
      <p:sp>
        <p:nvSpPr>
          <p:cNvPr id="3" name="Content Placeholder 2">
            <a:extLst>
              <a:ext uri="{FF2B5EF4-FFF2-40B4-BE49-F238E27FC236}">
                <a16:creationId xmlns:a16="http://schemas.microsoft.com/office/drawing/2014/main" id="{36495436-85F0-4C77-8D73-11433D385A4F}"/>
              </a:ext>
            </a:extLst>
          </p:cNvPr>
          <p:cNvSpPr>
            <a:spLocks noGrp="1"/>
          </p:cNvSpPr>
          <p:nvPr>
            <p:ph idx="1"/>
          </p:nvPr>
        </p:nvSpPr>
        <p:spPr>
          <a:xfrm>
            <a:off x="6076666" y="3014662"/>
            <a:ext cx="4114800" cy="3581400"/>
          </a:xfrm>
        </p:spPr>
        <p:txBody>
          <a:bodyPr>
            <a:normAutofit/>
          </a:bodyPr>
          <a:lstStyle/>
          <a:p>
            <a:pPr>
              <a:buNone/>
            </a:pPr>
            <a:r>
              <a:rPr lang="en-US" sz="2800" dirty="0"/>
              <a:t>BY:</a:t>
            </a:r>
          </a:p>
          <a:p>
            <a:pPr marL="0" indent="0">
              <a:buNone/>
            </a:pPr>
            <a:r>
              <a:rPr lang="en-US" sz="2800" dirty="0"/>
              <a:t>	PADMASARAN</a:t>
            </a:r>
          </a:p>
          <a:p>
            <a:pPr marL="0" indent="0">
              <a:buNone/>
            </a:pPr>
            <a:r>
              <a:rPr lang="en-US" sz="2800" dirty="0"/>
              <a:t>	ARAVINDH.S</a:t>
            </a:r>
          </a:p>
          <a:p>
            <a:pPr marL="0" indent="0">
              <a:buNone/>
            </a:pPr>
            <a:r>
              <a:rPr lang="en-US" sz="2800" dirty="0"/>
              <a:t>	MANSA</a:t>
            </a:r>
          </a:p>
          <a:p>
            <a:pPr marL="0" indent="0">
              <a:buNone/>
            </a:pPr>
            <a:r>
              <a:rPr lang="en-US" sz="2800" dirty="0"/>
              <a:t>	VENKATESH</a:t>
            </a:r>
          </a:p>
          <a:p>
            <a:pPr marL="0" indent="0">
              <a:buNone/>
            </a:pPr>
            <a:r>
              <a:rPr lang="en-US" sz="2800" dirty="0"/>
              <a:t>	LOKESH.R</a:t>
            </a:r>
          </a:p>
        </p:txBody>
      </p:sp>
    </p:spTree>
    <p:extLst>
      <p:ext uri="{BB962C8B-B14F-4D97-AF65-F5344CB8AC3E}">
        <p14:creationId xmlns:p14="http://schemas.microsoft.com/office/powerpoint/2010/main" val="99749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EDD62F7-3320-4CA0-853B-FFD47E387B2F}"/>
              </a:ext>
            </a:extLst>
          </p:cNvPr>
          <p:cNvSpPr txBox="1"/>
          <p:nvPr/>
        </p:nvSpPr>
        <p:spPr>
          <a:xfrm>
            <a:off x="1101882" y="5940171"/>
            <a:ext cx="4238625" cy="369332"/>
          </a:xfrm>
          <a:prstGeom prst="rect">
            <a:avLst/>
          </a:prstGeom>
          <a:noFill/>
        </p:spPr>
        <p:txBody>
          <a:bodyPr wrap="square" rtlCol="0">
            <a:spAutoFit/>
          </a:bodyPr>
          <a:lstStyle/>
          <a:p>
            <a:r>
              <a:rPr lang="en-US" dirty="0"/>
              <a:t>No. of bookings based on Market Segment</a:t>
            </a:r>
          </a:p>
        </p:txBody>
      </p:sp>
      <p:sp>
        <p:nvSpPr>
          <p:cNvPr id="11" name="TextBox 10">
            <a:extLst>
              <a:ext uri="{FF2B5EF4-FFF2-40B4-BE49-F238E27FC236}">
                <a16:creationId xmlns:a16="http://schemas.microsoft.com/office/drawing/2014/main" id="{B25A4B2B-5F83-4B3E-8DB8-A03790482C81}"/>
              </a:ext>
            </a:extLst>
          </p:cNvPr>
          <p:cNvSpPr txBox="1"/>
          <p:nvPr/>
        </p:nvSpPr>
        <p:spPr>
          <a:xfrm>
            <a:off x="7018213" y="5931879"/>
            <a:ext cx="4637167" cy="369332"/>
          </a:xfrm>
          <a:prstGeom prst="rect">
            <a:avLst/>
          </a:prstGeom>
          <a:noFill/>
        </p:spPr>
        <p:txBody>
          <a:bodyPr wrap="square" rtlCol="0">
            <a:spAutoFit/>
          </a:bodyPr>
          <a:lstStyle/>
          <a:p>
            <a:r>
              <a:rPr lang="en-US" dirty="0"/>
              <a:t>No. of bookings based on Room Type</a:t>
            </a:r>
          </a:p>
        </p:txBody>
      </p:sp>
      <p:sp>
        <p:nvSpPr>
          <p:cNvPr id="12" name="Title 1">
            <a:extLst>
              <a:ext uri="{FF2B5EF4-FFF2-40B4-BE49-F238E27FC236}">
                <a16:creationId xmlns:a16="http://schemas.microsoft.com/office/drawing/2014/main" id="{A203425D-CFE6-4C51-8525-36B7E0B63E92}"/>
              </a:ext>
            </a:extLst>
          </p:cNvPr>
          <p:cNvSpPr>
            <a:spLocks noGrp="1"/>
          </p:cNvSpPr>
          <p:nvPr>
            <p:ph type="title"/>
          </p:nvPr>
        </p:nvSpPr>
        <p:spPr>
          <a:xfrm>
            <a:off x="545206" y="215491"/>
            <a:ext cx="9010918" cy="1143000"/>
          </a:xfrm>
        </p:spPr>
        <p:txBody>
          <a:bodyPr>
            <a:normAutofit/>
          </a:bodyPr>
          <a:lstStyle/>
          <a:p>
            <a:r>
              <a:rPr lang="en-US" b="1" dirty="0">
                <a:solidFill>
                  <a:srgbClr val="0070C0"/>
                </a:solidFill>
                <a:latin typeface="Arial" panose="020B0604020202020204" pitchFamily="34" charset="0"/>
                <a:cs typeface="Arial" panose="020B0604020202020204" pitchFamily="34" charset="0"/>
              </a:rPr>
              <a:t>EXPLORATORY DATA ANALYSIS</a:t>
            </a:r>
          </a:p>
        </p:txBody>
      </p:sp>
      <p:pic>
        <p:nvPicPr>
          <p:cNvPr id="4" name="Picture 3">
            <a:extLst>
              <a:ext uri="{FF2B5EF4-FFF2-40B4-BE49-F238E27FC236}">
                <a16:creationId xmlns:a16="http://schemas.microsoft.com/office/drawing/2014/main" id="{515E1603-0000-4FE1-9593-0F4352DE45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659" y="1492875"/>
            <a:ext cx="4163006" cy="4477375"/>
          </a:xfrm>
          <a:prstGeom prst="rect">
            <a:avLst/>
          </a:prstGeom>
        </p:spPr>
      </p:pic>
      <p:pic>
        <p:nvPicPr>
          <p:cNvPr id="7" name="Picture 6">
            <a:extLst>
              <a:ext uri="{FF2B5EF4-FFF2-40B4-BE49-F238E27FC236}">
                <a16:creationId xmlns:a16="http://schemas.microsoft.com/office/drawing/2014/main" id="{E05247E6-AA47-4906-8899-3B5C3C5249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8724" y="1416665"/>
            <a:ext cx="6519798" cy="4553585"/>
          </a:xfrm>
          <a:prstGeom prst="rect">
            <a:avLst/>
          </a:prstGeom>
        </p:spPr>
      </p:pic>
      <p:pic>
        <p:nvPicPr>
          <p:cNvPr id="16" name="Picture 15">
            <a:extLst>
              <a:ext uri="{FF2B5EF4-FFF2-40B4-BE49-F238E27FC236}">
                <a16:creationId xmlns:a16="http://schemas.microsoft.com/office/drawing/2014/main" id="{6839219B-0350-4064-88FD-1B94F89909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7103" y="1361711"/>
            <a:ext cx="714475" cy="609685"/>
          </a:xfrm>
          <a:prstGeom prst="rect">
            <a:avLst/>
          </a:prstGeom>
        </p:spPr>
      </p:pic>
      <p:pic>
        <p:nvPicPr>
          <p:cNvPr id="20" name="Picture 19">
            <a:extLst>
              <a:ext uri="{FF2B5EF4-FFF2-40B4-BE49-F238E27FC236}">
                <a16:creationId xmlns:a16="http://schemas.microsoft.com/office/drawing/2014/main" id="{63C075E1-B834-4E45-ACFF-1E1D9488A8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7651" y="1231999"/>
            <a:ext cx="676369" cy="609685"/>
          </a:xfrm>
          <a:prstGeom prst="rect">
            <a:avLst/>
          </a:prstGeom>
        </p:spPr>
      </p:pic>
    </p:spTree>
    <p:extLst>
      <p:ext uri="{BB962C8B-B14F-4D97-AF65-F5344CB8AC3E}">
        <p14:creationId xmlns:p14="http://schemas.microsoft.com/office/powerpoint/2010/main" val="3176346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rgbClr val="0070C0"/>
                </a:solidFill>
                <a:cs typeface="Arial" panose="020B0604020202020204" pitchFamily="34" charset="0"/>
              </a:rPr>
              <a:t>EXPLORATORY DATA ANALYSIS</a:t>
            </a:r>
            <a:endParaRPr lang="en-US" dirty="0"/>
          </a:p>
        </p:txBody>
      </p:sp>
      <p:sp>
        <p:nvSpPr>
          <p:cNvPr id="11" name="TextBox 10"/>
          <p:cNvSpPr txBox="1"/>
          <p:nvPr/>
        </p:nvSpPr>
        <p:spPr>
          <a:xfrm>
            <a:off x="4245540" y="5178984"/>
            <a:ext cx="4022152" cy="369332"/>
          </a:xfrm>
          <a:prstGeom prst="rect">
            <a:avLst/>
          </a:prstGeom>
          <a:noFill/>
        </p:spPr>
        <p:txBody>
          <a:bodyPr wrap="square" rtlCol="0">
            <a:spAutoFit/>
          </a:bodyPr>
          <a:lstStyle/>
          <a:p>
            <a:r>
              <a:rPr lang="en-US" dirty="0"/>
              <a:t>Reserved Room </a:t>
            </a:r>
            <a:r>
              <a:rPr lang="en-US" dirty="0" err="1"/>
              <a:t>vs</a:t>
            </a:r>
            <a:r>
              <a:rPr lang="en-US" dirty="0"/>
              <a:t> Assigned Room </a:t>
            </a:r>
          </a:p>
        </p:txBody>
      </p:sp>
      <p:pic>
        <p:nvPicPr>
          <p:cNvPr id="5" name="Picture 4">
            <a:extLst>
              <a:ext uri="{FF2B5EF4-FFF2-40B4-BE49-F238E27FC236}">
                <a16:creationId xmlns:a16="http://schemas.microsoft.com/office/drawing/2014/main" id="{176BC08F-ABFE-4832-8572-846A15AEA386}"/>
              </a:ext>
            </a:extLst>
          </p:cNvPr>
          <p:cNvPicPr>
            <a:picLocks noChangeAspect="1"/>
          </p:cNvPicPr>
          <p:nvPr/>
        </p:nvPicPr>
        <p:blipFill>
          <a:blip r:embed="rId2"/>
          <a:stretch>
            <a:fillRect/>
          </a:stretch>
        </p:blipFill>
        <p:spPr>
          <a:xfrm>
            <a:off x="902210" y="2065402"/>
            <a:ext cx="10204697" cy="322253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EDD62F7-3320-4CA0-853B-FFD47E387B2F}"/>
              </a:ext>
            </a:extLst>
          </p:cNvPr>
          <p:cNvSpPr txBox="1"/>
          <p:nvPr/>
        </p:nvSpPr>
        <p:spPr>
          <a:xfrm>
            <a:off x="909034" y="5538626"/>
            <a:ext cx="4679827" cy="646331"/>
          </a:xfrm>
          <a:prstGeom prst="rect">
            <a:avLst/>
          </a:prstGeom>
          <a:noFill/>
        </p:spPr>
        <p:txBody>
          <a:bodyPr wrap="square" rtlCol="0">
            <a:spAutoFit/>
          </a:bodyPr>
          <a:lstStyle/>
          <a:p>
            <a:r>
              <a:rPr lang="en-US" dirty="0"/>
              <a:t>No. of bookings/cancellations based on Customer Type</a:t>
            </a:r>
          </a:p>
        </p:txBody>
      </p:sp>
      <p:pic>
        <p:nvPicPr>
          <p:cNvPr id="7" name="Picture 6">
            <a:extLst>
              <a:ext uri="{FF2B5EF4-FFF2-40B4-BE49-F238E27FC236}">
                <a16:creationId xmlns:a16="http://schemas.microsoft.com/office/drawing/2014/main" id="{7467EC02-BDBA-4207-8975-8DAD79BBA4A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09484" y="1380197"/>
            <a:ext cx="1171575" cy="525145"/>
          </a:xfrm>
          <a:prstGeom prst="rect">
            <a:avLst/>
          </a:prstGeom>
          <a:noFill/>
          <a:ln>
            <a:noFill/>
          </a:ln>
        </p:spPr>
      </p:pic>
      <p:sp>
        <p:nvSpPr>
          <p:cNvPr id="2" name="TextBox 1">
            <a:extLst>
              <a:ext uri="{FF2B5EF4-FFF2-40B4-BE49-F238E27FC236}">
                <a16:creationId xmlns:a16="http://schemas.microsoft.com/office/drawing/2014/main" id="{DDCA5639-EED6-443F-997E-7A8FA565E0CE}"/>
              </a:ext>
            </a:extLst>
          </p:cNvPr>
          <p:cNvSpPr txBox="1"/>
          <p:nvPr/>
        </p:nvSpPr>
        <p:spPr>
          <a:xfrm>
            <a:off x="6947680" y="5659083"/>
            <a:ext cx="5151549" cy="369332"/>
          </a:xfrm>
          <a:prstGeom prst="rect">
            <a:avLst/>
          </a:prstGeom>
          <a:noFill/>
        </p:spPr>
        <p:txBody>
          <a:bodyPr wrap="square" rtlCol="0">
            <a:spAutoFit/>
          </a:bodyPr>
          <a:lstStyle/>
          <a:p>
            <a:r>
              <a:rPr lang="en-US" dirty="0"/>
              <a:t>Cancellations based on Deposit type</a:t>
            </a:r>
          </a:p>
        </p:txBody>
      </p:sp>
      <p:sp>
        <p:nvSpPr>
          <p:cNvPr id="12" name="Title 1">
            <a:extLst>
              <a:ext uri="{FF2B5EF4-FFF2-40B4-BE49-F238E27FC236}">
                <a16:creationId xmlns:a16="http://schemas.microsoft.com/office/drawing/2014/main" id="{9F3CE454-6483-4BF0-8C17-8A0A179141B2}"/>
              </a:ext>
            </a:extLst>
          </p:cNvPr>
          <p:cNvSpPr>
            <a:spLocks noGrp="1"/>
          </p:cNvSpPr>
          <p:nvPr>
            <p:ph type="title"/>
          </p:nvPr>
        </p:nvSpPr>
        <p:spPr>
          <a:xfrm>
            <a:off x="545206" y="215491"/>
            <a:ext cx="9010918" cy="1143000"/>
          </a:xfrm>
        </p:spPr>
        <p:txBody>
          <a:bodyPr>
            <a:normAutofit/>
          </a:bodyPr>
          <a:lstStyle/>
          <a:p>
            <a:r>
              <a:rPr lang="en-US" b="1" dirty="0">
                <a:solidFill>
                  <a:srgbClr val="0070C0"/>
                </a:solidFill>
                <a:latin typeface="Arial" panose="020B0604020202020204" pitchFamily="34" charset="0"/>
                <a:cs typeface="Arial" panose="020B0604020202020204" pitchFamily="34" charset="0"/>
              </a:rPr>
              <a:t>EXPLORATORY DATA ANALYSIS</a:t>
            </a:r>
          </a:p>
        </p:txBody>
      </p:sp>
      <p:pic>
        <p:nvPicPr>
          <p:cNvPr id="10" name="Picture 9">
            <a:extLst>
              <a:ext uri="{FF2B5EF4-FFF2-40B4-BE49-F238E27FC236}">
                <a16:creationId xmlns:a16="http://schemas.microsoft.com/office/drawing/2014/main" id="{508AF63C-800E-4A25-B2D5-7F4525AF8D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817" y="975514"/>
            <a:ext cx="3048425" cy="4563112"/>
          </a:xfrm>
          <a:prstGeom prst="rect">
            <a:avLst/>
          </a:prstGeom>
        </p:spPr>
      </p:pic>
      <p:sp>
        <p:nvSpPr>
          <p:cNvPr id="13" name="AutoShape 2">
            <a:extLst>
              <a:ext uri="{FF2B5EF4-FFF2-40B4-BE49-F238E27FC236}">
                <a16:creationId xmlns:a16="http://schemas.microsoft.com/office/drawing/2014/main" id="{68B8308B-9EB1-412C-84C4-70B465B5036C}"/>
              </a:ext>
            </a:extLst>
          </p:cNvPr>
          <p:cNvSpPr>
            <a:spLocks noChangeAspect="1" noChangeArrowheads="1"/>
          </p:cNvSpPr>
          <p:nvPr/>
        </p:nvSpPr>
        <p:spPr bwMode="auto">
          <a:xfrm>
            <a:off x="5943600" y="1573240"/>
            <a:ext cx="2008160" cy="20081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F92BE30A-2616-42A7-981C-FFD8EB5F45C8}"/>
              </a:ext>
            </a:extLst>
          </p:cNvPr>
          <p:cNvPicPr>
            <a:picLocks noChangeAspect="1"/>
          </p:cNvPicPr>
          <p:nvPr/>
        </p:nvPicPr>
        <p:blipFill>
          <a:blip r:embed="rId4"/>
          <a:stretch>
            <a:fillRect/>
          </a:stretch>
        </p:blipFill>
        <p:spPr>
          <a:xfrm>
            <a:off x="6465395" y="1014251"/>
            <a:ext cx="4162425" cy="4524375"/>
          </a:xfrm>
          <a:prstGeom prst="rect">
            <a:avLst/>
          </a:prstGeom>
        </p:spPr>
      </p:pic>
      <p:pic>
        <p:nvPicPr>
          <p:cNvPr id="17" name="Picture 16">
            <a:extLst>
              <a:ext uri="{FF2B5EF4-FFF2-40B4-BE49-F238E27FC236}">
                <a16:creationId xmlns:a16="http://schemas.microsoft.com/office/drawing/2014/main" id="{CD7574A8-3547-466C-BB21-AEB1F11265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47103" y="1361711"/>
            <a:ext cx="714475" cy="609685"/>
          </a:xfrm>
          <a:prstGeom prst="rect">
            <a:avLst/>
          </a:prstGeom>
        </p:spPr>
      </p:pic>
    </p:spTree>
    <p:extLst>
      <p:ext uri="{BB962C8B-B14F-4D97-AF65-F5344CB8AC3E}">
        <p14:creationId xmlns:p14="http://schemas.microsoft.com/office/powerpoint/2010/main" val="3703656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622662" y="1802674"/>
          <a:ext cx="10972800" cy="50553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a:extLst>
              <a:ext uri="{FF2B5EF4-FFF2-40B4-BE49-F238E27FC236}">
                <a16:creationId xmlns:a16="http://schemas.microsoft.com/office/drawing/2014/main" id="{4DB1D4B7-187C-4CC1-A73E-22B94E07515A}"/>
              </a:ext>
            </a:extLst>
          </p:cNvPr>
          <p:cNvSpPr txBox="1">
            <a:spLocks/>
          </p:cNvSpPr>
          <p:nvPr/>
        </p:nvSpPr>
        <p:spPr>
          <a:xfrm>
            <a:off x="545206" y="215491"/>
            <a:ext cx="9010918" cy="1143000"/>
          </a:xfrm>
          <a:prstGeom prst="rect">
            <a:avLst/>
          </a:prstGeom>
        </p:spPr>
        <p:txBody>
          <a:bodyPr vert="horz" lIns="91440" tIns="45720" rIns="91440" bIns="45720" rtlCol="0" anchor="ctr">
            <a:normAutofit fontScale="4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b="1" dirty="0">
              <a:solidFill>
                <a:srgbClr val="0070C0"/>
              </a:solidFill>
              <a:cs typeface="Arial" panose="020B0604020202020204" pitchFamily="34" charset="0"/>
            </a:endParaRPr>
          </a:p>
          <a:p>
            <a:pPr algn="l"/>
            <a:endParaRPr lang="en-US" b="1" dirty="0">
              <a:solidFill>
                <a:srgbClr val="0070C0"/>
              </a:solidFill>
              <a:cs typeface="Arial" panose="020B0604020202020204" pitchFamily="34" charset="0"/>
            </a:endParaRPr>
          </a:p>
          <a:p>
            <a:pPr algn="l"/>
            <a:r>
              <a:rPr lang="en-US" sz="9300" b="1" dirty="0">
                <a:solidFill>
                  <a:srgbClr val="0070C0"/>
                </a:solidFill>
                <a:cs typeface="Arial" panose="020B0604020202020204" pitchFamily="34" charset="0"/>
              </a:rPr>
              <a:t>EXPLORATORY DATA ANALYSIS</a:t>
            </a:r>
          </a:p>
          <a:p>
            <a:pPr algn="l"/>
            <a:endParaRPr lang="en-US" b="1" dirty="0">
              <a:solidFill>
                <a:srgbClr val="0070C0"/>
              </a:solidFill>
              <a:cs typeface="Arial" panose="020B0604020202020204" pitchFamily="34" charset="0"/>
            </a:endParaRPr>
          </a:p>
          <a:p>
            <a:pPr algn="l"/>
            <a:endParaRPr lang="en-US" b="1" dirty="0">
              <a:solidFill>
                <a:srgbClr val="0070C0"/>
              </a:solidFill>
              <a:cs typeface="Arial" panose="020B0604020202020204" pitchFamily="34" charset="0"/>
            </a:endParaRPr>
          </a:p>
        </p:txBody>
      </p:sp>
      <p:sp>
        <p:nvSpPr>
          <p:cNvPr id="8" name="TextBox 7"/>
          <p:cNvSpPr txBox="1"/>
          <p:nvPr/>
        </p:nvSpPr>
        <p:spPr>
          <a:xfrm>
            <a:off x="532844" y="1362431"/>
            <a:ext cx="3572709" cy="800219"/>
          </a:xfrm>
          <a:prstGeom prst="rect">
            <a:avLst/>
          </a:prstGeom>
          <a:noFill/>
        </p:spPr>
        <p:txBody>
          <a:bodyPr wrap="none" rtlCol="0">
            <a:spAutoFit/>
          </a:bodyPr>
          <a:lstStyle/>
          <a:p>
            <a:r>
              <a:rPr lang="en-US" sz="2800" b="1" dirty="0"/>
              <a:t>Statistical Significance:</a:t>
            </a:r>
          </a:p>
          <a:p>
            <a:endParaRPr lang="en-US" dirty="0"/>
          </a:p>
        </p:txBody>
      </p:sp>
    </p:spTree>
    <p:extLst>
      <p:ext uri="{BB962C8B-B14F-4D97-AF65-F5344CB8AC3E}">
        <p14:creationId xmlns:p14="http://schemas.microsoft.com/office/powerpoint/2010/main" val="3146685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4635"/>
            <a:ext cx="10972800" cy="756965"/>
          </a:xfrm>
        </p:spPr>
        <p:txBody>
          <a:bodyPr>
            <a:normAutofit fontScale="90000"/>
          </a:bodyPr>
          <a:lstStyle/>
          <a:p>
            <a:pPr algn="l"/>
            <a:r>
              <a:rPr lang="en-US" b="1" dirty="0">
                <a:solidFill>
                  <a:srgbClr val="0070C0"/>
                </a:solidFill>
                <a:cs typeface="Arial" panose="020B0604020202020204" pitchFamily="34" charset="0"/>
              </a:rPr>
              <a:t>EXPLORATORY DATA ANALYSIS</a:t>
            </a:r>
            <a:br>
              <a:rPr lang="en-US" b="1" dirty="0">
                <a:solidFill>
                  <a:srgbClr val="0070C0"/>
                </a:solidFill>
                <a:cs typeface="Arial" panose="020B0604020202020204" pitchFamily="34" charset="0"/>
              </a:rPr>
            </a:br>
            <a:endParaRPr lang="en-US" dirty="0"/>
          </a:p>
        </p:txBody>
      </p:sp>
      <p:sp>
        <p:nvSpPr>
          <p:cNvPr id="5" name="TextBox 4"/>
          <p:cNvSpPr txBox="1"/>
          <p:nvPr/>
        </p:nvSpPr>
        <p:spPr>
          <a:xfrm>
            <a:off x="666207" y="1137918"/>
            <a:ext cx="10241280" cy="1200329"/>
          </a:xfrm>
          <a:prstGeom prst="rect">
            <a:avLst/>
          </a:prstGeom>
          <a:noFill/>
        </p:spPr>
        <p:txBody>
          <a:bodyPr wrap="square" rtlCol="0">
            <a:spAutoFit/>
          </a:bodyPr>
          <a:lstStyle/>
          <a:p>
            <a:r>
              <a:rPr lang="en-IN" sz="2400" b="1" dirty="0" err="1"/>
              <a:t>Anova</a:t>
            </a:r>
            <a:r>
              <a:rPr lang="en-IN" sz="2400" b="1" dirty="0"/>
              <a:t>:</a:t>
            </a:r>
          </a:p>
          <a:p>
            <a:r>
              <a:rPr lang="en-IN" sz="2400" dirty="0"/>
              <a:t>H</a:t>
            </a:r>
            <a:r>
              <a:rPr lang="en-IN" sz="2400" baseline="-25000" dirty="0"/>
              <a:t>0</a:t>
            </a:r>
            <a:r>
              <a:rPr lang="en-US" sz="2400" dirty="0"/>
              <a:t> : The feature is not significant</a:t>
            </a:r>
          </a:p>
          <a:p>
            <a:r>
              <a:rPr lang="en-IN" sz="2400" dirty="0"/>
              <a:t>H</a:t>
            </a:r>
            <a:r>
              <a:rPr lang="en-IN" sz="2400" baseline="-25000" dirty="0"/>
              <a:t>a</a:t>
            </a:r>
            <a:r>
              <a:rPr lang="en-US" sz="2400" dirty="0"/>
              <a:t> : The feature is significant</a:t>
            </a:r>
          </a:p>
        </p:txBody>
      </p:sp>
      <p:graphicFrame>
        <p:nvGraphicFramePr>
          <p:cNvPr id="7" name="Table 6"/>
          <p:cNvGraphicFramePr>
            <a:graphicFrameLocks noGrp="1"/>
          </p:cNvGraphicFramePr>
          <p:nvPr/>
        </p:nvGraphicFramePr>
        <p:xfrm>
          <a:off x="666207" y="2511911"/>
          <a:ext cx="5225142" cy="3708400"/>
        </p:xfrm>
        <a:graphic>
          <a:graphicData uri="http://schemas.openxmlformats.org/drawingml/2006/table">
            <a:tbl>
              <a:tblPr firstRow="1" bandRow="1">
                <a:tableStyleId>{7DF18680-E054-41AD-8BC1-D1AEF772440D}</a:tableStyleId>
              </a:tblPr>
              <a:tblGrid>
                <a:gridCol w="2421314">
                  <a:extLst>
                    <a:ext uri="{9D8B030D-6E8A-4147-A177-3AD203B41FA5}">
                      <a16:colId xmlns:a16="http://schemas.microsoft.com/office/drawing/2014/main" val="20000"/>
                    </a:ext>
                  </a:extLst>
                </a:gridCol>
                <a:gridCol w="2803828">
                  <a:extLst>
                    <a:ext uri="{9D8B030D-6E8A-4147-A177-3AD203B41FA5}">
                      <a16:colId xmlns:a16="http://schemas.microsoft.com/office/drawing/2014/main" val="20001"/>
                    </a:ext>
                  </a:extLst>
                </a:gridCol>
              </a:tblGrid>
              <a:tr h="370840">
                <a:tc>
                  <a:txBody>
                    <a:bodyPr/>
                    <a:lstStyle/>
                    <a:p>
                      <a:pPr algn="ctr"/>
                      <a:r>
                        <a:rPr lang="en-IN" sz="1600" dirty="0"/>
                        <a:t>Feature</a:t>
                      </a:r>
                      <a:endParaRPr lang="en-US" sz="1600" dirty="0"/>
                    </a:p>
                  </a:txBody>
                  <a:tcPr/>
                </a:tc>
                <a:tc>
                  <a:txBody>
                    <a:bodyPr/>
                    <a:lstStyle/>
                    <a:p>
                      <a:pPr algn="ctr"/>
                      <a:r>
                        <a:rPr lang="en-IN" sz="1600" dirty="0"/>
                        <a:t>P</a:t>
                      </a:r>
                      <a:r>
                        <a:rPr lang="en-IN" sz="1600" baseline="0" dirty="0"/>
                        <a:t> value</a:t>
                      </a:r>
                      <a:endParaRPr lang="en-US" sz="1600" dirty="0"/>
                    </a:p>
                  </a:txBody>
                  <a:tcPr/>
                </a:tc>
                <a:extLst>
                  <a:ext uri="{0D108BD9-81ED-4DB2-BD59-A6C34878D82A}">
                    <a16:rowId xmlns:a16="http://schemas.microsoft.com/office/drawing/2014/main" val="10000"/>
                  </a:ext>
                </a:extLst>
              </a:tr>
              <a:tr h="370840">
                <a:tc>
                  <a:txBody>
                    <a:bodyPr/>
                    <a:lstStyle/>
                    <a:p>
                      <a:pPr algn="l" fontAlgn="b"/>
                      <a:r>
                        <a:rPr lang="en-US" sz="1600" u="none" strike="noStrike" dirty="0" err="1"/>
                        <a:t>LeadTime</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dirty="0"/>
                        <a:t>0.000000</a:t>
                      </a:r>
                      <a:endParaRPr lang="en-US" sz="1600" b="0"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01"/>
                  </a:ext>
                </a:extLst>
              </a:tr>
              <a:tr h="370840">
                <a:tc>
                  <a:txBody>
                    <a:bodyPr/>
                    <a:lstStyle/>
                    <a:p>
                      <a:pPr algn="l" fontAlgn="b"/>
                      <a:r>
                        <a:rPr lang="en-US" sz="1600" u="none" strike="noStrike" dirty="0" err="1"/>
                        <a:t>ArrivalDateYear</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dirty="0"/>
                        <a:t>0.000000</a:t>
                      </a:r>
                      <a:endParaRPr lang="en-US" sz="1600" b="0"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02"/>
                  </a:ext>
                </a:extLst>
              </a:tr>
              <a:tr h="370840">
                <a:tc>
                  <a:txBody>
                    <a:bodyPr/>
                    <a:lstStyle/>
                    <a:p>
                      <a:pPr algn="l" fontAlgn="b"/>
                      <a:r>
                        <a:rPr lang="en-US" sz="1600" u="none" strike="noStrike" dirty="0" err="1"/>
                        <a:t>ArrivalDateWeekNumber</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dirty="0"/>
                        <a:t>0.000015</a:t>
                      </a:r>
                      <a:endParaRPr lang="en-US" sz="1600" b="0"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03"/>
                  </a:ext>
                </a:extLst>
              </a:tr>
              <a:tr h="370840">
                <a:tc>
                  <a:txBody>
                    <a:bodyPr/>
                    <a:lstStyle/>
                    <a:p>
                      <a:pPr algn="l" fontAlgn="b"/>
                      <a:r>
                        <a:rPr lang="en-US" sz="1600" u="none" strike="noStrike" dirty="0" err="1"/>
                        <a:t>ArrivalDateDayOfMonth</a:t>
                      </a:r>
                      <a:endParaRPr lang="en-US" sz="1600" b="0" i="0" u="none" strike="noStrike" dirty="0">
                        <a:solidFill>
                          <a:srgbClr val="000000"/>
                        </a:solidFill>
                        <a:latin typeface="+mn-lt"/>
                      </a:endParaRPr>
                    </a:p>
                  </a:txBody>
                  <a:tcPr marL="9525" marR="9525" marT="9525" marB="0" anchor="b">
                    <a:solidFill>
                      <a:srgbClr val="99FFCC"/>
                    </a:solidFill>
                  </a:tcPr>
                </a:tc>
                <a:tc>
                  <a:txBody>
                    <a:bodyPr/>
                    <a:lstStyle/>
                    <a:p>
                      <a:pPr algn="l" fontAlgn="b"/>
                      <a:r>
                        <a:rPr lang="en-US" sz="1600" u="none" strike="noStrike" dirty="0"/>
                        <a:t>0.060302</a:t>
                      </a:r>
                      <a:endParaRPr lang="en-US" sz="1600" b="0" i="0" u="none" strike="noStrike" dirty="0">
                        <a:solidFill>
                          <a:srgbClr val="000000"/>
                        </a:solidFill>
                        <a:latin typeface="+mn-lt"/>
                      </a:endParaRPr>
                    </a:p>
                  </a:txBody>
                  <a:tcPr marL="9525" marR="9525" marT="9525" marB="0" anchor="b">
                    <a:solidFill>
                      <a:srgbClr val="99FFCC"/>
                    </a:solidFill>
                  </a:tcPr>
                </a:tc>
                <a:extLst>
                  <a:ext uri="{0D108BD9-81ED-4DB2-BD59-A6C34878D82A}">
                    <a16:rowId xmlns:a16="http://schemas.microsoft.com/office/drawing/2014/main" val="10004"/>
                  </a:ext>
                </a:extLst>
              </a:tr>
              <a:tr h="370840">
                <a:tc>
                  <a:txBody>
                    <a:bodyPr/>
                    <a:lstStyle/>
                    <a:p>
                      <a:pPr algn="l" fontAlgn="b"/>
                      <a:r>
                        <a:rPr lang="en-US" sz="1600" u="none" strike="noStrike" dirty="0" err="1"/>
                        <a:t>StaysInWeekendNights</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dirty="0"/>
                        <a:t>0.000000</a:t>
                      </a:r>
                      <a:endParaRPr lang="en-US" sz="1600" b="0"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05"/>
                  </a:ext>
                </a:extLst>
              </a:tr>
              <a:tr h="370840">
                <a:tc>
                  <a:txBody>
                    <a:bodyPr/>
                    <a:lstStyle/>
                    <a:p>
                      <a:pPr algn="l" fontAlgn="b"/>
                      <a:r>
                        <a:rPr lang="en-US" sz="1600" u="none" strike="noStrike"/>
                        <a:t>StaysInWeekNights</a:t>
                      </a:r>
                      <a:endParaRPr lang="en-US" sz="1600" b="0" i="0" u="none" strike="noStrike">
                        <a:solidFill>
                          <a:srgbClr val="000000"/>
                        </a:solidFill>
                        <a:latin typeface="+mn-lt"/>
                      </a:endParaRPr>
                    </a:p>
                  </a:txBody>
                  <a:tcPr marL="9525" marR="9525" marT="9525" marB="0" anchor="b"/>
                </a:tc>
                <a:tc>
                  <a:txBody>
                    <a:bodyPr/>
                    <a:lstStyle/>
                    <a:p>
                      <a:pPr algn="l" fontAlgn="b"/>
                      <a:r>
                        <a:rPr lang="en-US" sz="1600" u="none" strike="noStrike" dirty="0"/>
                        <a:t>0.000000</a:t>
                      </a:r>
                      <a:endParaRPr lang="en-US" sz="1600" b="0"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06"/>
                  </a:ext>
                </a:extLst>
              </a:tr>
              <a:tr h="370840">
                <a:tc>
                  <a:txBody>
                    <a:bodyPr/>
                    <a:lstStyle/>
                    <a:p>
                      <a:pPr algn="l" fontAlgn="b"/>
                      <a:r>
                        <a:rPr lang="en-US" sz="1600" u="none" strike="noStrike"/>
                        <a:t>Adults</a:t>
                      </a:r>
                      <a:endParaRPr lang="en-US" sz="1600" b="0" i="0" u="none" strike="noStrike">
                        <a:solidFill>
                          <a:srgbClr val="000000"/>
                        </a:solidFill>
                        <a:latin typeface="+mn-lt"/>
                      </a:endParaRPr>
                    </a:p>
                  </a:txBody>
                  <a:tcPr marL="9525" marR="9525" marT="9525" marB="0" anchor="b"/>
                </a:tc>
                <a:tc>
                  <a:txBody>
                    <a:bodyPr/>
                    <a:lstStyle/>
                    <a:p>
                      <a:pPr algn="l" fontAlgn="b"/>
                      <a:r>
                        <a:rPr lang="en-US" sz="1600" u="none" strike="noStrike" dirty="0"/>
                        <a:t>0.000000</a:t>
                      </a:r>
                      <a:endParaRPr lang="en-US" sz="1600" b="0"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07"/>
                  </a:ext>
                </a:extLst>
              </a:tr>
              <a:tr h="370840">
                <a:tc>
                  <a:txBody>
                    <a:bodyPr/>
                    <a:lstStyle/>
                    <a:p>
                      <a:pPr algn="l" fontAlgn="b"/>
                      <a:r>
                        <a:rPr lang="en-US" sz="1600" u="none" strike="noStrike" dirty="0"/>
                        <a:t>Children</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dirty="0"/>
                        <a:t>0.000000</a:t>
                      </a:r>
                      <a:endParaRPr lang="en-US" sz="1600" b="0"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08"/>
                  </a:ext>
                </a:extLst>
              </a:tr>
              <a:tr h="370840">
                <a:tc>
                  <a:txBody>
                    <a:bodyPr/>
                    <a:lstStyle/>
                    <a:p>
                      <a:pPr algn="l" fontAlgn="b"/>
                      <a:r>
                        <a:rPr lang="en-US" sz="1600" u="none" strike="noStrike" dirty="0"/>
                        <a:t>Babies</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dirty="0"/>
                        <a:t>0.000003</a:t>
                      </a:r>
                      <a:endParaRPr lang="en-US" sz="1600" b="0"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0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185538303"/>
              </p:ext>
            </p:extLst>
          </p:nvPr>
        </p:nvGraphicFramePr>
        <p:xfrm>
          <a:off x="6913494" y="2389763"/>
          <a:ext cx="4699385" cy="3893600"/>
        </p:xfrm>
        <a:graphic>
          <a:graphicData uri="http://schemas.openxmlformats.org/drawingml/2006/table">
            <a:tbl>
              <a:tblPr firstRow="1" bandRow="1">
                <a:tableStyleId>{7DF18680-E054-41AD-8BC1-D1AEF772440D}</a:tableStyleId>
              </a:tblPr>
              <a:tblGrid>
                <a:gridCol w="3102122">
                  <a:extLst>
                    <a:ext uri="{9D8B030D-6E8A-4147-A177-3AD203B41FA5}">
                      <a16:colId xmlns:a16="http://schemas.microsoft.com/office/drawing/2014/main" val="20000"/>
                    </a:ext>
                  </a:extLst>
                </a:gridCol>
                <a:gridCol w="1597263">
                  <a:extLst>
                    <a:ext uri="{9D8B030D-6E8A-4147-A177-3AD203B41FA5}">
                      <a16:colId xmlns:a16="http://schemas.microsoft.com/office/drawing/2014/main" val="20001"/>
                    </a:ext>
                  </a:extLst>
                </a:gridCol>
              </a:tblGrid>
              <a:tr h="367242">
                <a:tc>
                  <a:txBody>
                    <a:bodyPr/>
                    <a:lstStyle/>
                    <a:p>
                      <a:pPr algn="ctr"/>
                      <a:r>
                        <a:rPr lang="en-IN" sz="1600" dirty="0"/>
                        <a:t>Feature</a:t>
                      </a:r>
                      <a:endParaRPr lang="en-US" sz="1600" dirty="0">
                        <a:latin typeface="+mn-lt"/>
                      </a:endParaRPr>
                    </a:p>
                  </a:txBody>
                  <a:tcPr/>
                </a:tc>
                <a:tc>
                  <a:txBody>
                    <a:bodyPr/>
                    <a:lstStyle/>
                    <a:p>
                      <a:pPr algn="ctr"/>
                      <a:r>
                        <a:rPr lang="en-IN" sz="1600" dirty="0"/>
                        <a:t>P</a:t>
                      </a:r>
                      <a:r>
                        <a:rPr lang="en-IN" sz="1600" baseline="0" dirty="0"/>
                        <a:t> value</a:t>
                      </a:r>
                      <a:endParaRPr lang="en-US" sz="1600" dirty="0">
                        <a:latin typeface="+mn-lt"/>
                      </a:endParaRPr>
                    </a:p>
                  </a:txBody>
                  <a:tcPr/>
                </a:tc>
                <a:extLst>
                  <a:ext uri="{0D108BD9-81ED-4DB2-BD59-A6C34878D82A}">
                    <a16:rowId xmlns:a16="http://schemas.microsoft.com/office/drawing/2014/main" val="10000"/>
                  </a:ext>
                </a:extLst>
              </a:tr>
              <a:tr h="406192">
                <a:tc>
                  <a:txBody>
                    <a:bodyPr/>
                    <a:lstStyle/>
                    <a:p>
                      <a:pPr algn="l" fontAlgn="b"/>
                      <a:r>
                        <a:rPr lang="en-US" sz="1600" u="none" strike="noStrike" dirty="0" err="1"/>
                        <a:t>IsRepeatedGuest</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dirty="0"/>
                        <a:t>0.000000</a:t>
                      </a:r>
                      <a:endParaRPr lang="en-US" sz="1600" b="0"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01"/>
                  </a:ext>
                </a:extLst>
              </a:tr>
              <a:tr h="406192">
                <a:tc>
                  <a:txBody>
                    <a:bodyPr/>
                    <a:lstStyle/>
                    <a:p>
                      <a:pPr algn="l" fontAlgn="b"/>
                      <a:r>
                        <a:rPr lang="en-US" sz="1600" u="none" strike="noStrike" dirty="0" err="1"/>
                        <a:t>PreviousCancellations</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a:t>0.000000</a:t>
                      </a:r>
                      <a:endParaRPr lang="en-US" sz="1600" b="0" i="0" u="none" strike="noStrike">
                        <a:solidFill>
                          <a:srgbClr val="000000"/>
                        </a:solidFill>
                        <a:latin typeface="+mn-lt"/>
                      </a:endParaRPr>
                    </a:p>
                  </a:txBody>
                  <a:tcPr marL="9525" marR="9525" marT="9525" marB="0" anchor="b"/>
                </a:tc>
                <a:extLst>
                  <a:ext uri="{0D108BD9-81ED-4DB2-BD59-A6C34878D82A}">
                    <a16:rowId xmlns:a16="http://schemas.microsoft.com/office/drawing/2014/main" val="10002"/>
                  </a:ext>
                </a:extLst>
              </a:tr>
              <a:tr h="544603">
                <a:tc>
                  <a:txBody>
                    <a:bodyPr/>
                    <a:lstStyle/>
                    <a:p>
                      <a:pPr algn="l" fontAlgn="b"/>
                      <a:r>
                        <a:rPr lang="en-US" sz="1600" u="none" strike="noStrike" dirty="0" err="1"/>
                        <a:t>PreviousBookingsNotCanceled</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dirty="0"/>
                        <a:t>0.000000</a:t>
                      </a:r>
                      <a:endParaRPr lang="en-US" sz="1600" b="0"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03"/>
                  </a:ext>
                </a:extLst>
              </a:tr>
              <a:tr h="406192">
                <a:tc>
                  <a:txBody>
                    <a:bodyPr/>
                    <a:lstStyle/>
                    <a:p>
                      <a:pPr algn="l" fontAlgn="b"/>
                      <a:r>
                        <a:rPr lang="en-US" sz="1600" u="none" strike="noStrike" dirty="0" err="1"/>
                        <a:t>BookingChanges</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a:t>0.000000</a:t>
                      </a:r>
                      <a:endParaRPr lang="en-US" sz="1600" b="0" i="0" u="none" strike="noStrike">
                        <a:solidFill>
                          <a:srgbClr val="000000"/>
                        </a:solidFill>
                        <a:latin typeface="+mn-lt"/>
                      </a:endParaRPr>
                    </a:p>
                  </a:txBody>
                  <a:tcPr marL="9525" marR="9525" marT="9525" marB="0" anchor="b"/>
                </a:tc>
                <a:extLst>
                  <a:ext uri="{0D108BD9-81ED-4DB2-BD59-A6C34878D82A}">
                    <a16:rowId xmlns:a16="http://schemas.microsoft.com/office/drawing/2014/main" val="10004"/>
                  </a:ext>
                </a:extLst>
              </a:tr>
              <a:tr h="406192">
                <a:tc>
                  <a:txBody>
                    <a:bodyPr/>
                    <a:lstStyle/>
                    <a:p>
                      <a:pPr algn="l" fontAlgn="b"/>
                      <a:r>
                        <a:rPr lang="en-US" sz="1600" u="none" strike="noStrike" dirty="0" err="1"/>
                        <a:t>DaysInWaitingList</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a:t>0.000000</a:t>
                      </a:r>
                      <a:endParaRPr lang="en-US" sz="1600" b="0" i="0" u="none" strike="noStrike">
                        <a:solidFill>
                          <a:srgbClr val="000000"/>
                        </a:solidFill>
                        <a:latin typeface="+mn-lt"/>
                      </a:endParaRPr>
                    </a:p>
                  </a:txBody>
                  <a:tcPr marL="9525" marR="9525" marT="9525" marB="0" anchor="b"/>
                </a:tc>
                <a:extLst>
                  <a:ext uri="{0D108BD9-81ED-4DB2-BD59-A6C34878D82A}">
                    <a16:rowId xmlns:a16="http://schemas.microsoft.com/office/drawing/2014/main" val="10005"/>
                  </a:ext>
                </a:extLst>
              </a:tr>
              <a:tr h="406192">
                <a:tc>
                  <a:txBody>
                    <a:bodyPr/>
                    <a:lstStyle/>
                    <a:p>
                      <a:pPr algn="l" fontAlgn="b"/>
                      <a:r>
                        <a:rPr lang="en-US" sz="1600" u="none" strike="noStrike" dirty="0"/>
                        <a:t>ADR</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dirty="0"/>
                        <a:t>0.000000</a:t>
                      </a:r>
                      <a:endParaRPr lang="en-US" sz="1600" b="0"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06"/>
                  </a:ext>
                </a:extLst>
              </a:tr>
              <a:tr h="544603">
                <a:tc>
                  <a:txBody>
                    <a:bodyPr/>
                    <a:lstStyle/>
                    <a:p>
                      <a:pPr algn="l" fontAlgn="b"/>
                      <a:r>
                        <a:rPr lang="en-US" sz="1600" u="none" strike="noStrike" dirty="0" err="1"/>
                        <a:t>RequiredCarParkingSpaces</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dirty="0"/>
                        <a:t>0.000000</a:t>
                      </a:r>
                      <a:endParaRPr lang="en-US" sz="1600" b="0"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07"/>
                  </a:ext>
                </a:extLst>
              </a:tr>
              <a:tr h="406192">
                <a:tc>
                  <a:txBody>
                    <a:bodyPr/>
                    <a:lstStyle/>
                    <a:p>
                      <a:pPr algn="l" fontAlgn="b"/>
                      <a:r>
                        <a:rPr lang="en-US" sz="1600" u="none" strike="noStrike" dirty="0" err="1"/>
                        <a:t>TotalOfSpecialRequests</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dirty="0"/>
                        <a:t>0.000000</a:t>
                      </a:r>
                      <a:endParaRPr lang="en-US" sz="1600" b="0"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08"/>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166" y="340315"/>
            <a:ext cx="10972800" cy="756965"/>
          </a:xfrm>
        </p:spPr>
        <p:txBody>
          <a:bodyPr>
            <a:normAutofit fontScale="90000"/>
          </a:bodyPr>
          <a:lstStyle/>
          <a:p>
            <a:pPr algn="l"/>
            <a:r>
              <a:rPr lang="en-US" b="1" dirty="0">
                <a:solidFill>
                  <a:srgbClr val="0070C0"/>
                </a:solidFill>
                <a:cs typeface="Arial" panose="020B0604020202020204" pitchFamily="34" charset="0"/>
              </a:rPr>
              <a:t>EXPLORATORY DATA ANALYSIS</a:t>
            </a:r>
            <a:br>
              <a:rPr lang="en-US" b="1" dirty="0">
                <a:solidFill>
                  <a:srgbClr val="0070C0"/>
                </a:solidFill>
                <a:cs typeface="Arial" panose="020B0604020202020204" pitchFamily="34" charset="0"/>
              </a:rPr>
            </a:br>
            <a:endParaRPr lang="en-US" dirty="0"/>
          </a:p>
        </p:txBody>
      </p:sp>
      <p:sp>
        <p:nvSpPr>
          <p:cNvPr id="5" name="TextBox 4"/>
          <p:cNvSpPr txBox="1"/>
          <p:nvPr/>
        </p:nvSpPr>
        <p:spPr>
          <a:xfrm>
            <a:off x="535579" y="3069770"/>
            <a:ext cx="10241280" cy="1015663"/>
          </a:xfrm>
          <a:prstGeom prst="rect">
            <a:avLst/>
          </a:prstGeom>
          <a:noFill/>
        </p:spPr>
        <p:txBody>
          <a:bodyPr wrap="square" rtlCol="0">
            <a:spAutoFit/>
          </a:bodyPr>
          <a:lstStyle/>
          <a:p>
            <a:r>
              <a:rPr lang="en-IN" sz="2000" b="1" dirty="0"/>
              <a:t>Chi-Square Test:</a:t>
            </a:r>
          </a:p>
          <a:p>
            <a:r>
              <a:rPr lang="en-IN" sz="2000" dirty="0"/>
              <a:t>H</a:t>
            </a:r>
            <a:r>
              <a:rPr lang="en-IN" sz="2000" baseline="-25000" dirty="0"/>
              <a:t>0</a:t>
            </a:r>
            <a:r>
              <a:rPr lang="en-US" sz="2000" dirty="0"/>
              <a:t> : The feature is not significant</a:t>
            </a:r>
          </a:p>
          <a:p>
            <a:r>
              <a:rPr lang="en-IN" sz="2000" dirty="0"/>
              <a:t>H</a:t>
            </a:r>
            <a:r>
              <a:rPr lang="en-IN" sz="2000" baseline="-25000" dirty="0"/>
              <a:t>a</a:t>
            </a:r>
            <a:r>
              <a:rPr lang="en-US" sz="2000" dirty="0"/>
              <a:t> : The feature is significant</a:t>
            </a:r>
          </a:p>
        </p:txBody>
      </p:sp>
      <p:graphicFrame>
        <p:nvGraphicFramePr>
          <p:cNvPr id="8" name="Table 7"/>
          <p:cNvGraphicFramePr>
            <a:graphicFrameLocks noGrp="1"/>
          </p:cNvGraphicFramePr>
          <p:nvPr/>
        </p:nvGraphicFramePr>
        <p:xfrm>
          <a:off x="4153989" y="828938"/>
          <a:ext cx="4728752" cy="5924560"/>
        </p:xfrm>
        <a:graphic>
          <a:graphicData uri="http://schemas.openxmlformats.org/drawingml/2006/table">
            <a:tbl>
              <a:tblPr firstRow="1" bandRow="1">
                <a:tableStyleId>{7DF18680-E054-41AD-8BC1-D1AEF772440D}</a:tableStyleId>
              </a:tblPr>
              <a:tblGrid>
                <a:gridCol w="3131489">
                  <a:extLst>
                    <a:ext uri="{9D8B030D-6E8A-4147-A177-3AD203B41FA5}">
                      <a16:colId xmlns:a16="http://schemas.microsoft.com/office/drawing/2014/main" val="20000"/>
                    </a:ext>
                  </a:extLst>
                </a:gridCol>
                <a:gridCol w="1597263">
                  <a:extLst>
                    <a:ext uri="{9D8B030D-6E8A-4147-A177-3AD203B41FA5}">
                      <a16:colId xmlns:a16="http://schemas.microsoft.com/office/drawing/2014/main" val="20001"/>
                    </a:ext>
                  </a:extLst>
                </a:gridCol>
              </a:tblGrid>
              <a:tr h="367242">
                <a:tc>
                  <a:txBody>
                    <a:bodyPr/>
                    <a:lstStyle/>
                    <a:p>
                      <a:pPr algn="ctr"/>
                      <a:r>
                        <a:rPr lang="en-IN" sz="1600" dirty="0"/>
                        <a:t>Feature</a:t>
                      </a:r>
                      <a:endParaRPr lang="en-US" sz="1600" dirty="0">
                        <a:latin typeface="+mn-lt"/>
                      </a:endParaRPr>
                    </a:p>
                  </a:txBody>
                  <a:tcPr/>
                </a:tc>
                <a:tc>
                  <a:txBody>
                    <a:bodyPr/>
                    <a:lstStyle/>
                    <a:p>
                      <a:pPr algn="ctr"/>
                      <a:r>
                        <a:rPr lang="en-IN" sz="1600" dirty="0"/>
                        <a:t>P</a:t>
                      </a:r>
                      <a:r>
                        <a:rPr lang="en-IN" sz="1600" baseline="0" dirty="0"/>
                        <a:t> value</a:t>
                      </a:r>
                      <a:endParaRPr lang="en-US" sz="1600" dirty="0">
                        <a:latin typeface="+mn-lt"/>
                      </a:endParaRPr>
                    </a:p>
                  </a:txBody>
                  <a:tcPr/>
                </a:tc>
                <a:extLst>
                  <a:ext uri="{0D108BD9-81ED-4DB2-BD59-A6C34878D82A}">
                    <a16:rowId xmlns:a16="http://schemas.microsoft.com/office/drawing/2014/main" val="10000"/>
                  </a:ext>
                </a:extLst>
              </a:tr>
              <a:tr h="406192">
                <a:tc>
                  <a:txBody>
                    <a:bodyPr/>
                    <a:lstStyle/>
                    <a:p>
                      <a:pPr algn="l" fontAlgn="b"/>
                      <a:r>
                        <a:rPr lang="en-US" sz="1600" u="none" strike="noStrike" dirty="0" err="1"/>
                        <a:t>ArrivalDateMonth</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dirty="0"/>
                        <a:t>0.000000</a:t>
                      </a:r>
                      <a:endParaRPr lang="en-US" sz="1600" b="0"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01"/>
                  </a:ext>
                </a:extLst>
              </a:tr>
              <a:tr h="406192">
                <a:tc>
                  <a:txBody>
                    <a:bodyPr/>
                    <a:lstStyle/>
                    <a:p>
                      <a:pPr algn="l" fontAlgn="b"/>
                      <a:r>
                        <a:rPr lang="en-US" sz="1600" u="none" strike="noStrike" dirty="0"/>
                        <a:t>Meal</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a:t>0.000000</a:t>
                      </a:r>
                      <a:endParaRPr lang="en-US" sz="1600" b="0" i="0" u="none" strike="noStrike">
                        <a:solidFill>
                          <a:srgbClr val="000000"/>
                        </a:solidFill>
                        <a:latin typeface="+mn-lt"/>
                      </a:endParaRPr>
                    </a:p>
                  </a:txBody>
                  <a:tcPr marL="9525" marR="9525" marT="9525" marB="0" anchor="b"/>
                </a:tc>
                <a:extLst>
                  <a:ext uri="{0D108BD9-81ED-4DB2-BD59-A6C34878D82A}">
                    <a16:rowId xmlns:a16="http://schemas.microsoft.com/office/drawing/2014/main" val="10002"/>
                  </a:ext>
                </a:extLst>
              </a:tr>
              <a:tr h="544603">
                <a:tc>
                  <a:txBody>
                    <a:bodyPr/>
                    <a:lstStyle/>
                    <a:p>
                      <a:pPr algn="l" fontAlgn="b"/>
                      <a:r>
                        <a:rPr lang="en-US" sz="1600" u="none" strike="noStrike" dirty="0"/>
                        <a:t>Country</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a:t>0.000000</a:t>
                      </a:r>
                      <a:endParaRPr lang="en-US" sz="1600" b="0" i="0" u="none" strike="noStrike">
                        <a:solidFill>
                          <a:srgbClr val="000000"/>
                        </a:solidFill>
                        <a:latin typeface="+mn-lt"/>
                      </a:endParaRPr>
                    </a:p>
                  </a:txBody>
                  <a:tcPr marL="9525" marR="9525" marT="9525" marB="0" anchor="b"/>
                </a:tc>
                <a:extLst>
                  <a:ext uri="{0D108BD9-81ED-4DB2-BD59-A6C34878D82A}">
                    <a16:rowId xmlns:a16="http://schemas.microsoft.com/office/drawing/2014/main" val="10003"/>
                  </a:ext>
                </a:extLst>
              </a:tr>
              <a:tr h="406192">
                <a:tc>
                  <a:txBody>
                    <a:bodyPr/>
                    <a:lstStyle/>
                    <a:p>
                      <a:pPr algn="l" fontAlgn="b"/>
                      <a:r>
                        <a:rPr lang="en-US" sz="1600" u="none" strike="noStrike" dirty="0" err="1"/>
                        <a:t>MarketSegment</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a:t>0.000000</a:t>
                      </a:r>
                      <a:endParaRPr lang="en-US" sz="1600" b="0" i="0" u="none" strike="noStrike">
                        <a:solidFill>
                          <a:srgbClr val="000000"/>
                        </a:solidFill>
                        <a:latin typeface="+mn-lt"/>
                      </a:endParaRPr>
                    </a:p>
                  </a:txBody>
                  <a:tcPr marL="9525" marR="9525" marT="9525" marB="0" anchor="b"/>
                </a:tc>
                <a:extLst>
                  <a:ext uri="{0D108BD9-81ED-4DB2-BD59-A6C34878D82A}">
                    <a16:rowId xmlns:a16="http://schemas.microsoft.com/office/drawing/2014/main" val="10004"/>
                  </a:ext>
                </a:extLst>
              </a:tr>
              <a:tr h="406192">
                <a:tc>
                  <a:txBody>
                    <a:bodyPr/>
                    <a:lstStyle/>
                    <a:p>
                      <a:pPr algn="l" fontAlgn="b"/>
                      <a:r>
                        <a:rPr lang="en-US" sz="1600" u="none" strike="noStrike" dirty="0" err="1"/>
                        <a:t>DistributionChannel</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a:t>0.000000</a:t>
                      </a:r>
                      <a:endParaRPr lang="en-US" sz="1600" b="0" i="0" u="none" strike="noStrike">
                        <a:solidFill>
                          <a:srgbClr val="000000"/>
                        </a:solidFill>
                        <a:latin typeface="+mn-lt"/>
                      </a:endParaRPr>
                    </a:p>
                  </a:txBody>
                  <a:tcPr marL="9525" marR="9525" marT="9525" marB="0" anchor="b"/>
                </a:tc>
                <a:extLst>
                  <a:ext uri="{0D108BD9-81ED-4DB2-BD59-A6C34878D82A}">
                    <a16:rowId xmlns:a16="http://schemas.microsoft.com/office/drawing/2014/main" val="10005"/>
                  </a:ext>
                </a:extLst>
              </a:tr>
              <a:tr h="406192">
                <a:tc>
                  <a:txBody>
                    <a:bodyPr/>
                    <a:lstStyle/>
                    <a:p>
                      <a:pPr algn="l" fontAlgn="b"/>
                      <a:r>
                        <a:rPr lang="en-US" sz="1600" u="none" strike="noStrike" dirty="0" err="1"/>
                        <a:t>ReservedRoomType</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a:t>0.000000</a:t>
                      </a:r>
                      <a:endParaRPr lang="en-US" sz="1600" b="0" i="0" u="none" strike="noStrike">
                        <a:solidFill>
                          <a:srgbClr val="000000"/>
                        </a:solidFill>
                        <a:latin typeface="+mn-lt"/>
                      </a:endParaRPr>
                    </a:p>
                  </a:txBody>
                  <a:tcPr marL="9525" marR="9525" marT="9525" marB="0" anchor="b"/>
                </a:tc>
                <a:extLst>
                  <a:ext uri="{0D108BD9-81ED-4DB2-BD59-A6C34878D82A}">
                    <a16:rowId xmlns:a16="http://schemas.microsoft.com/office/drawing/2014/main" val="10006"/>
                  </a:ext>
                </a:extLst>
              </a:tr>
              <a:tr h="544603">
                <a:tc>
                  <a:txBody>
                    <a:bodyPr/>
                    <a:lstStyle/>
                    <a:p>
                      <a:pPr algn="l" fontAlgn="b"/>
                      <a:r>
                        <a:rPr lang="en-US" sz="1600" u="none" strike="noStrike" dirty="0" err="1"/>
                        <a:t>AssignedRoomType</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dirty="0"/>
                        <a:t>0.000000</a:t>
                      </a:r>
                      <a:endParaRPr lang="en-US" sz="1600" b="0"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07"/>
                  </a:ext>
                </a:extLst>
              </a:tr>
              <a:tr h="406192">
                <a:tc>
                  <a:txBody>
                    <a:bodyPr/>
                    <a:lstStyle/>
                    <a:p>
                      <a:pPr algn="l" fontAlgn="b"/>
                      <a:r>
                        <a:rPr lang="en-US" sz="1600" u="none" strike="noStrike" dirty="0"/>
                        <a:t>DepositType</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dirty="0"/>
                        <a:t>0.000000</a:t>
                      </a:r>
                      <a:endParaRPr lang="en-US" sz="1600" b="0"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08"/>
                  </a:ext>
                </a:extLst>
              </a:tr>
              <a:tr h="406192">
                <a:tc>
                  <a:txBody>
                    <a:bodyPr/>
                    <a:lstStyle/>
                    <a:p>
                      <a:pPr algn="l" fontAlgn="b"/>
                      <a:r>
                        <a:rPr lang="en-US" sz="1600" u="none" strike="noStrike" dirty="0"/>
                        <a:t>Agent</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dirty="0"/>
                        <a:t>0.000000</a:t>
                      </a:r>
                      <a:endParaRPr lang="en-US" sz="1600" b="0"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09"/>
                  </a:ext>
                </a:extLst>
              </a:tr>
              <a:tr h="406192">
                <a:tc>
                  <a:txBody>
                    <a:bodyPr/>
                    <a:lstStyle/>
                    <a:p>
                      <a:pPr algn="l" fontAlgn="b"/>
                      <a:r>
                        <a:rPr lang="en-US" sz="1600" u="none" strike="noStrike"/>
                        <a:t>Company</a:t>
                      </a:r>
                      <a:endParaRPr lang="en-US" sz="1600" b="0" i="0" u="none" strike="noStrike">
                        <a:solidFill>
                          <a:srgbClr val="000000"/>
                        </a:solidFill>
                        <a:latin typeface="+mn-lt"/>
                      </a:endParaRPr>
                    </a:p>
                  </a:txBody>
                  <a:tcPr marL="9525" marR="9525" marT="9525" marB="0" anchor="b"/>
                </a:tc>
                <a:tc>
                  <a:txBody>
                    <a:bodyPr/>
                    <a:lstStyle/>
                    <a:p>
                      <a:pPr algn="l" fontAlgn="b"/>
                      <a:r>
                        <a:rPr lang="en-US" sz="1600" u="none" strike="noStrike" dirty="0"/>
                        <a:t>0.000000</a:t>
                      </a:r>
                      <a:endParaRPr lang="en-US" sz="1600" b="0"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10"/>
                  </a:ext>
                </a:extLst>
              </a:tr>
              <a:tr h="406192">
                <a:tc>
                  <a:txBody>
                    <a:bodyPr/>
                    <a:lstStyle/>
                    <a:p>
                      <a:pPr algn="l" fontAlgn="b"/>
                      <a:r>
                        <a:rPr lang="en-US" sz="1600" u="none" strike="noStrike"/>
                        <a:t>CustomerType</a:t>
                      </a:r>
                      <a:endParaRPr lang="en-US" sz="1600" b="0" i="0" u="none" strike="noStrike">
                        <a:solidFill>
                          <a:srgbClr val="000000"/>
                        </a:solidFill>
                        <a:latin typeface="+mn-lt"/>
                      </a:endParaRPr>
                    </a:p>
                  </a:txBody>
                  <a:tcPr marL="9525" marR="9525" marT="9525" marB="0" anchor="b"/>
                </a:tc>
                <a:tc>
                  <a:txBody>
                    <a:bodyPr/>
                    <a:lstStyle/>
                    <a:p>
                      <a:pPr algn="l" fontAlgn="b"/>
                      <a:r>
                        <a:rPr lang="en-US" sz="1600" u="none" strike="noStrike" dirty="0"/>
                        <a:t>0.000000</a:t>
                      </a:r>
                      <a:endParaRPr lang="en-US" sz="1600" b="0"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11"/>
                  </a:ext>
                </a:extLst>
              </a:tr>
              <a:tr h="406192">
                <a:tc>
                  <a:txBody>
                    <a:bodyPr/>
                    <a:lstStyle/>
                    <a:p>
                      <a:pPr algn="l" fontAlgn="b"/>
                      <a:r>
                        <a:rPr lang="en-US" sz="1600" u="none" strike="noStrike"/>
                        <a:t>ReservationStatus</a:t>
                      </a:r>
                      <a:endParaRPr lang="en-US" sz="1600" b="0" i="0" u="none" strike="noStrike">
                        <a:solidFill>
                          <a:srgbClr val="000000"/>
                        </a:solidFill>
                        <a:latin typeface="+mn-lt"/>
                      </a:endParaRPr>
                    </a:p>
                  </a:txBody>
                  <a:tcPr marL="9525" marR="9525" marT="9525" marB="0" anchor="b"/>
                </a:tc>
                <a:tc>
                  <a:txBody>
                    <a:bodyPr/>
                    <a:lstStyle/>
                    <a:p>
                      <a:pPr algn="l" fontAlgn="b"/>
                      <a:r>
                        <a:rPr lang="en-US" sz="1600" u="none" strike="noStrike" dirty="0"/>
                        <a:t>0.000000</a:t>
                      </a:r>
                      <a:endParaRPr lang="en-US" sz="1600" b="0"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12"/>
                  </a:ext>
                </a:extLst>
              </a:tr>
              <a:tr h="406192">
                <a:tc>
                  <a:txBody>
                    <a:bodyPr/>
                    <a:lstStyle/>
                    <a:p>
                      <a:pPr algn="l" fontAlgn="b"/>
                      <a:r>
                        <a:rPr lang="en-US" sz="1600" u="none" strike="noStrike" dirty="0" err="1"/>
                        <a:t>ReservationStatusDate</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dirty="0"/>
                        <a:t>0.000000</a:t>
                      </a:r>
                      <a:endParaRPr lang="en-US" sz="1600" b="0"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1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A12F52-4527-43D2-8386-146E9002248F}"/>
              </a:ext>
            </a:extLst>
          </p:cNvPr>
          <p:cNvSpPr>
            <a:spLocks noGrp="1"/>
          </p:cNvSpPr>
          <p:nvPr>
            <p:ph idx="1"/>
          </p:nvPr>
        </p:nvSpPr>
        <p:spPr/>
        <p:txBody>
          <a:bodyPr>
            <a:normAutofit/>
          </a:bodyPr>
          <a:lstStyle/>
          <a:p>
            <a:pPr marL="0" indent="0">
              <a:buNone/>
            </a:pPr>
            <a:r>
              <a:rPr lang="en-US" sz="2800" b="1" dirty="0"/>
              <a:t>Multi-</a:t>
            </a:r>
            <a:r>
              <a:rPr lang="en-US" sz="2800" b="1" dirty="0" err="1"/>
              <a:t>collinearlity</a:t>
            </a:r>
            <a:r>
              <a:rPr lang="en-US" sz="2800" b="1" dirty="0"/>
              <a:t>:</a:t>
            </a:r>
          </a:p>
          <a:p>
            <a:pPr marL="0" indent="0">
              <a:buNone/>
            </a:pPr>
            <a:r>
              <a:rPr lang="en-US" sz="2800" dirty="0"/>
              <a:t>On checking the relationship between the independent variables, Pearson’s coefficient was used which gives the strength of linear relationship between them.</a:t>
            </a:r>
          </a:p>
          <a:p>
            <a:pPr marL="0" indent="0">
              <a:buNone/>
            </a:pPr>
            <a:endParaRPr lang="en-US" dirty="0"/>
          </a:p>
          <a:p>
            <a:pPr marL="0" indent="0">
              <a:buNone/>
            </a:pPr>
            <a:endParaRPr lang="en-US" dirty="0"/>
          </a:p>
        </p:txBody>
      </p:sp>
      <p:sp>
        <p:nvSpPr>
          <p:cNvPr id="6" name="Title 1">
            <a:extLst>
              <a:ext uri="{FF2B5EF4-FFF2-40B4-BE49-F238E27FC236}">
                <a16:creationId xmlns:a16="http://schemas.microsoft.com/office/drawing/2014/main" id="{4DB1D4B7-187C-4CC1-A73E-22B94E07515A}"/>
              </a:ext>
            </a:extLst>
          </p:cNvPr>
          <p:cNvSpPr txBox="1">
            <a:spLocks/>
          </p:cNvSpPr>
          <p:nvPr/>
        </p:nvSpPr>
        <p:spPr>
          <a:xfrm>
            <a:off x="545206" y="215491"/>
            <a:ext cx="901091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solidFill>
                  <a:srgbClr val="0070C0"/>
                </a:solidFill>
                <a:cs typeface="Arial" panose="020B0604020202020204" pitchFamily="34" charset="0"/>
              </a:rPr>
              <a:t>EXPLORATORY DATA ANALYSIS</a:t>
            </a:r>
          </a:p>
        </p:txBody>
      </p:sp>
      <p:graphicFrame>
        <p:nvGraphicFramePr>
          <p:cNvPr id="2" name="Table 1">
            <a:extLst>
              <a:ext uri="{FF2B5EF4-FFF2-40B4-BE49-F238E27FC236}">
                <a16:creationId xmlns:a16="http://schemas.microsoft.com/office/drawing/2014/main" id="{82DDD389-D0A5-4CCD-8D49-E6C9086E8355}"/>
              </a:ext>
            </a:extLst>
          </p:cNvPr>
          <p:cNvGraphicFramePr>
            <a:graphicFrameLocks noGrp="1"/>
          </p:cNvGraphicFramePr>
          <p:nvPr>
            <p:extLst>
              <p:ext uri="{D42A27DB-BD31-4B8C-83A1-F6EECF244321}">
                <p14:modId xmlns:p14="http://schemas.microsoft.com/office/powerpoint/2010/main" val="4020898102"/>
              </p:ext>
            </p:extLst>
          </p:nvPr>
        </p:nvGraphicFramePr>
        <p:xfrm>
          <a:off x="1910688" y="3671250"/>
          <a:ext cx="7670039" cy="2251878"/>
        </p:xfrm>
        <a:graphic>
          <a:graphicData uri="http://schemas.openxmlformats.org/drawingml/2006/table">
            <a:tbl>
              <a:tblPr firstRow="1" firstCol="1" bandRow="1">
                <a:tableStyleId>{7DF18680-E054-41AD-8BC1-D1AEF772440D}</a:tableStyleId>
              </a:tblPr>
              <a:tblGrid>
                <a:gridCol w="2511187">
                  <a:extLst>
                    <a:ext uri="{9D8B030D-6E8A-4147-A177-3AD203B41FA5}">
                      <a16:colId xmlns:a16="http://schemas.microsoft.com/office/drawing/2014/main" val="1734992765"/>
                    </a:ext>
                  </a:extLst>
                </a:gridCol>
                <a:gridCol w="2483892">
                  <a:extLst>
                    <a:ext uri="{9D8B030D-6E8A-4147-A177-3AD203B41FA5}">
                      <a16:colId xmlns:a16="http://schemas.microsoft.com/office/drawing/2014/main" val="3522080891"/>
                    </a:ext>
                  </a:extLst>
                </a:gridCol>
                <a:gridCol w="2674960">
                  <a:extLst>
                    <a:ext uri="{9D8B030D-6E8A-4147-A177-3AD203B41FA5}">
                      <a16:colId xmlns:a16="http://schemas.microsoft.com/office/drawing/2014/main" val="2339268648"/>
                    </a:ext>
                  </a:extLst>
                </a:gridCol>
              </a:tblGrid>
              <a:tr h="737840">
                <a:tc>
                  <a:txBody>
                    <a:bodyPr/>
                    <a:lstStyle/>
                    <a:p>
                      <a:pPr marL="0" marR="0">
                        <a:lnSpc>
                          <a:spcPct val="115000"/>
                        </a:lnSpc>
                        <a:spcBef>
                          <a:spcPts val="0"/>
                        </a:spcBef>
                        <a:spcAft>
                          <a:spcPts val="0"/>
                        </a:spcAft>
                      </a:pPr>
                      <a:r>
                        <a:rPr lang="en-US" sz="1800" dirty="0">
                          <a:effectLst/>
                        </a:rPr>
                        <a:t>Independent Variable 1</a:t>
                      </a:r>
                      <a:endParaRPr lang="en-US" sz="1800" dirty="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800" dirty="0">
                          <a:effectLst/>
                        </a:rPr>
                        <a:t>Independent Variable 2</a:t>
                      </a:r>
                      <a:endParaRPr lang="en-US" sz="1800" dirty="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800" dirty="0">
                          <a:effectLst/>
                        </a:rPr>
                        <a:t>Pearson’s Correlation Coefficient</a:t>
                      </a:r>
                      <a:endParaRPr lang="en-US" sz="1800" dirty="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3709505219"/>
                  </a:ext>
                </a:extLst>
              </a:tr>
              <a:tr h="757019">
                <a:tc>
                  <a:txBody>
                    <a:bodyPr/>
                    <a:lstStyle/>
                    <a:p>
                      <a:pPr marL="0" marR="0">
                        <a:lnSpc>
                          <a:spcPct val="115000"/>
                        </a:lnSpc>
                        <a:spcBef>
                          <a:spcPts val="0"/>
                        </a:spcBef>
                        <a:spcAft>
                          <a:spcPts val="0"/>
                        </a:spcAft>
                      </a:pPr>
                      <a:r>
                        <a:rPr lang="en-US" sz="1800" dirty="0" err="1">
                          <a:effectLst/>
                        </a:rPr>
                        <a:t>StayInWeekNights</a:t>
                      </a:r>
                      <a:endParaRPr lang="en-US" sz="1800" dirty="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800" dirty="0" err="1">
                          <a:effectLst/>
                        </a:rPr>
                        <a:t>StaysInWeekendNights</a:t>
                      </a:r>
                      <a:endParaRPr lang="en-US" sz="1800" dirty="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800">
                          <a:effectLst/>
                        </a:rPr>
                        <a:t>0.72</a:t>
                      </a:r>
                      <a:endParaRPr lang="en-US" sz="18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3665107064"/>
                  </a:ext>
                </a:extLst>
              </a:tr>
              <a:tr h="757019">
                <a:tc>
                  <a:txBody>
                    <a:bodyPr/>
                    <a:lstStyle/>
                    <a:p>
                      <a:pPr marL="0" marR="0">
                        <a:lnSpc>
                          <a:spcPct val="115000"/>
                        </a:lnSpc>
                        <a:spcBef>
                          <a:spcPts val="0"/>
                        </a:spcBef>
                        <a:spcAft>
                          <a:spcPts val="0"/>
                        </a:spcAft>
                      </a:pPr>
                      <a:r>
                        <a:rPr lang="en-US" sz="1800">
                          <a:effectLst/>
                        </a:rPr>
                        <a:t>StayInWeekNights</a:t>
                      </a:r>
                      <a:endParaRPr lang="en-US" sz="1800" dirty="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800" dirty="0">
                          <a:effectLst/>
                        </a:rPr>
                        <a:t>Lead Time</a:t>
                      </a:r>
                      <a:endParaRPr lang="en-US" sz="1800" dirty="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800" dirty="0">
                          <a:effectLst/>
                        </a:rPr>
                        <a:t>0.39</a:t>
                      </a:r>
                      <a:endParaRPr lang="en-US" sz="1800" dirty="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3673428143"/>
                  </a:ext>
                </a:extLst>
              </a:tr>
            </a:tbl>
          </a:graphicData>
        </a:graphic>
      </p:graphicFrame>
    </p:spTree>
    <p:extLst>
      <p:ext uri="{BB962C8B-B14F-4D97-AF65-F5344CB8AC3E}">
        <p14:creationId xmlns:p14="http://schemas.microsoft.com/office/powerpoint/2010/main" val="217726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DB1D4B7-187C-4CC1-A73E-22B94E07515A}"/>
              </a:ext>
            </a:extLst>
          </p:cNvPr>
          <p:cNvSpPr txBox="1">
            <a:spLocks/>
          </p:cNvSpPr>
          <p:nvPr/>
        </p:nvSpPr>
        <p:spPr>
          <a:xfrm>
            <a:off x="545206" y="215491"/>
            <a:ext cx="901091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solidFill>
                  <a:srgbClr val="0070C0"/>
                </a:solidFill>
                <a:cs typeface="Arial" panose="020B0604020202020204" pitchFamily="34" charset="0"/>
              </a:rPr>
              <a:t>EXPLORATORY DATA ANALYSIS</a:t>
            </a:r>
          </a:p>
        </p:txBody>
      </p:sp>
      <p:sp>
        <p:nvSpPr>
          <p:cNvPr id="7" name="TextBox 6"/>
          <p:cNvSpPr txBox="1"/>
          <p:nvPr/>
        </p:nvSpPr>
        <p:spPr>
          <a:xfrm>
            <a:off x="551760" y="1136469"/>
            <a:ext cx="3260444" cy="461665"/>
          </a:xfrm>
          <a:prstGeom prst="rect">
            <a:avLst/>
          </a:prstGeom>
          <a:noFill/>
        </p:spPr>
        <p:txBody>
          <a:bodyPr wrap="none" rtlCol="0">
            <a:spAutoFit/>
          </a:bodyPr>
          <a:lstStyle/>
          <a:p>
            <a:r>
              <a:rPr lang="en-US" sz="2400" b="1" dirty="0"/>
              <a:t>Columns to be dropped:</a:t>
            </a:r>
          </a:p>
        </p:txBody>
      </p:sp>
      <p:graphicFrame>
        <p:nvGraphicFramePr>
          <p:cNvPr id="9" name="Content Placeholder 8"/>
          <p:cNvGraphicFramePr>
            <a:graphicFrameLocks noGrp="1"/>
          </p:cNvGraphicFramePr>
          <p:nvPr>
            <p:ph idx="1"/>
          </p:nvPr>
        </p:nvGraphicFramePr>
        <p:xfrm>
          <a:off x="910045" y="1724297"/>
          <a:ext cx="10650584" cy="4976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5690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solidFill>
                  <a:srgbClr val="0070C0"/>
                </a:solidFill>
                <a:cs typeface="Arial" panose="020B0604020202020204" pitchFamily="34" charset="0"/>
              </a:rPr>
              <a:t>ENCODING CATEGORICAL COLUMNS</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37933345"/>
              </p:ext>
            </p:extLst>
          </p:nvPr>
        </p:nvGraphicFramePr>
        <p:xfrm>
          <a:off x="767466" y="1716445"/>
          <a:ext cx="4612626" cy="4798210"/>
        </p:xfrm>
        <a:graphic>
          <a:graphicData uri="http://schemas.openxmlformats.org/drawingml/2006/table">
            <a:tbl>
              <a:tblPr firstRow="1" bandRow="1">
                <a:tableStyleId>{7DF18680-E054-41AD-8BC1-D1AEF772440D}</a:tableStyleId>
              </a:tblPr>
              <a:tblGrid>
                <a:gridCol w="1537542">
                  <a:extLst>
                    <a:ext uri="{9D8B030D-6E8A-4147-A177-3AD203B41FA5}">
                      <a16:colId xmlns:a16="http://schemas.microsoft.com/office/drawing/2014/main" val="20000"/>
                    </a:ext>
                  </a:extLst>
                </a:gridCol>
                <a:gridCol w="1537542">
                  <a:extLst>
                    <a:ext uri="{9D8B030D-6E8A-4147-A177-3AD203B41FA5}">
                      <a16:colId xmlns:a16="http://schemas.microsoft.com/office/drawing/2014/main" val="20001"/>
                    </a:ext>
                  </a:extLst>
                </a:gridCol>
                <a:gridCol w="1537542">
                  <a:extLst>
                    <a:ext uri="{9D8B030D-6E8A-4147-A177-3AD203B41FA5}">
                      <a16:colId xmlns:a16="http://schemas.microsoft.com/office/drawing/2014/main" val="20002"/>
                    </a:ext>
                  </a:extLst>
                </a:gridCol>
              </a:tblGrid>
              <a:tr h="569583">
                <a:tc>
                  <a:txBody>
                    <a:bodyPr/>
                    <a:lstStyle/>
                    <a:p>
                      <a:pPr algn="ctr"/>
                      <a:r>
                        <a:rPr lang="en-AU" sz="1600" dirty="0"/>
                        <a:t>Is Cancelled</a:t>
                      </a:r>
                      <a:endParaRPr lang="en-AU" sz="1600" b="1" dirty="0"/>
                    </a:p>
                  </a:txBody>
                  <a:tcPr marL="80821" marR="80821" marT="40410" marB="40410" anchor="ctr"/>
                </a:tc>
                <a:tc>
                  <a:txBody>
                    <a:bodyPr/>
                    <a:lstStyle/>
                    <a:p>
                      <a:pPr algn="ctr"/>
                      <a:r>
                        <a:rPr lang="en-AU" sz="1600" dirty="0"/>
                        <a:t>Non</a:t>
                      </a:r>
                      <a:r>
                        <a:rPr lang="en-AU" sz="1600" baseline="0" dirty="0"/>
                        <a:t>- Cancelled Percentage</a:t>
                      </a:r>
                      <a:endParaRPr lang="en-AU" sz="1600" b="1" dirty="0"/>
                    </a:p>
                  </a:txBody>
                  <a:tcPr marL="80821" marR="80821" marT="40410" marB="40410" anchor="ctr"/>
                </a:tc>
                <a:tc>
                  <a:txBody>
                    <a:bodyPr/>
                    <a:lstStyle/>
                    <a:p>
                      <a:pPr algn="ctr"/>
                      <a:r>
                        <a:rPr lang="en-AU" sz="1600" dirty="0"/>
                        <a:t>Cancelled</a:t>
                      </a:r>
                      <a:r>
                        <a:rPr lang="en-AU" sz="1600" baseline="0" dirty="0"/>
                        <a:t> Percentage</a:t>
                      </a:r>
                      <a:endParaRPr lang="en-AU" sz="1600" b="1" dirty="0"/>
                    </a:p>
                  </a:txBody>
                  <a:tcPr marL="80821" marR="80821" marT="40410" marB="40410" anchor="ctr"/>
                </a:tc>
                <a:extLst>
                  <a:ext uri="{0D108BD9-81ED-4DB2-BD59-A6C34878D82A}">
                    <a16:rowId xmlns:a16="http://schemas.microsoft.com/office/drawing/2014/main" val="10000"/>
                  </a:ext>
                </a:extLst>
              </a:tr>
              <a:tr h="325279">
                <a:tc>
                  <a:txBody>
                    <a:bodyPr/>
                    <a:lstStyle/>
                    <a:p>
                      <a:r>
                        <a:rPr lang="en-AU" sz="1600" dirty="0"/>
                        <a:t>PRT</a:t>
                      </a:r>
                    </a:p>
                  </a:txBody>
                  <a:tcPr marL="80821" marR="80821" marT="40410" marB="40410" anchor="ctr"/>
                </a:tc>
                <a:tc>
                  <a:txBody>
                    <a:bodyPr/>
                    <a:lstStyle/>
                    <a:p>
                      <a:r>
                        <a:rPr lang="en-AU" sz="1600" dirty="0"/>
                        <a:t>0.578106</a:t>
                      </a:r>
                    </a:p>
                  </a:txBody>
                  <a:tcPr marL="80821" marR="80821" marT="40410" marB="40410" anchor="ctr"/>
                </a:tc>
                <a:tc>
                  <a:txBody>
                    <a:bodyPr/>
                    <a:lstStyle/>
                    <a:p>
                      <a:r>
                        <a:rPr lang="en-AU" sz="1600" dirty="0"/>
                        <a:t>0.421894</a:t>
                      </a:r>
                    </a:p>
                  </a:txBody>
                  <a:tcPr marL="80821" marR="80821" marT="40410" marB="40410" anchor="ctr"/>
                </a:tc>
                <a:extLst>
                  <a:ext uri="{0D108BD9-81ED-4DB2-BD59-A6C34878D82A}">
                    <a16:rowId xmlns:a16="http://schemas.microsoft.com/office/drawing/2014/main" val="10001"/>
                  </a:ext>
                </a:extLst>
              </a:tr>
              <a:tr h="325279">
                <a:tc>
                  <a:txBody>
                    <a:bodyPr/>
                    <a:lstStyle/>
                    <a:p>
                      <a:r>
                        <a:rPr lang="en-AU" sz="1600" dirty="0"/>
                        <a:t>CHE</a:t>
                      </a:r>
                    </a:p>
                  </a:txBody>
                  <a:tcPr marL="80821" marR="80821" marT="40410" marB="40410" anchor="ctr"/>
                </a:tc>
                <a:tc>
                  <a:txBody>
                    <a:bodyPr/>
                    <a:lstStyle/>
                    <a:p>
                      <a:r>
                        <a:rPr lang="en-AU" sz="1600" dirty="0"/>
                        <a:t>0.742529</a:t>
                      </a:r>
                    </a:p>
                  </a:txBody>
                  <a:tcPr marL="80821" marR="80821" marT="40410" marB="40410" anchor="ctr"/>
                </a:tc>
                <a:tc>
                  <a:txBody>
                    <a:bodyPr/>
                    <a:lstStyle/>
                    <a:p>
                      <a:r>
                        <a:rPr lang="en-AU" sz="1600"/>
                        <a:t>0.257471</a:t>
                      </a:r>
                    </a:p>
                  </a:txBody>
                  <a:tcPr marL="80821" marR="80821" marT="40410" marB="40410" anchor="ctr"/>
                </a:tc>
                <a:extLst>
                  <a:ext uri="{0D108BD9-81ED-4DB2-BD59-A6C34878D82A}">
                    <a16:rowId xmlns:a16="http://schemas.microsoft.com/office/drawing/2014/main" val="10002"/>
                  </a:ext>
                </a:extLst>
              </a:tr>
              <a:tr h="325279">
                <a:tc>
                  <a:txBody>
                    <a:bodyPr/>
                    <a:lstStyle/>
                    <a:p>
                      <a:r>
                        <a:rPr lang="en-AU" sz="1600" dirty="0"/>
                        <a:t>BRA</a:t>
                      </a:r>
                    </a:p>
                  </a:txBody>
                  <a:tcPr marL="80821" marR="80821" marT="40410" marB="40410" anchor="ctr"/>
                </a:tc>
                <a:tc>
                  <a:txBody>
                    <a:bodyPr/>
                    <a:lstStyle/>
                    <a:p>
                      <a:r>
                        <a:rPr lang="en-AU" sz="1600" dirty="0"/>
                        <a:t>0.765116</a:t>
                      </a:r>
                    </a:p>
                  </a:txBody>
                  <a:tcPr marL="80821" marR="80821" marT="40410" marB="40410" anchor="ctr"/>
                </a:tc>
                <a:tc>
                  <a:txBody>
                    <a:bodyPr/>
                    <a:lstStyle/>
                    <a:p>
                      <a:r>
                        <a:rPr lang="en-AU" sz="1600"/>
                        <a:t>0.234884</a:t>
                      </a:r>
                    </a:p>
                  </a:txBody>
                  <a:tcPr marL="80821" marR="80821" marT="40410" marB="40410" anchor="ctr"/>
                </a:tc>
                <a:extLst>
                  <a:ext uri="{0D108BD9-81ED-4DB2-BD59-A6C34878D82A}">
                    <a16:rowId xmlns:a16="http://schemas.microsoft.com/office/drawing/2014/main" val="10003"/>
                  </a:ext>
                </a:extLst>
              </a:tr>
              <a:tr h="325279">
                <a:tc>
                  <a:txBody>
                    <a:bodyPr/>
                    <a:lstStyle/>
                    <a:p>
                      <a:r>
                        <a:rPr lang="en-AU" sz="1600" dirty="0"/>
                        <a:t>ESP</a:t>
                      </a:r>
                    </a:p>
                  </a:txBody>
                  <a:tcPr marL="80821" marR="80821" marT="40410" marB="40410" anchor="ctr"/>
                </a:tc>
                <a:tc>
                  <a:txBody>
                    <a:bodyPr/>
                    <a:lstStyle/>
                    <a:p>
                      <a:r>
                        <a:rPr lang="en-AU" sz="1600" dirty="0"/>
                        <a:t>0.784938</a:t>
                      </a:r>
                    </a:p>
                  </a:txBody>
                  <a:tcPr marL="80821" marR="80821" marT="40410" marB="40410" anchor="ctr"/>
                </a:tc>
                <a:tc>
                  <a:txBody>
                    <a:bodyPr/>
                    <a:lstStyle/>
                    <a:p>
                      <a:r>
                        <a:rPr lang="en-AU" sz="1600"/>
                        <a:t>0.215062</a:t>
                      </a:r>
                    </a:p>
                  </a:txBody>
                  <a:tcPr marL="80821" marR="80821" marT="40410" marB="40410" anchor="ctr"/>
                </a:tc>
                <a:extLst>
                  <a:ext uri="{0D108BD9-81ED-4DB2-BD59-A6C34878D82A}">
                    <a16:rowId xmlns:a16="http://schemas.microsoft.com/office/drawing/2014/main" val="10004"/>
                  </a:ext>
                </a:extLst>
              </a:tr>
              <a:tr h="325279">
                <a:tc>
                  <a:txBody>
                    <a:bodyPr/>
                    <a:lstStyle/>
                    <a:p>
                      <a:r>
                        <a:rPr lang="en-AU" sz="1600" dirty="0"/>
                        <a:t>IRL</a:t>
                      </a:r>
                    </a:p>
                  </a:txBody>
                  <a:tcPr marL="80821" marR="80821" marT="40410" marB="40410" anchor="ctr"/>
                </a:tc>
                <a:tc>
                  <a:txBody>
                    <a:bodyPr/>
                    <a:lstStyle/>
                    <a:p>
                      <a:r>
                        <a:rPr lang="en-AU" sz="1600" dirty="0"/>
                        <a:t>0.800554</a:t>
                      </a:r>
                    </a:p>
                  </a:txBody>
                  <a:tcPr marL="80821" marR="80821" marT="40410" marB="40410" anchor="ctr"/>
                </a:tc>
                <a:tc>
                  <a:txBody>
                    <a:bodyPr/>
                    <a:lstStyle/>
                    <a:p>
                      <a:r>
                        <a:rPr lang="en-AU" sz="1600"/>
                        <a:t>0.199446</a:t>
                      </a:r>
                    </a:p>
                  </a:txBody>
                  <a:tcPr marL="80821" marR="80821" marT="40410" marB="40410" anchor="ctr"/>
                </a:tc>
                <a:extLst>
                  <a:ext uri="{0D108BD9-81ED-4DB2-BD59-A6C34878D82A}">
                    <a16:rowId xmlns:a16="http://schemas.microsoft.com/office/drawing/2014/main" val="10005"/>
                  </a:ext>
                </a:extLst>
              </a:tr>
              <a:tr h="325279">
                <a:tc>
                  <a:txBody>
                    <a:bodyPr/>
                    <a:lstStyle/>
                    <a:p>
                      <a:r>
                        <a:rPr lang="en-AU" sz="1600" dirty="0"/>
                        <a:t>ITA</a:t>
                      </a:r>
                    </a:p>
                  </a:txBody>
                  <a:tcPr marL="80821" marR="80821" marT="40410" marB="40410" anchor="ctr"/>
                </a:tc>
                <a:tc>
                  <a:txBody>
                    <a:bodyPr/>
                    <a:lstStyle/>
                    <a:p>
                      <a:r>
                        <a:rPr lang="en-AU" sz="1600" dirty="0"/>
                        <a:t>0.825708</a:t>
                      </a:r>
                    </a:p>
                  </a:txBody>
                  <a:tcPr marL="80821" marR="80821" marT="40410" marB="40410" anchor="ctr"/>
                </a:tc>
                <a:tc>
                  <a:txBody>
                    <a:bodyPr/>
                    <a:lstStyle/>
                    <a:p>
                      <a:r>
                        <a:rPr lang="en-AU" sz="1600"/>
                        <a:t>0.174292</a:t>
                      </a:r>
                    </a:p>
                  </a:txBody>
                  <a:tcPr marL="80821" marR="80821" marT="40410" marB="40410" anchor="ctr"/>
                </a:tc>
                <a:extLst>
                  <a:ext uri="{0D108BD9-81ED-4DB2-BD59-A6C34878D82A}">
                    <a16:rowId xmlns:a16="http://schemas.microsoft.com/office/drawing/2014/main" val="10006"/>
                  </a:ext>
                </a:extLst>
              </a:tr>
              <a:tr h="325279">
                <a:tc>
                  <a:txBody>
                    <a:bodyPr/>
                    <a:lstStyle/>
                    <a:p>
                      <a:r>
                        <a:rPr lang="en-AU" sz="1600" dirty="0"/>
                        <a:t>USA</a:t>
                      </a:r>
                    </a:p>
                  </a:txBody>
                  <a:tcPr marL="80821" marR="80821" marT="40410" marB="40410" anchor="ctr"/>
                </a:tc>
                <a:tc>
                  <a:txBody>
                    <a:bodyPr/>
                    <a:lstStyle/>
                    <a:p>
                      <a:r>
                        <a:rPr lang="en-AU" sz="1600" dirty="0"/>
                        <a:t>0.849687</a:t>
                      </a:r>
                    </a:p>
                  </a:txBody>
                  <a:tcPr marL="80821" marR="80821" marT="40410" marB="40410" anchor="ctr"/>
                </a:tc>
                <a:tc>
                  <a:txBody>
                    <a:bodyPr/>
                    <a:lstStyle/>
                    <a:p>
                      <a:r>
                        <a:rPr lang="en-AU" sz="1600" dirty="0"/>
                        <a:t>0.150313</a:t>
                      </a:r>
                    </a:p>
                  </a:txBody>
                  <a:tcPr marL="80821" marR="80821" marT="40410" marB="40410" anchor="ctr"/>
                </a:tc>
                <a:extLst>
                  <a:ext uri="{0D108BD9-81ED-4DB2-BD59-A6C34878D82A}">
                    <a16:rowId xmlns:a16="http://schemas.microsoft.com/office/drawing/2014/main" val="10007"/>
                  </a:ext>
                </a:extLst>
              </a:tr>
              <a:tr h="325279">
                <a:tc>
                  <a:txBody>
                    <a:bodyPr/>
                    <a:lstStyle/>
                    <a:p>
                      <a:r>
                        <a:rPr lang="en-AU" sz="1600" dirty="0"/>
                        <a:t>CN</a:t>
                      </a:r>
                    </a:p>
                  </a:txBody>
                  <a:tcPr marL="80821" marR="80821" marT="40410" marB="40410" anchor="ctr"/>
                </a:tc>
                <a:tc>
                  <a:txBody>
                    <a:bodyPr/>
                    <a:lstStyle/>
                    <a:p>
                      <a:r>
                        <a:rPr lang="en-AU" sz="1600" dirty="0"/>
                        <a:t>0.864789</a:t>
                      </a:r>
                    </a:p>
                  </a:txBody>
                  <a:tcPr marL="80821" marR="80821" marT="40410" marB="40410" anchor="ctr"/>
                </a:tc>
                <a:tc>
                  <a:txBody>
                    <a:bodyPr/>
                    <a:lstStyle/>
                    <a:p>
                      <a:r>
                        <a:rPr lang="en-AU" sz="1600" dirty="0"/>
                        <a:t>0.135211</a:t>
                      </a:r>
                    </a:p>
                  </a:txBody>
                  <a:tcPr marL="80821" marR="80821" marT="40410" marB="40410" anchor="ctr"/>
                </a:tc>
                <a:extLst>
                  <a:ext uri="{0D108BD9-81ED-4DB2-BD59-A6C34878D82A}">
                    <a16:rowId xmlns:a16="http://schemas.microsoft.com/office/drawing/2014/main" val="10008"/>
                  </a:ext>
                </a:extLst>
              </a:tr>
              <a:tr h="325279">
                <a:tc>
                  <a:txBody>
                    <a:bodyPr/>
                    <a:lstStyle/>
                    <a:p>
                      <a:r>
                        <a:rPr lang="en-AU" sz="1600" dirty="0"/>
                        <a:t>BEL</a:t>
                      </a:r>
                    </a:p>
                  </a:txBody>
                  <a:tcPr marL="80821" marR="80821" marT="40410" marB="40410" anchor="ctr"/>
                </a:tc>
                <a:tc>
                  <a:txBody>
                    <a:bodyPr/>
                    <a:lstStyle/>
                    <a:p>
                      <a:r>
                        <a:rPr lang="en-AU" sz="1600" dirty="0"/>
                        <a:t>0.868304</a:t>
                      </a:r>
                    </a:p>
                  </a:txBody>
                  <a:tcPr marL="80821" marR="80821" marT="40410" marB="40410" anchor="ctr"/>
                </a:tc>
                <a:tc>
                  <a:txBody>
                    <a:bodyPr/>
                    <a:lstStyle/>
                    <a:p>
                      <a:r>
                        <a:rPr lang="en-AU" sz="1600" dirty="0"/>
                        <a:t>0.131696</a:t>
                      </a:r>
                    </a:p>
                  </a:txBody>
                  <a:tcPr marL="80821" marR="80821" marT="40410" marB="40410" anchor="ctr"/>
                </a:tc>
                <a:extLst>
                  <a:ext uri="{0D108BD9-81ED-4DB2-BD59-A6C34878D82A}">
                    <a16:rowId xmlns:a16="http://schemas.microsoft.com/office/drawing/2014/main" val="10009"/>
                  </a:ext>
                </a:extLst>
              </a:tr>
              <a:tr h="325279">
                <a:tc>
                  <a:txBody>
                    <a:bodyPr/>
                    <a:lstStyle/>
                    <a:p>
                      <a:r>
                        <a:rPr lang="en-AU" sz="1600" dirty="0"/>
                        <a:t>FRA</a:t>
                      </a:r>
                    </a:p>
                  </a:txBody>
                  <a:tcPr marL="80821" marR="80821" marT="40410" marB="40410" anchor="ctr"/>
                </a:tc>
                <a:tc>
                  <a:txBody>
                    <a:bodyPr/>
                    <a:lstStyle/>
                    <a:p>
                      <a:r>
                        <a:rPr lang="en-AU" sz="1600" dirty="0"/>
                        <a:t>0.869025</a:t>
                      </a:r>
                    </a:p>
                  </a:txBody>
                  <a:tcPr marL="80821" marR="80821" marT="40410" marB="40410" anchor="ctr"/>
                </a:tc>
                <a:tc>
                  <a:txBody>
                    <a:bodyPr/>
                    <a:lstStyle/>
                    <a:p>
                      <a:r>
                        <a:rPr lang="en-AU" sz="1600" dirty="0"/>
                        <a:t>0.130975</a:t>
                      </a:r>
                    </a:p>
                  </a:txBody>
                  <a:tcPr marL="80821" marR="80821" marT="40410" marB="40410" anchor="ctr"/>
                </a:tc>
                <a:extLst>
                  <a:ext uri="{0D108BD9-81ED-4DB2-BD59-A6C34878D82A}">
                    <a16:rowId xmlns:a16="http://schemas.microsoft.com/office/drawing/2014/main" val="10010"/>
                  </a:ext>
                </a:extLst>
              </a:tr>
              <a:tr h="325279">
                <a:tc>
                  <a:txBody>
                    <a:bodyPr/>
                    <a:lstStyle/>
                    <a:p>
                      <a:r>
                        <a:rPr lang="en-AU" sz="1600" dirty="0"/>
                        <a:t>GBR</a:t>
                      </a:r>
                    </a:p>
                  </a:txBody>
                  <a:tcPr marL="80821" marR="80821" marT="40410" marB="40410" anchor="ctr"/>
                </a:tc>
                <a:tc>
                  <a:txBody>
                    <a:bodyPr/>
                    <a:lstStyle/>
                    <a:p>
                      <a:r>
                        <a:rPr lang="en-AU" sz="1600" dirty="0"/>
                        <a:t>0.869240</a:t>
                      </a:r>
                    </a:p>
                  </a:txBody>
                  <a:tcPr marL="80821" marR="80821" marT="40410" marB="40410" anchor="ctr"/>
                </a:tc>
                <a:tc>
                  <a:txBody>
                    <a:bodyPr/>
                    <a:lstStyle/>
                    <a:p>
                      <a:r>
                        <a:rPr lang="en-AU" sz="1600" dirty="0"/>
                        <a:t>0.130760</a:t>
                      </a:r>
                    </a:p>
                  </a:txBody>
                  <a:tcPr marL="80821" marR="80821" marT="40410" marB="40410" anchor="ctr"/>
                </a:tc>
                <a:extLst>
                  <a:ext uri="{0D108BD9-81ED-4DB2-BD59-A6C34878D82A}">
                    <a16:rowId xmlns:a16="http://schemas.microsoft.com/office/drawing/2014/main" val="10011"/>
                  </a:ext>
                </a:extLst>
              </a:tr>
              <a:tr h="325279">
                <a:tc>
                  <a:txBody>
                    <a:bodyPr/>
                    <a:lstStyle/>
                    <a:p>
                      <a:r>
                        <a:rPr lang="en-AU" sz="1600" dirty="0"/>
                        <a:t>DEU</a:t>
                      </a:r>
                    </a:p>
                  </a:txBody>
                  <a:tcPr marL="80821" marR="80821" marT="40410" marB="40410" anchor="ctr"/>
                </a:tc>
                <a:tc>
                  <a:txBody>
                    <a:bodyPr/>
                    <a:lstStyle/>
                    <a:p>
                      <a:r>
                        <a:rPr lang="en-AU" sz="1600" dirty="0"/>
                        <a:t>0.878637</a:t>
                      </a:r>
                    </a:p>
                  </a:txBody>
                  <a:tcPr marL="80821" marR="80821" marT="40410" marB="40410" anchor="ctr"/>
                </a:tc>
                <a:tc>
                  <a:txBody>
                    <a:bodyPr/>
                    <a:lstStyle/>
                    <a:p>
                      <a:r>
                        <a:rPr lang="en-AU" sz="1600" dirty="0"/>
                        <a:t>0.121363</a:t>
                      </a:r>
                    </a:p>
                  </a:txBody>
                  <a:tcPr marL="80821" marR="80821" marT="40410" marB="40410" anchor="ctr"/>
                </a:tc>
                <a:extLst>
                  <a:ext uri="{0D108BD9-81ED-4DB2-BD59-A6C34878D82A}">
                    <a16:rowId xmlns:a16="http://schemas.microsoft.com/office/drawing/2014/main" val="10012"/>
                  </a:ext>
                </a:extLst>
              </a:tr>
              <a:tr h="325279">
                <a:tc>
                  <a:txBody>
                    <a:bodyPr/>
                    <a:lstStyle/>
                    <a:p>
                      <a:r>
                        <a:rPr lang="en-AU" sz="1600"/>
                        <a:t>NLD</a:t>
                      </a:r>
                    </a:p>
                  </a:txBody>
                  <a:tcPr marL="80821" marR="80821" marT="40410" marB="40410" anchor="ctr"/>
                </a:tc>
                <a:tc>
                  <a:txBody>
                    <a:bodyPr/>
                    <a:lstStyle/>
                    <a:p>
                      <a:r>
                        <a:rPr lang="en-AU" sz="1600" dirty="0"/>
                        <a:t>0.891051</a:t>
                      </a:r>
                    </a:p>
                  </a:txBody>
                  <a:tcPr marL="80821" marR="80821" marT="40410" marB="40410" anchor="ctr"/>
                </a:tc>
                <a:tc>
                  <a:txBody>
                    <a:bodyPr/>
                    <a:lstStyle/>
                    <a:p>
                      <a:r>
                        <a:rPr lang="en-AU" sz="1600" dirty="0"/>
                        <a:t>0.108949</a:t>
                      </a:r>
                    </a:p>
                  </a:txBody>
                  <a:tcPr marL="80821" marR="80821" marT="40410" marB="40410" anchor="ctr"/>
                </a:tc>
                <a:extLst>
                  <a:ext uri="{0D108BD9-81ED-4DB2-BD59-A6C34878D82A}">
                    <a16:rowId xmlns:a16="http://schemas.microsoft.com/office/drawing/2014/main" val="10013"/>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394416128"/>
              </p:ext>
            </p:extLst>
          </p:nvPr>
        </p:nvGraphicFramePr>
        <p:xfrm>
          <a:off x="6512574" y="1719615"/>
          <a:ext cx="4508352" cy="4849631"/>
        </p:xfrm>
        <a:graphic>
          <a:graphicData uri="http://schemas.openxmlformats.org/drawingml/2006/table">
            <a:tbl>
              <a:tblPr firstRow="1">
                <a:tableStyleId>{7DF18680-E054-41AD-8BC1-D1AEF772440D}</a:tableStyleId>
              </a:tblPr>
              <a:tblGrid>
                <a:gridCol w="1502784">
                  <a:extLst>
                    <a:ext uri="{9D8B030D-6E8A-4147-A177-3AD203B41FA5}">
                      <a16:colId xmlns:a16="http://schemas.microsoft.com/office/drawing/2014/main" val="20000"/>
                    </a:ext>
                  </a:extLst>
                </a:gridCol>
                <a:gridCol w="1502784">
                  <a:extLst>
                    <a:ext uri="{9D8B030D-6E8A-4147-A177-3AD203B41FA5}">
                      <a16:colId xmlns:a16="http://schemas.microsoft.com/office/drawing/2014/main" val="20001"/>
                    </a:ext>
                  </a:extLst>
                </a:gridCol>
                <a:gridCol w="1502784">
                  <a:extLst>
                    <a:ext uri="{9D8B030D-6E8A-4147-A177-3AD203B41FA5}">
                      <a16:colId xmlns:a16="http://schemas.microsoft.com/office/drawing/2014/main" val="20002"/>
                    </a:ext>
                  </a:extLst>
                </a:gridCol>
              </a:tblGrid>
              <a:tr h="575686">
                <a:tc>
                  <a:txBody>
                    <a:bodyPr/>
                    <a:lstStyle/>
                    <a:p>
                      <a:pPr algn="ctr"/>
                      <a:r>
                        <a:rPr lang="en-AU" sz="1600" dirty="0"/>
                        <a:t>Is Cancelled</a:t>
                      </a:r>
                      <a:endParaRPr lang="en-AU" sz="1600" b="1" dirty="0"/>
                    </a:p>
                  </a:txBody>
                  <a:tcPr marL="80821" marR="80821" marT="40410" marB="40410" anchor="ctr"/>
                </a:tc>
                <a:tc>
                  <a:txBody>
                    <a:bodyPr/>
                    <a:lstStyle/>
                    <a:p>
                      <a:pPr algn="ctr"/>
                      <a:r>
                        <a:rPr lang="en-AU" sz="1600" dirty="0"/>
                        <a:t>Cancelled</a:t>
                      </a:r>
                      <a:r>
                        <a:rPr lang="en-AU" sz="1600" baseline="0" dirty="0"/>
                        <a:t> Percentage</a:t>
                      </a:r>
                      <a:endParaRPr lang="en-AU" sz="1600" b="1" dirty="0"/>
                    </a:p>
                  </a:txBody>
                  <a:tcPr marL="80821" marR="80821" marT="40410" marB="40410" anchor="ctr"/>
                </a:tc>
                <a:tc>
                  <a:txBody>
                    <a:bodyPr/>
                    <a:lstStyle/>
                    <a:p>
                      <a:pPr algn="ctr"/>
                      <a:r>
                        <a:rPr lang="en-AU" sz="1600" dirty="0"/>
                        <a:t>Created</a:t>
                      </a:r>
                      <a:r>
                        <a:rPr lang="en-AU" sz="1600" baseline="0" dirty="0"/>
                        <a:t> Labels</a:t>
                      </a:r>
                      <a:endParaRPr lang="en-AU" sz="1600" b="1" dirty="0"/>
                    </a:p>
                  </a:txBody>
                  <a:tcPr marL="80821" marR="80821" marT="40410" marB="40410" anchor="ctr"/>
                </a:tc>
                <a:extLst>
                  <a:ext uri="{0D108BD9-81ED-4DB2-BD59-A6C34878D82A}">
                    <a16:rowId xmlns:a16="http://schemas.microsoft.com/office/drawing/2014/main" val="10000"/>
                  </a:ext>
                </a:extLst>
              </a:tr>
              <a:tr h="328765">
                <a:tc>
                  <a:txBody>
                    <a:bodyPr/>
                    <a:lstStyle/>
                    <a:p>
                      <a:r>
                        <a:rPr lang="en-AU" sz="1600" dirty="0"/>
                        <a:t>PRT</a:t>
                      </a:r>
                    </a:p>
                  </a:txBody>
                  <a:tcPr marL="80821" marR="80821" marT="40410" marB="40410" anchor="ctr">
                    <a:solidFill>
                      <a:schemeClr val="accent4">
                        <a:lumMod val="60000"/>
                        <a:lumOff val="40000"/>
                      </a:schemeClr>
                    </a:solidFill>
                  </a:tcPr>
                </a:tc>
                <a:tc>
                  <a:txBody>
                    <a:bodyPr/>
                    <a:lstStyle/>
                    <a:p>
                      <a:r>
                        <a:rPr lang="en-AU" sz="1600" dirty="0"/>
                        <a:t>0.421894</a:t>
                      </a:r>
                    </a:p>
                  </a:txBody>
                  <a:tcPr marL="80821" marR="80821" marT="40410" marB="40410" anchor="ctr">
                    <a:solidFill>
                      <a:schemeClr val="accent4">
                        <a:lumMod val="60000"/>
                        <a:lumOff val="40000"/>
                      </a:schemeClr>
                    </a:solidFill>
                  </a:tcPr>
                </a:tc>
                <a:tc>
                  <a:txBody>
                    <a:bodyPr/>
                    <a:lstStyle/>
                    <a:p>
                      <a:r>
                        <a:rPr lang="en-AU" sz="1600" dirty="0"/>
                        <a:t>Portugal</a:t>
                      </a:r>
                    </a:p>
                  </a:txBody>
                  <a:tcPr marL="80821" marR="80821" marT="40410" marB="40410" anchor="ctr">
                    <a:solidFill>
                      <a:schemeClr val="accent4">
                        <a:lumMod val="60000"/>
                        <a:lumOff val="40000"/>
                      </a:schemeClr>
                    </a:solidFill>
                  </a:tcPr>
                </a:tc>
                <a:extLst>
                  <a:ext uri="{0D108BD9-81ED-4DB2-BD59-A6C34878D82A}">
                    <a16:rowId xmlns:a16="http://schemas.microsoft.com/office/drawing/2014/main" val="10001"/>
                  </a:ext>
                </a:extLst>
              </a:tr>
              <a:tr h="328765">
                <a:tc>
                  <a:txBody>
                    <a:bodyPr/>
                    <a:lstStyle/>
                    <a:p>
                      <a:r>
                        <a:rPr lang="en-AU" sz="1600" dirty="0"/>
                        <a:t>CHE</a:t>
                      </a:r>
                    </a:p>
                  </a:txBody>
                  <a:tcPr marL="80821" marR="80821" marT="40410" marB="40410" anchor="ctr">
                    <a:solidFill>
                      <a:schemeClr val="accent5">
                        <a:lumMod val="60000"/>
                        <a:lumOff val="40000"/>
                      </a:schemeClr>
                    </a:solidFill>
                  </a:tcPr>
                </a:tc>
                <a:tc>
                  <a:txBody>
                    <a:bodyPr/>
                    <a:lstStyle/>
                    <a:p>
                      <a:r>
                        <a:rPr lang="en-AU" sz="1600" dirty="0"/>
                        <a:t>0.257471</a:t>
                      </a:r>
                    </a:p>
                  </a:txBody>
                  <a:tcPr marL="80821" marR="80821" marT="40410" marB="40410" anchor="ctr">
                    <a:solidFill>
                      <a:schemeClr val="accent5">
                        <a:lumMod val="60000"/>
                        <a:lumOff val="40000"/>
                      </a:schemeClr>
                    </a:solidFill>
                  </a:tcPr>
                </a:tc>
                <a:tc rowSpan="6">
                  <a:txBody>
                    <a:bodyPr/>
                    <a:lstStyle/>
                    <a:p>
                      <a:r>
                        <a:rPr lang="en-AU" sz="1600" dirty="0"/>
                        <a:t>High</a:t>
                      </a:r>
                    </a:p>
                  </a:txBody>
                  <a:tcPr marL="80821" marR="80821" marT="40410" marB="40410" anchor="ctr">
                    <a:solidFill>
                      <a:schemeClr val="accent5">
                        <a:lumMod val="60000"/>
                        <a:lumOff val="40000"/>
                      </a:schemeClr>
                    </a:solidFill>
                  </a:tcPr>
                </a:tc>
                <a:extLst>
                  <a:ext uri="{0D108BD9-81ED-4DB2-BD59-A6C34878D82A}">
                    <a16:rowId xmlns:a16="http://schemas.microsoft.com/office/drawing/2014/main" val="10002"/>
                  </a:ext>
                </a:extLst>
              </a:tr>
              <a:tr h="328765">
                <a:tc>
                  <a:txBody>
                    <a:bodyPr/>
                    <a:lstStyle/>
                    <a:p>
                      <a:r>
                        <a:rPr lang="en-AU" sz="1600" dirty="0"/>
                        <a:t>BRA</a:t>
                      </a:r>
                    </a:p>
                  </a:txBody>
                  <a:tcPr marL="80821" marR="80821" marT="40410" marB="40410" anchor="ctr">
                    <a:solidFill>
                      <a:schemeClr val="accent5">
                        <a:lumMod val="60000"/>
                        <a:lumOff val="40000"/>
                      </a:schemeClr>
                    </a:solidFill>
                  </a:tcPr>
                </a:tc>
                <a:tc>
                  <a:txBody>
                    <a:bodyPr/>
                    <a:lstStyle/>
                    <a:p>
                      <a:r>
                        <a:rPr lang="en-AU" sz="1600" dirty="0"/>
                        <a:t>0.234884</a:t>
                      </a:r>
                    </a:p>
                  </a:txBody>
                  <a:tcPr marL="80821" marR="80821" marT="40410" marB="40410" anchor="ctr">
                    <a:solidFill>
                      <a:schemeClr val="accent5">
                        <a:lumMod val="60000"/>
                        <a:lumOff val="40000"/>
                      </a:schemeClr>
                    </a:solidFill>
                  </a:tcPr>
                </a:tc>
                <a:tc vMerge="1">
                  <a:txBody>
                    <a:bodyPr/>
                    <a:lstStyle/>
                    <a:p>
                      <a:endParaRPr lang="en-AU" sz="1600" dirty="0"/>
                    </a:p>
                  </a:txBody>
                  <a:tcPr marL="80821" marR="80821" marT="40410" marB="40410" anchor="ctr"/>
                </a:tc>
                <a:extLst>
                  <a:ext uri="{0D108BD9-81ED-4DB2-BD59-A6C34878D82A}">
                    <a16:rowId xmlns:a16="http://schemas.microsoft.com/office/drawing/2014/main" val="10003"/>
                  </a:ext>
                </a:extLst>
              </a:tr>
              <a:tr h="328765">
                <a:tc>
                  <a:txBody>
                    <a:bodyPr/>
                    <a:lstStyle/>
                    <a:p>
                      <a:r>
                        <a:rPr lang="en-AU" sz="1600" dirty="0"/>
                        <a:t>ESP</a:t>
                      </a:r>
                    </a:p>
                  </a:txBody>
                  <a:tcPr marL="80821" marR="80821" marT="40410" marB="40410" anchor="ctr">
                    <a:solidFill>
                      <a:schemeClr val="accent5">
                        <a:lumMod val="60000"/>
                        <a:lumOff val="40000"/>
                      </a:schemeClr>
                    </a:solidFill>
                  </a:tcPr>
                </a:tc>
                <a:tc>
                  <a:txBody>
                    <a:bodyPr/>
                    <a:lstStyle/>
                    <a:p>
                      <a:r>
                        <a:rPr lang="en-AU" sz="1600" dirty="0"/>
                        <a:t>0.215062</a:t>
                      </a:r>
                    </a:p>
                  </a:txBody>
                  <a:tcPr marL="80821" marR="80821" marT="40410" marB="40410" anchor="ctr">
                    <a:solidFill>
                      <a:schemeClr val="accent5">
                        <a:lumMod val="60000"/>
                        <a:lumOff val="40000"/>
                      </a:schemeClr>
                    </a:solidFill>
                  </a:tcPr>
                </a:tc>
                <a:tc vMerge="1">
                  <a:txBody>
                    <a:bodyPr/>
                    <a:lstStyle/>
                    <a:p>
                      <a:endParaRPr lang="en-AU" sz="1600" dirty="0"/>
                    </a:p>
                  </a:txBody>
                  <a:tcPr marL="80821" marR="80821" marT="40410" marB="40410" anchor="ctr"/>
                </a:tc>
                <a:extLst>
                  <a:ext uri="{0D108BD9-81ED-4DB2-BD59-A6C34878D82A}">
                    <a16:rowId xmlns:a16="http://schemas.microsoft.com/office/drawing/2014/main" val="10004"/>
                  </a:ext>
                </a:extLst>
              </a:tr>
              <a:tr h="328765">
                <a:tc>
                  <a:txBody>
                    <a:bodyPr/>
                    <a:lstStyle/>
                    <a:p>
                      <a:r>
                        <a:rPr lang="en-AU" sz="1600" dirty="0"/>
                        <a:t>IRL</a:t>
                      </a:r>
                    </a:p>
                  </a:txBody>
                  <a:tcPr marL="80821" marR="80821" marT="40410" marB="40410" anchor="ctr">
                    <a:solidFill>
                      <a:schemeClr val="accent5">
                        <a:lumMod val="60000"/>
                        <a:lumOff val="40000"/>
                      </a:schemeClr>
                    </a:solidFill>
                  </a:tcPr>
                </a:tc>
                <a:tc>
                  <a:txBody>
                    <a:bodyPr/>
                    <a:lstStyle/>
                    <a:p>
                      <a:r>
                        <a:rPr lang="en-AU" sz="1600" dirty="0"/>
                        <a:t>0.199446</a:t>
                      </a:r>
                    </a:p>
                  </a:txBody>
                  <a:tcPr marL="80821" marR="80821" marT="40410" marB="40410" anchor="ctr">
                    <a:solidFill>
                      <a:schemeClr val="accent5">
                        <a:lumMod val="60000"/>
                        <a:lumOff val="40000"/>
                      </a:schemeClr>
                    </a:solidFill>
                  </a:tcPr>
                </a:tc>
                <a:tc vMerge="1">
                  <a:txBody>
                    <a:bodyPr/>
                    <a:lstStyle/>
                    <a:p>
                      <a:endParaRPr lang="en-AU" sz="1600" dirty="0"/>
                    </a:p>
                  </a:txBody>
                  <a:tcPr marL="80821" marR="80821" marT="40410" marB="40410" anchor="ctr"/>
                </a:tc>
                <a:extLst>
                  <a:ext uri="{0D108BD9-81ED-4DB2-BD59-A6C34878D82A}">
                    <a16:rowId xmlns:a16="http://schemas.microsoft.com/office/drawing/2014/main" val="10005"/>
                  </a:ext>
                </a:extLst>
              </a:tr>
              <a:tr h="328765">
                <a:tc>
                  <a:txBody>
                    <a:bodyPr/>
                    <a:lstStyle/>
                    <a:p>
                      <a:r>
                        <a:rPr lang="en-AU" sz="1600" dirty="0"/>
                        <a:t>ITA</a:t>
                      </a:r>
                    </a:p>
                  </a:txBody>
                  <a:tcPr marL="80821" marR="80821" marT="40410" marB="40410" anchor="ctr">
                    <a:solidFill>
                      <a:schemeClr val="accent5">
                        <a:lumMod val="60000"/>
                        <a:lumOff val="40000"/>
                      </a:schemeClr>
                    </a:solidFill>
                  </a:tcPr>
                </a:tc>
                <a:tc>
                  <a:txBody>
                    <a:bodyPr/>
                    <a:lstStyle/>
                    <a:p>
                      <a:r>
                        <a:rPr lang="en-AU" sz="1600" dirty="0"/>
                        <a:t>0.174292</a:t>
                      </a:r>
                    </a:p>
                  </a:txBody>
                  <a:tcPr marL="80821" marR="80821" marT="40410" marB="40410" anchor="ctr">
                    <a:solidFill>
                      <a:schemeClr val="accent5">
                        <a:lumMod val="60000"/>
                        <a:lumOff val="40000"/>
                      </a:schemeClr>
                    </a:solidFill>
                  </a:tcPr>
                </a:tc>
                <a:tc vMerge="1">
                  <a:txBody>
                    <a:bodyPr/>
                    <a:lstStyle/>
                    <a:p>
                      <a:endParaRPr lang="en-AU" sz="1600" dirty="0"/>
                    </a:p>
                  </a:txBody>
                  <a:tcPr marL="80821" marR="80821" marT="40410" marB="40410" anchor="ctr"/>
                </a:tc>
                <a:extLst>
                  <a:ext uri="{0D108BD9-81ED-4DB2-BD59-A6C34878D82A}">
                    <a16:rowId xmlns:a16="http://schemas.microsoft.com/office/drawing/2014/main" val="10006"/>
                  </a:ext>
                </a:extLst>
              </a:tr>
              <a:tr h="328765">
                <a:tc>
                  <a:txBody>
                    <a:bodyPr/>
                    <a:lstStyle/>
                    <a:p>
                      <a:r>
                        <a:rPr lang="en-AU" sz="1600" dirty="0"/>
                        <a:t>USA</a:t>
                      </a:r>
                    </a:p>
                  </a:txBody>
                  <a:tcPr marL="80821" marR="80821" marT="40410" marB="40410" anchor="ctr">
                    <a:solidFill>
                      <a:schemeClr val="accent5">
                        <a:lumMod val="60000"/>
                        <a:lumOff val="40000"/>
                      </a:schemeClr>
                    </a:solidFill>
                  </a:tcPr>
                </a:tc>
                <a:tc>
                  <a:txBody>
                    <a:bodyPr/>
                    <a:lstStyle/>
                    <a:p>
                      <a:r>
                        <a:rPr lang="en-AU" sz="1600" dirty="0"/>
                        <a:t>0.150313</a:t>
                      </a:r>
                    </a:p>
                  </a:txBody>
                  <a:tcPr marL="80821" marR="80821" marT="40410" marB="40410" anchor="ctr">
                    <a:solidFill>
                      <a:schemeClr val="accent5">
                        <a:lumMod val="60000"/>
                        <a:lumOff val="40000"/>
                      </a:schemeClr>
                    </a:solidFill>
                  </a:tcPr>
                </a:tc>
                <a:tc vMerge="1">
                  <a:txBody>
                    <a:bodyPr/>
                    <a:lstStyle/>
                    <a:p>
                      <a:endParaRPr lang="en-AU" sz="1600" dirty="0"/>
                    </a:p>
                  </a:txBody>
                  <a:tcPr marL="80821" marR="80821" marT="40410" marB="40410" anchor="ctr"/>
                </a:tc>
                <a:extLst>
                  <a:ext uri="{0D108BD9-81ED-4DB2-BD59-A6C34878D82A}">
                    <a16:rowId xmlns:a16="http://schemas.microsoft.com/office/drawing/2014/main" val="10007"/>
                  </a:ext>
                </a:extLst>
              </a:tr>
              <a:tr h="328765">
                <a:tc>
                  <a:txBody>
                    <a:bodyPr/>
                    <a:lstStyle/>
                    <a:p>
                      <a:r>
                        <a:rPr lang="en-AU" sz="1600" dirty="0"/>
                        <a:t>CN</a:t>
                      </a:r>
                    </a:p>
                  </a:txBody>
                  <a:tcPr marL="80821" marR="80821" marT="40410" marB="40410" anchor="ctr">
                    <a:solidFill>
                      <a:srgbClr val="99FFCC"/>
                    </a:solidFill>
                  </a:tcPr>
                </a:tc>
                <a:tc>
                  <a:txBody>
                    <a:bodyPr/>
                    <a:lstStyle/>
                    <a:p>
                      <a:r>
                        <a:rPr lang="en-AU" sz="1600"/>
                        <a:t>0.135211</a:t>
                      </a:r>
                    </a:p>
                  </a:txBody>
                  <a:tcPr marL="80821" marR="80821" marT="40410" marB="40410" anchor="ctr">
                    <a:solidFill>
                      <a:srgbClr val="99FFCC"/>
                    </a:solidFill>
                  </a:tcPr>
                </a:tc>
                <a:tc rowSpan="6">
                  <a:txBody>
                    <a:bodyPr/>
                    <a:lstStyle/>
                    <a:p>
                      <a:r>
                        <a:rPr lang="en-AU" sz="1600" dirty="0"/>
                        <a:t>Low</a:t>
                      </a:r>
                    </a:p>
                  </a:txBody>
                  <a:tcPr marL="80821" marR="80821" marT="40410" marB="40410" anchor="ctr">
                    <a:solidFill>
                      <a:srgbClr val="99FFCC"/>
                    </a:solidFill>
                  </a:tcPr>
                </a:tc>
                <a:extLst>
                  <a:ext uri="{0D108BD9-81ED-4DB2-BD59-A6C34878D82A}">
                    <a16:rowId xmlns:a16="http://schemas.microsoft.com/office/drawing/2014/main" val="10008"/>
                  </a:ext>
                </a:extLst>
              </a:tr>
              <a:tr h="328765">
                <a:tc>
                  <a:txBody>
                    <a:bodyPr/>
                    <a:lstStyle/>
                    <a:p>
                      <a:r>
                        <a:rPr lang="en-AU" sz="1600" dirty="0"/>
                        <a:t>BEL</a:t>
                      </a:r>
                    </a:p>
                  </a:txBody>
                  <a:tcPr marL="80821" marR="80821" marT="40410" marB="40410" anchor="ctr">
                    <a:solidFill>
                      <a:srgbClr val="99FFCC"/>
                    </a:solidFill>
                  </a:tcPr>
                </a:tc>
                <a:tc>
                  <a:txBody>
                    <a:bodyPr/>
                    <a:lstStyle/>
                    <a:p>
                      <a:r>
                        <a:rPr lang="en-AU" sz="1600" dirty="0"/>
                        <a:t>0.131696</a:t>
                      </a:r>
                    </a:p>
                  </a:txBody>
                  <a:tcPr marL="80821" marR="80821" marT="40410" marB="40410" anchor="ctr">
                    <a:solidFill>
                      <a:srgbClr val="99FFCC"/>
                    </a:solidFill>
                  </a:tcPr>
                </a:tc>
                <a:tc vMerge="1">
                  <a:txBody>
                    <a:bodyPr/>
                    <a:lstStyle/>
                    <a:p>
                      <a:endParaRPr lang="en-AU" sz="1600" dirty="0"/>
                    </a:p>
                  </a:txBody>
                  <a:tcPr marL="80821" marR="80821" marT="40410" marB="40410" anchor="ctr"/>
                </a:tc>
                <a:extLst>
                  <a:ext uri="{0D108BD9-81ED-4DB2-BD59-A6C34878D82A}">
                    <a16:rowId xmlns:a16="http://schemas.microsoft.com/office/drawing/2014/main" val="10009"/>
                  </a:ext>
                </a:extLst>
              </a:tr>
              <a:tr h="328765">
                <a:tc>
                  <a:txBody>
                    <a:bodyPr/>
                    <a:lstStyle/>
                    <a:p>
                      <a:r>
                        <a:rPr lang="en-AU" sz="1600" dirty="0"/>
                        <a:t>FRA</a:t>
                      </a:r>
                    </a:p>
                  </a:txBody>
                  <a:tcPr marL="80821" marR="80821" marT="40410" marB="40410" anchor="ctr">
                    <a:solidFill>
                      <a:srgbClr val="99FFCC"/>
                    </a:solidFill>
                  </a:tcPr>
                </a:tc>
                <a:tc>
                  <a:txBody>
                    <a:bodyPr/>
                    <a:lstStyle/>
                    <a:p>
                      <a:r>
                        <a:rPr lang="en-AU" sz="1600" dirty="0"/>
                        <a:t>0.130975</a:t>
                      </a:r>
                    </a:p>
                  </a:txBody>
                  <a:tcPr marL="80821" marR="80821" marT="40410" marB="40410" anchor="ctr">
                    <a:solidFill>
                      <a:srgbClr val="99FFCC"/>
                    </a:solidFill>
                  </a:tcPr>
                </a:tc>
                <a:tc vMerge="1">
                  <a:txBody>
                    <a:bodyPr/>
                    <a:lstStyle/>
                    <a:p>
                      <a:endParaRPr lang="en-AU" sz="1600" dirty="0"/>
                    </a:p>
                  </a:txBody>
                  <a:tcPr marL="80821" marR="80821" marT="40410" marB="40410" anchor="ctr"/>
                </a:tc>
                <a:extLst>
                  <a:ext uri="{0D108BD9-81ED-4DB2-BD59-A6C34878D82A}">
                    <a16:rowId xmlns:a16="http://schemas.microsoft.com/office/drawing/2014/main" val="10010"/>
                  </a:ext>
                </a:extLst>
              </a:tr>
              <a:tr h="328765">
                <a:tc>
                  <a:txBody>
                    <a:bodyPr/>
                    <a:lstStyle/>
                    <a:p>
                      <a:r>
                        <a:rPr lang="en-AU" sz="1600" dirty="0"/>
                        <a:t>GBR</a:t>
                      </a:r>
                    </a:p>
                  </a:txBody>
                  <a:tcPr marL="80821" marR="80821" marT="40410" marB="40410" anchor="ctr">
                    <a:solidFill>
                      <a:srgbClr val="99FFCC"/>
                    </a:solidFill>
                  </a:tcPr>
                </a:tc>
                <a:tc>
                  <a:txBody>
                    <a:bodyPr/>
                    <a:lstStyle/>
                    <a:p>
                      <a:r>
                        <a:rPr lang="en-AU" sz="1600" dirty="0"/>
                        <a:t>0.130760</a:t>
                      </a:r>
                    </a:p>
                  </a:txBody>
                  <a:tcPr marL="80821" marR="80821" marT="40410" marB="40410" anchor="ctr">
                    <a:solidFill>
                      <a:srgbClr val="99FFCC"/>
                    </a:solidFill>
                  </a:tcPr>
                </a:tc>
                <a:tc vMerge="1">
                  <a:txBody>
                    <a:bodyPr/>
                    <a:lstStyle/>
                    <a:p>
                      <a:endParaRPr lang="en-AU" sz="1600" dirty="0"/>
                    </a:p>
                  </a:txBody>
                  <a:tcPr marL="80821" marR="80821" marT="40410" marB="40410" anchor="ctr"/>
                </a:tc>
                <a:extLst>
                  <a:ext uri="{0D108BD9-81ED-4DB2-BD59-A6C34878D82A}">
                    <a16:rowId xmlns:a16="http://schemas.microsoft.com/office/drawing/2014/main" val="10011"/>
                  </a:ext>
                </a:extLst>
              </a:tr>
              <a:tr h="328765">
                <a:tc>
                  <a:txBody>
                    <a:bodyPr/>
                    <a:lstStyle/>
                    <a:p>
                      <a:r>
                        <a:rPr lang="en-AU" sz="1600" dirty="0"/>
                        <a:t>DEU</a:t>
                      </a:r>
                    </a:p>
                  </a:txBody>
                  <a:tcPr marL="80821" marR="80821" marT="40410" marB="40410" anchor="ctr">
                    <a:solidFill>
                      <a:srgbClr val="99FFCC"/>
                    </a:solidFill>
                  </a:tcPr>
                </a:tc>
                <a:tc>
                  <a:txBody>
                    <a:bodyPr/>
                    <a:lstStyle/>
                    <a:p>
                      <a:r>
                        <a:rPr lang="en-AU" sz="1600" dirty="0"/>
                        <a:t>0.121363</a:t>
                      </a:r>
                    </a:p>
                  </a:txBody>
                  <a:tcPr marL="80821" marR="80821" marT="40410" marB="40410" anchor="ctr">
                    <a:solidFill>
                      <a:srgbClr val="99FFCC"/>
                    </a:solidFill>
                  </a:tcPr>
                </a:tc>
                <a:tc vMerge="1">
                  <a:txBody>
                    <a:bodyPr/>
                    <a:lstStyle/>
                    <a:p>
                      <a:endParaRPr lang="en-AU" sz="1600" dirty="0"/>
                    </a:p>
                  </a:txBody>
                  <a:tcPr marL="80821" marR="80821" marT="40410" marB="40410" anchor="ctr"/>
                </a:tc>
                <a:extLst>
                  <a:ext uri="{0D108BD9-81ED-4DB2-BD59-A6C34878D82A}">
                    <a16:rowId xmlns:a16="http://schemas.microsoft.com/office/drawing/2014/main" val="10012"/>
                  </a:ext>
                </a:extLst>
              </a:tr>
              <a:tr h="328765">
                <a:tc>
                  <a:txBody>
                    <a:bodyPr/>
                    <a:lstStyle/>
                    <a:p>
                      <a:r>
                        <a:rPr lang="en-AU" sz="1600" dirty="0"/>
                        <a:t>NLD</a:t>
                      </a:r>
                    </a:p>
                  </a:txBody>
                  <a:tcPr marL="80821" marR="80821" marT="40410" marB="40410" anchor="ctr">
                    <a:solidFill>
                      <a:srgbClr val="99FFCC"/>
                    </a:solidFill>
                  </a:tcPr>
                </a:tc>
                <a:tc>
                  <a:txBody>
                    <a:bodyPr/>
                    <a:lstStyle/>
                    <a:p>
                      <a:r>
                        <a:rPr lang="en-AU" sz="1600" dirty="0"/>
                        <a:t>0.108949</a:t>
                      </a:r>
                    </a:p>
                  </a:txBody>
                  <a:tcPr marL="80821" marR="80821" marT="40410" marB="40410" anchor="ctr">
                    <a:solidFill>
                      <a:srgbClr val="99FFCC"/>
                    </a:solidFill>
                  </a:tcPr>
                </a:tc>
                <a:tc vMerge="1">
                  <a:txBody>
                    <a:bodyPr/>
                    <a:lstStyle/>
                    <a:p>
                      <a:endParaRPr lang="en-AU" sz="1600" dirty="0"/>
                    </a:p>
                  </a:txBody>
                  <a:tcPr marL="80821" marR="80821" marT="40410" marB="40410" anchor="ctr"/>
                </a:tc>
                <a:extLst>
                  <a:ext uri="{0D108BD9-81ED-4DB2-BD59-A6C34878D82A}">
                    <a16:rowId xmlns:a16="http://schemas.microsoft.com/office/drawing/2014/main" val="10013"/>
                  </a:ext>
                </a:extLst>
              </a:tr>
            </a:tbl>
          </a:graphicData>
        </a:graphic>
      </p:graphicFrame>
      <p:sp>
        <p:nvSpPr>
          <p:cNvPr id="6" name="TextBox 5"/>
          <p:cNvSpPr txBox="1"/>
          <p:nvPr/>
        </p:nvSpPr>
        <p:spPr>
          <a:xfrm>
            <a:off x="699227" y="1221889"/>
            <a:ext cx="3277120" cy="461665"/>
          </a:xfrm>
          <a:prstGeom prst="rect">
            <a:avLst/>
          </a:prstGeom>
          <a:noFill/>
        </p:spPr>
        <p:txBody>
          <a:bodyPr wrap="square" rtlCol="0">
            <a:spAutoFit/>
          </a:bodyPr>
          <a:lstStyle/>
          <a:p>
            <a:r>
              <a:rPr lang="en-AU" sz="2400" b="1" dirty="0"/>
              <a:t>Countries</a:t>
            </a:r>
            <a:r>
              <a:rPr lang="en-AU" sz="2400" dirty="0"/>
              <a:t>:</a:t>
            </a:r>
          </a:p>
        </p:txBody>
      </p:sp>
    </p:spTree>
    <p:extLst>
      <p:ext uri="{BB962C8B-B14F-4D97-AF65-F5344CB8AC3E}">
        <p14:creationId xmlns:p14="http://schemas.microsoft.com/office/powerpoint/2010/main" val="2921437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rgbClr val="0070C0"/>
                </a:solidFill>
                <a:cs typeface="Arial" panose="020B0604020202020204" pitchFamily="34" charset="0"/>
              </a:rPr>
              <a:t>ENCODING CATEGORICAL COLUMNS</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34475745"/>
              </p:ext>
            </p:extLst>
          </p:nvPr>
        </p:nvGraphicFramePr>
        <p:xfrm>
          <a:off x="7093130" y="2113790"/>
          <a:ext cx="4272702" cy="3803683"/>
        </p:xfrm>
        <a:graphic>
          <a:graphicData uri="http://schemas.openxmlformats.org/drawingml/2006/table">
            <a:tbl>
              <a:tblPr firstRow="1">
                <a:tableStyleId>{7DF18680-E054-41AD-8BC1-D1AEF772440D}</a:tableStyleId>
              </a:tblPr>
              <a:tblGrid>
                <a:gridCol w="1424234">
                  <a:extLst>
                    <a:ext uri="{9D8B030D-6E8A-4147-A177-3AD203B41FA5}">
                      <a16:colId xmlns:a16="http://schemas.microsoft.com/office/drawing/2014/main" val="20000"/>
                    </a:ext>
                  </a:extLst>
                </a:gridCol>
                <a:gridCol w="1424234">
                  <a:extLst>
                    <a:ext uri="{9D8B030D-6E8A-4147-A177-3AD203B41FA5}">
                      <a16:colId xmlns:a16="http://schemas.microsoft.com/office/drawing/2014/main" val="20001"/>
                    </a:ext>
                  </a:extLst>
                </a:gridCol>
                <a:gridCol w="1424234">
                  <a:extLst>
                    <a:ext uri="{9D8B030D-6E8A-4147-A177-3AD203B41FA5}">
                      <a16:colId xmlns:a16="http://schemas.microsoft.com/office/drawing/2014/main" val="20002"/>
                    </a:ext>
                  </a:extLst>
                </a:gridCol>
              </a:tblGrid>
              <a:tr h="849987">
                <a:tc>
                  <a:txBody>
                    <a:bodyPr/>
                    <a:lstStyle/>
                    <a:p>
                      <a:pPr algn="ctr"/>
                      <a:r>
                        <a:rPr lang="en-AU" dirty="0"/>
                        <a:t>Is Cancelled</a:t>
                      </a:r>
                      <a:endParaRPr lang="en-AU" b="1" dirty="0"/>
                    </a:p>
                  </a:txBody>
                  <a:tcPr anchor="ctr"/>
                </a:tc>
                <a:tc>
                  <a:txBody>
                    <a:bodyPr/>
                    <a:lstStyle/>
                    <a:p>
                      <a:pPr algn="ctr"/>
                      <a:r>
                        <a:rPr lang="en-AU" dirty="0"/>
                        <a:t>0</a:t>
                      </a:r>
                      <a:endParaRPr lang="en-AU" b="1" dirty="0"/>
                    </a:p>
                  </a:txBody>
                  <a:tcPr anchor="ctr"/>
                </a:tc>
                <a:tc>
                  <a:txBody>
                    <a:bodyPr/>
                    <a:lstStyle/>
                    <a:p>
                      <a:pPr algn="ctr"/>
                      <a:r>
                        <a:rPr lang="en-AU" dirty="0"/>
                        <a:t>1</a:t>
                      </a:r>
                      <a:endParaRPr lang="en-AU" b="1" dirty="0"/>
                    </a:p>
                  </a:txBody>
                  <a:tcPr anchor="ctr"/>
                </a:tc>
                <a:extLst>
                  <a:ext uri="{0D108BD9-81ED-4DB2-BD59-A6C34878D82A}">
                    <a16:rowId xmlns:a16="http://schemas.microsoft.com/office/drawing/2014/main" val="10000"/>
                  </a:ext>
                </a:extLst>
              </a:tr>
              <a:tr h="738424">
                <a:tc>
                  <a:txBody>
                    <a:bodyPr/>
                    <a:lstStyle/>
                    <a:p>
                      <a:r>
                        <a:rPr lang="en-AU" dirty="0"/>
                        <a:t>NULL</a:t>
                      </a:r>
                    </a:p>
                  </a:txBody>
                  <a:tcPr anchor="ctr"/>
                </a:tc>
                <a:tc>
                  <a:txBody>
                    <a:bodyPr/>
                    <a:lstStyle/>
                    <a:p>
                      <a:r>
                        <a:rPr lang="en-AU" dirty="0"/>
                        <a:t>0.710029</a:t>
                      </a:r>
                    </a:p>
                  </a:txBody>
                  <a:tcPr anchor="ctr"/>
                </a:tc>
                <a:tc>
                  <a:txBody>
                    <a:bodyPr/>
                    <a:lstStyle/>
                    <a:p>
                      <a:r>
                        <a:rPr lang="en-AU"/>
                        <a:t>0.289971</a:t>
                      </a:r>
                    </a:p>
                  </a:txBody>
                  <a:tcPr anchor="ctr"/>
                </a:tc>
                <a:extLst>
                  <a:ext uri="{0D108BD9-81ED-4DB2-BD59-A6C34878D82A}">
                    <a16:rowId xmlns:a16="http://schemas.microsoft.com/office/drawing/2014/main" val="10001"/>
                  </a:ext>
                </a:extLst>
              </a:tr>
              <a:tr h="738424">
                <a:tc>
                  <a:txBody>
                    <a:bodyPr/>
                    <a:lstStyle/>
                    <a:p>
                      <a:r>
                        <a:rPr lang="en-AU" dirty="0"/>
                        <a:t>223</a:t>
                      </a:r>
                    </a:p>
                  </a:txBody>
                  <a:tcPr anchor="ctr"/>
                </a:tc>
                <a:tc>
                  <a:txBody>
                    <a:bodyPr/>
                    <a:lstStyle/>
                    <a:p>
                      <a:r>
                        <a:rPr lang="en-AU" dirty="0"/>
                        <a:t>0.848214</a:t>
                      </a:r>
                    </a:p>
                  </a:txBody>
                  <a:tcPr anchor="ctr"/>
                </a:tc>
                <a:tc>
                  <a:txBody>
                    <a:bodyPr/>
                    <a:lstStyle/>
                    <a:p>
                      <a:r>
                        <a:rPr lang="en-AU"/>
                        <a:t>0.151786</a:t>
                      </a:r>
                    </a:p>
                  </a:txBody>
                  <a:tcPr anchor="ctr"/>
                </a:tc>
                <a:extLst>
                  <a:ext uri="{0D108BD9-81ED-4DB2-BD59-A6C34878D82A}">
                    <a16:rowId xmlns:a16="http://schemas.microsoft.com/office/drawing/2014/main" val="10002"/>
                  </a:ext>
                </a:extLst>
              </a:tr>
              <a:tr h="738424">
                <a:tc>
                  <a:txBody>
                    <a:bodyPr/>
                    <a:lstStyle/>
                    <a:p>
                      <a:r>
                        <a:rPr lang="en-AU"/>
                        <a:t>281</a:t>
                      </a:r>
                    </a:p>
                  </a:txBody>
                  <a:tcPr anchor="ctr"/>
                </a:tc>
                <a:tc>
                  <a:txBody>
                    <a:bodyPr/>
                    <a:lstStyle/>
                    <a:p>
                      <a:r>
                        <a:rPr lang="en-AU" dirty="0"/>
                        <a:t>0.876812</a:t>
                      </a:r>
                    </a:p>
                  </a:txBody>
                  <a:tcPr anchor="ctr"/>
                </a:tc>
                <a:tc>
                  <a:txBody>
                    <a:bodyPr/>
                    <a:lstStyle/>
                    <a:p>
                      <a:r>
                        <a:rPr lang="en-AU" dirty="0"/>
                        <a:t>0.123188</a:t>
                      </a:r>
                    </a:p>
                  </a:txBody>
                  <a:tcPr anchor="ctr"/>
                </a:tc>
                <a:extLst>
                  <a:ext uri="{0D108BD9-81ED-4DB2-BD59-A6C34878D82A}">
                    <a16:rowId xmlns:a16="http://schemas.microsoft.com/office/drawing/2014/main" val="10003"/>
                  </a:ext>
                </a:extLst>
              </a:tr>
              <a:tr h="738424">
                <a:tc>
                  <a:txBody>
                    <a:bodyPr/>
                    <a:lstStyle/>
                    <a:p>
                      <a:r>
                        <a:rPr lang="en-AU"/>
                        <a:t>154</a:t>
                      </a:r>
                    </a:p>
                  </a:txBody>
                  <a:tcPr anchor="ctr"/>
                </a:tc>
                <a:tc>
                  <a:txBody>
                    <a:bodyPr/>
                    <a:lstStyle/>
                    <a:p>
                      <a:r>
                        <a:rPr lang="en-AU" dirty="0"/>
                        <a:t>0.962406</a:t>
                      </a:r>
                    </a:p>
                  </a:txBody>
                  <a:tcPr anchor="ctr"/>
                </a:tc>
                <a:tc>
                  <a:txBody>
                    <a:bodyPr/>
                    <a:lstStyle/>
                    <a:p>
                      <a:r>
                        <a:rPr lang="en-AU" dirty="0"/>
                        <a:t>0.037594</a:t>
                      </a:r>
                    </a:p>
                  </a:txBody>
                  <a:tcPr anchor="ct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1434797"/>
              </p:ext>
            </p:extLst>
          </p:nvPr>
        </p:nvGraphicFramePr>
        <p:xfrm>
          <a:off x="826169" y="2113790"/>
          <a:ext cx="5706978" cy="4467480"/>
        </p:xfrm>
        <a:graphic>
          <a:graphicData uri="http://schemas.openxmlformats.org/drawingml/2006/table">
            <a:tbl>
              <a:tblPr firstRow="1" bandRow="1">
                <a:tableStyleId>{7DF18680-E054-41AD-8BC1-D1AEF772440D}</a:tableStyleId>
              </a:tblPr>
              <a:tblGrid>
                <a:gridCol w="1902326">
                  <a:extLst>
                    <a:ext uri="{9D8B030D-6E8A-4147-A177-3AD203B41FA5}">
                      <a16:colId xmlns:a16="http://schemas.microsoft.com/office/drawing/2014/main" val="20000"/>
                    </a:ext>
                  </a:extLst>
                </a:gridCol>
                <a:gridCol w="1902326">
                  <a:extLst>
                    <a:ext uri="{9D8B030D-6E8A-4147-A177-3AD203B41FA5}">
                      <a16:colId xmlns:a16="http://schemas.microsoft.com/office/drawing/2014/main" val="20001"/>
                    </a:ext>
                  </a:extLst>
                </a:gridCol>
                <a:gridCol w="1902326">
                  <a:extLst>
                    <a:ext uri="{9D8B030D-6E8A-4147-A177-3AD203B41FA5}">
                      <a16:colId xmlns:a16="http://schemas.microsoft.com/office/drawing/2014/main" val="20002"/>
                    </a:ext>
                  </a:extLst>
                </a:gridCol>
              </a:tblGrid>
              <a:tr h="372290">
                <a:tc>
                  <a:txBody>
                    <a:bodyPr/>
                    <a:lstStyle/>
                    <a:p>
                      <a:pPr algn="ctr"/>
                      <a:r>
                        <a:rPr lang="en-AU" dirty="0"/>
                        <a:t>Is Cancelled</a:t>
                      </a:r>
                      <a:endParaRPr lang="en-AU" b="1" dirty="0"/>
                    </a:p>
                  </a:txBody>
                  <a:tcPr anchor="ctr"/>
                </a:tc>
                <a:tc>
                  <a:txBody>
                    <a:bodyPr/>
                    <a:lstStyle/>
                    <a:p>
                      <a:pPr algn="ctr"/>
                      <a:r>
                        <a:rPr lang="en-AU" dirty="0"/>
                        <a:t>0</a:t>
                      </a:r>
                      <a:endParaRPr lang="en-AU" b="1" dirty="0"/>
                    </a:p>
                  </a:txBody>
                  <a:tcPr anchor="ctr"/>
                </a:tc>
                <a:tc>
                  <a:txBody>
                    <a:bodyPr/>
                    <a:lstStyle/>
                    <a:p>
                      <a:pPr algn="ctr"/>
                      <a:r>
                        <a:rPr lang="en-AU" dirty="0"/>
                        <a:t>1</a:t>
                      </a:r>
                      <a:endParaRPr lang="en-AU" b="1" dirty="0"/>
                    </a:p>
                  </a:txBody>
                  <a:tcPr anchor="ctr"/>
                </a:tc>
                <a:extLst>
                  <a:ext uri="{0D108BD9-81ED-4DB2-BD59-A6C34878D82A}">
                    <a16:rowId xmlns:a16="http://schemas.microsoft.com/office/drawing/2014/main" val="10000"/>
                  </a:ext>
                </a:extLst>
              </a:tr>
              <a:tr h="372290">
                <a:tc>
                  <a:txBody>
                    <a:bodyPr/>
                    <a:lstStyle/>
                    <a:p>
                      <a:r>
                        <a:rPr lang="en-AU" dirty="0"/>
                        <a:t>242</a:t>
                      </a:r>
                    </a:p>
                  </a:txBody>
                  <a:tcPr anchor="ctr"/>
                </a:tc>
                <a:tc>
                  <a:txBody>
                    <a:bodyPr/>
                    <a:lstStyle/>
                    <a:p>
                      <a:r>
                        <a:rPr lang="en-AU"/>
                        <a:t>0.930000</a:t>
                      </a:r>
                    </a:p>
                  </a:txBody>
                  <a:tcPr anchor="ctr"/>
                </a:tc>
                <a:tc>
                  <a:txBody>
                    <a:bodyPr/>
                    <a:lstStyle/>
                    <a:p>
                      <a:r>
                        <a:rPr lang="en-AU" dirty="0"/>
                        <a:t>0.070000</a:t>
                      </a:r>
                    </a:p>
                  </a:txBody>
                  <a:tcPr anchor="ctr"/>
                </a:tc>
                <a:extLst>
                  <a:ext uri="{0D108BD9-81ED-4DB2-BD59-A6C34878D82A}">
                    <a16:rowId xmlns:a16="http://schemas.microsoft.com/office/drawing/2014/main" val="10001"/>
                  </a:ext>
                </a:extLst>
              </a:tr>
              <a:tr h="372290">
                <a:tc>
                  <a:txBody>
                    <a:bodyPr/>
                    <a:lstStyle/>
                    <a:p>
                      <a:r>
                        <a:rPr lang="en-AU" dirty="0"/>
                        <a:t>96</a:t>
                      </a:r>
                    </a:p>
                  </a:txBody>
                  <a:tcPr anchor="ctr"/>
                </a:tc>
                <a:tc>
                  <a:txBody>
                    <a:bodyPr/>
                    <a:lstStyle/>
                    <a:p>
                      <a:r>
                        <a:rPr lang="en-AU" dirty="0"/>
                        <a:t>0.938462</a:t>
                      </a:r>
                    </a:p>
                  </a:txBody>
                  <a:tcPr anchor="ctr"/>
                </a:tc>
                <a:tc>
                  <a:txBody>
                    <a:bodyPr/>
                    <a:lstStyle/>
                    <a:p>
                      <a:r>
                        <a:rPr lang="en-AU"/>
                        <a:t>0.061538</a:t>
                      </a:r>
                    </a:p>
                  </a:txBody>
                  <a:tcPr anchor="ctr"/>
                </a:tc>
                <a:extLst>
                  <a:ext uri="{0D108BD9-81ED-4DB2-BD59-A6C34878D82A}">
                    <a16:rowId xmlns:a16="http://schemas.microsoft.com/office/drawing/2014/main" val="10002"/>
                  </a:ext>
                </a:extLst>
              </a:tr>
              <a:tr h="372290">
                <a:tc>
                  <a:txBody>
                    <a:bodyPr/>
                    <a:lstStyle/>
                    <a:p>
                      <a:r>
                        <a:rPr lang="en-AU" dirty="0"/>
                        <a:t>NULL</a:t>
                      </a:r>
                    </a:p>
                  </a:txBody>
                  <a:tcPr anchor="ctr"/>
                </a:tc>
                <a:tc>
                  <a:txBody>
                    <a:bodyPr/>
                    <a:lstStyle/>
                    <a:p>
                      <a:r>
                        <a:rPr lang="en-AU" dirty="0"/>
                        <a:t>0.941647</a:t>
                      </a:r>
                    </a:p>
                  </a:txBody>
                  <a:tcPr anchor="ctr"/>
                </a:tc>
                <a:tc>
                  <a:txBody>
                    <a:bodyPr/>
                    <a:lstStyle/>
                    <a:p>
                      <a:r>
                        <a:rPr lang="en-AU"/>
                        <a:t>0.058353</a:t>
                      </a:r>
                    </a:p>
                  </a:txBody>
                  <a:tcPr anchor="ctr"/>
                </a:tc>
                <a:extLst>
                  <a:ext uri="{0D108BD9-81ED-4DB2-BD59-A6C34878D82A}">
                    <a16:rowId xmlns:a16="http://schemas.microsoft.com/office/drawing/2014/main" val="10003"/>
                  </a:ext>
                </a:extLst>
              </a:tr>
              <a:tr h="372290">
                <a:tc>
                  <a:txBody>
                    <a:bodyPr/>
                    <a:lstStyle/>
                    <a:p>
                      <a:r>
                        <a:rPr lang="en-AU" dirty="0"/>
                        <a:t>250</a:t>
                      </a:r>
                    </a:p>
                  </a:txBody>
                  <a:tcPr anchor="ctr"/>
                </a:tc>
                <a:tc>
                  <a:txBody>
                    <a:bodyPr/>
                    <a:lstStyle/>
                    <a:p>
                      <a:r>
                        <a:rPr lang="en-AU" dirty="0"/>
                        <a:t>0.943489</a:t>
                      </a:r>
                    </a:p>
                  </a:txBody>
                  <a:tcPr anchor="ctr"/>
                </a:tc>
                <a:tc>
                  <a:txBody>
                    <a:bodyPr/>
                    <a:lstStyle/>
                    <a:p>
                      <a:r>
                        <a:rPr lang="en-AU"/>
                        <a:t>0.056511</a:t>
                      </a:r>
                    </a:p>
                  </a:txBody>
                  <a:tcPr anchor="ctr"/>
                </a:tc>
                <a:extLst>
                  <a:ext uri="{0D108BD9-81ED-4DB2-BD59-A6C34878D82A}">
                    <a16:rowId xmlns:a16="http://schemas.microsoft.com/office/drawing/2014/main" val="10004"/>
                  </a:ext>
                </a:extLst>
              </a:tr>
              <a:tr h="372290">
                <a:tc>
                  <a:txBody>
                    <a:bodyPr/>
                    <a:lstStyle/>
                    <a:p>
                      <a:r>
                        <a:rPr lang="en-AU"/>
                        <a:t>240</a:t>
                      </a:r>
                    </a:p>
                  </a:txBody>
                  <a:tcPr anchor="ctr"/>
                </a:tc>
                <a:tc>
                  <a:txBody>
                    <a:bodyPr/>
                    <a:lstStyle/>
                    <a:p>
                      <a:r>
                        <a:rPr lang="en-AU" dirty="0"/>
                        <a:t>0.959034</a:t>
                      </a:r>
                    </a:p>
                  </a:txBody>
                  <a:tcPr anchor="ctr"/>
                </a:tc>
                <a:tc>
                  <a:txBody>
                    <a:bodyPr/>
                    <a:lstStyle/>
                    <a:p>
                      <a:r>
                        <a:rPr lang="en-AU"/>
                        <a:t>0.040966</a:t>
                      </a:r>
                    </a:p>
                  </a:txBody>
                  <a:tcPr anchor="ctr"/>
                </a:tc>
                <a:extLst>
                  <a:ext uri="{0D108BD9-81ED-4DB2-BD59-A6C34878D82A}">
                    <a16:rowId xmlns:a16="http://schemas.microsoft.com/office/drawing/2014/main" val="10005"/>
                  </a:ext>
                </a:extLst>
              </a:tr>
              <a:tr h="372290">
                <a:tc>
                  <a:txBody>
                    <a:bodyPr/>
                    <a:lstStyle/>
                    <a:p>
                      <a:r>
                        <a:rPr lang="en-AU"/>
                        <a:t>243</a:t>
                      </a:r>
                    </a:p>
                  </a:txBody>
                  <a:tcPr anchor="ctr"/>
                </a:tc>
                <a:tc>
                  <a:txBody>
                    <a:bodyPr/>
                    <a:lstStyle/>
                    <a:p>
                      <a:r>
                        <a:rPr lang="en-AU" dirty="0"/>
                        <a:t>0.966102</a:t>
                      </a:r>
                    </a:p>
                  </a:txBody>
                  <a:tcPr anchor="ctr"/>
                </a:tc>
                <a:tc>
                  <a:txBody>
                    <a:bodyPr/>
                    <a:lstStyle/>
                    <a:p>
                      <a:r>
                        <a:rPr lang="en-AU" dirty="0"/>
                        <a:t>0.033898</a:t>
                      </a:r>
                    </a:p>
                  </a:txBody>
                  <a:tcPr anchor="ctr"/>
                </a:tc>
                <a:extLst>
                  <a:ext uri="{0D108BD9-81ED-4DB2-BD59-A6C34878D82A}">
                    <a16:rowId xmlns:a16="http://schemas.microsoft.com/office/drawing/2014/main" val="10006"/>
                  </a:ext>
                </a:extLst>
              </a:tr>
              <a:tr h="372290">
                <a:tc>
                  <a:txBody>
                    <a:bodyPr/>
                    <a:lstStyle/>
                    <a:p>
                      <a:r>
                        <a:rPr lang="en-AU"/>
                        <a:t>298</a:t>
                      </a:r>
                    </a:p>
                  </a:txBody>
                  <a:tcPr anchor="ctr"/>
                </a:tc>
                <a:tc>
                  <a:txBody>
                    <a:bodyPr/>
                    <a:lstStyle/>
                    <a:p>
                      <a:r>
                        <a:rPr lang="en-AU" dirty="0"/>
                        <a:t>0.972603</a:t>
                      </a:r>
                    </a:p>
                  </a:txBody>
                  <a:tcPr anchor="ctr"/>
                </a:tc>
                <a:tc>
                  <a:txBody>
                    <a:bodyPr/>
                    <a:lstStyle/>
                    <a:p>
                      <a:r>
                        <a:rPr lang="en-AU" dirty="0"/>
                        <a:t>0.027397</a:t>
                      </a:r>
                    </a:p>
                  </a:txBody>
                  <a:tcPr anchor="ctr"/>
                </a:tc>
                <a:extLst>
                  <a:ext uri="{0D108BD9-81ED-4DB2-BD59-A6C34878D82A}">
                    <a16:rowId xmlns:a16="http://schemas.microsoft.com/office/drawing/2014/main" val="10007"/>
                  </a:ext>
                </a:extLst>
              </a:tr>
              <a:tr h="372290">
                <a:tc>
                  <a:txBody>
                    <a:bodyPr/>
                    <a:lstStyle/>
                    <a:p>
                      <a:r>
                        <a:rPr lang="en-AU"/>
                        <a:t>40</a:t>
                      </a:r>
                    </a:p>
                  </a:txBody>
                  <a:tcPr anchor="ctr"/>
                </a:tc>
                <a:tc>
                  <a:txBody>
                    <a:bodyPr/>
                    <a:lstStyle/>
                    <a:p>
                      <a:r>
                        <a:rPr lang="en-AU"/>
                        <a:t>0.974359</a:t>
                      </a:r>
                    </a:p>
                  </a:txBody>
                  <a:tcPr anchor="ctr"/>
                </a:tc>
                <a:tc>
                  <a:txBody>
                    <a:bodyPr/>
                    <a:lstStyle/>
                    <a:p>
                      <a:r>
                        <a:rPr lang="en-AU" dirty="0"/>
                        <a:t>0.025641</a:t>
                      </a:r>
                    </a:p>
                  </a:txBody>
                  <a:tcPr anchor="ctr"/>
                </a:tc>
                <a:extLst>
                  <a:ext uri="{0D108BD9-81ED-4DB2-BD59-A6C34878D82A}">
                    <a16:rowId xmlns:a16="http://schemas.microsoft.com/office/drawing/2014/main" val="10008"/>
                  </a:ext>
                </a:extLst>
              </a:tr>
              <a:tr h="372290">
                <a:tc>
                  <a:txBody>
                    <a:bodyPr/>
                    <a:lstStyle/>
                    <a:p>
                      <a:r>
                        <a:rPr lang="en-AU"/>
                        <a:t>6</a:t>
                      </a:r>
                    </a:p>
                  </a:txBody>
                  <a:tcPr anchor="ctr"/>
                </a:tc>
                <a:tc>
                  <a:txBody>
                    <a:bodyPr/>
                    <a:lstStyle/>
                    <a:p>
                      <a:r>
                        <a:rPr lang="en-AU"/>
                        <a:t>0.976271</a:t>
                      </a:r>
                    </a:p>
                  </a:txBody>
                  <a:tcPr anchor="ctr"/>
                </a:tc>
                <a:tc>
                  <a:txBody>
                    <a:bodyPr/>
                    <a:lstStyle/>
                    <a:p>
                      <a:r>
                        <a:rPr lang="en-AU" dirty="0"/>
                        <a:t>0.023729</a:t>
                      </a:r>
                    </a:p>
                  </a:txBody>
                  <a:tcPr anchor="ctr"/>
                </a:tc>
                <a:extLst>
                  <a:ext uri="{0D108BD9-81ED-4DB2-BD59-A6C34878D82A}">
                    <a16:rowId xmlns:a16="http://schemas.microsoft.com/office/drawing/2014/main" val="10009"/>
                  </a:ext>
                </a:extLst>
              </a:tr>
              <a:tr h="372290">
                <a:tc>
                  <a:txBody>
                    <a:bodyPr/>
                    <a:lstStyle/>
                    <a:p>
                      <a:r>
                        <a:rPr lang="en-AU"/>
                        <a:t>241</a:t>
                      </a:r>
                    </a:p>
                  </a:txBody>
                  <a:tcPr anchor="ctr"/>
                </a:tc>
                <a:tc>
                  <a:txBody>
                    <a:bodyPr/>
                    <a:lstStyle/>
                    <a:p>
                      <a:r>
                        <a:rPr lang="en-AU"/>
                        <a:t>0.979757</a:t>
                      </a:r>
                    </a:p>
                  </a:txBody>
                  <a:tcPr anchor="ctr"/>
                </a:tc>
                <a:tc>
                  <a:txBody>
                    <a:bodyPr/>
                    <a:lstStyle/>
                    <a:p>
                      <a:r>
                        <a:rPr lang="en-AU" dirty="0"/>
                        <a:t>0.020243</a:t>
                      </a:r>
                    </a:p>
                  </a:txBody>
                  <a:tcPr anchor="ctr"/>
                </a:tc>
                <a:extLst>
                  <a:ext uri="{0D108BD9-81ED-4DB2-BD59-A6C34878D82A}">
                    <a16:rowId xmlns:a16="http://schemas.microsoft.com/office/drawing/2014/main" val="10010"/>
                  </a:ext>
                </a:extLst>
              </a:tr>
              <a:tr h="372290">
                <a:tc>
                  <a:txBody>
                    <a:bodyPr/>
                    <a:lstStyle/>
                    <a:p>
                      <a:r>
                        <a:rPr lang="en-AU"/>
                        <a:t>314</a:t>
                      </a:r>
                    </a:p>
                  </a:txBody>
                  <a:tcPr anchor="ctr"/>
                </a:tc>
                <a:tc>
                  <a:txBody>
                    <a:bodyPr/>
                    <a:lstStyle/>
                    <a:p>
                      <a:r>
                        <a:rPr lang="en-AU"/>
                        <a:t>1.000000</a:t>
                      </a:r>
                    </a:p>
                  </a:txBody>
                  <a:tcPr anchor="ctr"/>
                </a:tc>
                <a:tc>
                  <a:txBody>
                    <a:bodyPr/>
                    <a:lstStyle/>
                    <a:p>
                      <a:r>
                        <a:rPr lang="en-AU" dirty="0"/>
                        <a:t>0.000000</a:t>
                      </a:r>
                    </a:p>
                  </a:txBody>
                  <a:tcPr anchor="ctr"/>
                </a:tc>
                <a:extLst>
                  <a:ext uri="{0D108BD9-81ED-4DB2-BD59-A6C34878D82A}">
                    <a16:rowId xmlns:a16="http://schemas.microsoft.com/office/drawing/2014/main" val="10011"/>
                  </a:ext>
                </a:extLst>
              </a:tr>
            </a:tbl>
          </a:graphicData>
        </a:graphic>
      </p:graphicFrame>
      <p:sp>
        <p:nvSpPr>
          <p:cNvPr id="7" name="TextBox 6"/>
          <p:cNvSpPr txBox="1"/>
          <p:nvPr/>
        </p:nvSpPr>
        <p:spPr>
          <a:xfrm>
            <a:off x="7928810" y="1492957"/>
            <a:ext cx="3356811" cy="461665"/>
          </a:xfrm>
          <a:prstGeom prst="rect">
            <a:avLst/>
          </a:prstGeom>
          <a:noFill/>
        </p:spPr>
        <p:txBody>
          <a:bodyPr wrap="square" rtlCol="0">
            <a:spAutoFit/>
          </a:bodyPr>
          <a:lstStyle/>
          <a:p>
            <a:r>
              <a:rPr lang="en-AU" sz="2400" b="1" dirty="0"/>
              <a:t>Companies</a:t>
            </a:r>
            <a:r>
              <a:rPr lang="en-AU" sz="2400" dirty="0"/>
              <a:t>:</a:t>
            </a:r>
          </a:p>
        </p:txBody>
      </p:sp>
      <p:sp>
        <p:nvSpPr>
          <p:cNvPr id="8" name="TextBox 7"/>
          <p:cNvSpPr txBox="1"/>
          <p:nvPr/>
        </p:nvSpPr>
        <p:spPr>
          <a:xfrm>
            <a:off x="828444" y="1492957"/>
            <a:ext cx="3356811" cy="461665"/>
          </a:xfrm>
          <a:prstGeom prst="rect">
            <a:avLst/>
          </a:prstGeom>
          <a:noFill/>
        </p:spPr>
        <p:txBody>
          <a:bodyPr wrap="square" rtlCol="0">
            <a:spAutoFit/>
          </a:bodyPr>
          <a:lstStyle/>
          <a:p>
            <a:r>
              <a:rPr lang="en-AU" sz="2400" b="1" dirty="0"/>
              <a:t>Agents</a:t>
            </a:r>
            <a:r>
              <a:rPr lang="en-AU" sz="2400" dirty="0"/>
              <a:t>:</a:t>
            </a:r>
          </a:p>
        </p:txBody>
      </p:sp>
    </p:spTree>
    <p:extLst>
      <p:ext uri="{BB962C8B-B14F-4D97-AF65-F5344CB8AC3E}">
        <p14:creationId xmlns:p14="http://schemas.microsoft.com/office/powerpoint/2010/main" val="4263998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8C821-ACA4-4BB7-84E9-F930CB192169}"/>
              </a:ext>
            </a:extLst>
          </p:cNvPr>
          <p:cNvSpPr>
            <a:spLocks noGrp="1"/>
          </p:cNvSpPr>
          <p:nvPr>
            <p:ph type="title"/>
          </p:nvPr>
        </p:nvSpPr>
        <p:spPr>
          <a:xfrm>
            <a:off x="859810" y="427918"/>
            <a:ext cx="9096712" cy="1143000"/>
          </a:xfrm>
        </p:spPr>
        <p:txBody>
          <a:bodyPr>
            <a:normAutofit/>
          </a:bodyPr>
          <a:lstStyle/>
          <a:p>
            <a:pPr algn="l"/>
            <a:r>
              <a:rPr lang="en-US" b="1" dirty="0">
                <a:solidFill>
                  <a:srgbClr val="0070C0"/>
                </a:solidFill>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36495436-85F0-4C77-8D73-11433D385A4F}"/>
              </a:ext>
            </a:extLst>
          </p:cNvPr>
          <p:cNvSpPr>
            <a:spLocks noGrp="1"/>
          </p:cNvSpPr>
          <p:nvPr>
            <p:ph idx="1"/>
          </p:nvPr>
        </p:nvSpPr>
        <p:spPr>
          <a:xfrm>
            <a:off x="850007" y="1765412"/>
            <a:ext cx="10212946" cy="4545236"/>
          </a:xfrm>
        </p:spPr>
        <p:txBody>
          <a:bodyPr>
            <a:normAutofit/>
          </a:bodyPr>
          <a:lstStyle/>
          <a:p>
            <a:pPr marL="0" indent="0" algn="just">
              <a:buNone/>
            </a:pPr>
            <a:r>
              <a:rPr lang="en-US" sz="2800" dirty="0"/>
              <a:t>The booking details of a resort in Portugal between the 1</a:t>
            </a:r>
            <a:r>
              <a:rPr lang="en-US" sz="2800" baseline="30000" dirty="0"/>
              <a:t>st</a:t>
            </a:r>
            <a:r>
              <a:rPr lang="en-US" sz="2800" dirty="0"/>
              <a:t>  of July 2015 and 31</a:t>
            </a:r>
            <a:r>
              <a:rPr lang="en-US" sz="2800" baseline="30000" dirty="0"/>
              <a:t>st</a:t>
            </a:r>
            <a:r>
              <a:rPr lang="en-US" sz="2800" dirty="0"/>
              <a:t>  of August 2017 are provided. The resort is facing loss in revenue due to last minute cancellations by the customers resulting in the room lying vacant. </a:t>
            </a:r>
          </a:p>
        </p:txBody>
      </p:sp>
    </p:spTree>
    <p:extLst>
      <p:ext uri="{BB962C8B-B14F-4D97-AF65-F5344CB8AC3E}">
        <p14:creationId xmlns:p14="http://schemas.microsoft.com/office/powerpoint/2010/main" val="1441089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297B05-E745-4880-A7F1-229E25305DAD}"/>
              </a:ext>
            </a:extLst>
          </p:cNvPr>
          <p:cNvSpPr>
            <a:spLocks noGrp="1"/>
          </p:cNvSpPr>
          <p:nvPr>
            <p:ph idx="1"/>
          </p:nvPr>
        </p:nvSpPr>
        <p:spPr>
          <a:xfrm>
            <a:off x="609600" y="1166018"/>
            <a:ext cx="10972800" cy="4525963"/>
          </a:xfrm>
        </p:spPr>
        <p:txBody>
          <a:bodyPr/>
          <a:lstStyle/>
          <a:p>
            <a:pPr marL="0" indent="0">
              <a:buNone/>
            </a:pPr>
            <a:r>
              <a:rPr lang="en-US" b="1" dirty="0">
                <a:solidFill>
                  <a:srgbClr val="0070C0"/>
                </a:solidFill>
                <a:cs typeface="Arial" panose="020B0604020202020204" pitchFamily="34" charset="0"/>
              </a:rPr>
              <a:t>WITHOUT FEATURE SELECTION</a:t>
            </a:r>
            <a:endParaRPr lang="en-US" dirty="0"/>
          </a:p>
        </p:txBody>
      </p:sp>
      <p:sp>
        <p:nvSpPr>
          <p:cNvPr id="4" name="Title 1">
            <a:extLst>
              <a:ext uri="{FF2B5EF4-FFF2-40B4-BE49-F238E27FC236}">
                <a16:creationId xmlns:a16="http://schemas.microsoft.com/office/drawing/2014/main" id="{39281CF7-E121-46DA-8A4F-490AE0C8FC0B}"/>
              </a:ext>
            </a:extLst>
          </p:cNvPr>
          <p:cNvSpPr>
            <a:spLocks noGrp="1"/>
          </p:cNvSpPr>
          <p:nvPr>
            <p:ph type="title"/>
          </p:nvPr>
        </p:nvSpPr>
        <p:spPr>
          <a:xfrm>
            <a:off x="609600" y="261938"/>
            <a:ext cx="10972800" cy="1143000"/>
          </a:xfrm>
        </p:spPr>
        <p:txBody>
          <a:bodyPr/>
          <a:lstStyle/>
          <a:p>
            <a:pPr algn="l"/>
            <a:r>
              <a:rPr lang="en-US" b="1" dirty="0">
                <a:solidFill>
                  <a:srgbClr val="0070C0"/>
                </a:solidFill>
                <a:cs typeface="Arial" panose="020B0604020202020204" pitchFamily="34" charset="0"/>
              </a:rPr>
              <a:t>MODELLING</a:t>
            </a:r>
            <a:endParaRPr lang="en-AU" dirty="0"/>
          </a:p>
        </p:txBody>
      </p:sp>
      <p:pic>
        <p:nvPicPr>
          <p:cNvPr id="6" name="Picture 5">
            <a:extLst>
              <a:ext uri="{FF2B5EF4-FFF2-40B4-BE49-F238E27FC236}">
                <a16:creationId xmlns:a16="http://schemas.microsoft.com/office/drawing/2014/main" id="{1D69DEB2-9F62-4906-8E25-29A1011BCE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269623"/>
            <a:ext cx="10668000" cy="2649073"/>
          </a:xfrm>
          <a:prstGeom prst="rect">
            <a:avLst/>
          </a:prstGeom>
        </p:spPr>
      </p:pic>
    </p:spTree>
    <p:extLst>
      <p:ext uri="{BB962C8B-B14F-4D97-AF65-F5344CB8AC3E}">
        <p14:creationId xmlns:p14="http://schemas.microsoft.com/office/powerpoint/2010/main" val="3349355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DB1D4B7-187C-4CC1-A73E-22B94E07515A}"/>
              </a:ext>
            </a:extLst>
          </p:cNvPr>
          <p:cNvSpPr txBox="1">
            <a:spLocks/>
          </p:cNvSpPr>
          <p:nvPr/>
        </p:nvSpPr>
        <p:spPr>
          <a:xfrm>
            <a:off x="-742681" y="0"/>
            <a:ext cx="901091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0070C0"/>
                </a:solidFill>
                <a:latin typeface="Arial" panose="020B0604020202020204" pitchFamily="34" charset="0"/>
                <a:cs typeface="Arial" panose="020B0604020202020204" pitchFamily="34" charset="0"/>
              </a:rPr>
              <a:t>FEATURE SELECTION</a:t>
            </a:r>
          </a:p>
        </p:txBody>
      </p:sp>
      <p:pic>
        <p:nvPicPr>
          <p:cNvPr id="10" name="Picture 9">
            <a:extLst>
              <a:ext uri="{FF2B5EF4-FFF2-40B4-BE49-F238E27FC236}">
                <a16:creationId xmlns:a16="http://schemas.microsoft.com/office/drawing/2014/main" id="{C410E7E7-8182-44E0-BCD1-06CCB427EB51}"/>
              </a:ext>
            </a:extLst>
          </p:cNvPr>
          <p:cNvPicPr>
            <a:picLocks noChangeAspect="1"/>
          </p:cNvPicPr>
          <p:nvPr/>
        </p:nvPicPr>
        <p:blipFill>
          <a:blip r:embed="rId2"/>
          <a:stretch>
            <a:fillRect/>
          </a:stretch>
        </p:blipFill>
        <p:spPr>
          <a:xfrm>
            <a:off x="1854557" y="974871"/>
            <a:ext cx="7894749" cy="5760687"/>
          </a:xfrm>
          <a:prstGeom prst="rect">
            <a:avLst/>
          </a:prstGeom>
        </p:spPr>
      </p:pic>
    </p:spTree>
    <p:extLst>
      <p:ext uri="{BB962C8B-B14F-4D97-AF65-F5344CB8AC3E}">
        <p14:creationId xmlns:p14="http://schemas.microsoft.com/office/powerpoint/2010/main" val="4132838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DB1D4B7-187C-4CC1-A73E-22B94E07515A}"/>
              </a:ext>
            </a:extLst>
          </p:cNvPr>
          <p:cNvSpPr txBox="1">
            <a:spLocks/>
          </p:cNvSpPr>
          <p:nvPr/>
        </p:nvSpPr>
        <p:spPr>
          <a:xfrm>
            <a:off x="-742681" y="0"/>
            <a:ext cx="901091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0070C0"/>
                </a:solidFill>
                <a:latin typeface="Arial" panose="020B0604020202020204" pitchFamily="34" charset="0"/>
                <a:cs typeface="Arial" panose="020B0604020202020204" pitchFamily="34" charset="0"/>
              </a:rPr>
              <a:t>FEATURE SELECTION</a:t>
            </a:r>
          </a:p>
        </p:txBody>
      </p:sp>
      <p:graphicFrame>
        <p:nvGraphicFramePr>
          <p:cNvPr id="2" name="Table 1"/>
          <p:cNvGraphicFramePr>
            <a:graphicFrameLocks noGrp="1"/>
          </p:cNvGraphicFramePr>
          <p:nvPr>
            <p:extLst>
              <p:ext uri="{D42A27DB-BD31-4B8C-83A1-F6EECF244321}">
                <p14:modId xmlns:p14="http://schemas.microsoft.com/office/powerpoint/2010/main" val="4164431196"/>
              </p:ext>
            </p:extLst>
          </p:nvPr>
        </p:nvGraphicFramePr>
        <p:xfrm>
          <a:off x="842209" y="1143000"/>
          <a:ext cx="4957012" cy="5305920"/>
        </p:xfrm>
        <a:graphic>
          <a:graphicData uri="http://schemas.openxmlformats.org/drawingml/2006/table">
            <a:tbl>
              <a:tblPr firstRow="1" firstCol="1" bandRow="1">
                <a:tableStyleId>{5C22544A-7EE6-4342-B048-85BDC9FD1C3A}</a:tableStyleId>
              </a:tblPr>
              <a:tblGrid>
                <a:gridCol w="469198">
                  <a:extLst>
                    <a:ext uri="{9D8B030D-6E8A-4147-A177-3AD203B41FA5}">
                      <a16:colId xmlns:a16="http://schemas.microsoft.com/office/drawing/2014/main" val="20000"/>
                    </a:ext>
                  </a:extLst>
                </a:gridCol>
                <a:gridCol w="2243907">
                  <a:extLst>
                    <a:ext uri="{9D8B030D-6E8A-4147-A177-3AD203B41FA5}">
                      <a16:colId xmlns:a16="http://schemas.microsoft.com/office/drawing/2014/main" val="20001"/>
                    </a:ext>
                  </a:extLst>
                </a:gridCol>
                <a:gridCol w="2243907">
                  <a:extLst>
                    <a:ext uri="{9D8B030D-6E8A-4147-A177-3AD203B41FA5}">
                      <a16:colId xmlns:a16="http://schemas.microsoft.com/office/drawing/2014/main" val="20002"/>
                    </a:ext>
                  </a:extLst>
                </a:gridCol>
              </a:tblGrid>
              <a:tr h="410783">
                <a:tc>
                  <a:txBody>
                    <a:bodyPr/>
                    <a:lstStyle/>
                    <a:p>
                      <a:pPr algn="ctr">
                        <a:lnSpc>
                          <a:spcPct val="115000"/>
                        </a:lnSpc>
                        <a:spcAft>
                          <a:spcPts val="0"/>
                        </a:spcAft>
                      </a:pPr>
                      <a:r>
                        <a:rPr lang="en-US" sz="1200" dirty="0" err="1">
                          <a:effectLst/>
                        </a:rPr>
                        <a:t>S.No</a:t>
                      </a:r>
                      <a:r>
                        <a:rPr lang="en-US" sz="1200" dirty="0">
                          <a:effectLst/>
                        </a:rPr>
                        <a:t>.</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ctr">
                        <a:lnSpc>
                          <a:spcPct val="115000"/>
                        </a:lnSpc>
                        <a:spcAft>
                          <a:spcPts val="0"/>
                        </a:spcAft>
                      </a:pPr>
                      <a:r>
                        <a:rPr lang="en-US" sz="1200" dirty="0">
                          <a:effectLst/>
                        </a:rPr>
                        <a:t>Random Forest</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ctr">
                        <a:lnSpc>
                          <a:spcPct val="115000"/>
                        </a:lnSpc>
                        <a:spcAft>
                          <a:spcPts val="0"/>
                        </a:spcAft>
                      </a:pPr>
                      <a:r>
                        <a:rPr lang="en-US" sz="1200" dirty="0">
                          <a:effectLst/>
                        </a:rPr>
                        <a:t>RFE</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00"/>
                  </a:ext>
                </a:extLst>
              </a:tr>
              <a:tr h="376549">
                <a:tc>
                  <a:txBody>
                    <a:bodyPr/>
                    <a:lstStyle/>
                    <a:p>
                      <a:pPr algn="r">
                        <a:lnSpc>
                          <a:spcPct val="115000"/>
                        </a:lnSpc>
                        <a:spcAft>
                          <a:spcPts val="0"/>
                        </a:spcAft>
                      </a:pPr>
                      <a:r>
                        <a:rPr lang="en-US" sz="1200">
                          <a:effectLst/>
                        </a:rPr>
                        <a:t>1</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LeadTime</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LeadTime</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01"/>
                  </a:ext>
                </a:extLst>
              </a:tr>
              <a:tr h="376549">
                <a:tc>
                  <a:txBody>
                    <a:bodyPr/>
                    <a:lstStyle/>
                    <a:p>
                      <a:pPr algn="r">
                        <a:lnSpc>
                          <a:spcPct val="115000"/>
                        </a:lnSpc>
                        <a:spcAft>
                          <a:spcPts val="0"/>
                        </a:spcAft>
                      </a:pPr>
                      <a:r>
                        <a:rPr lang="en-US" sz="1200">
                          <a:effectLst/>
                        </a:rPr>
                        <a:t>2</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Country_Portugal</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Country_Portugal</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02"/>
                  </a:ext>
                </a:extLst>
              </a:tr>
              <a:tr h="376549">
                <a:tc>
                  <a:txBody>
                    <a:bodyPr/>
                    <a:lstStyle/>
                    <a:p>
                      <a:pPr algn="r">
                        <a:lnSpc>
                          <a:spcPct val="115000"/>
                        </a:lnSpc>
                        <a:spcAft>
                          <a:spcPts val="0"/>
                        </a:spcAft>
                      </a:pPr>
                      <a:r>
                        <a:rPr lang="en-US" sz="1200">
                          <a:effectLst/>
                        </a:rPr>
                        <a:t>3</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a:effectLst/>
                        </a:rPr>
                        <a:t>ADR</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a:effectLst/>
                        </a:rPr>
                        <a:t>ADR</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03"/>
                  </a:ext>
                </a:extLst>
              </a:tr>
              <a:tr h="376549">
                <a:tc>
                  <a:txBody>
                    <a:bodyPr/>
                    <a:lstStyle/>
                    <a:p>
                      <a:pPr algn="r">
                        <a:lnSpc>
                          <a:spcPct val="115000"/>
                        </a:lnSpc>
                        <a:spcAft>
                          <a:spcPts val="0"/>
                        </a:spcAft>
                      </a:pPr>
                      <a:r>
                        <a:rPr lang="en-US" sz="1200">
                          <a:effectLst/>
                        </a:rPr>
                        <a:t>4</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RequiredCarParkingSpaces</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RequiredCarParkingSpaces</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04"/>
                  </a:ext>
                </a:extLst>
              </a:tr>
              <a:tr h="376549">
                <a:tc>
                  <a:txBody>
                    <a:bodyPr/>
                    <a:lstStyle/>
                    <a:p>
                      <a:pPr algn="r">
                        <a:lnSpc>
                          <a:spcPct val="115000"/>
                        </a:lnSpc>
                        <a:spcAft>
                          <a:spcPts val="0"/>
                        </a:spcAft>
                      </a:pPr>
                      <a:r>
                        <a:rPr lang="en-US" sz="1200">
                          <a:effectLst/>
                        </a:rPr>
                        <a:t>5</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ArrivalDateDayOfMonth</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ArrivalDateDayOfMonth</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05"/>
                  </a:ext>
                </a:extLst>
              </a:tr>
              <a:tr h="376549">
                <a:tc>
                  <a:txBody>
                    <a:bodyPr/>
                    <a:lstStyle/>
                    <a:p>
                      <a:pPr algn="r">
                        <a:lnSpc>
                          <a:spcPct val="115000"/>
                        </a:lnSpc>
                        <a:spcAft>
                          <a:spcPts val="0"/>
                        </a:spcAft>
                      </a:pPr>
                      <a:r>
                        <a:rPr lang="en-US" sz="1200">
                          <a:effectLst/>
                        </a:rPr>
                        <a:t>6</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Agent_High</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Agent_High</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06"/>
                  </a:ext>
                </a:extLst>
              </a:tr>
              <a:tr h="376549">
                <a:tc>
                  <a:txBody>
                    <a:bodyPr/>
                    <a:lstStyle/>
                    <a:p>
                      <a:pPr algn="r">
                        <a:lnSpc>
                          <a:spcPct val="115000"/>
                        </a:lnSpc>
                        <a:spcAft>
                          <a:spcPts val="0"/>
                        </a:spcAft>
                      </a:pPr>
                      <a:r>
                        <a:rPr lang="en-US" sz="1200">
                          <a:effectLst/>
                        </a:rPr>
                        <a:t>7</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a:effectLst/>
                        </a:rPr>
                        <a:t>Assigned/Reserved</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a:effectLst/>
                        </a:rPr>
                        <a:t>Assigned/Reserved</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07"/>
                  </a:ext>
                </a:extLst>
              </a:tr>
              <a:tr h="376549">
                <a:tc>
                  <a:txBody>
                    <a:bodyPr/>
                    <a:lstStyle/>
                    <a:p>
                      <a:pPr algn="r">
                        <a:lnSpc>
                          <a:spcPct val="115000"/>
                        </a:lnSpc>
                        <a:spcAft>
                          <a:spcPts val="0"/>
                        </a:spcAft>
                      </a:pPr>
                      <a:r>
                        <a:rPr lang="en-US" sz="1200">
                          <a:effectLst/>
                        </a:rPr>
                        <a:t>8</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a:effectLst/>
                        </a:rPr>
                        <a:t>TotalStayinNights</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TotalStayinNights</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08"/>
                  </a:ext>
                </a:extLst>
              </a:tr>
              <a:tr h="376549">
                <a:tc>
                  <a:txBody>
                    <a:bodyPr/>
                    <a:lstStyle/>
                    <a:p>
                      <a:pPr algn="r">
                        <a:lnSpc>
                          <a:spcPct val="115000"/>
                        </a:lnSpc>
                        <a:spcAft>
                          <a:spcPts val="0"/>
                        </a:spcAft>
                      </a:pPr>
                      <a:r>
                        <a:rPr lang="en-US" sz="1200">
                          <a:effectLst/>
                        </a:rPr>
                        <a:t>9</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a:effectLst/>
                        </a:rPr>
                        <a:t>TotalOfSpecialRequests</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TotalOfSpecialRequests</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09"/>
                  </a:ext>
                </a:extLst>
              </a:tr>
              <a:tr h="376549">
                <a:tc>
                  <a:txBody>
                    <a:bodyPr/>
                    <a:lstStyle/>
                    <a:p>
                      <a:pPr algn="r">
                        <a:lnSpc>
                          <a:spcPct val="115000"/>
                        </a:lnSpc>
                        <a:spcAft>
                          <a:spcPts val="0"/>
                        </a:spcAft>
                      </a:pPr>
                      <a:r>
                        <a:rPr lang="en-US" sz="1200">
                          <a:effectLst/>
                        </a:rPr>
                        <a:t>10</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a:effectLst/>
                        </a:rPr>
                        <a:t>ArrivalDateYear</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ArrivalDateYear</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10"/>
                  </a:ext>
                </a:extLst>
              </a:tr>
              <a:tr h="376549">
                <a:tc>
                  <a:txBody>
                    <a:bodyPr/>
                    <a:lstStyle/>
                    <a:p>
                      <a:pPr algn="r">
                        <a:lnSpc>
                          <a:spcPct val="115000"/>
                        </a:lnSpc>
                        <a:spcAft>
                          <a:spcPts val="0"/>
                        </a:spcAft>
                      </a:pPr>
                      <a:r>
                        <a:rPr lang="en-US" sz="1200">
                          <a:effectLst/>
                        </a:rPr>
                        <a:t>11</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a:effectLst/>
                        </a:rPr>
                        <a:t>DepositType_No Deposit</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DepositType_No</a:t>
                      </a:r>
                      <a:r>
                        <a:rPr lang="en-US" sz="1200" dirty="0">
                          <a:effectLst/>
                        </a:rPr>
                        <a:t> Deposit</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11"/>
                  </a:ext>
                </a:extLst>
              </a:tr>
              <a:tr h="376549">
                <a:tc>
                  <a:txBody>
                    <a:bodyPr/>
                    <a:lstStyle/>
                    <a:p>
                      <a:pPr algn="r">
                        <a:lnSpc>
                          <a:spcPct val="115000"/>
                        </a:lnSpc>
                        <a:spcAft>
                          <a:spcPts val="0"/>
                        </a:spcAft>
                      </a:pPr>
                      <a:r>
                        <a:rPr lang="en-US" sz="1200">
                          <a:effectLst/>
                        </a:rPr>
                        <a:t>12</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a:effectLst/>
                        </a:rPr>
                        <a:t>Country_Low</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Country_Low</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12"/>
                  </a:ext>
                </a:extLst>
              </a:tr>
              <a:tr h="376549">
                <a:tc>
                  <a:txBody>
                    <a:bodyPr/>
                    <a:lstStyle/>
                    <a:p>
                      <a:pPr algn="r">
                        <a:lnSpc>
                          <a:spcPct val="115000"/>
                        </a:lnSpc>
                        <a:spcAft>
                          <a:spcPts val="0"/>
                        </a:spcAft>
                      </a:pPr>
                      <a:r>
                        <a:rPr lang="en-US" sz="1200" dirty="0">
                          <a:effectLst/>
                        </a:rPr>
                        <a:t>13</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a:effectLst/>
                        </a:rPr>
                        <a:t>DepositType_Non Refund</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DepositType_Non</a:t>
                      </a:r>
                      <a:r>
                        <a:rPr lang="en-US" sz="1200" dirty="0">
                          <a:effectLst/>
                        </a:rPr>
                        <a:t> Refund</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1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656841901"/>
              </p:ext>
            </p:extLst>
          </p:nvPr>
        </p:nvGraphicFramePr>
        <p:xfrm>
          <a:off x="6468979" y="1143000"/>
          <a:ext cx="5045242" cy="5371344"/>
        </p:xfrm>
        <a:graphic>
          <a:graphicData uri="http://schemas.openxmlformats.org/drawingml/2006/table">
            <a:tbl>
              <a:tblPr firstRow="1" firstCol="1" bandRow="1">
                <a:tableStyleId>{5C22544A-7EE6-4342-B048-85BDC9FD1C3A}</a:tableStyleId>
              </a:tblPr>
              <a:tblGrid>
                <a:gridCol w="477550">
                  <a:extLst>
                    <a:ext uri="{9D8B030D-6E8A-4147-A177-3AD203B41FA5}">
                      <a16:colId xmlns:a16="http://schemas.microsoft.com/office/drawing/2014/main" val="20000"/>
                    </a:ext>
                  </a:extLst>
                </a:gridCol>
                <a:gridCol w="2283846">
                  <a:extLst>
                    <a:ext uri="{9D8B030D-6E8A-4147-A177-3AD203B41FA5}">
                      <a16:colId xmlns:a16="http://schemas.microsoft.com/office/drawing/2014/main" val="20001"/>
                    </a:ext>
                  </a:extLst>
                </a:gridCol>
                <a:gridCol w="2283846">
                  <a:extLst>
                    <a:ext uri="{9D8B030D-6E8A-4147-A177-3AD203B41FA5}">
                      <a16:colId xmlns:a16="http://schemas.microsoft.com/office/drawing/2014/main" val="20002"/>
                    </a:ext>
                  </a:extLst>
                </a:gridCol>
              </a:tblGrid>
              <a:tr h="397042">
                <a:tc>
                  <a:txBody>
                    <a:bodyPr/>
                    <a:lstStyle/>
                    <a:p>
                      <a:pPr algn="ctr">
                        <a:lnSpc>
                          <a:spcPct val="115000"/>
                        </a:lnSpc>
                        <a:spcAft>
                          <a:spcPts val="0"/>
                        </a:spcAft>
                      </a:pPr>
                      <a:r>
                        <a:rPr lang="en-US" sz="1200" dirty="0" err="1">
                          <a:effectLst/>
                        </a:rPr>
                        <a:t>S.No</a:t>
                      </a:r>
                      <a:r>
                        <a:rPr lang="en-US" sz="1200" dirty="0">
                          <a:effectLst/>
                        </a:rPr>
                        <a:t>.</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ctr">
                        <a:lnSpc>
                          <a:spcPct val="115000"/>
                        </a:lnSpc>
                        <a:spcAft>
                          <a:spcPts val="0"/>
                        </a:spcAft>
                      </a:pPr>
                      <a:r>
                        <a:rPr lang="en-US" sz="1200" dirty="0">
                          <a:effectLst/>
                        </a:rPr>
                        <a:t>Random Forest</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ctr">
                        <a:lnSpc>
                          <a:spcPct val="115000"/>
                        </a:lnSpc>
                        <a:spcAft>
                          <a:spcPts val="0"/>
                        </a:spcAft>
                      </a:pPr>
                      <a:r>
                        <a:rPr lang="en-US" sz="1200" dirty="0">
                          <a:effectLst/>
                        </a:rPr>
                        <a:t>RFE</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00"/>
                  </a:ext>
                </a:extLst>
              </a:tr>
              <a:tr h="331620">
                <a:tc>
                  <a:txBody>
                    <a:bodyPr/>
                    <a:lstStyle/>
                    <a:p>
                      <a:pPr algn="r">
                        <a:lnSpc>
                          <a:spcPct val="115000"/>
                        </a:lnSpc>
                        <a:spcAft>
                          <a:spcPts val="0"/>
                        </a:spcAft>
                      </a:pPr>
                      <a:r>
                        <a:rPr lang="en-US" sz="1200" dirty="0">
                          <a:effectLst/>
                        </a:rPr>
                        <a:t>14</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a:effectLst/>
                        </a:rPr>
                        <a:t>StaysInWeekendNights</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StaysInWeekendNights</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01"/>
                  </a:ext>
                </a:extLst>
              </a:tr>
              <a:tr h="331620">
                <a:tc>
                  <a:txBody>
                    <a:bodyPr/>
                    <a:lstStyle/>
                    <a:p>
                      <a:pPr algn="r">
                        <a:lnSpc>
                          <a:spcPct val="115000"/>
                        </a:lnSpc>
                        <a:spcAft>
                          <a:spcPts val="0"/>
                        </a:spcAft>
                      </a:pPr>
                      <a:r>
                        <a:rPr lang="en-US" sz="1200" dirty="0">
                          <a:effectLst/>
                        </a:rPr>
                        <a:t>15</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a:effectLst/>
                        </a:rPr>
                        <a:t>BookingChanges</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a:effectLst/>
                        </a:rPr>
                        <a:t>BookingChanges</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02"/>
                  </a:ext>
                </a:extLst>
              </a:tr>
              <a:tr h="331620">
                <a:tc>
                  <a:txBody>
                    <a:bodyPr/>
                    <a:lstStyle/>
                    <a:p>
                      <a:pPr algn="r">
                        <a:lnSpc>
                          <a:spcPct val="115000"/>
                        </a:lnSpc>
                        <a:spcAft>
                          <a:spcPts val="0"/>
                        </a:spcAft>
                      </a:pPr>
                      <a:r>
                        <a:rPr lang="en-US" sz="1200">
                          <a:effectLst/>
                        </a:rPr>
                        <a:t>16</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a:effectLst/>
                        </a:rPr>
                        <a:t>Quarter</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a:effectLst/>
                        </a:rPr>
                        <a:t>Quarter</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03"/>
                  </a:ext>
                </a:extLst>
              </a:tr>
              <a:tr h="331620">
                <a:tc>
                  <a:txBody>
                    <a:bodyPr/>
                    <a:lstStyle/>
                    <a:p>
                      <a:pPr algn="r">
                        <a:lnSpc>
                          <a:spcPct val="115000"/>
                        </a:lnSpc>
                        <a:spcAft>
                          <a:spcPts val="0"/>
                        </a:spcAft>
                      </a:pPr>
                      <a:r>
                        <a:rPr lang="en-US" sz="1200">
                          <a:effectLst/>
                        </a:rPr>
                        <a:t>17</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ArrivalWeekNumber</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ArrivalWeekNumber</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04"/>
                  </a:ext>
                </a:extLst>
              </a:tr>
              <a:tr h="331620">
                <a:tc>
                  <a:txBody>
                    <a:bodyPr/>
                    <a:lstStyle/>
                    <a:p>
                      <a:pPr algn="r">
                        <a:lnSpc>
                          <a:spcPct val="115000"/>
                        </a:lnSpc>
                        <a:spcAft>
                          <a:spcPts val="0"/>
                        </a:spcAft>
                      </a:pPr>
                      <a:r>
                        <a:rPr lang="en-US" sz="1200">
                          <a:effectLst/>
                        </a:rPr>
                        <a:t>18</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PreviousCancellations</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PreviousCancellations</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05"/>
                  </a:ext>
                </a:extLst>
              </a:tr>
              <a:tr h="331620">
                <a:tc>
                  <a:txBody>
                    <a:bodyPr/>
                    <a:lstStyle/>
                    <a:p>
                      <a:pPr algn="r">
                        <a:lnSpc>
                          <a:spcPct val="115000"/>
                        </a:lnSpc>
                        <a:spcAft>
                          <a:spcPts val="0"/>
                        </a:spcAft>
                      </a:pPr>
                      <a:r>
                        <a:rPr lang="en-US" sz="1200">
                          <a:effectLst/>
                        </a:rPr>
                        <a:t>19</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CustomerType_Transient</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CustomerType_Transient</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06"/>
                  </a:ext>
                </a:extLst>
              </a:tr>
              <a:tr h="331620">
                <a:tc>
                  <a:txBody>
                    <a:bodyPr/>
                    <a:lstStyle/>
                    <a:p>
                      <a:pPr algn="r">
                        <a:lnSpc>
                          <a:spcPct val="115000"/>
                        </a:lnSpc>
                        <a:spcAft>
                          <a:spcPts val="0"/>
                        </a:spcAft>
                      </a:pPr>
                      <a:r>
                        <a:rPr lang="en-US" sz="1200">
                          <a:effectLst/>
                        </a:rPr>
                        <a:t>20</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a:effectLst/>
                        </a:rPr>
                        <a:t>Agent_Low</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Agent_Low</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07"/>
                  </a:ext>
                </a:extLst>
              </a:tr>
              <a:tr h="663241">
                <a:tc>
                  <a:txBody>
                    <a:bodyPr/>
                    <a:lstStyle/>
                    <a:p>
                      <a:pPr algn="r">
                        <a:lnSpc>
                          <a:spcPct val="115000"/>
                        </a:lnSpc>
                        <a:spcAft>
                          <a:spcPts val="0"/>
                        </a:spcAft>
                      </a:pPr>
                      <a:r>
                        <a:rPr lang="en-US" sz="1200">
                          <a:effectLst/>
                        </a:rPr>
                        <a:t>21</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CustomerType_Transient</a:t>
                      </a:r>
                      <a:r>
                        <a:rPr lang="en-US" sz="1200" dirty="0">
                          <a:effectLst/>
                        </a:rPr>
                        <a:t>-Party</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CustomerType_Transient</a:t>
                      </a:r>
                      <a:r>
                        <a:rPr lang="en-US" sz="1200" dirty="0">
                          <a:effectLst/>
                        </a:rPr>
                        <a:t>-Party</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08"/>
                  </a:ext>
                </a:extLst>
              </a:tr>
              <a:tr h="331620">
                <a:tc>
                  <a:txBody>
                    <a:bodyPr/>
                    <a:lstStyle/>
                    <a:p>
                      <a:pPr algn="r">
                        <a:lnSpc>
                          <a:spcPct val="115000"/>
                        </a:lnSpc>
                        <a:spcAft>
                          <a:spcPts val="0"/>
                        </a:spcAft>
                      </a:pPr>
                      <a:r>
                        <a:rPr lang="en-US" sz="1200">
                          <a:effectLst/>
                        </a:rPr>
                        <a:t>22</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a:effectLst/>
                        </a:rPr>
                        <a:t>DistributionChannel_TA/TO</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Meal_HB</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09"/>
                  </a:ext>
                </a:extLst>
              </a:tr>
              <a:tr h="331620">
                <a:tc>
                  <a:txBody>
                    <a:bodyPr/>
                    <a:lstStyle/>
                    <a:p>
                      <a:pPr algn="r">
                        <a:lnSpc>
                          <a:spcPct val="115000"/>
                        </a:lnSpc>
                        <a:spcAft>
                          <a:spcPts val="0"/>
                        </a:spcAft>
                      </a:pPr>
                      <a:r>
                        <a:rPr lang="en-US" sz="1200">
                          <a:effectLst/>
                        </a:rPr>
                        <a:t>23</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a:effectLst/>
                        </a:rPr>
                        <a:t>Adults</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a:effectLst/>
                        </a:rPr>
                        <a:t>Adults</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10"/>
                  </a:ext>
                </a:extLst>
              </a:tr>
              <a:tr h="663241">
                <a:tc>
                  <a:txBody>
                    <a:bodyPr/>
                    <a:lstStyle/>
                    <a:p>
                      <a:pPr algn="r">
                        <a:lnSpc>
                          <a:spcPct val="115000"/>
                        </a:lnSpc>
                        <a:spcAft>
                          <a:spcPts val="0"/>
                        </a:spcAft>
                      </a:pPr>
                      <a:r>
                        <a:rPr lang="en-US" sz="1200">
                          <a:effectLst/>
                        </a:rPr>
                        <a:t>24</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a:effectLst/>
                        </a:rPr>
                        <a:t>DistributionChannel_Direct</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DistributionChannel_Direct</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11"/>
                  </a:ext>
                </a:extLst>
              </a:tr>
              <a:tr h="331620">
                <a:tc>
                  <a:txBody>
                    <a:bodyPr/>
                    <a:lstStyle/>
                    <a:p>
                      <a:pPr algn="r">
                        <a:lnSpc>
                          <a:spcPct val="115000"/>
                        </a:lnSpc>
                        <a:spcAft>
                          <a:spcPts val="0"/>
                        </a:spcAft>
                      </a:pPr>
                      <a:r>
                        <a:rPr lang="en-US" sz="1200">
                          <a:effectLst/>
                        </a:rPr>
                        <a:t>25</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a:effectLst/>
                        </a:rPr>
                        <a:t>IsHoliday</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IsHoliday</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12"/>
                  </a:ext>
                </a:extLst>
              </a:tr>
              <a:tr h="331620">
                <a:tc>
                  <a:txBody>
                    <a:bodyPr/>
                    <a:lstStyle/>
                    <a:p>
                      <a:pPr algn="r">
                        <a:lnSpc>
                          <a:spcPct val="115000"/>
                        </a:lnSpc>
                        <a:spcAft>
                          <a:spcPts val="0"/>
                        </a:spcAft>
                      </a:pPr>
                      <a:r>
                        <a:rPr lang="en-US" sz="1200">
                          <a:effectLst/>
                        </a:rPr>
                        <a:t>26</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a:effectLst/>
                        </a:rPr>
                        <a:t>AssignedRoomType_A</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AssignedRoomType_A</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543811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207D29-577D-4CAC-9D51-2CDFB859DAA2}"/>
              </a:ext>
            </a:extLst>
          </p:cNvPr>
          <p:cNvSpPr txBox="1">
            <a:spLocks/>
          </p:cNvSpPr>
          <p:nvPr/>
        </p:nvSpPr>
        <p:spPr>
          <a:xfrm>
            <a:off x="-2101566" y="269181"/>
            <a:ext cx="901091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0070C0"/>
                </a:solidFill>
                <a:latin typeface="Arial" panose="020B0604020202020204" pitchFamily="34" charset="0"/>
                <a:cs typeface="Arial" panose="020B0604020202020204" pitchFamily="34" charset="0"/>
              </a:rPr>
              <a:t>MODELLING</a:t>
            </a:r>
          </a:p>
        </p:txBody>
      </p:sp>
      <p:pic>
        <p:nvPicPr>
          <p:cNvPr id="3" name="Picture 2">
            <a:extLst>
              <a:ext uri="{FF2B5EF4-FFF2-40B4-BE49-F238E27FC236}">
                <a16:creationId xmlns:a16="http://schemas.microsoft.com/office/drawing/2014/main" id="{63F50028-0F31-43EE-8A7B-2A58468ADB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299" y="2001077"/>
            <a:ext cx="11485899" cy="4333461"/>
          </a:xfrm>
          <a:prstGeom prst="rect">
            <a:avLst/>
          </a:prstGeom>
        </p:spPr>
      </p:pic>
      <p:sp>
        <p:nvSpPr>
          <p:cNvPr id="6" name="Content Placeholder 2">
            <a:extLst>
              <a:ext uri="{FF2B5EF4-FFF2-40B4-BE49-F238E27FC236}">
                <a16:creationId xmlns:a16="http://schemas.microsoft.com/office/drawing/2014/main" id="{96A1981F-91D5-4B85-95BE-98AC6DB2628D}"/>
              </a:ext>
            </a:extLst>
          </p:cNvPr>
          <p:cNvSpPr>
            <a:spLocks noGrp="1"/>
          </p:cNvSpPr>
          <p:nvPr>
            <p:ph idx="1"/>
          </p:nvPr>
        </p:nvSpPr>
        <p:spPr>
          <a:xfrm>
            <a:off x="609600" y="1166018"/>
            <a:ext cx="10972800" cy="4525963"/>
          </a:xfrm>
        </p:spPr>
        <p:txBody>
          <a:bodyPr/>
          <a:lstStyle/>
          <a:p>
            <a:pPr marL="0" indent="0">
              <a:buNone/>
            </a:pPr>
            <a:r>
              <a:rPr lang="en-US" b="1" dirty="0">
                <a:solidFill>
                  <a:srgbClr val="0070C0"/>
                </a:solidFill>
                <a:cs typeface="Arial" panose="020B0604020202020204" pitchFamily="34" charset="0"/>
              </a:rPr>
              <a:t>AFTER FEATURE SELECTION</a:t>
            </a:r>
            <a:endParaRPr lang="en-US" dirty="0"/>
          </a:p>
        </p:txBody>
      </p:sp>
    </p:spTree>
    <p:extLst>
      <p:ext uri="{BB962C8B-B14F-4D97-AF65-F5344CB8AC3E}">
        <p14:creationId xmlns:p14="http://schemas.microsoft.com/office/powerpoint/2010/main" val="1801564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96A690-F2C1-49B2-8757-C19FB801774A}"/>
              </a:ext>
            </a:extLst>
          </p:cNvPr>
          <p:cNvSpPr txBox="1">
            <a:spLocks/>
          </p:cNvSpPr>
          <p:nvPr/>
        </p:nvSpPr>
        <p:spPr>
          <a:xfrm>
            <a:off x="-1558228" y="335442"/>
            <a:ext cx="901091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0070C0"/>
                </a:solidFill>
                <a:latin typeface="Arial" panose="020B0604020202020204" pitchFamily="34" charset="0"/>
                <a:cs typeface="Arial" panose="020B0604020202020204" pitchFamily="34" charset="0"/>
              </a:rPr>
              <a:t>FINAL MODEL</a:t>
            </a:r>
          </a:p>
        </p:txBody>
      </p:sp>
      <p:pic>
        <p:nvPicPr>
          <p:cNvPr id="6" name="Picture 5">
            <a:extLst>
              <a:ext uri="{FF2B5EF4-FFF2-40B4-BE49-F238E27FC236}">
                <a16:creationId xmlns:a16="http://schemas.microsoft.com/office/drawing/2014/main" id="{9B506A29-C57C-4B91-8D89-B553828772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36" y="1634725"/>
            <a:ext cx="10854890" cy="1765099"/>
          </a:xfrm>
          <a:prstGeom prst="rect">
            <a:avLst/>
          </a:prstGeom>
        </p:spPr>
      </p:pic>
      <p:sp>
        <p:nvSpPr>
          <p:cNvPr id="2" name="Rectangle 1"/>
          <p:cNvSpPr/>
          <p:nvPr/>
        </p:nvSpPr>
        <p:spPr>
          <a:xfrm>
            <a:off x="845836" y="3965180"/>
            <a:ext cx="10764638" cy="1323439"/>
          </a:xfrm>
          <a:prstGeom prst="rect">
            <a:avLst/>
          </a:prstGeom>
        </p:spPr>
        <p:txBody>
          <a:bodyPr wrap="square">
            <a:spAutoFit/>
          </a:bodyPr>
          <a:lstStyle/>
          <a:p>
            <a:r>
              <a:rPr lang="en-AU" sz="2000" dirty="0"/>
              <a:t>From the above table, it is evident that the best model is </a:t>
            </a:r>
            <a:r>
              <a:rPr lang="en-AU" sz="2000" b="1" dirty="0"/>
              <a:t>Stacking Classifier </a:t>
            </a:r>
            <a:r>
              <a:rPr lang="en-AU" sz="2000" dirty="0"/>
              <a:t>with an accuracy of </a:t>
            </a:r>
            <a:r>
              <a:rPr lang="en-AU" sz="2000" b="1" dirty="0"/>
              <a:t>90%.</a:t>
            </a:r>
          </a:p>
          <a:p>
            <a:r>
              <a:rPr lang="en-AU" sz="2000" b="1" dirty="0"/>
              <a:t> </a:t>
            </a:r>
            <a:r>
              <a:rPr lang="en-AU" sz="2000" dirty="0"/>
              <a:t>The algorithms used in stacking classifier are:</a:t>
            </a:r>
          </a:p>
          <a:p>
            <a:pPr marL="342900" indent="-342900">
              <a:buFont typeface="Arial" panose="020B0604020202020204" pitchFamily="34" charset="0"/>
              <a:buChar char="•"/>
            </a:pPr>
            <a:r>
              <a:rPr lang="en-AU" sz="2000" dirty="0"/>
              <a:t>Logistic Regression, Ada Boost and XG Boost Classifier on the first level </a:t>
            </a:r>
          </a:p>
          <a:p>
            <a:pPr marL="285750" indent="-285750">
              <a:buFont typeface="Arial" panose="020B0604020202020204" pitchFamily="34" charset="0"/>
              <a:buChar char="•"/>
            </a:pPr>
            <a:r>
              <a:rPr lang="en-AU" sz="2000" dirty="0"/>
              <a:t> XG Boost Classifier on the second level.</a:t>
            </a:r>
          </a:p>
        </p:txBody>
      </p:sp>
    </p:spTree>
    <p:extLst>
      <p:ext uri="{BB962C8B-B14F-4D97-AF65-F5344CB8AC3E}">
        <p14:creationId xmlns:p14="http://schemas.microsoft.com/office/powerpoint/2010/main" val="1447551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A3644DE-E919-4DA7-9CE3-C4CF45E5EF61}"/>
              </a:ext>
            </a:extLst>
          </p:cNvPr>
          <p:cNvSpPr txBox="1">
            <a:spLocks/>
          </p:cNvSpPr>
          <p:nvPr/>
        </p:nvSpPr>
        <p:spPr>
          <a:xfrm>
            <a:off x="-1590820" y="185530"/>
            <a:ext cx="901091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0070C0"/>
                </a:solidFill>
                <a:latin typeface="Arial" panose="020B0604020202020204" pitchFamily="34" charset="0"/>
                <a:cs typeface="Arial" panose="020B0604020202020204" pitchFamily="34" charset="0"/>
              </a:rPr>
              <a:t>CONCLUSION</a:t>
            </a:r>
          </a:p>
        </p:txBody>
      </p:sp>
      <p:sp>
        <p:nvSpPr>
          <p:cNvPr id="9" name="Content Placeholder 2">
            <a:extLst>
              <a:ext uri="{FF2B5EF4-FFF2-40B4-BE49-F238E27FC236}">
                <a16:creationId xmlns:a16="http://schemas.microsoft.com/office/drawing/2014/main" id="{CB4FBEEF-B7BA-4A10-87F3-FE2B363CB28A}"/>
              </a:ext>
            </a:extLst>
          </p:cNvPr>
          <p:cNvSpPr>
            <a:spLocks noGrp="1"/>
          </p:cNvSpPr>
          <p:nvPr>
            <p:ph idx="1"/>
          </p:nvPr>
        </p:nvSpPr>
        <p:spPr>
          <a:xfrm>
            <a:off x="838200" y="1328530"/>
            <a:ext cx="11035748" cy="4351338"/>
          </a:xfrm>
        </p:spPr>
        <p:txBody>
          <a:bodyPr>
            <a:normAutofit fontScale="92500" lnSpcReduction="20000"/>
          </a:bodyPr>
          <a:lstStyle/>
          <a:p>
            <a:pPr algn="just"/>
            <a:r>
              <a:rPr lang="en-US" dirty="0"/>
              <a:t>The likelihood of a booking to be cancelled has thus been determined based on the models built with an accuracy of 90%.</a:t>
            </a:r>
          </a:p>
          <a:p>
            <a:pPr marL="0" indent="0">
              <a:buNone/>
            </a:pPr>
            <a:endParaRPr lang="en-US" dirty="0"/>
          </a:p>
          <a:p>
            <a:r>
              <a:rPr lang="en-US" dirty="0"/>
              <a:t>These prediction models enable hotel managers to mitigate revenue loss derived from booking cancellations.</a:t>
            </a:r>
          </a:p>
          <a:p>
            <a:pPr marL="0" indent="0">
              <a:buNone/>
            </a:pPr>
            <a:endParaRPr lang="en-US" dirty="0"/>
          </a:p>
          <a:p>
            <a:r>
              <a:rPr lang="en-IN" dirty="0"/>
              <a:t>Booking cancellations models also allow hotel managers to implement less rigid cancellation policies, without increasing uncertainty. This has the potential to translate into more sales, since less rigid cancellation policies generate more bookings.</a:t>
            </a:r>
            <a:endParaRPr lang="en-US" dirty="0"/>
          </a:p>
          <a:p>
            <a:pPr marL="0" indent="0">
              <a:buNone/>
            </a:pPr>
            <a:endParaRPr lang="en-US" dirty="0"/>
          </a:p>
          <a:p>
            <a:pPr algn="just"/>
            <a:endParaRPr lang="en-US" dirty="0"/>
          </a:p>
        </p:txBody>
      </p:sp>
    </p:spTree>
    <p:extLst>
      <p:ext uri="{BB962C8B-B14F-4D97-AF65-F5344CB8AC3E}">
        <p14:creationId xmlns:p14="http://schemas.microsoft.com/office/powerpoint/2010/main" val="404723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B5B88-0DA0-41DD-825D-C7BE29394A7B}"/>
              </a:ext>
            </a:extLst>
          </p:cNvPr>
          <p:cNvSpPr>
            <a:spLocks noGrp="1"/>
          </p:cNvSpPr>
          <p:nvPr>
            <p:ph type="title"/>
          </p:nvPr>
        </p:nvSpPr>
        <p:spPr>
          <a:xfrm>
            <a:off x="609600" y="2732183"/>
            <a:ext cx="10972800" cy="1143000"/>
          </a:xfrm>
        </p:spPr>
        <p:txBody>
          <a:bodyPr/>
          <a:lstStyle/>
          <a:p>
            <a:r>
              <a:rPr lang="en-US" b="1" dirty="0">
                <a:solidFill>
                  <a:srgbClr val="0070C0"/>
                </a:solidFill>
                <a:cs typeface="Arial" panose="020B0604020202020204" pitchFamily="34" charset="0"/>
              </a:rPr>
              <a:t>THANKS!</a:t>
            </a:r>
          </a:p>
        </p:txBody>
      </p:sp>
    </p:spTree>
    <p:extLst>
      <p:ext uri="{BB962C8B-B14F-4D97-AF65-F5344CB8AC3E}">
        <p14:creationId xmlns:p14="http://schemas.microsoft.com/office/powerpoint/2010/main" val="333590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8C821-ACA4-4BB7-84E9-F930CB192169}"/>
              </a:ext>
            </a:extLst>
          </p:cNvPr>
          <p:cNvSpPr>
            <a:spLocks noGrp="1"/>
          </p:cNvSpPr>
          <p:nvPr>
            <p:ph type="title"/>
          </p:nvPr>
        </p:nvSpPr>
        <p:spPr>
          <a:xfrm>
            <a:off x="887105" y="0"/>
            <a:ext cx="9030204" cy="1143000"/>
          </a:xfrm>
        </p:spPr>
        <p:txBody>
          <a:bodyPr>
            <a:normAutofit/>
          </a:bodyPr>
          <a:lstStyle/>
          <a:p>
            <a:pPr algn="l"/>
            <a:r>
              <a:rPr lang="en-US" b="1" dirty="0">
                <a:solidFill>
                  <a:srgbClr val="0070C0"/>
                </a:solidFill>
                <a:cs typeface="Arial" panose="020B0604020202020204" pitchFamily="34" charset="0"/>
              </a:rPr>
              <a:t>DATA DESCRIPTION</a:t>
            </a:r>
          </a:p>
        </p:txBody>
      </p:sp>
      <p:graphicFrame>
        <p:nvGraphicFramePr>
          <p:cNvPr id="5" name="Table 4">
            <a:extLst>
              <a:ext uri="{FF2B5EF4-FFF2-40B4-BE49-F238E27FC236}">
                <a16:creationId xmlns:a16="http://schemas.microsoft.com/office/drawing/2014/main" id="{B98836DF-A0D9-4212-BE75-CC48EB0DBDE7}"/>
              </a:ext>
            </a:extLst>
          </p:cNvPr>
          <p:cNvGraphicFramePr>
            <a:graphicFrameLocks noGrp="1"/>
          </p:cNvGraphicFramePr>
          <p:nvPr>
            <p:extLst>
              <p:ext uri="{D42A27DB-BD31-4B8C-83A1-F6EECF244321}">
                <p14:modId xmlns:p14="http://schemas.microsoft.com/office/powerpoint/2010/main" val="1068840743"/>
              </p:ext>
            </p:extLst>
          </p:nvPr>
        </p:nvGraphicFramePr>
        <p:xfrm>
          <a:off x="1005246" y="950097"/>
          <a:ext cx="4808699" cy="5907902"/>
        </p:xfrm>
        <a:graphic>
          <a:graphicData uri="http://schemas.openxmlformats.org/drawingml/2006/table">
            <a:tbl>
              <a:tblPr firstRow="1" firstCol="1" bandRow="1">
                <a:tableStyleId>{7DF18680-E054-41AD-8BC1-D1AEF772440D}</a:tableStyleId>
              </a:tblPr>
              <a:tblGrid>
                <a:gridCol w="1512788">
                  <a:extLst>
                    <a:ext uri="{9D8B030D-6E8A-4147-A177-3AD203B41FA5}">
                      <a16:colId xmlns:a16="http://schemas.microsoft.com/office/drawing/2014/main" val="2995308122"/>
                    </a:ext>
                  </a:extLst>
                </a:gridCol>
                <a:gridCol w="730133">
                  <a:extLst>
                    <a:ext uri="{9D8B030D-6E8A-4147-A177-3AD203B41FA5}">
                      <a16:colId xmlns:a16="http://schemas.microsoft.com/office/drawing/2014/main" val="1381929977"/>
                    </a:ext>
                  </a:extLst>
                </a:gridCol>
                <a:gridCol w="2565778">
                  <a:extLst>
                    <a:ext uri="{9D8B030D-6E8A-4147-A177-3AD203B41FA5}">
                      <a16:colId xmlns:a16="http://schemas.microsoft.com/office/drawing/2014/main" val="256891890"/>
                    </a:ext>
                  </a:extLst>
                </a:gridCol>
              </a:tblGrid>
              <a:tr h="213699">
                <a:tc>
                  <a:txBody>
                    <a:bodyPr/>
                    <a:lstStyle/>
                    <a:p>
                      <a:pPr marL="0" marR="0" algn="ctr">
                        <a:lnSpc>
                          <a:spcPct val="150000"/>
                        </a:lnSpc>
                        <a:spcBef>
                          <a:spcPts val="0"/>
                        </a:spcBef>
                        <a:spcAft>
                          <a:spcPts val="0"/>
                        </a:spcAft>
                      </a:pPr>
                      <a:r>
                        <a:rPr lang="en-IN" sz="1000" dirty="0">
                          <a:effectLst/>
                        </a:rPr>
                        <a:t>Name</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nchor="ctr"/>
                </a:tc>
                <a:tc>
                  <a:txBody>
                    <a:bodyPr/>
                    <a:lstStyle/>
                    <a:p>
                      <a:pPr marL="0" marR="0" algn="ctr">
                        <a:lnSpc>
                          <a:spcPct val="150000"/>
                        </a:lnSpc>
                        <a:spcBef>
                          <a:spcPts val="0"/>
                        </a:spcBef>
                        <a:spcAft>
                          <a:spcPts val="0"/>
                        </a:spcAft>
                      </a:pPr>
                      <a:r>
                        <a:rPr lang="en-IN" sz="1000" dirty="0">
                          <a:effectLst/>
                        </a:rPr>
                        <a:t>Type</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nchor="ctr"/>
                </a:tc>
                <a:tc>
                  <a:txBody>
                    <a:bodyPr/>
                    <a:lstStyle/>
                    <a:p>
                      <a:pPr marL="0" marR="0" algn="ctr">
                        <a:lnSpc>
                          <a:spcPct val="150000"/>
                        </a:lnSpc>
                        <a:spcBef>
                          <a:spcPts val="0"/>
                        </a:spcBef>
                        <a:spcAft>
                          <a:spcPts val="1000"/>
                        </a:spcAft>
                      </a:pPr>
                      <a:r>
                        <a:rPr lang="en-IN" sz="1000" dirty="0">
                          <a:effectLst/>
                        </a:rPr>
                        <a:t>Description</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nchor="ctr"/>
                </a:tc>
                <a:extLst>
                  <a:ext uri="{0D108BD9-81ED-4DB2-BD59-A6C34878D82A}">
                    <a16:rowId xmlns:a16="http://schemas.microsoft.com/office/drawing/2014/main" val="4276988243"/>
                  </a:ext>
                </a:extLst>
              </a:tr>
              <a:tr h="650305">
                <a:tc>
                  <a:txBody>
                    <a:bodyPr/>
                    <a:lstStyle/>
                    <a:p>
                      <a:pPr marL="0" marR="0">
                        <a:lnSpc>
                          <a:spcPct val="150000"/>
                        </a:lnSpc>
                        <a:spcBef>
                          <a:spcPts val="0"/>
                        </a:spcBef>
                        <a:spcAft>
                          <a:spcPts val="0"/>
                        </a:spcAft>
                      </a:pPr>
                      <a:r>
                        <a:rPr lang="en-IN" sz="1200" dirty="0">
                          <a:effectLst/>
                        </a:rPr>
                        <a:t>Booking Changes</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tc>
                  <a:txBody>
                    <a:bodyPr/>
                    <a:lstStyle/>
                    <a:p>
                      <a:pPr marL="0" marR="0">
                        <a:lnSpc>
                          <a:spcPct val="150000"/>
                        </a:lnSpc>
                        <a:spcBef>
                          <a:spcPts val="0"/>
                        </a:spcBef>
                        <a:spcAft>
                          <a:spcPts val="0"/>
                        </a:spcAft>
                      </a:pPr>
                      <a:r>
                        <a:rPr lang="en-IN" sz="1000" dirty="0">
                          <a:effectLst/>
                        </a:rPr>
                        <a:t>Numeric</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tc>
                  <a:txBody>
                    <a:bodyPr/>
                    <a:lstStyle/>
                    <a:p>
                      <a:pPr marL="0" marR="0">
                        <a:lnSpc>
                          <a:spcPct val="150000"/>
                        </a:lnSpc>
                        <a:spcBef>
                          <a:spcPts val="0"/>
                        </a:spcBef>
                        <a:spcAft>
                          <a:spcPts val="1000"/>
                        </a:spcAft>
                      </a:pPr>
                      <a:r>
                        <a:rPr lang="en-US" sz="1000" dirty="0">
                          <a:effectLst/>
                        </a:rPr>
                        <a:t>Number</a:t>
                      </a:r>
                      <a:r>
                        <a:rPr lang="en-US" sz="1000" baseline="0" dirty="0">
                          <a:effectLst/>
                        </a:rPr>
                        <a:t> of booking changes before arrival</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extLst>
                  <a:ext uri="{0D108BD9-81ED-4DB2-BD59-A6C34878D82A}">
                    <a16:rowId xmlns:a16="http://schemas.microsoft.com/office/drawing/2014/main" val="2703727211"/>
                  </a:ext>
                </a:extLst>
              </a:tr>
              <a:tr h="504390">
                <a:tc>
                  <a:txBody>
                    <a:bodyPr/>
                    <a:lstStyle/>
                    <a:p>
                      <a:pPr marL="0" marR="0">
                        <a:lnSpc>
                          <a:spcPct val="150000"/>
                        </a:lnSpc>
                        <a:spcBef>
                          <a:spcPts val="0"/>
                        </a:spcBef>
                        <a:spcAft>
                          <a:spcPts val="0"/>
                        </a:spcAft>
                      </a:pPr>
                      <a:r>
                        <a:rPr lang="en-IN" sz="1200" dirty="0">
                          <a:effectLst/>
                        </a:rPr>
                        <a:t>Company</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tc>
                  <a:txBody>
                    <a:bodyPr/>
                    <a:lstStyle/>
                    <a:p>
                      <a:pPr marL="0" marR="0">
                        <a:lnSpc>
                          <a:spcPct val="150000"/>
                        </a:lnSpc>
                        <a:spcBef>
                          <a:spcPts val="0"/>
                        </a:spcBef>
                        <a:spcAft>
                          <a:spcPts val="0"/>
                        </a:spcAft>
                      </a:pPr>
                      <a:r>
                        <a:rPr lang="en-IN" sz="1000" dirty="0">
                          <a:effectLst/>
                        </a:rPr>
                        <a:t>Categorical</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tc>
                  <a:txBody>
                    <a:bodyPr/>
                    <a:lstStyle/>
                    <a:p>
                      <a:pPr marL="0" marR="0">
                        <a:lnSpc>
                          <a:spcPct val="150000"/>
                        </a:lnSpc>
                        <a:spcBef>
                          <a:spcPts val="0"/>
                        </a:spcBef>
                        <a:spcAft>
                          <a:spcPts val="1000"/>
                        </a:spcAft>
                      </a:pPr>
                      <a:r>
                        <a:rPr lang="en-IN" sz="1000" dirty="0">
                          <a:effectLst/>
                        </a:rPr>
                        <a:t>ID of company (if an account was associated with it)</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extLst>
                  <a:ext uri="{0D108BD9-81ED-4DB2-BD59-A6C34878D82A}">
                    <a16:rowId xmlns:a16="http://schemas.microsoft.com/office/drawing/2014/main" val="474726665"/>
                  </a:ext>
                </a:extLst>
              </a:tr>
              <a:tr h="504390">
                <a:tc>
                  <a:txBody>
                    <a:bodyPr/>
                    <a:lstStyle/>
                    <a:p>
                      <a:pPr marL="0" marR="0">
                        <a:lnSpc>
                          <a:spcPct val="150000"/>
                        </a:lnSpc>
                        <a:spcBef>
                          <a:spcPts val="0"/>
                        </a:spcBef>
                        <a:spcAft>
                          <a:spcPts val="0"/>
                        </a:spcAft>
                      </a:pPr>
                      <a:r>
                        <a:rPr lang="en-IN" sz="1200" dirty="0">
                          <a:effectLst/>
                        </a:rPr>
                        <a:t>Country</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tc>
                  <a:txBody>
                    <a:bodyPr/>
                    <a:lstStyle/>
                    <a:p>
                      <a:pPr marL="0" marR="0">
                        <a:lnSpc>
                          <a:spcPct val="150000"/>
                        </a:lnSpc>
                        <a:spcBef>
                          <a:spcPts val="0"/>
                        </a:spcBef>
                        <a:spcAft>
                          <a:spcPts val="0"/>
                        </a:spcAft>
                      </a:pPr>
                      <a:r>
                        <a:rPr lang="en-IN" sz="1000" dirty="0">
                          <a:effectLst/>
                        </a:rPr>
                        <a:t>Categorical</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tc>
                  <a:txBody>
                    <a:bodyPr/>
                    <a:lstStyle/>
                    <a:p>
                      <a:pPr marL="0" marR="0">
                        <a:lnSpc>
                          <a:spcPct val="150000"/>
                        </a:lnSpc>
                        <a:spcBef>
                          <a:spcPts val="0"/>
                        </a:spcBef>
                        <a:spcAft>
                          <a:spcPts val="1000"/>
                        </a:spcAft>
                      </a:pPr>
                      <a:r>
                        <a:rPr lang="en-IN" sz="1000" dirty="0">
                          <a:effectLst/>
                        </a:rPr>
                        <a:t>Country ISO identification of the main booking holder</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extLst>
                  <a:ext uri="{0D108BD9-81ED-4DB2-BD59-A6C34878D82A}">
                    <a16:rowId xmlns:a16="http://schemas.microsoft.com/office/drawing/2014/main" val="3920716688"/>
                  </a:ext>
                </a:extLst>
              </a:tr>
              <a:tr h="504390">
                <a:tc>
                  <a:txBody>
                    <a:bodyPr/>
                    <a:lstStyle/>
                    <a:p>
                      <a:pPr marL="0" marR="0">
                        <a:lnSpc>
                          <a:spcPct val="150000"/>
                        </a:lnSpc>
                        <a:spcBef>
                          <a:spcPts val="0"/>
                        </a:spcBef>
                        <a:spcAft>
                          <a:spcPts val="0"/>
                        </a:spcAft>
                      </a:pPr>
                      <a:r>
                        <a:rPr lang="en-IN" sz="1200" dirty="0">
                          <a:effectLst/>
                        </a:rPr>
                        <a:t>CustomerType</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tc>
                  <a:txBody>
                    <a:bodyPr/>
                    <a:lstStyle/>
                    <a:p>
                      <a:pPr marL="0" marR="0">
                        <a:lnSpc>
                          <a:spcPct val="150000"/>
                        </a:lnSpc>
                        <a:spcBef>
                          <a:spcPts val="0"/>
                        </a:spcBef>
                        <a:spcAft>
                          <a:spcPts val="0"/>
                        </a:spcAft>
                      </a:pPr>
                      <a:r>
                        <a:rPr lang="en-IN" sz="1000" dirty="0">
                          <a:effectLst/>
                        </a:rPr>
                        <a:t>Categorical</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tc>
                  <a:txBody>
                    <a:bodyPr/>
                    <a:lstStyle/>
                    <a:p>
                      <a:pPr marL="0" marR="0">
                        <a:lnSpc>
                          <a:spcPct val="150000"/>
                        </a:lnSpc>
                        <a:spcBef>
                          <a:spcPts val="0"/>
                        </a:spcBef>
                        <a:spcAft>
                          <a:spcPts val="1000"/>
                        </a:spcAft>
                      </a:pPr>
                      <a:r>
                        <a:rPr lang="en-IN" sz="1000" dirty="0">
                          <a:effectLst/>
                        </a:rPr>
                        <a:t>Type of customer (group, contract, transient, or transient-party)</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extLst>
                  <a:ext uri="{0D108BD9-81ED-4DB2-BD59-A6C34878D82A}">
                    <a16:rowId xmlns:a16="http://schemas.microsoft.com/office/drawing/2014/main" val="3841300811"/>
                  </a:ext>
                </a:extLst>
              </a:tr>
              <a:tr h="756584">
                <a:tc>
                  <a:txBody>
                    <a:bodyPr/>
                    <a:lstStyle/>
                    <a:p>
                      <a:pPr marL="0" marR="0">
                        <a:lnSpc>
                          <a:spcPct val="150000"/>
                        </a:lnSpc>
                        <a:spcBef>
                          <a:spcPts val="0"/>
                        </a:spcBef>
                        <a:spcAft>
                          <a:spcPts val="0"/>
                        </a:spcAft>
                      </a:pPr>
                      <a:r>
                        <a:rPr lang="en-IN" sz="1200" dirty="0">
                          <a:effectLst/>
                        </a:rPr>
                        <a:t>DaysInWaitingList</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tc>
                  <a:txBody>
                    <a:bodyPr/>
                    <a:lstStyle/>
                    <a:p>
                      <a:pPr marL="0" marR="0">
                        <a:lnSpc>
                          <a:spcPct val="150000"/>
                        </a:lnSpc>
                        <a:spcBef>
                          <a:spcPts val="0"/>
                        </a:spcBef>
                        <a:spcAft>
                          <a:spcPts val="0"/>
                        </a:spcAft>
                      </a:pPr>
                      <a:r>
                        <a:rPr lang="en-IN" sz="1000" dirty="0">
                          <a:effectLst/>
                        </a:rPr>
                        <a:t>Numeric</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tc>
                  <a:txBody>
                    <a:bodyPr/>
                    <a:lstStyle/>
                    <a:p>
                      <a:pPr marL="0" marR="0">
                        <a:lnSpc>
                          <a:spcPct val="150000"/>
                        </a:lnSpc>
                        <a:spcBef>
                          <a:spcPts val="0"/>
                        </a:spcBef>
                        <a:spcAft>
                          <a:spcPts val="1000"/>
                        </a:spcAft>
                      </a:pPr>
                      <a:r>
                        <a:rPr lang="en-IN" sz="1000" dirty="0">
                          <a:effectLst/>
                        </a:rPr>
                        <a:t>Number of days the booking was in a waiting list prior to confirmed availability and to being confirmed as a booking</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extLst>
                  <a:ext uri="{0D108BD9-81ED-4DB2-BD59-A6C34878D82A}">
                    <a16:rowId xmlns:a16="http://schemas.microsoft.com/office/drawing/2014/main" val="3767218094"/>
                  </a:ext>
                </a:extLst>
              </a:tr>
              <a:tr h="1260974">
                <a:tc>
                  <a:txBody>
                    <a:bodyPr/>
                    <a:lstStyle/>
                    <a:p>
                      <a:pPr marL="0" marR="0">
                        <a:lnSpc>
                          <a:spcPct val="150000"/>
                        </a:lnSpc>
                        <a:spcBef>
                          <a:spcPts val="0"/>
                        </a:spcBef>
                        <a:spcAft>
                          <a:spcPts val="0"/>
                        </a:spcAft>
                      </a:pPr>
                      <a:r>
                        <a:rPr lang="en-IN" sz="1200" dirty="0">
                          <a:effectLst/>
                        </a:rPr>
                        <a:t>DepositType</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tc>
                  <a:txBody>
                    <a:bodyPr/>
                    <a:lstStyle/>
                    <a:p>
                      <a:pPr marL="0" marR="0">
                        <a:lnSpc>
                          <a:spcPct val="150000"/>
                        </a:lnSpc>
                        <a:spcBef>
                          <a:spcPts val="0"/>
                        </a:spcBef>
                        <a:spcAft>
                          <a:spcPts val="0"/>
                        </a:spcAft>
                      </a:pPr>
                      <a:r>
                        <a:rPr lang="en-IN" sz="1000">
                          <a:effectLst/>
                        </a:rPr>
                        <a:t>Categorical</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tc>
                  <a:txBody>
                    <a:bodyPr/>
                    <a:lstStyle/>
                    <a:p>
                      <a:pPr marL="0" marR="0">
                        <a:lnSpc>
                          <a:spcPct val="150000"/>
                        </a:lnSpc>
                        <a:spcBef>
                          <a:spcPts val="0"/>
                        </a:spcBef>
                        <a:spcAft>
                          <a:spcPts val="0"/>
                        </a:spcAft>
                      </a:pPr>
                      <a:r>
                        <a:rPr lang="en-IN" sz="1000" dirty="0">
                          <a:effectLst/>
                        </a:rPr>
                        <a:t>Non-Refundable - payment made in full before the arrival date </a:t>
                      </a:r>
                      <a:endParaRPr lang="en-US" sz="1000" dirty="0">
                        <a:effectLst/>
                      </a:endParaRPr>
                    </a:p>
                    <a:p>
                      <a:pPr marL="0" marR="0">
                        <a:lnSpc>
                          <a:spcPct val="150000"/>
                        </a:lnSpc>
                        <a:spcBef>
                          <a:spcPts val="0"/>
                        </a:spcBef>
                        <a:spcAft>
                          <a:spcPts val="0"/>
                        </a:spcAft>
                      </a:pPr>
                      <a:r>
                        <a:rPr lang="en-IN" sz="1000" dirty="0">
                          <a:effectLst/>
                        </a:rPr>
                        <a:t>Refundable - partial payment before arrival was considered a “refundable” deposit</a:t>
                      </a:r>
                      <a:endParaRPr lang="en-US" sz="1000" dirty="0">
                        <a:effectLst/>
                      </a:endParaRPr>
                    </a:p>
                    <a:p>
                      <a:pPr marL="0" marR="0">
                        <a:lnSpc>
                          <a:spcPct val="150000"/>
                        </a:lnSpc>
                        <a:spcBef>
                          <a:spcPts val="0"/>
                        </a:spcBef>
                        <a:spcAft>
                          <a:spcPts val="1000"/>
                        </a:spcAft>
                      </a:pPr>
                      <a:r>
                        <a:rPr lang="en-IN" sz="1000" dirty="0">
                          <a:effectLst/>
                        </a:rPr>
                        <a:t>No deposit – no prior payment made</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extLst>
                  <a:ext uri="{0D108BD9-81ED-4DB2-BD59-A6C34878D82A}">
                    <a16:rowId xmlns:a16="http://schemas.microsoft.com/office/drawing/2014/main" val="3905459783"/>
                  </a:ext>
                </a:extLst>
              </a:tr>
              <a:tr h="504390">
                <a:tc>
                  <a:txBody>
                    <a:bodyPr/>
                    <a:lstStyle/>
                    <a:p>
                      <a:pPr marL="0" marR="0">
                        <a:lnSpc>
                          <a:spcPct val="150000"/>
                        </a:lnSpc>
                        <a:spcBef>
                          <a:spcPts val="0"/>
                        </a:spcBef>
                        <a:spcAft>
                          <a:spcPts val="0"/>
                        </a:spcAft>
                      </a:pPr>
                      <a:r>
                        <a:rPr lang="en-IN" sz="1200" dirty="0">
                          <a:effectLst/>
                        </a:rPr>
                        <a:t>DistributionChannel</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tc>
                  <a:txBody>
                    <a:bodyPr/>
                    <a:lstStyle/>
                    <a:p>
                      <a:pPr marL="0" marR="0">
                        <a:lnSpc>
                          <a:spcPct val="150000"/>
                        </a:lnSpc>
                        <a:spcBef>
                          <a:spcPts val="0"/>
                        </a:spcBef>
                        <a:spcAft>
                          <a:spcPts val="0"/>
                        </a:spcAft>
                      </a:pPr>
                      <a:r>
                        <a:rPr lang="en-IN" sz="1000">
                          <a:effectLst/>
                        </a:rPr>
                        <a:t>Categorical</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tc>
                  <a:txBody>
                    <a:bodyPr/>
                    <a:lstStyle/>
                    <a:p>
                      <a:pPr marL="0" marR="0">
                        <a:lnSpc>
                          <a:spcPct val="150000"/>
                        </a:lnSpc>
                        <a:spcBef>
                          <a:spcPts val="0"/>
                        </a:spcBef>
                        <a:spcAft>
                          <a:spcPts val="1000"/>
                        </a:spcAft>
                      </a:pPr>
                      <a:r>
                        <a:rPr lang="en-IN" sz="1000" dirty="0">
                          <a:effectLst/>
                        </a:rPr>
                        <a:t>Name of the distribution channel used to make the booking</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extLst>
                  <a:ext uri="{0D108BD9-81ED-4DB2-BD59-A6C34878D82A}">
                    <a16:rowId xmlns:a16="http://schemas.microsoft.com/office/drawing/2014/main" val="2840061814"/>
                  </a:ext>
                </a:extLst>
              </a:tr>
              <a:tr h="504390">
                <a:tc>
                  <a:txBody>
                    <a:bodyPr/>
                    <a:lstStyle/>
                    <a:p>
                      <a:pPr marL="0" marR="0">
                        <a:lnSpc>
                          <a:spcPct val="150000"/>
                        </a:lnSpc>
                        <a:spcBef>
                          <a:spcPts val="0"/>
                        </a:spcBef>
                        <a:spcAft>
                          <a:spcPts val="0"/>
                        </a:spcAft>
                      </a:pPr>
                      <a:r>
                        <a:rPr lang="en-IN" sz="1200" dirty="0">
                          <a:effectLst/>
                        </a:rPr>
                        <a:t>IsRepeatedGuest</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tc>
                  <a:txBody>
                    <a:bodyPr/>
                    <a:lstStyle/>
                    <a:p>
                      <a:pPr marL="0" marR="0">
                        <a:lnSpc>
                          <a:spcPct val="150000"/>
                        </a:lnSpc>
                        <a:spcBef>
                          <a:spcPts val="0"/>
                        </a:spcBef>
                        <a:spcAft>
                          <a:spcPts val="0"/>
                        </a:spcAft>
                      </a:pPr>
                      <a:r>
                        <a:rPr lang="en-IN" sz="1000">
                          <a:effectLst/>
                        </a:rPr>
                        <a:t>Categorical</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tc>
                  <a:txBody>
                    <a:bodyPr/>
                    <a:lstStyle/>
                    <a:p>
                      <a:pPr marL="0" marR="0">
                        <a:lnSpc>
                          <a:spcPct val="150000"/>
                        </a:lnSpc>
                        <a:spcBef>
                          <a:spcPts val="0"/>
                        </a:spcBef>
                        <a:spcAft>
                          <a:spcPts val="1000"/>
                        </a:spcAft>
                      </a:pPr>
                      <a:r>
                        <a:rPr lang="en-IN" sz="1000" dirty="0">
                          <a:effectLst/>
                        </a:rPr>
                        <a:t>Outcome variable; binary value indicating if the booking was cancelled (0: no; 1: yes)</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extLst>
                  <a:ext uri="{0D108BD9-81ED-4DB2-BD59-A6C34878D82A}">
                    <a16:rowId xmlns:a16="http://schemas.microsoft.com/office/drawing/2014/main" val="3342791812"/>
                  </a:ext>
                </a:extLst>
              </a:tr>
              <a:tr h="504390">
                <a:tc>
                  <a:txBody>
                    <a:bodyPr/>
                    <a:lstStyle/>
                    <a:p>
                      <a:pPr marL="0" marR="0">
                        <a:lnSpc>
                          <a:spcPct val="150000"/>
                        </a:lnSpc>
                        <a:spcBef>
                          <a:spcPts val="0"/>
                        </a:spcBef>
                        <a:spcAft>
                          <a:spcPts val="0"/>
                        </a:spcAft>
                      </a:pPr>
                      <a:r>
                        <a:rPr lang="en-IN" sz="1200" dirty="0">
                          <a:effectLst/>
                        </a:rPr>
                        <a:t>LeadTime</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tc>
                  <a:txBody>
                    <a:bodyPr/>
                    <a:lstStyle/>
                    <a:p>
                      <a:pPr marL="0" marR="0">
                        <a:lnSpc>
                          <a:spcPct val="150000"/>
                        </a:lnSpc>
                        <a:spcBef>
                          <a:spcPts val="0"/>
                        </a:spcBef>
                        <a:spcAft>
                          <a:spcPts val="0"/>
                        </a:spcAft>
                      </a:pPr>
                      <a:r>
                        <a:rPr lang="en-IN" sz="1000">
                          <a:effectLst/>
                        </a:rPr>
                        <a:t>Numeric</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tc>
                  <a:txBody>
                    <a:bodyPr/>
                    <a:lstStyle/>
                    <a:p>
                      <a:pPr marL="0" marR="0">
                        <a:lnSpc>
                          <a:spcPct val="150000"/>
                        </a:lnSpc>
                        <a:spcBef>
                          <a:spcPts val="0"/>
                        </a:spcBef>
                        <a:spcAft>
                          <a:spcPts val="1000"/>
                        </a:spcAft>
                      </a:pPr>
                      <a:r>
                        <a:rPr lang="en-IN" sz="1000" dirty="0">
                          <a:effectLst/>
                        </a:rPr>
                        <a:t>Number of days prior to arrival that the booking was placed in the hotel</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extLst>
                  <a:ext uri="{0D108BD9-81ED-4DB2-BD59-A6C34878D82A}">
                    <a16:rowId xmlns:a16="http://schemas.microsoft.com/office/drawing/2014/main" val="3262936544"/>
                  </a:ext>
                </a:extLst>
              </a:tr>
            </a:tbl>
          </a:graphicData>
        </a:graphic>
      </p:graphicFrame>
      <p:graphicFrame>
        <p:nvGraphicFramePr>
          <p:cNvPr id="6" name="Table 5">
            <a:extLst>
              <a:ext uri="{FF2B5EF4-FFF2-40B4-BE49-F238E27FC236}">
                <a16:creationId xmlns:a16="http://schemas.microsoft.com/office/drawing/2014/main" id="{26404DDA-DBA6-4077-BCFF-6B89CCA23E64}"/>
              </a:ext>
            </a:extLst>
          </p:cNvPr>
          <p:cNvGraphicFramePr>
            <a:graphicFrameLocks noGrp="1"/>
          </p:cNvGraphicFramePr>
          <p:nvPr>
            <p:extLst>
              <p:ext uri="{D42A27DB-BD31-4B8C-83A1-F6EECF244321}">
                <p14:modId xmlns:p14="http://schemas.microsoft.com/office/powerpoint/2010/main" val="255949884"/>
              </p:ext>
            </p:extLst>
          </p:nvPr>
        </p:nvGraphicFramePr>
        <p:xfrm>
          <a:off x="6293478" y="953458"/>
          <a:ext cx="5039931" cy="5904542"/>
        </p:xfrm>
        <a:graphic>
          <a:graphicData uri="http://schemas.openxmlformats.org/drawingml/2006/table">
            <a:tbl>
              <a:tblPr firstRow="1" firstCol="1" bandRow="1">
                <a:tableStyleId>{7DF18680-E054-41AD-8BC1-D1AEF772440D}</a:tableStyleId>
              </a:tblPr>
              <a:tblGrid>
                <a:gridCol w="1585532">
                  <a:extLst>
                    <a:ext uri="{9D8B030D-6E8A-4147-A177-3AD203B41FA5}">
                      <a16:colId xmlns:a16="http://schemas.microsoft.com/office/drawing/2014/main" val="3427233846"/>
                    </a:ext>
                  </a:extLst>
                </a:gridCol>
                <a:gridCol w="694092">
                  <a:extLst>
                    <a:ext uri="{9D8B030D-6E8A-4147-A177-3AD203B41FA5}">
                      <a16:colId xmlns:a16="http://schemas.microsoft.com/office/drawing/2014/main" val="206315135"/>
                    </a:ext>
                  </a:extLst>
                </a:gridCol>
                <a:gridCol w="2760307">
                  <a:extLst>
                    <a:ext uri="{9D8B030D-6E8A-4147-A177-3AD203B41FA5}">
                      <a16:colId xmlns:a16="http://schemas.microsoft.com/office/drawing/2014/main" val="574330934"/>
                    </a:ext>
                  </a:extLst>
                </a:gridCol>
              </a:tblGrid>
              <a:tr h="253003">
                <a:tc>
                  <a:txBody>
                    <a:bodyPr/>
                    <a:lstStyle/>
                    <a:p>
                      <a:pPr marL="0" marR="0" algn="ctr">
                        <a:lnSpc>
                          <a:spcPct val="150000"/>
                        </a:lnSpc>
                        <a:spcBef>
                          <a:spcPts val="0"/>
                        </a:spcBef>
                        <a:spcAft>
                          <a:spcPts val="0"/>
                        </a:spcAft>
                      </a:pPr>
                      <a:r>
                        <a:rPr lang="en-IN" sz="1000" dirty="0">
                          <a:effectLst/>
                        </a:rPr>
                        <a:t>Name</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nchor="ctr"/>
                </a:tc>
                <a:tc>
                  <a:txBody>
                    <a:bodyPr/>
                    <a:lstStyle/>
                    <a:p>
                      <a:pPr marL="0" marR="0" algn="ctr">
                        <a:lnSpc>
                          <a:spcPct val="150000"/>
                        </a:lnSpc>
                        <a:spcBef>
                          <a:spcPts val="0"/>
                        </a:spcBef>
                        <a:spcAft>
                          <a:spcPts val="0"/>
                        </a:spcAft>
                      </a:pPr>
                      <a:r>
                        <a:rPr lang="en-IN" sz="1000" dirty="0">
                          <a:effectLst/>
                        </a:rPr>
                        <a:t>Type</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nchor="ctr"/>
                </a:tc>
                <a:tc>
                  <a:txBody>
                    <a:bodyPr/>
                    <a:lstStyle/>
                    <a:p>
                      <a:pPr marL="0" marR="0" algn="ctr">
                        <a:lnSpc>
                          <a:spcPct val="150000"/>
                        </a:lnSpc>
                        <a:spcBef>
                          <a:spcPts val="0"/>
                        </a:spcBef>
                        <a:spcAft>
                          <a:spcPts val="1000"/>
                        </a:spcAft>
                      </a:pPr>
                      <a:r>
                        <a:rPr lang="en-IN" sz="1000" dirty="0">
                          <a:effectLst/>
                        </a:rPr>
                        <a:t>Description</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nchor="ctr"/>
                </a:tc>
                <a:extLst>
                  <a:ext uri="{0D108BD9-81ED-4DB2-BD59-A6C34878D82A}">
                    <a16:rowId xmlns:a16="http://schemas.microsoft.com/office/drawing/2014/main" val="995077145"/>
                  </a:ext>
                </a:extLst>
              </a:tr>
              <a:tr h="506007">
                <a:tc>
                  <a:txBody>
                    <a:bodyPr/>
                    <a:lstStyle/>
                    <a:p>
                      <a:pPr marL="0" marR="0">
                        <a:lnSpc>
                          <a:spcPct val="150000"/>
                        </a:lnSpc>
                        <a:spcBef>
                          <a:spcPts val="0"/>
                        </a:spcBef>
                        <a:spcAft>
                          <a:spcPts val="0"/>
                        </a:spcAft>
                      </a:pPr>
                      <a:r>
                        <a:rPr lang="en-IN" sz="1200" dirty="0">
                          <a:effectLst/>
                        </a:rPr>
                        <a:t>Market Segment</a:t>
                      </a:r>
                      <a:endParaRPr lang="en-US" sz="1200" b="0" dirty="0">
                        <a:effectLst/>
                        <a:latin typeface="Times New Roman" panose="02020603050405020304" pitchFamily="18" charset="0"/>
                        <a:ea typeface="+mn-ea"/>
                        <a:cs typeface="Times New Roman" panose="02020603050405020304" pitchFamily="18" charset="0"/>
                      </a:endParaRPr>
                    </a:p>
                  </a:txBody>
                  <a:tcPr marL="55353" marR="55353" marT="0" marB="0"/>
                </a:tc>
                <a:tc>
                  <a:txBody>
                    <a:bodyPr/>
                    <a:lstStyle/>
                    <a:p>
                      <a:pPr marL="0" marR="0">
                        <a:lnSpc>
                          <a:spcPct val="150000"/>
                        </a:lnSpc>
                        <a:spcBef>
                          <a:spcPts val="0"/>
                        </a:spcBef>
                        <a:spcAft>
                          <a:spcPts val="0"/>
                        </a:spcAft>
                      </a:pPr>
                      <a:r>
                        <a:rPr lang="en-IN" sz="1000" dirty="0">
                          <a:effectLst/>
                        </a:rPr>
                        <a:t>Categorical</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1000"/>
                        </a:spcAft>
                      </a:pPr>
                      <a:r>
                        <a:rPr lang="en-IN" sz="1000">
                          <a:effectLst/>
                        </a:rPr>
                        <a:t>Market segmentation to which the booking was assigned</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extLst>
                  <a:ext uri="{0D108BD9-81ED-4DB2-BD59-A6C34878D82A}">
                    <a16:rowId xmlns:a16="http://schemas.microsoft.com/office/drawing/2014/main" val="2588778041"/>
                  </a:ext>
                </a:extLst>
              </a:tr>
              <a:tr h="498138">
                <a:tc>
                  <a:txBody>
                    <a:bodyPr/>
                    <a:lstStyle/>
                    <a:p>
                      <a:pPr marL="0" marR="0">
                        <a:lnSpc>
                          <a:spcPct val="150000"/>
                        </a:lnSpc>
                        <a:spcBef>
                          <a:spcPts val="0"/>
                        </a:spcBef>
                        <a:spcAft>
                          <a:spcPts val="0"/>
                        </a:spcAft>
                      </a:pPr>
                      <a:r>
                        <a:rPr lang="en-IN" sz="1200" dirty="0">
                          <a:effectLst/>
                        </a:rPr>
                        <a:t>Meal</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0"/>
                        </a:spcAft>
                      </a:pPr>
                      <a:r>
                        <a:rPr lang="en-IN" sz="1000">
                          <a:effectLst/>
                        </a:rPr>
                        <a:t>Categorical</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1000"/>
                        </a:spcAft>
                      </a:pPr>
                      <a:r>
                        <a:rPr lang="en-IN" sz="1000" dirty="0">
                          <a:effectLst/>
                        </a:rPr>
                        <a:t>ID of meal the guest requested</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extLst>
                  <a:ext uri="{0D108BD9-81ED-4DB2-BD59-A6C34878D82A}">
                    <a16:rowId xmlns:a16="http://schemas.microsoft.com/office/drawing/2014/main" val="3639846574"/>
                  </a:ext>
                </a:extLst>
              </a:tr>
              <a:tr h="607208">
                <a:tc>
                  <a:txBody>
                    <a:bodyPr/>
                    <a:lstStyle/>
                    <a:p>
                      <a:pPr marL="0" marR="0">
                        <a:lnSpc>
                          <a:spcPct val="150000"/>
                        </a:lnSpc>
                        <a:spcBef>
                          <a:spcPts val="0"/>
                        </a:spcBef>
                        <a:spcAft>
                          <a:spcPts val="0"/>
                        </a:spcAft>
                      </a:pPr>
                      <a:r>
                        <a:rPr lang="en-IN" sz="1200" dirty="0">
                          <a:effectLst/>
                        </a:rPr>
                        <a:t>PreviousBookingsNotCanceled</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0"/>
                        </a:spcAft>
                      </a:pPr>
                      <a:r>
                        <a:rPr lang="en-IN" sz="1000" dirty="0">
                          <a:effectLst/>
                        </a:rPr>
                        <a:t>Numeric</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1000"/>
                        </a:spcAft>
                      </a:pPr>
                      <a:r>
                        <a:rPr lang="en-IN" sz="1000">
                          <a:effectLst/>
                        </a:rPr>
                        <a:t>Number of previous bookings to this booking the guest had that were not cancelled</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extLst>
                  <a:ext uri="{0D108BD9-81ED-4DB2-BD59-A6C34878D82A}">
                    <a16:rowId xmlns:a16="http://schemas.microsoft.com/office/drawing/2014/main" val="3027585083"/>
                  </a:ext>
                </a:extLst>
              </a:tr>
              <a:tr h="506007">
                <a:tc>
                  <a:txBody>
                    <a:bodyPr/>
                    <a:lstStyle/>
                    <a:p>
                      <a:pPr marL="0" marR="0">
                        <a:lnSpc>
                          <a:spcPct val="150000"/>
                        </a:lnSpc>
                        <a:spcBef>
                          <a:spcPts val="0"/>
                        </a:spcBef>
                        <a:spcAft>
                          <a:spcPts val="0"/>
                        </a:spcAft>
                      </a:pPr>
                      <a:r>
                        <a:rPr lang="en-IN" sz="1200" dirty="0" err="1">
                          <a:effectLst/>
                        </a:rPr>
                        <a:t>PreviousCancellations</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0"/>
                        </a:spcAft>
                      </a:pPr>
                      <a:r>
                        <a:rPr lang="en-IN" sz="1000" dirty="0">
                          <a:effectLst/>
                        </a:rPr>
                        <a:t>Numeric</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1000"/>
                        </a:spcAft>
                      </a:pPr>
                      <a:r>
                        <a:rPr lang="en-IN" sz="1000">
                          <a:effectLst/>
                        </a:rPr>
                        <a:t>Number of previous bookings to this booking the guest had that were cancelled</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extLst>
                  <a:ext uri="{0D108BD9-81ED-4DB2-BD59-A6C34878D82A}">
                    <a16:rowId xmlns:a16="http://schemas.microsoft.com/office/drawing/2014/main" val="1493880620"/>
                  </a:ext>
                </a:extLst>
              </a:tr>
              <a:tr h="607208">
                <a:tc>
                  <a:txBody>
                    <a:bodyPr/>
                    <a:lstStyle/>
                    <a:p>
                      <a:pPr marL="0" marR="0">
                        <a:lnSpc>
                          <a:spcPct val="150000"/>
                        </a:lnSpc>
                        <a:spcBef>
                          <a:spcPts val="0"/>
                        </a:spcBef>
                        <a:spcAft>
                          <a:spcPts val="0"/>
                        </a:spcAft>
                      </a:pPr>
                      <a:r>
                        <a:rPr lang="en-IN" sz="1200" dirty="0" err="1">
                          <a:effectLst/>
                        </a:rPr>
                        <a:t>RequiredCarParkingSpaces</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0"/>
                        </a:spcAft>
                      </a:pPr>
                      <a:r>
                        <a:rPr lang="en-IN" sz="1000" dirty="0">
                          <a:effectLst/>
                        </a:rPr>
                        <a:t>Numeric</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1000"/>
                        </a:spcAft>
                      </a:pPr>
                      <a:r>
                        <a:rPr lang="en-IN" sz="1000">
                          <a:effectLst/>
                        </a:rPr>
                        <a:t>Number of car parking spaces the guest required</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extLst>
                  <a:ext uri="{0D108BD9-81ED-4DB2-BD59-A6C34878D82A}">
                    <a16:rowId xmlns:a16="http://schemas.microsoft.com/office/drawing/2014/main" val="4213536236"/>
                  </a:ext>
                </a:extLst>
              </a:tr>
              <a:tr h="498138">
                <a:tc>
                  <a:txBody>
                    <a:bodyPr/>
                    <a:lstStyle/>
                    <a:p>
                      <a:pPr marL="0" marR="0">
                        <a:lnSpc>
                          <a:spcPct val="150000"/>
                        </a:lnSpc>
                        <a:spcBef>
                          <a:spcPts val="0"/>
                        </a:spcBef>
                        <a:spcAft>
                          <a:spcPts val="0"/>
                        </a:spcAft>
                      </a:pPr>
                      <a:r>
                        <a:rPr lang="en-IN" sz="1200" dirty="0" err="1">
                          <a:effectLst/>
                        </a:rPr>
                        <a:t>ReservedRoomTypes</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0"/>
                        </a:spcAft>
                      </a:pPr>
                      <a:r>
                        <a:rPr lang="en-IN" sz="1000">
                          <a:effectLst/>
                        </a:rPr>
                        <a:t>Categorical</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1000"/>
                        </a:spcAft>
                      </a:pPr>
                      <a:r>
                        <a:rPr lang="en-IN" sz="1000" dirty="0">
                          <a:effectLst/>
                        </a:rPr>
                        <a:t>Room type requested by the guest</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extLst>
                  <a:ext uri="{0D108BD9-81ED-4DB2-BD59-A6C34878D82A}">
                    <a16:rowId xmlns:a16="http://schemas.microsoft.com/office/drawing/2014/main" val="1194276648"/>
                  </a:ext>
                </a:extLst>
              </a:tr>
              <a:tr h="506007">
                <a:tc>
                  <a:txBody>
                    <a:bodyPr/>
                    <a:lstStyle/>
                    <a:p>
                      <a:pPr marL="0" marR="0">
                        <a:lnSpc>
                          <a:spcPct val="150000"/>
                        </a:lnSpc>
                        <a:spcBef>
                          <a:spcPts val="0"/>
                        </a:spcBef>
                        <a:spcAft>
                          <a:spcPts val="0"/>
                        </a:spcAft>
                      </a:pPr>
                      <a:r>
                        <a:rPr lang="en-IN" sz="1200" dirty="0" err="1">
                          <a:effectLst/>
                        </a:rPr>
                        <a:t>StaysInWeekendNights</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0"/>
                        </a:spcAft>
                      </a:pPr>
                      <a:r>
                        <a:rPr lang="en-IN" sz="1000">
                          <a:effectLst/>
                        </a:rPr>
                        <a:t>Numeric</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1000"/>
                        </a:spcAft>
                      </a:pPr>
                      <a:r>
                        <a:rPr lang="en-IN" sz="1000" dirty="0">
                          <a:effectLst/>
                        </a:rPr>
                        <a:t>From the total length of stay, how many nights were in weekends (Saturday and Sunday)</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extLst>
                  <a:ext uri="{0D108BD9-81ED-4DB2-BD59-A6C34878D82A}">
                    <a16:rowId xmlns:a16="http://schemas.microsoft.com/office/drawing/2014/main" val="1368085997"/>
                  </a:ext>
                </a:extLst>
              </a:tr>
              <a:tr h="506007">
                <a:tc>
                  <a:txBody>
                    <a:bodyPr/>
                    <a:lstStyle/>
                    <a:p>
                      <a:pPr marL="0" marR="0">
                        <a:lnSpc>
                          <a:spcPct val="150000"/>
                        </a:lnSpc>
                        <a:spcBef>
                          <a:spcPts val="0"/>
                        </a:spcBef>
                        <a:spcAft>
                          <a:spcPts val="0"/>
                        </a:spcAft>
                      </a:pPr>
                      <a:r>
                        <a:rPr lang="en-IN" sz="1200" dirty="0" err="1">
                          <a:effectLst/>
                        </a:rPr>
                        <a:t>StaysInWeekNights</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0"/>
                        </a:spcAft>
                      </a:pPr>
                      <a:r>
                        <a:rPr lang="en-IN" sz="1000">
                          <a:effectLst/>
                        </a:rPr>
                        <a:t>Numeric</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1000"/>
                        </a:spcAft>
                      </a:pPr>
                      <a:r>
                        <a:rPr lang="en-IN" sz="1000" dirty="0">
                          <a:effectLst/>
                        </a:rPr>
                        <a:t>From the total length of stay, how many nights were in weekdays (Monday through Friday)</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extLst>
                  <a:ext uri="{0D108BD9-81ED-4DB2-BD59-A6C34878D82A}">
                    <a16:rowId xmlns:a16="http://schemas.microsoft.com/office/drawing/2014/main" val="2641880084"/>
                  </a:ext>
                </a:extLst>
              </a:tr>
              <a:tr h="607208">
                <a:tc>
                  <a:txBody>
                    <a:bodyPr/>
                    <a:lstStyle/>
                    <a:p>
                      <a:pPr marL="0" marR="0">
                        <a:lnSpc>
                          <a:spcPct val="150000"/>
                        </a:lnSpc>
                        <a:spcBef>
                          <a:spcPts val="0"/>
                        </a:spcBef>
                        <a:spcAft>
                          <a:spcPts val="0"/>
                        </a:spcAft>
                      </a:pPr>
                      <a:r>
                        <a:rPr lang="en-IN" sz="1200" dirty="0" err="1">
                          <a:effectLst/>
                        </a:rPr>
                        <a:t>TotalOfSpecialRequests</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0"/>
                        </a:spcAft>
                      </a:pPr>
                      <a:r>
                        <a:rPr lang="en-IN" sz="1000">
                          <a:effectLst/>
                        </a:rPr>
                        <a:t>Numeric</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1000"/>
                        </a:spcAft>
                      </a:pPr>
                      <a:r>
                        <a:rPr lang="en-IN" sz="1000" dirty="0">
                          <a:effectLst/>
                        </a:rPr>
                        <a:t>Number of special requests made (e.g., fruit basket, sea view, etc.)</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extLst>
                  <a:ext uri="{0D108BD9-81ED-4DB2-BD59-A6C34878D82A}">
                    <a16:rowId xmlns:a16="http://schemas.microsoft.com/office/drawing/2014/main" val="524563385"/>
                  </a:ext>
                </a:extLst>
              </a:tr>
              <a:tr h="303604">
                <a:tc>
                  <a:txBody>
                    <a:bodyPr/>
                    <a:lstStyle/>
                    <a:p>
                      <a:pPr marL="0" marR="0">
                        <a:lnSpc>
                          <a:spcPct val="150000"/>
                        </a:lnSpc>
                        <a:spcBef>
                          <a:spcPts val="0"/>
                        </a:spcBef>
                        <a:spcAft>
                          <a:spcPts val="0"/>
                        </a:spcAft>
                      </a:pPr>
                      <a:r>
                        <a:rPr lang="en-IN" sz="1200" dirty="0">
                          <a:effectLst/>
                        </a:rPr>
                        <a:t>Arrival Date Year</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0"/>
                        </a:spcAft>
                      </a:pPr>
                      <a:r>
                        <a:rPr lang="en-IN" sz="1000">
                          <a:effectLst/>
                        </a:rPr>
                        <a:t>Numeric</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1000"/>
                        </a:spcAft>
                      </a:pPr>
                      <a:r>
                        <a:rPr lang="en-IN" sz="1000" dirty="0">
                          <a:effectLst/>
                        </a:rPr>
                        <a:t>Year of arrival</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extLst>
                  <a:ext uri="{0D108BD9-81ED-4DB2-BD59-A6C34878D82A}">
                    <a16:rowId xmlns:a16="http://schemas.microsoft.com/office/drawing/2014/main" val="726935206"/>
                  </a:ext>
                </a:extLst>
              </a:tr>
              <a:tr h="506007">
                <a:tc>
                  <a:txBody>
                    <a:bodyPr/>
                    <a:lstStyle/>
                    <a:p>
                      <a:pPr marL="0" marR="0">
                        <a:lnSpc>
                          <a:spcPct val="150000"/>
                        </a:lnSpc>
                        <a:spcBef>
                          <a:spcPts val="0"/>
                        </a:spcBef>
                        <a:spcAft>
                          <a:spcPts val="0"/>
                        </a:spcAft>
                      </a:pPr>
                      <a:r>
                        <a:rPr lang="en-IN" sz="1200" dirty="0">
                          <a:effectLst/>
                        </a:rPr>
                        <a:t>Reservation Status</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0"/>
                        </a:spcAft>
                      </a:pPr>
                      <a:r>
                        <a:rPr lang="en-IN" sz="1000">
                          <a:effectLst/>
                        </a:rPr>
                        <a:t>Categorical</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1000"/>
                        </a:spcAft>
                      </a:pPr>
                      <a:r>
                        <a:rPr lang="en-IN" sz="1000" dirty="0">
                          <a:effectLst/>
                        </a:rPr>
                        <a:t>Reservation status of the room i.e. Cancelled, checked-out or no show.</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extLst>
                  <a:ext uri="{0D108BD9-81ED-4DB2-BD59-A6C34878D82A}">
                    <a16:rowId xmlns:a16="http://schemas.microsoft.com/office/drawing/2014/main" val="4016134580"/>
                  </a:ext>
                </a:extLst>
              </a:tr>
            </a:tbl>
          </a:graphicData>
        </a:graphic>
      </p:graphicFrame>
    </p:spTree>
    <p:extLst>
      <p:ext uri="{BB962C8B-B14F-4D97-AF65-F5344CB8AC3E}">
        <p14:creationId xmlns:p14="http://schemas.microsoft.com/office/powerpoint/2010/main" val="757882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8C821-ACA4-4BB7-84E9-F930CB192169}"/>
              </a:ext>
            </a:extLst>
          </p:cNvPr>
          <p:cNvSpPr>
            <a:spLocks noGrp="1"/>
          </p:cNvSpPr>
          <p:nvPr>
            <p:ph type="title"/>
          </p:nvPr>
        </p:nvSpPr>
        <p:spPr>
          <a:xfrm>
            <a:off x="1051886" y="0"/>
            <a:ext cx="8933661" cy="1143000"/>
          </a:xfrm>
        </p:spPr>
        <p:txBody>
          <a:bodyPr>
            <a:normAutofit/>
          </a:bodyPr>
          <a:lstStyle/>
          <a:p>
            <a:pPr algn="l"/>
            <a:r>
              <a:rPr lang="en-US" b="1" dirty="0">
                <a:solidFill>
                  <a:srgbClr val="0070C0"/>
                </a:solidFill>
                <a:cs typeface="Arial" panose="020B0604020202020204" pitchFamily="34" charset="0"/>
              </a:rPr>
              <a:t>DATA DESCRIPTION</a:t>
            </a:r>
          </a:p>
        </p:txBody>
      </p:sp>
      <p:sp>
        <p:nvSpPr>
          <p:cNvPr id="9" name="Content Placeholder 2">
            <a:extLst>
              <a:ext uri="{FF2B5EF4-FFF2-40B4-BE49-F238E27FC236}">
                <a16:creationId xmlns:a16="http://schemas.microsoft.com/office/drawing/2014/main" id="{6DA93E57-D6B6-43F0-B2C1-96224FE60C57}"/>
              </a:ext>
            </a:extLst>
          </p:cNvPr>
          <p:cNvSpPr txBox="1">
            <a:spLocks/>
          </p:cNvSpPr>
          <p:nvPr/>
        </p:nvSpPr>
        <p:spPr>
          <a:xfrm>
            <a:off x="7046536" y="4093569"/>
            <a:ext cx="4527884" cy="135956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Dataset size:</a:t>
            </a:r>
          </a:p>
          <a:p>
            <a:pPr marL="0" indent="0">
              <a:buFont typeface="Arial" panose="020B0604020202020204" pitchFamily="34" charset="0"/>
              <a:buNone/>
            </a:pPr>
            <a:r>
              <a:rPr lang="en-US" b="1" i="1" dirty="0"/>
              <a:t>40060 rows and 31 features</a:t>
            </a:r>
          </a:p>
          <a:p>
            <a:pPr marL="0" indent="0">
              <a:buNone/>
            </a:pPr>
            <a:r>
              <a:rPr lang="en-US" b="1" i="1" dirty="0"/>
              <a:t>Solution : Binary Classification</a:t>
            </a:r>
          </a:p>
        </p:txBody>
      </p:sp>
      <p:graphicFrame>
        <p:nvGraphicFramePr>
          <p:cNvPr id="13" name="Table 12">
            <a:extLst>
              <a:ext uri="{FF2B5EF4-FFF2-40B4-BE49-F238E27FC236}">
                <a16:creationId xmlns:a16="http://schemas.microsoft.com/office/drawing/2014/main" id="{7C418968-8D62-4CC4-BBAD-D9C15CF918B6}"/>
              </a:ext>
            </a:extLst>
          </p:cNvPr>
          <p:cNvGraphicFramePr>
            <a:graphicFrameLocks noGrp="1"/>
          </p:cNvGraphicFramePr>
          <p:nvPr>
            <p:extLst>
              <p:ext uri="{D42A27DB-BD31-4B8C-83A1-F6EECF244321}">
                <p14:modId xmlns:p14="http://schemas.microsoft.com/office/powerpoint/2010/main" val="1168817964"/>
              </p:ext>
            </p:extLst>
          </p:nvPr>
        </p:nvGraphicFramePr>
        <p:xfrm>
          <a:off x="6996924" y="2129064"/>
          <a:ext cx="5040407" cy="560383"/>
        </p:xfrm>
        <a:graphic>
          <a:graphicData uri="http://schemas.openxmlformats.org/drawingml/2006/table">
            <a:tbl>
              <a:tblPr firstRow="1" firstCol="1" bandRow="1">
                <a:tableStyleId>{7DF18680-E054-41AD-8BC1-D1AEF772440D}</a:tableStyleId>
              </a:tblPr>
              <a:tblGrid>
                <a:gridCol w="1418548">
                  <a:extLst>
                    <a:ext uri="{9D8B030D-6E8A-4147-A177-3AD203B41FA5}">
                      <a16:colId xmlns:a16="http://schemas.microsoft.com/office/drawing/2014/main" val="38699245"/>
                    </a:ext>
                  </a:extLst>
                </a:gridCol>
                <a:gridCol w="1114097">
                  <a:extLst>
                    <a:ext uri="{9D8B030D-6E8A-4147-A177-3AD203B41FA5}">
                      <a16:colId xmlns:a16="http://schemas.microsoft.com/office/drawing/2014/main" val="946576077"/>
                    </a:ext>
                  </a:extLst>
                </a:gridCol>
                <a:gridCol w="2507762">
                  <a:extLst>
                    <a:ext uri="{9D8B030D-6E8A-4147-A177-3AD203B41FA5}">
                      <a16:colId xmlns:a16="http://schemas.microsoft.com/office/drawing/2014/main" val="2571423338"/>
                    </a:ext>
                  </a:extLst>
                </a:gridCol>
              </a:tblGrid>
              <a:tr h="560383">
                <a:tc>
                  <a:txBody>
                    <a:bodyPr/>
                    <a:lstStyle/>
                    <a:p>
                      <a:pPr marL="0" marR="0" algn="just">
                        <a:lnSpc>
                          <a:spcPct val="115000"/>
                        </a:lnSpc>
                        <a:spcBef>
                          <a:spcPts val="0"/>
                        </a:spcBef>
                        <a:spcAft>
                          <a:spcPts val="0"/>
                        </a:spcAft>
                      </a:pPr>
                      <a:r>
                        <a:rPr lang="en-IN" sz="1600" dirty="0" err="1">
                          <a:effectLst/>
                        </a:rPr>
                        <a:t>Is_Cancelled</a:t>
                      </a:r>
                      <a:endParaRPr lang="en-US" sz="16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600" dirty="0">
                          <a:effectLst/>
                        </a:rPr>
                        <a:t>Categorical</a:t>
                      </a:r>
                      <a:endParaRPr lang="en-US" sz="16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600" dirty="0">
                          <a:effectLst/>
                        </a:rPr>
                        <a:t>0 – Not Cancelled</a:t>
                      </a:r>
                    </a:p>
                    <a:p>
                      <a:pPr marL="0" marR="0" algn="just">
                        <a:lnSpc>
                          <a:spcPct val="115000"/>
                        </a:lnSpc>
                        <a:spcBef>
                          <a:spcPts val="0"/>
                        </a:spcBef>
                        <a:spcAft>
                          <a:spcPts val="0"/>
                        </a:spcAft>
                      </a:pPr>
                      <a:r>
                        <a:rPr lang="en-US" sz="1600" dirty="0">
                          <a:effectLst/>
                        </a:rPr>
                        <a:t>1</a:t>
                      </a:r>
                      <a:r>
                        <a:rPr lang="en-US" sz="1600" baseline="0" dirty="0">
                          <a:effectLst/>
                        </a:rPr>
                        <a:t> - Cancelled</a:t>
                      </a:r>
                      <a:endParaRPr lang="en-US" sz="1600" dirty="0">
                        <a:solidFill>
                          <a:schemeClr val="tx1"/>
                        </a:solidFill>
                        <a:effectLst/>
                        <a:latin typeface="+mn-lt"/>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466344"/>
                  </a:ext>
                </a:extLst>
              </a:tr>
            </a:tbl>
          </a:graphicData>
        </a:graphic>
      </p:graphicFrame>
      <p:sp>
        <p:nvSpPr>
          <p:cNvPr id="10" name="Content Placeholder 2">
            <a:extLst>
              <a:ext uri="{FF2B5EF4-FFF2-40B4-BE49-F238E27FC236}">
                <a16:creationId xmlns:a16="http://schemas.microsoft.com/office/drawing/2014/main" id="{6DA93E57-D6B6-43F0-B2C1-96224FE60C57}"/>
              </a:ext>
            </a:extLst>
          </p:cNvPr>
          <p:cNvSpPr txBox="1">
            <a:spLocks/>
          </p:cNvSpPr>
          <p:nvPr/>
        </p:nvSpPr>
        <p:spPr>
          <a:xfrm>
            <a:off x="6898682" y="1475487"/>
            <a:ext cx="4278831" cy="5716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Target Variable:</a:t>
            </a:r>
          </a:p>
        </p:txBody>
      </p:sp>
      <p:graphicFrame>
        <p:nvGraphicFramePr>
          <p:cNvPr id="7" name="Table 6">
            <a:extLst>
              <a:ext uri="{FF2B5EF4-FFF2-40B4-BE49-F238E27FC236}">
                <a16:creationId xmlns:a16="http://schemas.microsoft.com/office/drawing/2014/main" id="{EE4CF0A7-BAB6-4A34-861E-141DF0D0E902}"/>
              </a:ext>
            </a:extLst>
          </p:cNvPr>
          <p:cNvGraphicFramePr>
            <a:graphicFrameLocks noGrp="1"/>
          </p:cNvGraphicFramePr>
          <p:nvPr>
            <p:extLst>
              <p:ext uri="{D42A27DB-BD31-4B8C-83A1-F6EECF244321}">
                <p14:modId xmlns:p14="http://schemas.microsoft.com/office/powerpoint/2010/main" val="4016272934"/>
              </p:ext>
            </p:extLst>
          </p:nvPr>
        </p:nvGraphicFramePr>
        <p:xfrm>
          <a:off x="1154396" y="1160764"/>
          <a:ext cx="5495333" cy="5473934"/>
        </p:xfrm>
        <a:graphic>
          <a:graphicData uri="http://schemas.openxmlformats.org/drawingml/2006/table">
            <a:tbl>
              <a:tblPr firstRow="1" firstCol="1" bandRow="1">
                <a:tableStyleId>{7DF18680-E054-41AD-8BC1-D1AEF772440D}</a:tableStyleId>
              </a:tblPr>
              <a:tblGrid>
                <a:gridCol w="1728799">
                  <a:extLst>
                    <a:ext uri="{9D8B030D-6E8A-4147-A177-3AD203B41FA5}">
                      <a16:colId xmlns:a16="http://schemas.microsoft.com/office/drawing/2014/main" val="4253167977"/>
                    </a:ext>
                  </a:extLst>
                </a:gridCol>
                <a:gridCol w="756809">
                  <a:extLst>
                    <a:ext uri="{9D8B030D-6E8A-4147-A177-3AD203B41FA5}">
                      <a16:colId xmlns:a16="http://schemas.microsoft.com/office/drawing/2014/main" val="2957585505"/>
                    </a:ext>
                  </a:extLst>
                </a:gridCol>
                <a:gridCol w="3009725">
                  <a:extLst>
                    <a:ext uri="{9D8B030D-6E8A-4147-A177-3AD203B41FA5}">
                      <a16:colId xmlns:a16="http://schemas.microsoft.com/office/drawing/2014/main" val="1380735572"/>
                    </a:ext>
                  </a:extLst>
                </a:gridCol>
              </a:tblGrid>
              <a:tr h="220903">
                <a:tc>
                  <a:txBody>
                    <a:bodyPr/>
                    <a:lstStyle/>
                    <a:p>
                      <a:pPr marL="0" marR="0" algn="ctr">
                        <a:lnSpc>
                          <a:spcPct val="150000"/>
                        </a:lnSpc>
                        <a:spcBef>
                          <a:spcPts val="0"/>
                        </a:spcBef>
                        <a:spcAft>
                          <a:spcPts val="0"/>
                        </a:spcAft>
                      </a:pPr>
                      <a:r>
                        <a:rPr lang="en-IN" sz="1400" dirty="0">
                          <a:effectLst/>
                        </a:rPr>
                        <a:t>Name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nchor="ctr"/>
                </a:tc>
                <a:tc>
                  <a:txBody>
                    <a:bodyPr/>
                    <a:lstStyle/>
                    <a:p>
                      <a:pPr marL="0" marR="0" algn="ctr">
                        <a:lnSpc>
                          <a:spcPct val="150000"/>
                        </a:lnSpc>
                        <a:spcBef>
                          <a:spcPts val="0"/>
                        </a:spcBef>
                        <a:spcAft>
                          <a:spcPts val="0"/>
                        </a:spcAft>
                      </a:pPr>
                      <a:r>
                        <a:rPr lang="en-IN" sz="1400" dirty="0">
                          <a:effectLst/>
                        </a:rPr>
                        <a:t>Type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nchor="ctr"/>
                </a:tc>
                <a:tc>
                  <a:txBody>
                    <a:bodyPr/>
                    <a:lstStyle/>
                    <a:p>
                      <a:pPr marL="0" marR="0" algn="ctr">
                        <a:lnSpc>
                          <a:spcPct val="150000"/>
                        </a:lnSpc>
                        <a:spcBef>
                          <a:spcPts val="0"/>
                        </a:spcBef>
                        <a:spcAft>
                          <a:spcPts val="1000"/>
                        </a:spcAft>
                      </a:pPr>
                      <a:r>
                        <a:rPr lang="en-IN" sz="1400" dirty="0">
                          <a:effectLst/>
                        </a:rPr>
                        <a:t>Description</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nchor="ctr"/>
                </a:tc>
                <a:extLst>
                  <a:ext uri="{0D108BD9-81ED-4DB2-BD59-A6C34878D82A}">
                    <a16:rowId xmlns:a16="http://schemas.microsoft.com/office/drawing/2014/main" val="3251268214"/>
                  </a:ext>
                </a:extLst>
              </a:tr>
              <a:tr h="468259">
                <a:tc>
                  <a:txBody>
                    <a:bodyPr/>
                    <a:lstStyle/>
                    <a:p>
                      <a:pPr marL="0" marR="0">
                        <a:lnSpc>
                          <a:spcPct val="150000"/>
                        </a:lnSpc>
                        <a:spcBef>
                          <a:spcPts val="0"/>
                        </a:spcBef>
                        <a:spcAft>
                          <a:spcPts val="0"/>
                        </a:spcAft>
                      </a:pPr>
                      <a:r>
                        <a:rPr lang="en-IN" sz="1400" dirty="0">
                          <a:effectLst/>
                        </a:rPr>
                        <a:t>ADR</a:t>
                      </a:r>
                      <a:endPar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0"/>
                        </a:spcAft>
                      </a:pPr>
                      <a:r>
                        <a:rPr lang="en-IN" sz="1400" dirty="0">
                          <a:effectLst/>
                        </a:rPr>
                        <a:t>Numeric</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1000"/>
                        </a:spcAft>
                      </a:pPr>
                      <a:r>
                        <a:rPr lang="en-IN" sz="1400" dirty="0">
                          <a:effectLst/>
                        </a:rPr>
                        <a:t>Average Daily Rate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extLst>
                  <a:ext uri="{0D108BD9-81ED-4DB2-BD59-A6C34878D82A}">
                    <a16:rowId xmlns:a16="http://schemas.microsoft.com/office/drawing/2014/main" val="3856778677"/>
                  </a:ext>
                </a:extLst>
              </a:tr>
              <a:tr h="468259">
                <a:tc>
                  <a:txBody>
                    <a:bodyPr/>
                    <a:lstStyle/>
                    <a:p>
                      <a:pPr marL="0" marR="0">
                        <a:lnSpc>
                          <a:spcPct val="150000"/>
                        </a:lnSpc>
                        <a:spcBef>
                          <a:spcPts val="0"/>
                        </a:spcBef>
                        <a:spcAft>
                          <a:spcPts val="0"/>
                        </a:spcAft>
                      </a:pPr>
                      <a:r>
                        <a:rPr lang="en-IN" sz="1400" dirty="0">
                          <a:effectLst/>
                        </a:rPr>
                        <a:t>Adults</a:t>
                      </a:r>
                      <a:endPar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0"/>
                        </a:spcAft>
                      </a:pPr>
                      <a:r>
                        <a:rPr lang="en-IN" sz="1400" dirty="0">
                          <a:effectLst/>
                        </a:rPr>
                        <a:t>Numeric</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1000"/>
                        </a:spcAft>
                      </a:pPr>
                      <a:r>
                        <a:rPr lang="en-IN" sz="1400" dirty="0">
                          <a:effectLst/>
                        </a:rPr>
                        <a:t>Number</a:t>
                      </a:r>
                      <a:r>
                        <a:rPr lang="en-IN" sz="1400" baseline="0" dirty="0">
                          <a:effectLst/>
                        </a:rPr>
                        <a:t> of adults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extLst>
                  <a:ext uri="{0D108BD9-81ED-4DB2-BD59-A6C34878D82A}">
                    <a16:rowId xmlns:a16="http://schemas.microsoft.com/office/drawing/2014/main" val="3383512317"/>
                  </a:ext>
                </a:extLst>
              </a:tr>
              <a:tr h="468259">
                <a:tc>
                  <a:txBody>
                    <a:bodyPr/>
                    <a:lstStyle/>
                    <a:p>
                      <a:pPr marL="0" marR="0">
                        <a:lnSpc>
                          <a:spcPct val="150000"/>
                        </a:lnSpc>
                        <a:spcBef>
                          <a:spcPts val="0"/>
                        </a:spcBef>
                        <a:spcAft>
                          <a:spcPts val="0"/>
                        </a:spcAft>
                      </a:pPr>
                      <a:r>
                        <a:rPr lang="en-IN" sz="1400" dirty="0">
                          <a:effectLst/>
                        </a:rPr>
                        <a:t>Agents</a:t>
                      </a:r>
                      <a:endPar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0"/>
                        </a:spcAft>
                      </a:pPr>
                      <a:r>
                        <a:rPr lang="en-IN" sz="1400" dirty="0">
                          <a:effectLst/>
                        </a:rPr>
                        <a:t>Categorical</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1000"/>
                        </a:spcAft>
                      </a:pPr>
                      <a:r>
                        <a:rPr lang="en-IN" sz="1400" dirty="0">
                          <a:effectLst/>
                        </a:rPr>
                        <a:t>ID of the</a:t>
                      </a:r>
                      <a:r>
                        <a:rPr lang="en-IN" sz="1400" baseline="0" dirty="0">
                          <a:effectLst/>
                        </a:rPr>
                        <a:t> travel agency</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extLst>
                  <a:ext uri="{0D108BD9-81ED-4DB2-BD59-A6C34878D82A}">
                    <a16:rowId xmlns:a16="http://schemas.microsoft.com/office/drawing/2014/main" val="2758070131"/>
                  </a:ext>
                </a:extLst>
              </a:tr>
              <a:tr h="468259">
                <a:tc>
                  <a:txBody>
                    <a:bodyPr/>
                    <a:lstStyle/>
                    <a:p>
                      <a:pPr marL="0" marR="0">
                        <a:lnSpc>
                          <a:spcPct val="150000"/>
                        </a:lnSpc>
                        <a:spcBef>
                          <a:spcPts val="0"/>
                        </a:spcBef>
                        <a:spcAft>
                          <a:spcPts val="0"/>
                        </a:spcAft>
                      </a:pPr>
                      <a:r>
                        <a:rPr lang="en-IN" sz="1400" dirty="0" err="1">
                          <a:effectLst/>
                        </a:rPr>
                        <a:t>ArrivalDateDay</a:t>
                      </a:r>
                      <a:r>
                        <a:rPr lang="en-IN" sz="1400" baseline="0" dirty="0" err="1">
                          <a:effectLst/>
                        </a:rPr>
                        <a:t>OfMonth</a:t>
                      </a:r>
                      <a:endPar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0"/>
                        </a:spcAft>
                      </a:pPr>
                      <a:r>
                        <a:rPr lang="en-IN" sz="1400" dirty="0">
                          <a:effectLst/>
                        </a:rPr>
                        <a:t>Numeric</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1000"/>
                        </a:spcAft>
                      </a:pPr>
                      <a:r>
                        <a:rPr lang="en-US" sz="1400" dirty="0">
                          <a:effectLst/>
                        </a:rPr>
                        <a:t>Day</a:t>
                      </a:r>
                      <a:r>
                        <a:rPr lang="en-US" sz="1400" baseline="0" dirty="0">
                          <a:effectLst/>
                        </a:rPr>
                        <a:t> of month of arrival</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extLst>
                  <a:ext uri="{0D108BD9-81ED-4DB2-BD59-A6C34878D82A}">
                    <a16:rowId xmlns:a16="http://schemas.microsoft.com/office/drawing/2014/main" val="255925549"/>
                  </a:ext>
                </a:extLst>
              </a:tr>
              <a:tr h="220903">
                <a:tc>
                  <a:txBody>
                    <a:bodyPr/>
                    <a:lstStyle/>
                    <a:p>
                      <a:pPr marL="0" marR="0">
                        <a:lnSpc>
                          <a:spcPct val="150000"/>
                        </a:lnSpc>
                        <a:spcBef>
                          <a:spcPts val="0"/>
                        </a:spcBef>
                        <a:spcAft>
                          <a:spcPts val="0"/>
                        </a:spcAft>
                      </a:pPr>
                      <a:r>
                        <a:rPr lang="en-IN" sz="1400" dirty="0" err="1">
                          <a:effectLst/>
                        </a:rPr>
                        <a:t>ArrivalDateMonth</a:t>
                      </a:r>
                      <a:endPar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0"/>
                        </a:spcAft>
                      </a:pPr>
                      <a:r>
                        <a:rPr lang="en-IN" sz="1400" dirty="0">
                          <a:effectLst/>
                        </a:rPr>
                        <a:t>Numeric</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1000"/>
                        </a:spcAft>
                      </a:pPr>
                      <a:r>
                        <a:rPr lang="en-IN" sz="1400" dirty="0">
                          <a:effectLst/>
                        </a:rPr>
                        <a:t>Date of arrival</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extLst>
                  <a:ext uri="{0D108BD9-81ED-4DB2-BD59-A6C34878D82A}">
                    <a16:rowId xmlns:a16="http://schemas.microsoft.com/office/drawing/2014/main" val="1899804515"/>
                  </a:ext>
                </a:extLst>
              </a:tr>
              <a:tr h="468259">
                <a:tc>
                  <a:txBody>
                    <a:bodyPr/>
                    <a:lstStyle/>
                    <a:p>
                      <a:pPr marL="0" marR="0">
                        <a:lnSpc>
                          <a:spcPct val="150000"/>
                        </a:lnSpc>
                        <a:spcBef>
                          <a:spcPts val="0"/>
                        </a:spcBef>
                        <a:spcAft>
                          <a:spcPts val="0"/>
                        </a:spcAft>
                      </a:pPr>
                      <a:r>
                        <a:rPr lang="en-IN" sz="1400" dirty="0" err="1">
                          <a:effectLst/>
                        </a:rPr>
                        <a:t>ArrivalDateWeekNumber</a:t>
                      </a:r>
                      <a:endPar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0"/>
                        </a:spcAft>
                      </a:pPr>
                      <a:r>
                        <a:rPr lang="en-IN" sz="1400" dirty="0">
                          <a:effectLst/>
                        </a:rPr>
                        <a:t>Numeric</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1000"/>
                        </a:spcAft>
                      </a:pPr>
                      <a:r>
                        <a:rPr lang="en-IN" sz="1400" dirty="0">
                          <a:effectLst/>
                        </a:rPr>
                        <a:t>Week</a:t>
                      </a:r>
                      <a:r>
                        <a:rPr lang="en-IN" sz="1400" baseline="0" dirty="0">
                          <a:effectLst/>
                        </a:rPr>
                        <a:t> number of arrival date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extLst>
                  <a:ext uri="{0D108BD9-81ED-4DB2-BD59-A6C34878D82A}">
                    <a16:rowId xmlns:a16="http://schemas.microsoft.com/office/drawing/2014/main" val="2911383333"/>
                  </a:ext>
                </a:extLst>
              </a:tr>
              <a:tr h="468259">
                <a:tc>
                  <a:txBody>
                    <a:bodyPr/>
                    <a:lstStyle/>
                    <a:p>
                      <a:pPr marL="0" marR="0">
                        <a:lnSpc>
                          <a:spcPct val="150000"/>
                        </a:lnSpc>
                        <a:spcBef>
                          <a:spcPts val="0"/>
                        </a:spcBef>
                        <a:spcAft>
                          <a:spcPts val="0"/>
                        </a:spcAft>
                      </a:pPr>
                      <a:r>
                        <a:rPr lang="en-IN" sz="1400" dirty="0" err="1">
                          <a:effectLst/>
                        </a:rPr>
                        <a:t>AssignedRoomType</a:t>
                      </a:r>
                      <a:endPar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0"/>
                        </a:spcAft>
                      </a:pPr>
                      <a:r>
                        <a:rPr lang="en-IN" sz="1400" dirty="0">
                          <a:effectLst/>
                        </a:rPr>
                        <a:t>Categorical</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1000"/>
                        </a:spcAft>
                      </a:pPr>
                      <a:r>
                        <a:rPr lang="en-IN" sz="1400" dirty="0">
                          <a:effectLst/>
                        </a:rPr>
                        <a:t>Code for</a:t>
                      </a:r>
                      <a:r>
                        <a:rPr lang="en-IN" sz="1400" baseline="0" dirty="0">
                          <a:effectLst/>
                        </a:rPr>
                        <a:t> the type of room assigned</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extLst>
                  <a:ext uri="{0D108BD9-81ED-4DB2-BD59-A6C34878D82A}">
                    <a16:rowId xmlns:a16="http://schemas.microsoft.com/office/drawing/2014/main" val="1877432677"/>
                  </a:ext>
                </a:extLst>
              </a:tr>
              <a:tr h="468259">
                <a:tc>
                  <a:txBody>
                    <a:bodyPr/>
                    <a:lstStyle/>
                    <a:p>
                      <a:pPr marL="0" marR="0">
                        <a:lnSpc>
                          <a:spcPct val="150000"/>
                        </a:lnSpc>
                        <a:spcBef>
                          <a:spcPts val="0"/>
                        </a:spcBef>
                        <a:spcAft>
                          <a:spcPts val="0"/>
                        </a:spcAft>
                      </a:pPr>
                      <a:r>
                        <a:rPr lang="en-IN" sz="1400" dirty="0">
                          <a:effectLst/>
                        </a:rPr>
                        <a:t>Babies</a:t>
                      </a:r>
                      <a:endPar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0"/>
                        </a:spcAft>
                      </a:pPr>
                      <a:r>
                        <a:rPr lang="en-IN" sz="1400" dirty="0">
                          <a:effectLst/>
                        </a:rPr>
                        <a:t>Numeric</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1000"/>
                        </a:spcAft>
                      </a:pPr>
                      <a:r>
                        <a:rPr lang="en-US" sz="1400" dirty="0">
                          <a:effectLst/>
                        </a:rPr>
                        <a:t>Number</a:t>
                      </a:r>
                      <a:r>
                        <a:rPr lang="en-US" sz="1400" baseline="0" dirty="0">
                          <a:effectLst/>
                        </a:rPr>
                        <a:t> of babies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extLst>
                  <a:ext uri="{0D108BD9-81ED-4DB2-BD59-A6C34878D82A}">
                    <a16:rowId xmlns:a16="http://schemas.microsoft.com/office/drawing/2014/main" val="1242727927"/>
                  </a:ext>
                </a:extLst>
              </a:tr>
              <a:tr h="468259">
                <a:tc>
                  <a:txBody>
                    <a:bodyPr/>
                    <a:lstStyle/>
                    <a:p>
                      <a:pPr marL="0" marR="0">
                        <a:lnSpc>
                          <a:spcPct val="150000"/>
                        </a:lnSpc>
                        <a:spcBef>
                          <a:spcPts val="0"/>
                        </a:spcBef>
                        <a:spcAft>
                          <a:spcPts val="0"/>
                        </a:spcAft>
                      </a:pPr>
                      <a:r>
                        <a:rPr lang="en-IN" sz="1400" dirty="0">
                          <a:effectLst/>
                        </a:rPr>
                        <a:t>Children</a:t>
                      </a:r>
                      <a:endPar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0"/>
                        </a:spcAft>
                      </a:pPr>
                      <a:r>
                        <a:rPr lang="en-IN" sz="1400" dirty="0">
                          <a:effectLst/>
                        </a:rPr>
                        <a:t>Numeric</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1000"/>
                        </a:spcAft>
                      </a:pPr>
                      <a:r>
                        <a:rPr lang="en-IN" sz="1400" dirty="0">
                          <a:effectLst/>
                        </a:rPr>
                        <a:t>Number</a:t>
                      </a:r>
                      <a:r>
                        <a:rPr lang="en-IN" sz="1400" baseline="0" dirty="0">
                          <a:effectLst/>
                        </a:rPr>
                        <a:t> of children</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extLst>
                  <a:ext uri="{0D108BD9-81ED-4DB2-BD59-A6C34878D82A}">
                    <a16:rowId xmlns:a16="http://schemas.microsoft.com/office/drawing/2014/main" val="810843018"/>
                  </a:ext>
                </a:extLst>
              </a:tr>
              <a:tr h="468259">
                <a:tc>
                  <a:txBody>
                    <a:bodyPr/>
                    <a:lstStyle/>
                    <a:p>
                      <a:pPr marL="0" marR="0">
                        <a:lnSpc>
                          <a:spcPct val="150000"/>
                        </a:lnSpc>
                        <a:spcBef>
                          <a:spcPts val="0"/>
                        </a:spcBef>
                        <a:spcAft>
                          <a:spcPts val="0"/>
                        </a:spcAft>
                      </a:pPr>
                      <a:r>
                        <a:rPr lang="en-IN" sz="1400" dirty="0" err="1">
                          <a:effectLst/>
                        </a:rPr>
                        <a:t>ReservationStatusDate</a:t>
                      </a:r>
                      <a:endPar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0"/>
                        </a:spcAft>
                      </a:pPr>
                      <a:r>
                        <a:rPr lang="en-IN" sz="1400" dirty="0">
                          <a:effectLst/>
                        </a:rPr>
                        <a:t>Categorical</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1000"/>
                        </a:spcAft>
                      </a:pPr>
                      <a:r>
                        <a:rPr lang="en-IN" sz="1400" dirty="0">
                          <a:effectLst/>
                        </a:rPr>
                        <a:t>Reservation status</a:t>
                      </a:r>
                      <a:r>
                        <a:rPr lang="en-IN" sz="1400" baseline="0" dirty="0">
                          <a:effectLst/>
                        </a:rPr>
                        <a:t> set date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extLst>
                  <a:ext uri="{0D108BD9-81ED-4DB2-BD59-A6C34878D82A}">
                    <a16:rowId xmlns:a16="http://schemas.microsoft.com/office/drawing/2014/main" val="4197201509"/>
                  </a:ext>
                </a:extLst>
              </a:tr>
            </a:tbl>
          </a:graphicData>
        </a:graphic>
      </p:graphicFrame>
    </p:spTree>
    <p:extLst>
      <p:ext uri="{BB962C8B-B14F-4D97-AF65-F5344CB8AC3E}">
        <p14:creationId xmlns:p14="http://schemas.microsoft.com/office/powerpoint/2010/main" val="1929529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7E71FCAA-59B9-496D-8BE0-991A317F6CA0}"/>
              </a:ext>
            </a:extLst>
          </p:cNvPr>
          <p:cNvGraphicFramePr/>
          <p:nvPr>
            <p:extLst>
              <p:ext uri="{D42A27DB-BD31-4B8C-83A1-F6EECF244321}">
                <p14:modId xmlns:p14="http://schemas.microsoft.com/office/powerpoint/2010/main" val="3367024271"/>
              </p:ext>
            </p:extLst>
          </p:nvPr>
        </p:nvGraphicFramePr>
        <p:xfrm>
          <a:off x="742234" y="1358491"/>
          <a:ext cx="10904560" cy="526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itle 1">
            <a:extLst>
              <a:ext uri="{FF2B5EF4-FFF2-40B4-BE49-F238E27FC236}">
                <a16:creationId xmlns:a16="http://schemas.microsoft.com/office/drawing/2014/main" id="{326456A3-0531-45E9-9BB6-4C1681D42335}"/>
              </a:ext>
            </a:extLst>
          </p:cNvPr>
          <p:cNvSpPr txBox="1">
            <a:spLocks/>
          </p:cNvSpPr>
          <p:nvPr/>
        </p:nvSpPr>
        <p:spPr>
          <a:xfrm>
            <a:off x="749923" y="0"/>
            <a:ext cx="901091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solidFill>
                  <a:srgbClr val="0070C0"/>
                </a:solidFill>
                <a:cs typeface="Arial" panose="020B0604020202020204" pitchFamily="34" charset="0"/>
              </a:rPr>
              <a:t>FEATURE ENGINEERING</a:t>
            </a:r>
          </a:p>
        </p:txBody>
      </p:sp>
    </p:spTree>
    <p:extLst>
      <p:ext uri="{BB962C8B-B14F-4D97-AF65-F5344CB8AC3E}">
        <p14:creationId xmlns:p14="http://schemas.microsoft.com/office/powerpoint/2010/main" val="2770248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7E71FCAA-59B9-496D-8BE0-991A317F6CA0}"/>
              </a:ext>
            </a:extLst>
          </p:cNvPr>
          <p:cNvGraphicFramePr/>
          <p:nvPr>
            <p:extLst>
              <p:ext uri="{D42A27DB-BD31-4B8C-83A1-F6EECF244321}">
                <p14:modId xmlns:p14="http://schemas.microsoft.com/office/powerpoint/2010/main" val="1356435201"/>
              </p:ext>
            </p:extLst>
          </p:nvPr>
        </p:nvGraphicFramePr>
        <p:xfrm>
          <a:off x="742234" y="1358491"/>
          <a:ext cx="10904560" cy="526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itle 1">
            <a:extLst>
              <a:ext uri="{FF2B5EF4-FFF2-40B4-BE49-F238E27FC236}">
                <a16:creationId xmlns:a16="http://schemas.microsoft.com/office/drawing/2014/main" id="{326456A3-0531-45E9-9BB6-4C1681D42335}"/>
              </a:ext>
            </a:extLst>
          </p:cNvPr>
          <p:cNvSpPr txBox="1">
            <a:spLocks/>
          </p:cNvSpPr>
          <p:nvPr/>
        </p:nvSpPr>
        <p:spPr>
          <a:xfrm>
            <a:off x="-328251" y="215491"/>
            <a:ext cx="901091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0070C0"/>
                </a:solidFill>
                <a:latin typeface="Arial" panose="020B0604020202020204" pitchFamily="34" charset="0"/>
                <a:cs typeface="Arial" panose="020B0604020202020204" pitchFamily="34" charset="0"/>
              </a:rPr>
              <a:t>FEATURE ENGINEERING</a:t>
            </a:r>
          </a:p>
        </p:txBody>
      </p:sp>
    </p:spTree>
    <p:extLst>
      <p:ext uri="{BB962C8B-B14F-4D97-AF65-F5344CB8AC3E}">
        <p14:creationId xmlns:p14="http://schemas.microsoft.com/office/powerpoint/2010/main" val="12643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7E71FCAA-59B9-496D-8BE0-991A317F6CA0}"/>
              </a:ext>
            </a:extLst>
          </p:cNvPr>
          <p:cNvGraphicFramePr/>
          <p:nvPr>
            <p:extLst>
              <p:ext uri="{D42A27DB-BD31-4B8C-83A1-F6EECF244321}">
                <p14:modId xmlns:p14="http://schemas.microsoft.com/office/powerpoint/2010/main" val="378241982"/>
              </p:ext>
            </p:extLst>
          </p:nvPr>
        </p:nvGraphicFramePr>
        <p:xfrm>
          <a:off x="742234" y="1358491"/>
          <a:ext cx="10904560" cy="526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itle 1">
            <a:extLst>
              <a:ext uri="{FF2B5EF4-FFF2-40B4-BE49-F238E27FC236}">
                <a16:creationId xmlns:a16="http://schemas.microsoft.com/office/drawing/2014/main" id="{326456A3-0531-45E9-9BB6-4C1681D42335}"/>
              </a:ext>
            </a:extLst>
          </p:cNvPr>
          <p:cNvSpPr txBox="1">
            <a:spLocks/>
          </p:cNvSpPr>
          <p:nvPr/>
        </p:nvSpPr>
        <p:spPr>
          <a:xfrm>
            <a:off x="-328251" y="215491"/>
            <a:ext cx="901091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0070C0"/>
                </a:solidFill>
                <a:latin typeface="Arial" panose="020B0604020202020204" pitchFamily="34" charset="0"/>
                <a:cs typeface="Arial" panose="020B0604020202020204" pitchFamily="34" charset="0"/>
              </a:rPr>
              <a:t>FEATURE ENGINEERING</a:t>
            </a:r>
          </a:p>
        </p:txBody>
      </p:sp>
    </p:spTree>
    <p:extLst>
      <p:ext uri="{BB962C8B-B14F-4D97-AF65-F5344CB8AC3E}">
        <p14:creationId xmlns:p14="http://schemas.microsoft.com/office/powerpoint/2010/main" val="276109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A91D2DD0-C1F3-4E7F-9A12-334F5BACD681}"/>
              </a:ext>
            </a:extLst>
          </p:cNvPr>
          <p:cNvGraphicFramePr>
            <a:graphicFrameLocks noGrp="1"/>
          </p:cNvGraphicFramePr>
          <p:nvPr>
            <p:ph idx="1"/>
            <p:extLst>
              <p:ext uri="{D42A27DB-BD31-4B8C-83A1-F6EECF244321}">
                <p14:modId xmlns:p14="http://schemas.microsoft.com/office/powerpoint/2010/main" val="4236033618"/>
              </p:ext>
            </p:extLst>
          </p:nvPr>
        </p:nvGraphicFramePr>
        <p:xfrm>
          <a:off x="1037326" y="1397722"/>
          <a:ext cx="4723394" cy="5290456"/>
        </p:xfrm>
        <a:graphic>
          <a:graphicData uri="http://schemas.openxmlformats.org/drawingml/2006/table">
            <a:tbl>
              <a:tblPr firstRow="1" firstCol="1" bandRow="1">
                <a:tableStyleId>{7DF18680-E054-41AD-8BC1-D1AEF772440D}</a:tableStyleId>
              </a:tblPr>
              <a:tblGrid>
                <a:gridCol w="2312639">
                  <a:extLst>
                    <a:ext uri="{9D8B030D-6E8A-4147-A177-3AD203B41FA5}">
                      <a16:colId xmlns:a16="http://schemas.microsoft.com/office/drawing/2014/main" val="1884394056"/>
                    </a:ext>
                  </a:extLst>
                </a:gridCol>
                <a:gridCol w="676851">
                  <a:extLst>
                    <a:ext uri="{9D8B030D-6E8A-4147-A177-3AD203B41FA5}">
                      <a16:colId xmlns:a16="http://schemas.microsoft.com/office/drawing/2014/main" val="1460716581"/>
                    </a:ext>
                  </a:extLst>
                </a:gridCol>
                <a:gridCol w="1733904">
                  <a:extLst>
                    <a:ext uri="{9D8B030D-6E8A-4147-A177-3AD203B41FA5}">
                      <a16:colId xmlns:a16="http://schemas.microsoft.com/office/drawing/2014/main" val="2224078156"/>
                    </a:ext>
                  </a:extLst>
                </a:gridCol>
              </a:tblGrid>
              <a:tr h="433171">
                <a:tc>
                  <a:txBody>
                    <a:bodyPr/>
                    <a:lstStyle/>
                    <a:p>
                      <a:pPr marL="0" marR="0" algn="ctr">
                        <a:lnSpc>
                          <a:spcPct val="115000"/>
                        </a:lnSpc>
                        <a:spcBef>
                          <a:spcPts val="0"/>
                        </a:spcBef>
                        <a:spcAft>
                          <a:spcPts val="0"/>
                        </a:spcAft>
                      </a:pPr>
                      <a:r>
                        <a:rPr lang="en-US" sz="1600" dirty="0">
                          <a:effectLst/>
                        </a:rPr>
                        <a:t>Column name</a:t>
                      </a:r>
                      <a:endParaRPr lang="en-US" sz="1600" b="1"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dirty="0">
                          <a:effectLst/>
                        </a:rPr>
                        <a:t>Total</a:t>
                      </a:r>
                      <a:endParaRPr lang="en-US" sz="1600" b="1"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dirty="0">
                          <a:effectLst/>
                        </a:rPr>
                        <a:t>Outlier</a:t>
                      </a:r>
                      <a:r>
                        <a:rPr lang="en-US" sz="1600" baseline="0" dirty="0">
                          <a:effectLst/>
                        </a:rPr>
                        <a:t> %</a:t>
                      </a:r>
                      <a:endParaRPr lang="en-US" sz="1600" b="1"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487959308"/>
                  </a:ext>
                </a:extLst>
              </a:tr>
              <a:tr h="323819">
                <a:tc>
                  <a:txBody>
                    <a:bodyPr/>
                    <a:lstStyle/>
                    <a:p>
                      <a:pPr marL="0" marR="0" algn="just">
                        <a:lnSpc>
                          <a:spcPct val="115000"/>
                        </a:lnSpc>
                        <a:spcBef>
                          <a:spcPts val="0"/>
                        </a:spcBef>
                        <a:spcAft>
                          <a:spcPts val="0"/>
                        </a:spcAft>
                      </a:pPr>
                      <a:r>
                        <a:rPr lang="en-US" sz="1600" dirty="0">
                          <a:effectLst/>
                        </a:rPr>
                        <a:t>ADR</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a:effectLst/>
                        </a:rPr>
                        <a:t>1344</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dirty="0">
                          <a:effectLst/>
                        </a:rPr>
                        <a:t>3.35</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905927386"/>
                  </a:ext>
                </a:extLst>
              </a:tr>
              <a:tr h="323819">
                <a:tc>
                  <a:txBody>
                    <a:bodyPr/>
                    <a:lstStyle/>
                    <a:p>
                      <a:pPr marL="0" marR="0" algn="just">
                        <a:lnSpc>
                          <a:spcPct val="115000"/>
                        </a:lnSpc>
                        <a:spcBef>
                          <a:spcPts val="0"/>
                        </a:spcBef>
                        <a:spcAft>
                          <a:spcPts val="0"/>
                        </a:spcAft>
                      </a:pPr>
                      <a:r>
                        <a:rPr lang="en-US" sz="1600" dirty="0">
                          <a:effectLst/>
                        </a:rPr>
                        <a:t>Adults</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dirty="0">
                          <a:effectLst/>
                        </a:rPr>
                        <a:t>8635</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a:effectLst/>
                        </a:rPr>
                        <a:t>21.55</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958340087"/>
                  </a:ext>
                </a:extLst>
              </a:tr>
              <a:tr h="323819">
                <a:tc>
                  <a:txBody>
                    <a:bodyPr/>
                    <a:lstStyle/>
                    <a:p>
                      <a:pPr marL="0" marR="0" algn="just">
                        <a:lnSpc>
                          <a:spcPct val="115000"/>
                        </a:lnSpc>
                        <a:spcBef>
                          <a:spcPts val="0"/>
                        </a:spcBef>
                        <a:spcAft>
                          <a:spcPts val="0"/>
                        </a:spcAft>
                      </a:pPr>
                      <a:r>
                        <a:rPr lang="en-US" sz="1600" dirty="0">
                          <a:effectLst/>
                        </a:rPr>
                        <a:t>Babies</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a:effectLst/>
                        </a:rPr>
                        <a:t>548</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a:effectLst/>
                        </a:rPr>
                        <a:t>1.36</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777120534"/>
                  </a:ext>
                </a:extLst>
              </a:tr>
              <a:tr h="323819">
                <a:tc>
                  <a:txBody>
                    <a:bodyPr/>
                    <a:lstStyle/>
                    <a:p>
                      <a:pPr marL="0" marR="0" algn="just">
                        <a:lnSpc>
                          <a:spcPct val="115000"/>
                        </a:lnSpc>
                        <a:spcBef>
                          <a:spcPts val="0"/>
                        </a:spcBef>
                        <a:spcAft>
                          <a:spcPts val="0"/>
                        </a:spcAft>
                      </a:pPr>
                      <a:r>
                        <a:rPr lang="en-US" sz="1600" dirty="0" err="1">
                          <a:effectLst/>
                        </a:rPr>
                        <a:t>BookingChanges</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a:effectLst/>
                        </a:rPr>
                        <a:t>7808</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a:effectLst/>
                        </a:rPr>
                        <a:t>19.49</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190306553"/>
                  </a:ext>
                </a:extLst>
              </a:tr>
              <a:tr h="323819">
                <a:tc>
                  <a:txBody>
                    <a:bodyPr/>
                    <a:lstStyle/>
                    <a:p>
                      <a:pPr marL="0" marR="0" algn="just">
                        <a:lnSpc>
                          <a:spcPct val="115000"/>
                        </a:lnSpc>
                        <a:spcBef>
                          <a:spcPts val="0"/>
                        </a:spcBef>
                        <a:spcAft>
                          <a:spcPts val="0"/>
                        </a:spcAft>
                      </a:pPr>
                      <a:r>
                        <a:rPr lang="en-US" sz="1600" dirty="0">
                          <a:effectLst/>
                        </a:rPr>
                        <a:t>Children</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dirty="0">
                          <a:effectLst/>
                        </a:rPr>
                        <a:t>3484</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a:effectLst/>
                        </a:rPr>
                        <a:t>8.69</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859399039"/>
                  </a:ext>
                </a:extLst>
              </a:tr>
              <a:tr h="323819">
                <a:tc>
                  <a:txBody>
                    <a:bodyPr/>
                    <a:lstStyle/>
                    <a:p>
                      <a:pPr marL="0" marR="0" algn="just">
                        <a:lnSpc>
                          <a:spcPct val="115000"/>
                        </a:lnSpc>
                        <a:spcBef>
                          <a:spcPts val="0"/>
                        </a:spcBef>
                        <a:spcAft>
                          <a:spcPts val="0"/>
                        </a:spcAft>
                      </a:pPr>
                      <a:r>
                        <a:rPr lang="en-US" sz="1600" dirty="0" err="1">
                          <a:effectLst/>
                        </a:rPr>
                        <a:t>DaysInWaitingList</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dirty="0">
                          <a:effectLst/>
                        </a:rPr>
                        <a:t>255</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a:effectLst/>
                        </a:rPr>
                        <a:t>0.63</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781676924"/>
                  </a:ext>
                </a:extLst>
              </a:tr>
              <a:tr h="323819">
                <a:tc>
                  <a:txBody>
                    <a:bodyPr/>
                    <a:lstStyle/>
                    <a:p>
                      <a:pPr marL="0" marR="0" algn="just">
                        <a:lnSpc>
                          <a:spcPct val="115000"/>
                        </a:lnSpc>
                        <a:spcBef>
                          <a:spcPts val="0"/>
                        </a:spcBef>
                        <a:spcAft>
                          <a:spcPts val="0"/>
                        </a:spcAft>
                      </a:pPr>
                      <a:r>
                        <a:rPr lang="en-US" sz="1600" dirty="0" err="1">
                          <a:effectLst/>
                        </a:rPr>
                        <a:t>IsRepeatedGuest</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dirty="0">
                          <a:effectLst/>
                        </a:rPr>
                        <a:t>1778</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a:effectLst/>
                        </a:rPr>
                        <a:t>4.43</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690589155"/>
                  </a:ext>
                </a:extLst>
              </a:tr>
              <a:tr h="323819">
                <a:tc>
                  <a:txBody>
                    <a:bodyPr/>
                    <a:lstStyle/>
                    <a:p>
                      <a:pPr marL="0" marR="0" algn="just">
                        <a:lnSpc>
                          <a:spcPct val="115000"/>
                        </a:lnSpc>
                        <a:spcBef>
                          <a:spcPts val="0"/>
                        </a:spcBef>
                        <a:spcAft>
                          <a:spcPts val="0"/>
                        </a:spcAft>
                      </a:pPr>
                      <a:r>
                        <a:rPr lang="en-US" sz="1600" dirty="0" err="1">
                          <a:effectLst/>
                        </a:rPr>
                        <a:t>LeadTime</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dirty="0">
                          <a:effectLst/>
                        </a:rPr>
                        <a:t>431</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a:effectLst/>
                        </a:rPr>
                        <a:t>1.07</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50157629"/>
                  </a:ext>
                </a:extLst>
              </a:tr>
              <a:tr h="647638">
                <a:tc>
                  <a:txBody>
                    <a:bodyPr/>
                    <a:lstStyle/>
                    <a:p>
                      <a:pPr marL="0" marR="0" algn="just">
                        <a:lnSpc>
                          <a:spcPct val="115000"/>
                        </a:lnSpc>
                        <a:spcBef>
                          <a:spcPts val="0"/>
                        </a:spcBef>
                        <a:spcAft>
                          <a:spcPts val="0"/>
                        </a:spcAft>
                      </a:pPr>
                      <a:r>
                        <a:rPr lang="en-US" sz="1600" dirty="0" err="1">
                          <a:effectLst/>
                        </a:rPr>
                        <a:t>PreviousBookingsNotCanceled</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dirty="0">
                          <a:effectLst/>
                        </a:rPr>
                        <a:t>2032</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dirty="0">
                          <a:effectLst/>
                        </a:rPr>
                        <a:t>5.07</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091627958"/>
                  </a:ext>
                </a:extLst>
              </a:tr>
              <a:tr h="323819">
                <a:tc>
                  <a:txBody>
                    <a:bodyPr/>
                    <a:lstStyle/>
                    <a:p>
                      <a:pPr marL="0" marR="0" algn="just">
                        <a:lnSpc>
                          <a:spcPct val="115000"/>
                        </a:lnSpc>
                        <a:spcBef>
                          <a:spcPts val="0"/>
                        </a:spcBef>
                        <a:spcAft>
                          <a:spcPts val="0"/>
                        </a:spcAft>
                      </a:pPr>
                      <a:r>
                        <a:rPr lang="en-US" sz="1600" dirty="0" err="1">
                          <a:effectLst/>
                        </a:rPr>
                        <a:t>PreviousCancellations</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dirty="0">
                          <a:effectLst/>
                        </a:rPr>
                        <a:t>1095</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dirty="0">
                          <a:effectLst/>
                        </a:rPr>
                        <a:t>2.73</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799506715"/>
                  </a:ext>
                </a:extLst>
              </a:tr>
              <a:tr h="647638">
                <a:tc>
                  <a:txBody>
                    <a:bodyPr/>
                    <a:lstStyle/>
                    <a:p>
                      <a:pPr marL="0" marR="0" algn="just">
                        <a:lnSpc>
                          <a:spcPct val="115000"/>
                        </a:lnSpc>
                        <a:spcBef>
                          <a:spcPts val="0"/>
                        </a:spcBef>
                        <a:spcAft>
                          <a:spcPts val="0"/>
                        </a:spcAft>
                      </a:pPr>
                      <a:r>
                        <a:rPr lang="en-US" sz="1600" dirty="0" err="1">
                          <a:effectLst/>
                        </a:rPr>
                        <a:t>RequiredCarParkingSpaces</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dirty="0">
                          <a:effectLst/>
                        </a:rPr>
                        <a:t>5490</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dirty="0">
                          <a:effectLst/>
                        </a:rPr>
                        <a:t>13.7</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889729328"/>
                  </a:ext>
                </a:extLst>
              </a:tr>
              <a:tr h="323819">
                <a:tc>
                  <a:txBody>
                    <a:bodyPr/>
                    <a:lstStyle/>
                    <a:p>
                      <a:pPr marL="0" marR="0" algn="just">
                        <a:lnSpc>
                          <a:spcPct val="115000"/>
                        </a:lnSpc>
                        <a:spcBef>
                          <a:spcPts val="0"/>
                        </a:spcBef>
                        <a:spcAft>
                          <a:spcPts val="0"/>
                        </a:spcAft>
                      </a:pPr>
                      <a:r>
                        <a:rPr lang="en-US" sz="1600" dirty="0" err="1">
                          <a:effectLst/>
                        </a:rPr>
                        <a:t>StaysInWeekNights</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a:effectLst/>
                        </a:rPr>
                        <a:t>232</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dirty="0">
                          <a:effectLst/>
                        </a:rPr>
                        <a:t>0.57</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955057398"/>
                  </a:ext>
                </a:extLst>
              </a:tr>
              <a:tr h="323819">
                <a:tc>
                  <a:txBody>
                    <a:bodyPr/>
                    <a:lstStyle/>
                    <a:p>
                      <a:pPr marL="0" marR="0" algn="just">
                        <a:lnSpc>
                          <a:spcPct val="115000"/>
                        </a:lnSpc>
                        <a:spcBef>
                          <a:spcPts val="0"/>
                        </a:spcBef>
                        <a:spcAft>
                          <a:spcPts val="0"/>
                        </a:spcAft>
                      </a:pPr>
                      <a:r>
                        <a:rPr lang="en-US" sz="1600" dirty="0" err="1">
                          <a:effectLst/>
                        </a:rPr>
                        <a:t>StaysInWeekendNights</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a:effectLst/>
                        </a:rPr>
                        <a:t>183</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dirty="0">
                          <a:effectLst/>
                        </a:rPr>
                        <a:t>0.45</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900971636"/>
                  </a:ext>
                </a:extLst>
              </a:tr>
            </a:tbl>
          </a:graphicData>
        </a:graphic>
      </p:graphicFrame>
      <p:sp>
        <p:nvSpPr>
          <p:cNvPr id="6" name="TextBox 5">
            <a:extLst>
              <a:ext uri="{FF2B5EF4-FFF2-40B4-BE49-F238E27FC236}">
                <a16:creationId xmlns:a16="http://schemas.microsoft.com/office/drawing/2014/main" id="{23067B21-8DE4-4BCB-AE59-16ABC91FC0BC}"/>
              </a:ext>
            </a:extLst>
          </p:cNvPr>
          <p:cNvSpPr txBox="1"/>
          <p:nvPr/>
        </p:nvSpPr>
        <p:spPr>
          <a:xfrm>
            <a:off x="947542" y="904609"/>
            <a:ext cx="3921040" cy="461665"/>
          </a:xfrm>
          <a:prstGeom prst="rect">
            <a:avLst/>
          </a:prstGeom>
          <a:noFill/>
        </p:spPr>
        <p:txBody>
          <a:bodyPr wrap="square" rtlCol="0">
            <a:spAutoFit/>
          </a:bodyPr>
          <a:lstStyle/>
          <a:p>
            <a:r>
              <a:rPr lang="en-US" sz="2400" b="1" dirty="0">
                <a:cs typeface="Arial" panose="020B0604020202020204" pitchFamily="34" charset="0"/>
              </a:rPr>
              <a:t>Outlier Calculation:</a:t>
            </a:r>
          </a:p>
        </p:txBody>
      </p:sp>
      <p:sp>
        <p:nvSpPr>
          <p:cNvPr id="7" name="TextBox 6">
            <a:extLst>
              <a:ext uri="{FF2B5EF4-FFF2-40B4-BE49-F238E27FC236}">
                <a16:creationId xmlns:a16="http://schemas.microsoft.com/office/drawing/2014/main" id="{39B7421F-CAAD-415A-BD67-6C2B87DC727B}"/>
              </a:ext>
            </a:extLst>
          </p:cNvPr>
          <p:cNvSpPr txBox="1"/>
          <p:nvPr/>
        </p:nvSpPr>
        <p:spPr>
          <a:xfrm>
            <a:off x="5923128" y="3366084"/>
            <a:ext cx="5854890"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Booking Changes seems to have a high outlier percentage of 19.49%</a:t>
            </a:r>
          </a:p>
          <a:p>
            <a:pPr marL="285750" indent="-285750">
              <a:buFont typeface="Arial" panose="020B0604020202020204" pitchFamily="34" charset="0"/>
              <a:buChar char="•"/>
            </a:pPr>
            <a:r>
              <a:rPr lang="en-US" sz="2400" dirty="0"/>
              <a:t>Adults has an outlier percentage of 21.55%</a:t>
            </a:r>
          </a:p>
          <a:p>
            <a:pPr marL="285750" indent="-285750">
              <a:buFont typeface="Arial" panose="020B0604020202020204" pitchFamily="34" charset="0"/>
              <a:buChar char="•"/>
            </a:pPr>
            <a:r>
              <a:rPr lang="en-US" sz="2400" dirty="0"/>
              <a:t>Outliers lying beyond 99 percentile in </a:t>
            </a:r>
            <a:r>
              <a:rPr lang="en-US" sz="2400" dirty="0" err="1"/>
              <a:t>LeadTime</a:t>
            </a:r>
            <a:r>
              <a:rPr lang="en-US" sz="2400" dirty="0"/>
              <a:t> feature has been removed</a:t>
            </a:r>
          </a:p>
        </p:txBody>
      </p:sp>
      <p:sp>
        <p:nvSpPr>
          <p:cNvPr id="8" name="Title 1">
            <a:extLst>
              <a:ext uri="{FF2B5EF4-FFF2-40B4-BE49-F238E27FC236}">
                <a16:creationId xmlns:a16="http://schemas.microsoft.com/office/drawing/2014/main" id="{3147E17E-E976-40C6-A7C2-4E31CE07500C}"/>
              </a:ext>
            </a:extLst>
          </p:cNvPr>
          <p:cNvSpPr txBox="1">
            <a:spLocks/>
          </p:cNvSpPr>
          <p:nvPr/>
        </p:nvSpPr>
        <p:spPr>
          <a:xfrm>
            <a:off x="808607" y="0"/>
            <a:ext cx="901091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solidFill>
                  <a:srgbClr val="0070C0"/>
                </a:solidFill>
                <a:cs typeface="Arial" panose="020B0604020202020204" pitchFamily="34" charset="0"/>
              </a:rPr>
              <a:t>EXPLORATORY DATA ANALYSIS</a:t>
            </a:r>
          </a:p>
        </p:txBody>
      </p:sp>
    </p:spTree>
    <p:extLst>
      <p:ext uri="{BB962C8B-B14F-4D97-AF65-F5344CB8AC3E}">
        <p14:creationId xmlns:p14="http://schemas.microsoft.com/office/powerpoint/2010/main" val="3205923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65B34F-1F90-4E12-851A-3922269FF05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17652" y="1984367"/>
            <a:ext cx="3776345" cy="3333750"/>
          </a:xfrm>
          <a:prstGeom prst="rect">
            <a:avLst/>
          </a:prstGeom>
          <a:noFill/>
          <a:ln>
            <a:noFill/>
          </a:ln>
        </p:spPr>
      </p:pic>
      <p:pic>
        <p:nvPicPr>
          <p:cNvPr id="5" name="Picture 4">
            <a:extLst>
              <a:ext uri="{FF2B5EF4-FFF2-40B4-BE49-F238E27FC236}">
                <a16:creationId xmlns:a16="http://schemas.microsoft.com/office/drawing/2014/main" id="{A999D85E-B6ED-480A-B1AB-371BFB10F4F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14423" y="4485958"/>
            <a:ext cx="762000" cy="505460"/>
          </a:xfrm>
          <a:prstGeom prst="rect">
            <a:avLst/>
          </a:prstGeom>
          <a:noFill/>
          <a:ln>
            <a:noFill/>
          </a:ln>
        </p:spPr>
      </p:pic>
      <p:sp>
        <p:nvSpPr>
          <p:cNvPr id="6" name="TextBox 5">
            <a:extLst>
              <a:ext uri="{FF2B5EF4-FFF2-40B4-BE49-F238E27FC236}">
                <a16:creationId xmlns:a16="http://schemas.microsoft.com/office/drawing/2014/main" id="{9EDD62F7-3320-4CA0-853B-FFD47E387B2F}"/>
              </a:ext>
            </a:extLst>
          </p:cNvPr>
          <p:cNvSpPr txBox="1"/>
          <p:nvPr/>
        </p:nvSpPr>
        <p:spPr>
          <a:xfrm>
            <a:off x="717652" y="5886343"/>
            <a:ext cx="3464417" cy="369332"/>
          </a:xfrm>
          <a:prstGeom prst="rect">
            <a:avLst/>
          </a:prstGeom>
          <a:noFill/>
        </p:spPr>
        <p:txBody>
          <a:bodyPr wrap="square" rtlCol="0">
            <a:spAutoFit/>
          </a:bodyPr>
          <a:lstStyle/>
          <a:p>
            <a:pPr algn="ctr"/>
            <a:r>
              <a:rPr lang="en-US" dirty="0"/>
              <a:t>Data imbalance</a:t>
            </a:r>
          </a:p>
        </p:txBody>
      </p:sp>
      <p:sp>
        <p:nvSpPr>
          <p:cNvPr id="8" name="TextBox 7">
            <a:extLst>
              <a:ext uri="{FF2B5EF4-FFF2-40B4-BE49-F238E27FC236}">
                <a16:creationId xmlns:a16="http://schemas.microsoft.com/office/drawing/2014/main" id="{D120623E-012D-44C5-9744-85469A2601A1}"/>
              </a:ext>
            </a:extLst>
          </p:cNvPr>
          <p:cNvSpPr txBox="1"/>
          <p:nvPr/>
        </p:nvSpPr>
        <p:spPr>
          <a:xfrm>
            <a:off x="6297769" y="5886343"/>
            <a:ext cx="5031346" cy="369332"/>
          </a:xfrm>
          <a:prstGeom prst="rect">
            <a:avLst/>
          </a:prstGeom>
          <a:noFill/>
        </p:spPr>
        <p:txBody>
          <a:bodyPr wrap="square" rtlCol="0">
            <a:spAutoFit/>
          </a:bodyPr>
          <a:lstStyle/>
          <a:p>
            <a:r>
              <a:rPr lang="en-US" dirty="0"/>
              <a:t>Plot showing no. of cancellations based on Month</a:t>
            </a:r>
          </a:p>
        </p:txBody>
      </p:sp>
      <p:sp>
        <p:nvSpPr>
          <p:cNvPr id="10" name="Title 1">
            <a:extLst>
              <a:ext uri="{FF2B5EF4-FFF2-40B4-BE49-F238E27FC236}">
                <a16:creationId xmlns:a16="http://schemas.microsoft.com/office/drawing/2014/main" id="{2D0CB771-185E-4EFA-9896-51D89CFF992A}"/>
              </a:ext>
            </a:extLst>
          </p:cNvPr>
          <p:cNvSpPr>
            <a:spLocks noGrp="1"/>
          </p:cNvSpPr>
          <p:nvPr>
            <p:ph type="title"/>
          </p:nvPr>
        </p:nvSpPr>
        <p:spPr>
          <a:xfrm>
            <a:off x="545206" y="215491"/>
            <a:ext cx="9010918" cy="1143000"/>
          </a:xfrm>
        </p:spPr>
        <p:txBody>
          <a:bodyPr>
            <a:normAutofit/>
          </a:bodyPr>
          <a:lstStyle/>
          <a:p>
            <a:pPr algn="l"/>
            <a:r>
              <a:rPr lang="en-US" b="1" dirty="0">
                <a:solidFill>
                  <a:srgbClr val="0070C0"/>
                </a:solidFill>
                <a:cs typeface="Arial" panose="020B0604020202020204" pitchFamily="34" charset="0"/>
              </a:rPr>
              <a:t>EXPLORATORY DATA ANALYSIS</a:t>
            </a:r>
          </a:p>
        </p:txBody>
      </p:sp>
      <p:pic>
        <p:nvPicPr>
          <p:cNvPr id="9" name="Picture 8">
            <a:extLst>
              <a:ext uri="{FF2B5EF4-FFF2-40B4-BE49-F238E27FC236}">
                <a16:creationId xmlns:a16="http://schemas.microsoft.com/office/drawing/2014/main" id="{CCCA3395-7B5B-4EE8-BCA4-38167AFA06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0121" y="1057447"/>
            <a:ext cx="7152797" cy="4505954"/>
          </a:xfrm>
          <a:prstGeom prst="rect">
            <a:avLst/>
          </a:prstGeom>
        </p:spPr>
      </p:pic>
    </p:spTree>
    <p:extLst>
      <p:ext uri="{BB962C8B-B14F-4D97-AF65-F5344CB8AC3E}">
        <p14:creationId xmlns:p14="http://schemas.microsoft.com/office/powerpoint/2010/main" val="104899897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2674</TotalTime>
  <Words>1454</Words>
  <Application>Microsoft Office PowerPoint</Application>
  <PresentationFormat>Widescreen</PresentationFormat>
  <Paragraphs>536</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Times New Roman</vt:lpstr>
      <vt:lpstr>1_Office Theme</vt:lpstr>
      <vt:lpstr>HOTEL BOOKING CANCELLATION</vt:lpstr>
      <vt:lpstr>PROBLEM STATEMENT</vt:lpstr>
      <vt:lpstr>DATA DESCRIPTION</vt:lpstr>
      <vt:lpstr>DATA DESCRIPTION</vt:lpstr>
      <vt:lpstr>PowerPoint Presentation</vt:lpstr>
      <vt:lpstr>PowerPoint Presentation</vt:lpstr>
      <vt:lpstr>PowerPoint Presentation</vt:lpstr>
      <vt:lpstr>PowerPoint Presentation</vt:lpstr>
      <vt:lpstr>EXPLORATORY DATA ANALYSIS</vt:lpstr>
      <vt:lpstr>EXPLORATORY DATA ANALYSIS</vt:lpstr>
      <vt:lpstr>EXPLORATORY DATA ANALYSIS</vt:lpstr>
      <vt:lpstr>EXPLORATORY DATA ANALYSIS</vt:lpstr>
      <vt:lpstr>PowerPoint Presentation</vt:lpstr>
      <vt:lpstr>EXPLORATORY DATA ANALYSIS </vt:lpstr>
      <vt:lpstr>EXPLORATORY DATA ANALYSIS </vt:lpstr>
      <vt:lpstr>PowerPoint Presentation</vt:lpstr>
      <vt:lpstr>PowerPoint Presentation</vt:lpstr>
      <vt:lpstr>ENCODING CATEGORICAL COLUMNS</vt:lpstr>
      <vt:lpstr>ENCODING CATEGORICAL COLUMNS</vt:lpstr>
      <vt:lpstr>MODELLING</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CANCELLATION</dc:title>
  <dc:creator>lokesh r</dc:creator>
  <cp:lastModifiedBy>lokesh r</cp:lastModifiedBy>
  <cp:revision>77</cp:revision>
  <dcterms:created xsi:type="dcterms:W3CDTF">2020-02-26T06:49:27Z</dcterms:created>
  <dcterms:modified xsi:type="dcterms:W3CDTF">2020-03-12T03:52:18Z</dcterms:modified>
</cp:coreProperties>
</file>